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78" r:id="rId4"/>
    <p:sldId id="299" r:id="rId5"/>
    <p:sldId id="277" r:id="rId6"/>
    <p:sldId id="267" r:id="rId7"/>
    <p:sldId id="259" r:id="rId8"/>
    <p:sldId id="268" r:id="rId9"/>
    <p:sldId id="270" r:id="rId10"/>
    <p:sldId id="271" r:id="rId11"/>
    <p:sldId id="302" r:id="rId12"/>
    <p:sldId id="303" r:id="rId13"/>
    <p:sldId id="304" r:id="rId14"/>
    <p:sldId id="313" r:id="rId15"/>
    <p:sldId id="305" r:id="rId16"/>
    <p:sldId id="306" r:id="rId17"/>
    <p:sldId id="261" r:id="rId18"/>
    <p:sldId id="312" r:id="rId19"/>
    <p:sldId id="307" r:id="rId20"/>
    <p:sldId id="308" r:id="rId21"/>
    <p:sldId id="309" r:id="rId22"/>
    <p:sldId id="298" r:id="rId23"/>
    <p:sldId id="297" r:id="rId24"/>
    <p:sldId id="300" r:id="rId25"/>
    <p:sldId id="310" r:id="rId2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381A5C6-6C8C-47B1-AC5C-7C11DC07A16B}">
          <p14:sldIdLst>
            <p14:sldId id="256"/>
            <p14:sldId id="257"/>
            <p14:sldId id="278"/>
            <p14:sldId id="299"/>
            <p14:sldId id="277"/>
            <p14:sldId id="267"/>
            <p14:sldId id="259"/>
            <p14:sldId id="268"/>
            <p14:sldId id="270"/>
            <p14:sldId id="271"/>
            <p14:sldId id="302"/>
            <p14:sldId id="303"/>
            <p14:sldId id="304"/>
            <p14:sldId id="313"/>
            <p14:sldId id="305"/>
            <p14:sldId id="306"/>
            <p14:sldId id="261"/>
            <p14:sldId id="312"/>
            <p14:sldId id="307"/>
            <p14:sldId id="308"/>
            <p14:sldId id="309"/>
            <p14:sldId id="298"/>
            <p14:sldId id="297"/>
            <p14:sldId id="300"/>
            <p14:sldId id="310"/>
          </p14:sldIdLst>
        </p14:section>
        <p14:section name="Untitled Section" id="{C3048951-0133-4F4C-A95D-9A5ED6F9F12F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ette Sørum Nordal" initials="ASN" lastIdx="1" clrIdx="0"/>
  <p:cmAuthor id="1" name="Anette Sorum Nordal" initials="ASN" lastIdx="4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B3"/>
    <a:srgbClr val="369F78"/>
    <a:srgbClr val="A9D9E9"/>
    <a:srgbClr val="DCE6EA"/>
    <a:srgbClr val="54646E"/>
    <a:srgbClr val="359F66"/>
    <a:srgbClr val="007BBC"/>
    <a:srgbClr val="006DAF"/>
    <a:srgbClr val="3AA359"/>
    <a:srgbClr val="147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735" autoAdjust="0"/>
    <p:restoredTop sz="94595"/>
  </p:normalViewPr>
  <p:slideViewPr>
    <p:cSldViewPr snapToGrid="0" snapToObjects="1">
      <p:cViewPr varScale="1">
        <p:scale>
          <a:sx n="86" d="100"/>
          <a:sy n="86" d="100"/>
        </p:scale>
        <p:origin x="924" y="45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5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E252A-25D5-7A47-AA6A-3CA6E5A856E9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C26B6-20F2-FF4B-AA8B-1DC96C727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775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1ED84-CA03-3C40-9134-78DA107F774C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22D7A-A9C6-884A-95BF-0C21FD55844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737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0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9499" y="2194324"/>
            <a:ext cx="5974853" cy="1470025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7486" y="3702499"/>
            <a:ext cx="5831073" cy="7746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51328" y="4499657"/>
            <a:ext cx="1292072" cy="300943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ctr">
              <a:defRPr sz="1200" b="1" spc="100">
                <a:solidFill>
                  <a:srgbClr val="007BBC"/>
                </a:solidFill>
              </a:defRPr>
            </a:lvl1pPr>
          </a:lstStyle>
          <a:p>
            <a:fld id="{E13F901A-F43E-E543-AA6F-B28089D63311}" type="datetime4">
              <a:rPr lang="en-US" smtClean="0"/>
              <a:pPr/>
              <a:t>May 1, 2017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" y="0"/>
            <a:ext cx="2362201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51328" y="3712271"/>
            <a:ext cx="6092672" cy="0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54" y="1665515"/>
            <a:ext cx="1453290" cy="313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7BBC"/>
                </a:solidFill>
              </a:rPr>
              <a:t>FUELING THE </a:t>
            </a:r>
            <a:r>
              <a:rPr lang="en-US" dirty="0" smtClean="0">
                <a:solidFill>
                  <a:srgbClr val="007BBC"/>
                </a:solidFill>
              </a:rPr>
              <a:t>FUTURE</a:t>
            </a:r>
            <a:endParaRPr lang="en-US" dirty="0">
              <a:solidFill>
                <a:srgbClr val="359F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7E90-9755-3E4A-B049-C951E85CD3B9}" type="slidenum">
              <a:rPr lang="en-US" smtClean="0"/>
              <a:t>‹nr.›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5275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GC-cover-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0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304046"/>
            <a:ext cx="8037513" cy="1362075"/>
          </a:xfrm>
        </p:spPr>
        <p:txBody>
          <a:bodyPr anchor="b">
            <a:normAutofit/>
          </a:bodyPr>
          <a:lstStyle>
            <a:lvl1pPr algn="l">
              <a:defRPr sz="36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738004"/>
            <a:ext cx="8037513" cy="668896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2E7E90-9755-3E4A-B049-C951E85CD3B9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43168" y="3712271"/>
            <a:ext cx="8600832" cy="0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28558"/>
            <a:ext cx="257339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FUELING THE </a:t>
            </a:r>
            <a:r>
              <a:rPr lang="en-US" dirty="0" smtClean="0"/>
              <a:t>FUTURE</a:t>
            </a:r>
            <a:endParaRPr lang="en-US" dirty="0">
              <a:solidFill>
                <a:srgbClr val="A9D9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757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" r="23386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304046"/>
            <a:ext cx="8037513" cy="1362075"/>
          </a:xfrm>
        </p:spPr>
        <p:txBody>
          <a:bodyPr anchor="b">
            <a:normAutofit/>
          </a:bodyPr>
          <a:lstStyle>
            <a:lvl1pPr algn="l">
              <a:defRPr sz="36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738004"/>
            <a:ext cx="8037513" cy="668896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2E7E90-9755-3E4A-B049-C951E85CD3B9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43168" y="3712271"/>
            <a:ext cx="8600832" cy="0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28558"/>
            <a:ext cx="257339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FUELING THE </a:t>
            </a:r>
            <a:r>
              <a:rPr lang="en-US" dirty="0" smtClean="0"/>
              <a:t>FUTURE</a:t>
            </a:r>
            <a:endParaRPr lang="en-US" dirty="0">
              <a:solidFill>
                <a:srgbClr val="A9D9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338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7BBC"/>
                </a:solidFill>
              </a:rPr>
              <a:t>FUELING THE </a:t>
            </a:r>
            <a:r>
              <a:rPr lang="en-US" dirty="0" smtClean="0">
                <a:solidFill>
                  <a:srgbClr val="007BBC"/>
                </a:solidFill>
              </a:rPr>
              <a:t>FUTURE</a:t>
            </a:r>
            <a:endParaRPr lang="en-US" dirty="0">
              <a:solidFill>
                <a:srgbClr val="359F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7E90-9755-3E4A-B049-C951E85CD3B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7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7BBC"/>
                </a:solidFill>
              </a:rPr>
              <a:t>FUELING THE </a:t>
            </a:r>
            <a:r>
              <a:rPr lang="en-US" dirty="0" smtClean="0">
                <a:solidFill>
                  <a:srgbClr val="007BBC"/>
                </a:solidFill>
              </a:rPr>
              <a:t>FUTURE</a:t>
            </a:r>
            <a:endParaRPr lang="en-US" dirty="0">
              <a:solidFill>
                <a:srgbClr val="359F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7E90-9755-3E4A-B049-C951E85CD3B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03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7BBC"/>
                </a:solidFill>
              </a:rPr>
              <a:t>FUELING THE </a:t>
            </a:r>
            <a:r>
              <a:rPr lang="en-US" dirty="0" smtClean="0">
                <a:solidFill>
                  <a:srgbClr val="007BBC"/>
                </a:solidFill>
              </a:rPr>
              <a:t>FUTURE</a:t>
            </a:r>
            <a:endParaRPr lang="en-US" dirty="0">
              <a:solidFill>
                <a:srgbClr val="359F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7E90-9755-3E4A-B049-C951E85CD3B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57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0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30594" y="6228558"/>
            <a:ext cx="73164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2E7E90-9755-3E4A-B049-C951E85CD3B9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28558"/>
            <a:ext cx="257339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FUELING THE </a:t>
            </a:r>
            <a:r>
              <a:rPr lang="en-US" dirty="0" smtClean="0"/>
              <a:t>FUTURE</a:t>
            </a:r>
            <a:endParaRPr lang="en-US" dirty="0">
              <a:solidFill>
                <a:srgbClr val="A9D9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93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3019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7BBC"/>
                </a:solidFill>
              </a:rPr>
              <a:t>FUELING THE </a:t>
            </a:r>
            <a:r>
              <a:rPr lang="en-US" dirty="0" smtClean="0">
                <a:solidFill>
                  <a:srgbClr val="007BBC"/>
                </a:solidFill>
              </a:rPr>
              <a:t>FUTURE</a:t>
            </a:r>
            <a:endParaRPr lang="en-US" dirty="0">
              <a:solidFill>
                <a:srgbClr val="359F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7E90-9755-3E4A-B049-C951E85CD3B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4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694" y="5982476"/>
            <a:ext cx="1865106" cy="72122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" y="6126163"/>
            <a:ext cx="6785680" cy="564110"/>
          </a:xfrm>
          <a:prstGeom prst="rect">
            <a:avLst/>
          </a:prstGeom>
          <a:gradFill flip="none" rotWithShape="1">
            <a:gsLst>
              <a:gs pos="98000">
                <a:schemeClr val="bg1"/>
              </a:gs>
              <a:gs pos="0">
                <a:srgbClr val="DCE6EA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0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662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228558"/>
            <a:ext cx="2573394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1" spc="110">
                <a:solidFill>
                  <a:srgbClr val="1169AF"/>
                </a:solidFill>
              </a:defRPr>
            </a:lvl1pPr>
          </a:lstStyle>
          <a:p>
            <a:r>
              <a:rPr lang="en-US" dirty="0">
                <a:solidFill>
                  <a:srgbClr val="0079B3"/>
                </a:solidFill>
              </a:rPr>
              <a:t>FUELING THE </a:t>
            </a:r>
            <a:r>
              <a:rPr lang="en-US" dirty="0" smtClean="0">
                <a:solidFill>
                  <a:srgbClr val="0079B3"/>
                </a:solidFill>
              </a:rPr>
              <a:t>FUTURE</a:t>
            </a:r>
            <a:endParaRPr lang="en-US" dirty="0">
              <a:solidFill>
                <a:srgbClr val="369F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30594" y="6228558"/>
            <a:ext cx="7316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79B3"/>
                </a:solidFill>
              </a:defRPr>
            </a:lvl1pPr>
          </a:lstStyle>
          <a:p>
            <a:fld id="{272E7E90-9755-3E4A-B049-C951E85CD3B9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02608"/>
            <a:ext cx="8686800" cy="45719"/>
          </a:xfrm>
          <a:prstGeom prst="rect">
            <a:avLst/>
          </a:prstGeom>
          <a:gradFill flip="none" rotWithShape="1">
            <a:gsLst>
              <a:gs pos="89000">
                <a:schemeClr val="bg1"/>
              </a:gs>
              <a:gs pos="0">
                <a:srgbClr val="DCE6EA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71" r="13808" b="28951"/>
          <a:stretch/>
        </p:blipFill>
        <p:spPr>
          <a:xfrm>
            <a:off x="0" y="6674292"/>
            <a:ext cx="9144000" cy="18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86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7" r:id="rId4"/>
    <p:sldLayoutId id="2147483652" r:id="rId5"/>
    <p:sldLayoutId id="2147483653" r:id="rId6"/>
    <p:sldLayoutId id="2147483654" r:id="rId7"/>
    <p:sldLayoutId id="2147483656" r:id="rId8"/>
    <p:sldLayoutId id="2147483655" r:id="rId9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79B3"/>
          </a:solidFill>
          <a:latin typeface="+mj-lt"/>
          <a:ea typeface="+mj-ea"/>
          <a:cs typeface="+mj-cs"/>
        </a:defRPr>
      </a:lvl1pPr>
    </p:titleStyle>
    <p:bodyStyle>
      <a:lvl1pPr marL="231775" indent="-231775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54646E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4646E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54646E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4646E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54646E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Progress on the IGU’s Triennium Strategic Plan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700" dirty="0"/>
              <a:t>Coordination Committee </a:t>
            </a:r>
            <a:br>
              <a:rPr lang="en-US" sz="2700" dirty="0"/>
            </a:br>
            <a:r>
              <a:rPr lang="en-US" sz="2700" dirty="0" smtClean="0"/>
              <a:t>March-May 2017 </a:t>
            </a:r>
            <a:r>
              <a:rPr lang="en-US" sz="2700" dirty="0"/>
              <a:t>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7486" y="3702498"/>
            <a:ext cx="5831073" cy="2114641"/>
          </a:xfrm>
        </p:spPr>
        <p:txBody>
          <a:bodyPr>
            <a:normAutofit/>
          </a:bodyPr>
          <a:lstStyle/>
          <a:p>
            <a:r>
              <a:rPr lang="en-US" sz="1800" dirty="0" smtClean="0"/>
              <a:t>Mel </a:t>
            </a:r>
            <a:r>
              <a:rPr lang="en-US" sz="1800" dirty="0"/>
              <a:t>Ydreos – Executive Director, Public Affairs and </a:t>
            </a:r>
          </a:p>
          <a:p>
            <a:r>
              <a:rPr lang="en-US" sz="1800" dirty="0"/>
              <a:t>Chair, Coordination Committee</a:t>
            </a:r>
          </a:p>
          <a:p>
            <a:r>
              <a:rPr lang="en-US" sz="1800" dirty="0"/>
              <a:t>Rod Rinholm – Acting Chair, Coordination Committee </a:t>
            </a:r>
          </a:p>
          <a:p>
            <a:r>
              <a:rPr lang="en-US" sz="1800" dirty="0" err="1" smtClean="0"/>
              <a:t>Anette</a:t>
            </a:r>
            <a:r>
              <a:rPr lang="en-US" sz="1800" dirty="0" smtClean="0"/>
              <a:t> </a:t>
            </a:r>
            <a:r>
              <a:rPr lang="en-US" sz="1800" dirty="0" err="1" smtClean="0"/>
              <a:t>Sorum</a:t>
            </a:r>
            <a:r>
              <a:rPr lang="en-US" sz="1800" dirty="0" smtClean="0"/>
              <a:t> </a:t>
            </a:r>
            <a:r>
              <a:rPr lang="en-US" sz="1800" dirty="0"/>
              <a:t>Nordal – Secretary, Coordination Committee</a:t>
            </a:r>
          </a:p>
          <a:p>
            <a:r>
              <a:rPr lang="en-US" sz="1800" dirty="0"/>
              <a:t>Terence Thorn – Sr. Advisor, USA Presidency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51327" y="5589155"/>
            <a:ext cx="2697720" cy="300943"/>
          </a:xfrm>
        </p:spPr>
        <p:txBody>
          <a:bodyPr/>
          <a:lstStyle/>
          <a:p>
            <a:r>
              <a:rPr lang="en-US" dirty="0" smtClean="0"/>
              <a:t>March-May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92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697" y="5309335"/>
            <a:ext cx="1460732" cy="68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Deliver Member Value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BBC"/>
                </a:solidFill>
              </a:rPr>
              <a:t>FUELING THE FUTURE</a:t>
            </a:r>
            <a:endParaRPr lang="en-US" dirty="0">
              <a:solidFill>
                <a:srgbClr val="359F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7E90-9755-3E4A-B049-C951E85CD3B9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756" y="1433492"/>
            <a:ext cx="5688044" cy="45218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Update of Facts and Figures section at www.igu.org</a:t>
            </a:r>
            <a:endParaRPr lang="en-US" sz="2600" dirty="0"/>
          </a:p>
          <a:p>
            <a:pPr marL="0" indent="0">
              <a:buNone/>
            </a:pPr>
            <a:r>
              <a:rPr lang="nb-NO" sz="2600" dirty="0" smtClean="0"/>
              <a:t>Policy positions will also be posted on the portal. </a:t>
            </a:r>
          </a:p>
          <a:p>
            <a:pPr marL="0" indent="0">
              <a:buNone/>
            </a:pPr>
            <a:endParaRPr lang="nb-NO" sz="2600" dirty="0"/>
          </a:p>
          <a:p>
            <a:pPr marL="0" indent="0">
              <a:buNone/>
            </a:pPr>
            <a:r>
              <a:rPr lang="nb-NO" sz="2600" dirty="0" smtClean="0"/>
              <a:t>Preparing Technology &amp; Efficiency report. To be released October 2017</a:t>
            </a:r>
          </a:p>
          <a:p>
            <a:pPr marL="0" indent="0">
              <a:buNone/>
            </a:pPr>
            <a:endParaRPr lang="nb-NO" sz="2600" dirty="0" smtClean="0"/>
          </a:p>
          <a:p>
            <a:pPr marL="0" indent="0">
              <a:buNone/>
            </a:pPr>
            <a:r>
              <a:rPr lang="nb-NO" sz="2600" dirty="0" smtClean="0"/>
              <a:t>New versions of IGU World LNG Report and IGU Wholesale Gas Price report </a:t>
            </a:r>
            <a:r>
              <a:rPr lang="es-ES" sz="2600" dirty="0" err="1" smtClean="0"/>
              <a:t>coming</a:t>
            </a:r>
            <a:r>
              <a:rPr lang="es-ES" sz="2600" dirty="0" smtClean="0"/>
              <a:t> in </a:t>
            </a:r>
            <a:r>
              <a:rPr lang="es-ES" sz="2600" dirty="0" err="1" smtClean="0"/>
              <a:t>April</a:t>
            </a:r>
            <a:r>
              <a:rPr lang="es-ES" sz="2600" dirty="0" smtClean="0"/>
              <a:t> and </a:t>
            </a:r>
            <a:r>
              <a:rPr lang="es-ES" sz="2600" dirty="0" err="1" smtClean="0"/>
              <a:t>May</a:t>
            </a:r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Continue </a:t>
            </a:r>
            <a:r>
              <a:rPr lang="en-US" sz="2600" dirty="0"/>
              <a:t>to host Regional member outreach meetings</a:t>
            </a:r>
          </a:p>
          <a:p>
            <a:pPr marL="0" indent="0">
              <a:buNone/>
            </a:pPr>
            <a:endParaRPr lang="nb-NO" sz="2600" dirty="0" smtClean="0"/>
          </a:p>
          <a:p>
            <a:pPr marL="0" indent="0">
              <a:buNone/>
            </a:pPr>
            <a:r>
              <a:rPr lang="nb-NO" sz="2600" dirty="0" smtClean="0"/>
              <a:t>Ongoing </a:t>
            </a:r>
            <a:r>
              <a:rPr lang="nb-NO" sz="2600" dirty="0"/>
              <a:t>project to develop the IGU Marketing </a:t>
            </a:r>
            <a:r>
              <a:rPr lang="nb-NO" sz="2600" dirty="0" smtClean="0"/>
              <a:t>Plan</a:t>
            </a:r>
          </a:p>
          <a:p>
            <a:pPr marL="0" indent="0">
              <a:buNone/>
            </a:pPr>
            <a:r>
              <a:rPr lang="nb-NO" sz="2600" dirty="0" smtClean="0"/>
              <a:t>Barbara Jinks contracted to assist the project</a:t>
            </a:r>
          </a:p>
          <a:p>
            <a:pPr marL="0" indent="0">
              <a:buNone/>
            </a:pPr>
            <a:endParaRPr lang="nb-NO" sz="2600" dirty="0"/>
          </a:p>
          <a:p>
            <a:pPr marL="0" indent="0">
              <a:buNone/>
            </a:pPr>
            <a:endParaRPr lang="en-US" sz="2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" name="Picture 12" descr="L105019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915" y="4205935"/>
            <a:ext cx="942996" cy="830770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7744" y="1792259"/>
            <a:ext cx="1893387" cy="55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029" y="4580822"/>
            <a:ext cx="663102" cy="91176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96222">
            <a:off x="791892" y="2614181"/>
            <a:ext cx="861562" cy="122842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76577">
            <a:off x="1362658" y="2651634"/>
            <a:ext cx="875992" cy="122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22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WGC 2018 Progress and Committee Guidelines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7E90-9755-3E4A-B049-C951E85CD3B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28558"/>
            <a:ext cx="2033081" cy="365125"/>
          </a:xfrm>
        </p:spPr>
        <p:txBody>
          <a:bodyPr/>
          <a:lstStyle/>
          <a:p>
            <a:r>
              <a:rPr lang="en-US" dirty="0"/>
              <a:t>FUELING THE FUTURE </a:t>
            </a:r>
            <a:endParaRPr lang="en-US" dirty="0">
              <a:solidFill>
                <a:srgbClr val="A9D9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8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Update </a:t>
            </a:r>
            <a:r>
              <a:rPr lang="en-US" dirty="0" smtClean="0"/>
              <a:t>on WGC 2018 </a:t>
            </a:r>
            <a:r>
              <a:rPr lang="en-US" dirty="0" err="1" smtClean="0"/>
              <a:t>Programme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BBC"/>
                </a:solidFill>
              </a:rPr>
              <a:t>FUELING THE FUTURE</a:t>
            </a:r>
            <a:endParaRPr lang="en-US" dirty="0">
              <a:solidFill>
                <a:srgbClr val="359F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7E90-9755-3E4A-B049-C951E85CD3B9}" type="slidenum">
              <a:rPr lang="en-US" smtClean="0"/>
              <a:t>12</a:t>
            </a:fld>
            <a:endParaRPr lang="en-US" dirty="0"/>
          </a:p>
        </p:txBody>
      </p:sp>
      <p:pic>
        <p:nvPicPr>
          <p:cNvPr id="3" name="Picture 2" descr="wgc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23" y="1282839"/>
            <a:ext cx="5974990" cy="46138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969115"/>
            <a:ext cx="4426690" cy="199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44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228558"/>
            <a:ext cx="1867711" cy="365125"/>
          </a:xfrm>
        </p:spPr>
        <p:txBody>
          <a:bodyPr/>
          <a:lstStyle/>
          <a:p>
            <a:r>
              <a:rPr lang="en-US" dirty="0"/>
              <a:t>FUELING THE FUTURE</a:t>
            </a:r>
            <a:endParaRPr lang="en-US" dirty="0">
              <a:solidFill>
                <a:srgbClr val="359F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7E90-9755-3E4A-B049-C951E85CD3B9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5759" y="1336629"/>
            <a:ext cx="8573193" cy="4759371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 smtClean="0"/>
              <a:t>Exhibition –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80% of space allocated</a:t>
            </a:r>
          </a:p>
          <a:p>
            <a:pPr lvl="1"/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Numerous specialized pavilions</a:t>
            </a:r>
          </a:p>
          <a:p>
            <a:r>
              <a:rPr lang="en-US" sz="2000" dirty="0" smtClean="0"/>
              <a:t>Sponsorship –  Hosts/Principals/Diamonds confirmed</a:t>
            </a:r>
            <a:endParaRPr lang="en-U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000" dirty="0" smtClean="0"/>
              <a:t>Conference</a:t>
            </a:r>
          </a:p>
          <a:p>
            <a:pPr lvl="1"/>
            <a:r>
              <a:rPr lang="en-US" sz="1600" dirty="0" smtClean="0"/>
              <a:t>Keynote sessions</a:t>
            </a:r>
          </a:p>
          <a:p>
            <a:pPr lvl="1"/>
            <a:r>
              <a:rPr lang="en-US" sz="1600" dirty="0" smtClean="0"/>
              <a:t>Luncheon sessions</a:t>
            </a:r>
          </a:p>
          <a:p>
            <a:pPr lvl="1"/>
            <a:r>
              <a:rPr lang="en-US" sz="1600" dirty="0" smtClean="0"/>
              <a:t>Current Issues Debates sessions</a:t>
            </a:r>
          </a:p>
          <a:p>
            <a:pPr lvl="1"/>
            <a:r>
              <a:rPr lang="en-US" sz="1600" dirty="0" smtClean="0"/>
              <a:t>Industry Insights Sessions – 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Call for Papers Launch</a:t>
            </a:r>
          </a:p>
          <a:p>
            <a:pPr lvl="1"/>
            <a:r>
              <a:rPr lang="en-US" sz="1600" dirty="0" smtClean="0"/>
              <a:t>Technical and Innovation Center – 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conducted on floor of exhibit hall</a:t>
            </a:r>
            <a:endParaRPr lang="en-US" sz="2000" dirty="0" smtClean="0"/>
          </a:p>
          <a:p>
            <a:r>
              <a:rPr lang="en-US" sz="2000" dirty="0" smtClean="0"/>
              <a:t>Engagement with outside audiences</a:t>
            </a:r>
          </a:p>
          <a:p>
            <a:pPr lvl="1"/>
            <a:r>
              <a:rPr lang="en-US" sz="1600" dirty="0" smtClean="0"/>
              <a:t>Diplomatic Corps</a:t>
            </a:r>
          </a:p>
          <a:p>
            <a:pPr lvl="1"/>
            <a:r>
              <a:rPr lang="en-US" sz="1600" dirty="0" smtClean="0"/>
              <a:t>Washington, DC based policy makers</a:t>
            </a:r>
          </a:p>
          <a:p>
            <a:pPr lvl="1"/>
            <a:r>
              <a:rPr lang="en-US" sz="1600" dirty="0" smtClean="0"/>
              <a:t>Customer Groups</a:t>
            </a:r>
          </a:p>
          <a:p>
            <a:pPr lvl="1"/>
            <a:r>
              <a:rPr lang="en-US" sz="1600" dirty="0" smtClean="0"/>
              <a:t>Regulatory Authorities</a:t>
            </a:r>
          </a:p>
          <a:p>
            <a:pPr lvl="1"/>
            <a:r>
              <a:rPr lang="en-US" sz="1600" dirty="0" smtClean="0"/>
              <a:t>Financial Community</a:t>
            </a:r>
          </a:p>
          <a:p>
            <a:pPr lvl="1"/>
            <a:r>
              <a:rPr lang="en-US" sz="1600" dirty="0" smtClean="0"/>
              <a:t>LPG</a:t>
            </a:r>
          </a:p>
          <a:p>
            <a:pPr lvl="1"/>
            <a:r>
              <a:rPr lang="en-US" sz="1600" dirty="0" smtClean="0"/>
              <a:t>Young Professionals</a:t>
            </a:r>
          </a:p>
          <a:p>
            <a:pPr lvl="1"/>
            <a:r>
              <a:rPr lang="en-US" sz="1600" dirty="0" smtClean="0"/>
              <a:t>STEM</a:t>
            </a:r>
            <a:endParaRPr lang="en-US" sz="1600" dirty="0"/>
          </a:p>
          <a:p>
            <a:r>
              <a:rPr lang="en-US" sz="2100" dirty="0" smtClean="0"/>
              <a:t>Ongoing and Upcoming Marketing Activities   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wgc2018.com </a:t>
            </a:r>
            <a:r>
              <a:rPr lang="en-US" sz="2100" dirty="0" smtClean="0"/>
              <a:t> </a:t>
            </a:r>
          </a:p>
          <a:p>
            <a:pPr lvl="1"/>
            <a:r>
              <a:rPr lang="en-US" sz="1700" dirty="0" smtClean="0"/>
              <a:t>Newsletters, global events, USA events, CWC events</a:t>
            </a:r>
            <a:endParaRPr lang="en-US" sz="17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-39063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WGC 2018 Status Report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1443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Exhibition </a:t>
            </a:r>
            <a:r>
              <a:rPr lang="en-US" dirty="0" err="1" smtClean="0"/>
              <a:t>Floorplan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228558"/>
            <a:ext cx="2062264" cy="365125"/>
          </a:xfrm>
        </p:spPr>
        <p:txBody>
          <a:bodyPr/>
          <a:lstStyle/>
          <a:p>
            <a:r>
              <a:rPr lang="en-US" dirty="0">
                <a:solidFill>
                  <a:srgbClr val="007BBC"/>
                </a:solidFill>
              </a:rPr>
              <a:t>FUELING THE FUTURE</a:t>
            </a:r>
            <a:endParaRPr lang="en-US" dirty="0">
              <a:solidFill>
                <a:srgbClr val="359F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7E90-9755-3E4A-B049-C951E85CD3B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" y="1828800"/>
            <a:ext cx="8760776" cy="377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238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OVERVIEW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228558"/>
            <a:ext cx="1974715" cy="365125"/>
          </a:xfrm>
        </p:spPr>
        <p:txBody>
          <a:bodyPr/>
          <a:lstStyle/>
          <a:p>
            <a:r>
              <a:rPr lang="en-US" dirty="0">
                <a:solidFill>
                  <a:srgbClr val="007BBC"/>
                </a:solidFill>
              </a:rPr>
              <a:t>FUELING THE FUTURE</a:t>
            </a:r>
            <a:endParaRPr lang="en-US" dirty="0">
              <a:solidFill>
                <a:srgbClr val="359F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7E90-9755-3E4A-B049-C951E85CD3B9}" type="slidenum">
              <a:rPr lang="en-US" smtClean="0"/>
              <a:t>15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50189" y="5674097"/>
            <a:ext cx="5407349" cy="11089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i="1" dirty="0" smtClean="0"/>
              <a:t>NB: Timings subject to change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53" y="1331249"/>
            <a:ext cx="8864484" cy="407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1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Call for papers key dates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BBC"/>
                </a:solidFill>
              </a:rPr>
              <a:t>FUELING THE FUTURE</a:t>
            </a:r>
            <a:endParaRPr lang="en-US" dirty="0">
              <a:solidFill>
                <a:srgbClr val="359F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7E90-9755-3E4A-B049-C951E85CD3B9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841481"/>
              </p:ext>
            </p:extLst>
          </p:nvPr>
        </p:nvGraphicFramePr>
        <p:xfrm>
          <a:off x="256085" y="1305463"/>
          <a:ext cx="8675881" cy="4587477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1823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935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1425">
                <a:tc>
                  <a:txBody>
                    <a:bodyPr/>
                    <a:lstStyle/>
                    <a:p>
                      <a:pPr algn="just"/>
                      <a:endParaRPr lang="en-US" sz="4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13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Feb – May 2016</a:t>
                      </a:r>
                      <a:endParaRPr lang="en-US" sz="18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 Meetings: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Symbol"/>
                        <a:buChar char=""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Committees are to familiarise themselves with these guidelines.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Symbol"/>
                        <a:buChar char=""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Begin initial thoughts on sessions and topics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5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Oct 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Fall Meetings: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Symbol"/>
                        <a:buNone/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Committees to put forward a preliminary list of topics to be included in the Call for Papers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75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Dec 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1, 2016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Committees to confirm Session Titles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75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Feb </a:t>
                      </a:r>
                      <a:r>
                        <a:rPr lang="en-GB" sz="1800" dirty="0">
                          <a:effectLst/>
                        </a:rPr>
                        <a:t>2017</a:t>
                      </a:r>
                      <a:endParaRPr lang="en-US" sz="18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CWC to prepare guidelines for call for paper submission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75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B050"/>
                          </a:solidFill>
                          <a:effectLst/>
                        </a:rPr>
                        <a:t>Apr </a:t>
                      </a:r>
                      <a:r>
                        <a:rPr lang="en-GB" sz="1800" dirty="0">
                          <a:solidFill>
                            <a:srgbClr val="00B050"/>
                          </a:solidFill>
                          <a:effectLst/>
                        </a:rPr>
                        <a:t>5, 2017</a:t>
                      </a: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Call for Papers Launch</a:t>
                      </a:r>
                      <a:endParaRPr lang="en-US" sz="18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75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FF0000"/>
                          </a:solidFill>
                          <a:effectLst/>
                        </a:rPr>
                        <a:t>Sept 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r>
                        <a:rPr lang="en-GB" sz="1800" dirty="0" smtClean="0">
                          <a:solidFill>
                            <a:srgbClr val="FF0000"/>
                          </a:solidFill>
                          <a:effectLst/>
                        </a:rPr>
                        <a:t>, 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</a:rPr>
                        <a:t>2017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Call for Papers Closes</a:t>
                      </a:r>
                      <a:endParaRPr lang="en-US" sz="18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75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</a:rPr>
                        <a:t>Fall 2017 CC Meeting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Paper selection process to be </a:t>
                      </a:r>
                      <a:r>
                        <a:rPr lang="en-GB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discussed (after Oct 1, 2017)</a:t>
                      </a:r>
                      <a:endParaRPr lang="en-US" sz="18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5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Oct </a:t>
                      </a:r>
                      <a:r>
                        <a:rPr lang="en-GB" sz="1800" dirty="0">
                          <a:effectLst/>
                        </a:rPr>
                        <a:t>1 – </a:t>
                      </a:r>
                      <a:r>
                        <a:rPr lang="en-GB" sz="1800" dirty="0" smtClean="0">
                          <a:effectLst/>
                        </a:rPr>
                        <a:t>Nov </a:t>
                      </a:r>
                      <a:r>
                        <a:rPr lang="en-GB" sz="1800" dirty="0">
                          <a:effectLst/>
                        </a:rPr>
                        <a:t>10, 2017</a:t>
                      </a:r>
                      <a:endParaRPr lang="en-US" sz="18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Paper </a:t>
                      </a:r>
                      <a:r>
                        <a:rPr lang="en-GB" sz="1800" dirty="0" smtClean="0">
                          <a:effectLst/>
                        </a:rPr>
                        <a:t>Reviewing</a:t>
                      </a:r>
                      <a:endParaRPr lang="en-US" sz="18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75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Nov </a:t>
                      </a:r>
                      <a:r>
                        <a:rPr lang="en-GB" sz="1800" dirty="0">
                          <a:effectLst/>
                        </a:rPr>
                        <a:t>27, 2017</a:t>
                      </a:r>
                      <a:endParaRPr lang="en-US" sz="18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Author Notification</a:t>
                      </a:r>
                      <a:endParaRPr lang="en-US" sz="18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75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Mar </a:t>
                      </a:r>
                      <a:r>
                        <a:rPr lang="en-GB" sz="1800" dirty="0">
                          <a:effectLst/>
                        </a:rPr>
                        <a:t>9, 2018</a:t>
                      </a:r>
                      <a:endParaRPr lang="en-US" sz="18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Author Final Paper Deadline</a:t>
                      </a:r>
                      <a:endParaRPr lang="en-US" sz="18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724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36629"/>
            <a:ext cx="3616036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68 </a:t>
            </a:r>
            <a:r>
              <a:rPr lang="en-US" dirty="0"/>
              <a:t>sessions currently defined by committees and task forces </a:t>
            </a:r>
          </a:p>
          <a:p>
            <a:pPr lvl="1"/>
            <a:r>
              <a:rPr lang="en-US" dirty="0" smtClean="0"/>
              <a:t>Industry Insight Sessions</a:t>
            </a:r>
          </a:p>
          <a:p>
            <a:pPr lvl="1"/>
            <a:r>
              <a:rPr lang="en-US" dirty="0" smtClean="0"/>
              <a:t>Technical and Innovation Center (TIC) Sessions</a:t>
            </a:r>
          </a:p>
          <a:p>
            <a:r>
              <a:rPr lang="en-US" dirty="0" smtClean="0"/>
              <a:t>Adding session descriptions and specific </a:t>
            </a:r>
            <a:r>
              <a:rPr lang="en-US" dirty="0" err="1" smtClean="0"/>
              <a:t>CfP</a:t>
            </a:r>
            <a:r>
              <a:rPr lang="en-US" dirty="0" smtClean="0"/>
              <a:t> topics</a:t>
            </a:r>
            <a:endParaRPr lang="en-US" dirty="0"/>
          </a:p>
          <a:p>
            <a:r>
              <a:rPr lang="en-US" dirty="0" smtClean="0"/>
              <a:t>Opportunity for additional TIC sessions based on Call for Papers 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7BBC"/>
                </a:solidFill>
              </a:rPr>
              <a:t>FUELING THE FUTURE</a:t>
            </a:r>
            <a:endParaRPr lang="en-US" dirty="0">
              <a:solidFill>
                <a:srgbClr val="359F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7E90-9755-3E4A-B049-C951E85CD3B9}" type="slidenum">
              <a:rPr lang="en-US" smtClean="0"/>
              <a:t>17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1110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Committee Sessions at WGC2018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788" y="1319311"/>
            <a:ext cx="3988012" cy="456544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tx2">
                <a:lumMod val="20000"/>
                <a:lumOff val="8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35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56437" y="2931622"/>
            <a:ext cx="8431126" cy="3036915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Three industry insight sessions currently planned</a:t>
            </a:r>
          </a:p>
          <a:p>
            <a:r>
              <a:rPr lang="en-US" dirty="0" smtClean="0"/>
              <a:t>Potential for Technical &amp; Innovation </a:t>
            </a:r>
            <a:r>
              <a:rPr lang="en-US" dirty="0"/>
              <a:t>C</a:t>
            </a:r>
            <a:r>
              <a:rPr lang="en-US" dirty="0" smtClean="0"/>
              <a:t>enter Session?</a:t>
            </a:r>
          </a:p>
          <a:p>
            <a:pPr lvl="1"/>
            <a:r>
              <a:rPr lang="en-US" i="1" dirty="0" smtClean="0"/>
              <a:t>Innovative best practices in gas industry marketing and communications </a:t>
            </a:r>
          </a:p>
          <a:p>
            <a:r>
              <a:rPr lang="en-US" dirty="0" smtClean="0"/>
              <a:t>Contribution to Current </a:t>
            </a:r>
            <a:r>
              <a:rPr lang="en-US" dirty="0"/>
              <a:t>I</a:t>
            </a:r>
            <a:r>
              <a:rPr lang="en-US" dirty="0" smtClean="0"/>
              <a:t>ssue Debate session</a:t>
            </a:r>
          </a:p>
          <a:p>
            <a:pPr lvl="1"/>
            <a:r>
              <a:rPr lang="en-US" dirty="0" smtClean="0"/>
              <a:t>Global Alternative Futures for Natural Gas </a:t>
            </a:r>
          </a:p>
          <a:p>
            <a:pPr lvl="1"/>
            <a:r>
              <a:rPr lang="en-US" dirty="0" smtClean="0"/>
              <a:t>Public Perception Matters</a:t>
            </a:r>
          </a:p>
          <a:p>
            <a:r>
              <a:rPr lang="en-US" dirty="0" smtClean="0"/>
              <a:t>Next step will be to finalize session description and specific </a:t>
            </a:r>
            <a:r>
              <a:rPr lang="en-US" i="1" dirty="0" smtClean="0"/>
              <a:t>Call for Papers</a:t>
            </a:r>
            <a:r>
              <a:rPr lang="en-US" dirty="0" smtClean="0"/>
              <a:t> topics</a:t>
            </a:r>
          </a:p>
          <a:p>
            <a:r>
              <a:rPr lang="en-US" dirty="0" smtClean="0"/>
              <a:t>Number of sessions may be modified based on the review of the </a:t>
            </a:r>
            <a:r>
              <a:rPr lang="en-US" i="1" dirty="0" smtClean="0"/>
              <a:t>Call for Papers </a:t>
            </a:r>
            <a:r>
              <a:rPr lang="en-US" dirty="0" smtClean="0"/>
              <a:t>results in fall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7BBC"/>
                </a:solidFill>
              </a:rPr>
              <a:t>FUELING THE FUTURE</a:t>
            </a:r>
            <a:endParaRPr lang="en-US" dirty="0">
              <a:solidFill>
                <a:srgbClr val="359F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7E90-9755-3E4A-B049-C951E85CD3B9}" type="slidenum">
              <a:rPr lang="en-US" smtClean="0"/>
              <a:t>18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M&amp;C Committee Sessions at WGC2018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66" y="1644971"/>
            <a:ext cx="8660618" cy="10206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45097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Nominees and selections in parallel with Call for Papers </a:t>
            </a:r>
          </a:p>
          <a:p>
            <a:pPr lvl="1"/>
            <a:r>
              <a:rPr lang="en-US" dirty="0" smtClean="0"/>
              <a:t>Global Gas Industry Award</a:t>
            </a:r>
          </a:p>
          <a:p>
            <a:pPr lvl="2"/>
            <a:r>
              <a:rPr lang="en-US" dirty="0" smtClean="0"/>
              <a:t>Awarded at WGC since 2008</a:t>
            </a:r>
          </a:p>
          <a:p>
            <a:pPr lvl="2"/>
            <a:r>
              <a:rPr lang="en-US" dirty="0"/>
              <a:t>O</a:t>
            </a:r>
            <a:r>
              <a:rPr lang="en-US" dirty="0" smtClean="0"/>
              <a:t>bjective </a:t>
            </a:r>
            <a:r>
              <a:rPr lang="en-US" dirty="0"/>
              <a:t>of contributing to the progress of the gas industry through promoting innovation and </a:t>
            </a:r>
            <a:r>
              <a:rPr lang="en-US" dirty="0" smtClean="0"/>
              <a:t>sustainability</a:t>
            </a:r>
          </a:p>
          <a:p>
            <a:pPr lvl="2"/>
            <a:r>
              <a:rPr lang="en-US" dirty="0" smtClean="0"/>
              <a:t>Theme for 2018: </a:t>
            </a:r>
            <a:r>
              <a:rPr lang="en-US" i="1" dirty="0" smtClean="0"/>
              <a:t>The </a:t>
            </a:r>
            <a:r>
              <a:rPr lang="en-US" i="1" dirty="0"/>
              <a:t>Role of Natural Gas in enhancing the quality of life, today and in the </a:t>
            </a:r>
            <a:r>
              <a:rPr lang="en-US" i="1" dirty="0" smtClean="0"/>
              <a:t>future</a:t>
            </a:r>
          </a:p>
          <a:p>
            <a:pPr lvl="2"/>
            <a:r>
              <a:rPr lang="en-US" dirty="0" smtClean="0"/>
              <a:t>Winner given monetary award, WGC2018 registration and expense coverage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IGU Innovation Awards</a:t>
            </a:r>
          </a:p>
          <a:p>
            <a:pPr lvl="2"/>
            <a:r>
              <a:rPr lang="en-US" dirty="0" smtClean="0"/>
              <a:t>New award series defined and selected by  Research Development and Innovation (RD&amp;I) Committee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howcases </a:t>
            </a:r>
            <a:r>
              <a:rPr lang="en-US" dirty="0"/>
              <a:t>the latest available technologies furthering the continued growth of the global gas industry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7BBC"/>
                </a:solidFill>
              </a:rPr>
              <a:t>FUELING THE FUTURE</a:t>
            </a:r>
            <a:endParaRPr lang="en-US" dirty="0">
              <a:solidFill>
                <a:srgbClr val="359F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7E90-9755-3E4A-B049-C951E85CD3B9}" type="slidenum">
              <a:rPr lang="en-US" smtClean="0"/>
              <a:t>19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Awards at WGC2018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749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228558"/>
            <a:ext cx="1867711" cy="365125"/>
          </a:xfrm>
        </p:spPr>
        <p:txBody>
          <a:bodyPr/>
          <a:lstStyle/>
          <a:p>
            <a:r>
              <a:rPr lang="en-US" dirty="0"/>
              <a:t>FUELING THE FUTURE</a:t>
            </a:r>
            <a:endParaRPr lang="en-US" dirty="0">
              <a:solidFill>
                <a:srgbClr val="359F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7E90-9755-3E4A-B049-C951E85CD3B9}" type="slidenum">
              <a:rPr lang="en-US" smtClean="0"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General IGU Updates</a:t>
            </a:r>
            <a:r>
              <a:rPr lang="en-US" sz="2000" dirty="0"/>
              <a:t> </a:t>
            </a:r>
          </a:p>
          <a:p>
            <a:r>
              <a:rPr lang="en-US" sz="2000" dirty="0" smtClean="0"/>
              <a:t>Update </a:t>
            </a:r>
            <a:r>
              <a:rPr lang="en-US" sz="2000" dirty="0"/>
              <a:t>on the Triennium Strategic Objectives </a:t>
            </a:r>
            <a:endParaRPr lang="en-US" sz="1600" dirty="0" smtClean="0"/>
          </a:p>
          <a:p>
            <a:r>
              <a:rPr lang="en-US" sz="2000" dirty="0" smtClean="0"/>
              <a:t>WGC </a:t>
            </a:r>
            <a:r>
              <a:rPr lang="en-US" sz="2000" dirty="0"/>
              <a:t>2018 Progress and Committee Guidelines </a:t>
            </a:r>
          </a:p>
          <a:p>
            <a:r>
              <a:rPr lang="nb-NO" sz="2000" dirty="0" smtClean="0"/>
              <a:t>Committee Reports</a:t>
            </a:r>
          </a:p>
          <a:p>
            <a:r>
              <a:rPr lang="nb-NO" sz="2000" dirty="0" smtClean="0"/>
              <a:t>Upcoming Events</a:t>
            </a:r>
          </a:p>
          <a:p>
            <a:pPr lvl="1"/>
            <a:r>
              <a:rPr lang="nb-NO" sz="1600" dirty="0" smtClean="0"/>
              <a:t>CC Meeting – Muscat, Oman</a:t>
            </a:r>
          </a:p>
          <a:p>
            <a:pPr lvl="1"/>
            <a:r>
              <a:rPr lang="nb-NO" sz="1600" dirty="0" smtClean="0"/>
              <a:t>IGRC2017 – Rio de Janeiro, Brazil</a:t>
            </a:r>
          </a:p>
          <a:p>
            <a:pPr lvl="1"/>
            <a:r>
              <a:rPr lang="nb-NO" sz="1600" dirty="0" smtClean="0"/>
              <a:t>Safety Summit – Washington DC, USA</a:t>
            </a:r>
            <a:endParaRPr lang="nb-NO" sz="1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7279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 Awards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463040"/>
            <a:ext cx="7944197" cy="4663123"/>
          </a:xfrm>
        </p:spPr>
        <p:txBody>
          <a:bodyPr>
            <a:normAutofit/>
          </a:bodyPr>
          <a:lstStyle/>
          <a:p>
            <a:r>
              <a:rPr lang="en-US" dirty="0" smtClean="0"/>
              <a:t>Showcases </a:t>
            </a:r>
            <a:r>
              <a:rPr lang="en-US" dirty="0"/>
              <a:t>the next big innovations in natural gas</a:t>
            </a:r>
            <a:endParaRPr lang="en-US" dirty="0" smtClean="0"/>
          </a:p>
          <a:p>
            <a:r>
              <a:rPr lang="en-US" dirty="0" smtClean="0"/>
              <a:t>Administered by RD&amp;I Committee</a:t>
            </a:r>
          </a:p>
          <a:p>
            <a:r>
              <a:rPr lang="en-US" dirty="0" smtClean="0"/>
              <a:t>Awards offered in 10 categories</a:t>
            </a:r>
          </a:p>
          <a:p>
            <a:pPr lvl="1"/>
            <a:r>
              <a:rPr lang="en-US" sz="1600" dirty="0"/>
              <a:t>Exploration and Production (E&amp;P)</a:t>
            </a:r>
          </a:p>
          <a:p>
            <a:pPr lvl="1"/>
            <a:r>
              <a:rPr lang="en-US" sz="1600" dirty="0"/>
              <a:t>Liquefied Natural Gas (LNG) </a:t>
            </a:r>
          </a:p>
          <a:p>
            <a:pPr lvl="1"/>
            <a:r>
              <a:rPr lang="en-US" sz="1600" dirty="0" smtClean="0"/>
              <a:t>Transmission</a:t>
            </a:r>
            <a:r>
              <a:rPr lang="en-US" sz="1600" dirty="0"/>
              <a:t>, Processing and Storage </a:t>
            </a:r>
          </a:p>
          <a:p>
            <a:pPr lvl="1"/>
            <a:r>
              <a:rPr lang="en-US" sz="1600" dirty="0"/>
              <a:t>Gas Distribution </a:t>
            </a:r>
          </a:p>
          <a:p>
            <a:pPr lvl="1"/>
            <a:r>
              <a:rPr lang="en-US" sz="1600" dirty="0"/>
              <a:t>Domestic Utilization</a:t>
            </a:r>
          </a:p>
          <a:p>
            <a:r>
              <a:rPr lang="en-US" dirty="0" smtClean="0"/>
              <a:t>Winners will present and receive certificates in dedicated Technical and Innovation Center sessions</a:t>
            </a:r>
          </a:p>
          <a:p>
            <a:r>
              <a:rPr lang="en-US" dirty="0" smtClean="0"/>
              <a:t>Website and conference application will highlight winner’s equipment or </a:t>
            </a:r>
            <a:r>
              <a:rPr lang="en-US" dirty="0"/>
              <a:t>i</a:t>
            </a:r>
            <a:r>
              <a:rPr lang="en-US" dirty="0" smtClean="0"/>
              <a:t>nnovative processes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199" y="2754283"/>
            <a:ext cx="4038600" cy="1651462"/>
          </a:xfrm>
        </p:spPr>
        <p:txBody>
          <a:bodyPr>
            <a:normAutofit/>
          </a:bodyPr>
          <a:lstStyle/>
          <a:p>
            <a:pPr lvl="1"/>
            <a:r>
              <a:rPr lang="en-US" sz="1600" dirty="0"/>
              <a:t>Commercial and Industrial Utilization</a:t>
            </a:r>
          </a:p>
          <a:p>
            <a:pPr lvl="1"/>
            <a:r>
              <a:rPr lang="en-US" sz="1600" dirty="0"/>
              <a:t>Transportation Driven by </a:t>
            </a:r>
            <a:r>
              <a:rPr lang="en-US" sz="1600" dirty="0" smtClean="0"/>
              <a:t>Gas</a:t>
            </a:r>
            <a:endParaRPr lang="en-US" sz="1600" dirty="0"/>
          </a:p>
          <a:p>
            <a:pPr lvl="1"/>
            <a:r>
              <a:rPr lang="en-US" sz="1600" dirty="0"/>
              <a:t>Digital and Smart Solutions	</a:t>
            </a:r>
          </a:p>
          <a:p>
            <a:pPr lvl="1"/>
            <a:r>
              <a:rPr lang="en-US" sz="1600" dirty="0"/>
              <a:t>Gas and Renewables	</a:t>
            </a:r>
          </a:p>
          <a:p>
            <a:pPr lvl="1"/>
            <a:r>
              <a:rPr lang="en-US" sz="1600" dirty="0" smtClean="0"/>
              <a:t>Emissions </a:t>
            </a:r>
            <a:r>
              <a:rPr lang="en-US" sz="1600" dirty="0"/>
              <a:t>Detection and Mitigation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7BBC"/>
                </a:solidFill>
              </a:rPr>
              <a:t>FUELING THE FUTURE</a:t>
            </a:r>
            <a:endParaRPr lang="en-US" dirty="0">
              <a:solidFill>
                <a:srgbClr val="359F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7E90-9755-3E4A-B049-C951E85CD3B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06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Expectation that each committee will publish a summary report of activities over the triennium</a:t>
            </a:r>
          </a:p>
          <a:p>
            <a:pPr lvl="1"/>
            <a:r>
              <a:rPr lang="en-US" dirty="0" smtClean="0"/>
              <a:t>Summarizes the primary results and insights</a:t>
            </a:r>
          </a:p>
          <a:p>
            <a:pPr lvl="1"/>
            <a:r>
              <a:rPr lang="en-US" dirty="0" smtClean="0"/>
              <a:t>All committee and task force summary reports will be online on IGU website and also aggregated  in a compendium for WGC</a:t>
            </a:r>
          </a:p>
          <a:p>
            <a:pPr lvl="1"/>
            <a:r>
              <a:rPr lang="en-US" dirty="0" smtClean="0"/>
              <a:t>Structure and format for committee summaries from CC</a:t>
            </a:r>
          </a:p>
          <a:p>
            <a:r>
              <a:rPr lang="en-US" dirty="0" smtClean="0"/>
              <a:t>Topic specific reports will also be produced for individual study groups as appropriate 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.g., World LNG Report, Gas Price Report, </a:t>
            </a:r>
            <a:r>
              <a:rPr lang="en-US" dirty="0"/>
              <a:t>o</a:t>
            </a:r>
            <a:r>
              <a:rPr lang="en-US" dirty="0" smtClean="0"/>
              <a:t>ther..</a:t>
            </a:r>
          </a:p>
          <a:p>
            <a:pPr lvl="1"/>
            <a:r>
              <a:rPr lang="en-US" dirty="0" smtClean="0"/>
              <a:t>Format from IGU and US Presidency similar to case study reports</a:t>
            </a:r>
          </a:p>
          <a:p>
            <a:r>
              <a:rPr lang="en-US" dirty="0" smtClean="0"/>
              <a:t>Editing assistance and oversight available from M&amp;C Committee</a:t>
            </a:r>
          </a:p>
          <a:p>
            <a:r>
              <a:rPr lang="en-US" dirty="0" smtClean="0"/>
              <a:t>Content can also be targeted for IGU Newsletter, website, other channels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7BBC"/>
                </a:solidFill>
              </a:rPr>
              <a:t>FUELING THE FUTURE</a:t>
            </a:r>
            <a:endParaRPr lang="en-US" dirty="0">
              <a:solidFill>
                <a:srgbClr val="359F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7E90-9755-3E4A-B049-C951E85CD3B9}" type="slidenum">
              <a:rPr lang="en-US" smtClean="0"/>
              <a:t>21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Committee Reports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89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Upcoming meetings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7E90-9755-3E4A-B049-C951E85CD3B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28558"/>
            <a:ext cx="2033081" cy="365125"/>
          </a:xfrm>
        </p:spPr>
        <p:txBody>
          <a:bodyPr/>
          <a:lstStyle/>
          <a:p>
            <a:r>
              <a:rPr lang="en-US" dirty="0"/>
              <a:t>FUELING THE FUTURE </a:t>
            </a:r>
            <a:endParaRPr lang="en-US" dirty="0">
              <a:solidFill>
                <a:srgbClr val="A9D9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1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BBC"/>
                </a:solidFill>
              </a:rPr>
              <a:t>FUELING THE FUTURE</a:t>
            </a:r>
            <a:endParaRPr lang="en-US" dirty="0">
              <a:solidFill>
                <a:srgbClr val="359F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7E90-9755-3E4A-B049-C951E85CD3B9}" type="slidenum">
              <a:rPr lang="en-US" smtClean="0"/>
              <a:t>23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Schedule of CC, </a:t>
            </a:r>
            <a:r>
              <a:rPr lang="en-US" dirty="0" smtClean="0"/>
              <a:t>EXC &amp; </a:t>
            </a:r>
            <a:r>
              <a:rPr lang="en-US" dirty="0"/>
              <a:t>Council meetings </a:t>
            </a:r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351852" y="1374430"/>
          <a:ext cx="8373860" cy="44011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8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85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85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840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840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340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IGU meetings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2015-2018 Triennium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Meeting periods and places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Coordination Committee meetings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Executive Committee and Council meetings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Council workshop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331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2017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28-30 March, Muscat, Oman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 March</a:t>
                      </a: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 March</a:t>
                      </a: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33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24-26 October, Tokyo, Japan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24 October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25 October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26 October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331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b-NO" sz="1800" dirty="0">
                          <a:effectLst/>
                        </a:rPr>
                        <a:t>2018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17-19 April, Cairo, Egypt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17 April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18 April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273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</a:rPr>
                        <a:t>25-29 June, Washington D.C., </a:t>
                      </a:r>
                      <a:r>
                        <a:rPr lang="de-DE" sz="1600" dirty="0" smtClean="0">
                          <a:effectLst/>
                        </a:rPr>
                        <a:t>USA</a:t>
                      </a:r>
                      <a:br>
                        <a:rPr lang="de-DE" sz="1600" dirty="0" smtClean="0">
                          <a:effectLst/>
                        </a:rPr>
                      </a:br>
                      <a:r>
                        <a:rPr lang="de-DE" sz="1600" dirty="0" smtClean="0">
                          <a:effectLst/>
                        </a:rPr>
                        <a:t>WGC2018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  <a:r>
                        <a:rPr lang="de-DE" sz="1800" dirty="0" smtClean="0">
                          <a:effectLst/>
                        </a:rPr>
                        <a:t>24 June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25 June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87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755650" y="4677836"/>
            <a:ext cx="3240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AU" altLang="pt-BR" sz="2400" smtClean="0">
                <a:solidFill>
                  <a:prstClr val="white"/>
                </a:solidFill>
                <a:latin typeface="Arial" charset="0"/>
              </a:rPr>
              <a:t>May 24-26 2017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17" y="1498198"/>
            <a:ext cx="4732637" cy="4646141"/>
          </a:xfrm>
        </p:spPr>
        <p:txBody>
          <a:bodyPr>
            <a:normAutofit/>
          </a:bodyPr>
          <a:lstStyle/>
          <a:p>
            <a:r>
              <a:rPr lang="en-US" dirty="0" smtClean="0"/>
              <a:t>International Gas  Union Research Conference (IGRC)</a:t>
            </a:r>
          </a:p>
          <a:p>
            <a:pPr lvl="1"/>
            <a:r>
              <a:rPr lang="en-US" dirty="0" smtClean="0"/>
              <a:t>One of three primary events for IGU</a:t>
            </a:r>
          </a:p>
          <a:p>
            <a:r>
              <a:rPr lang="en-US" dirty="0"/>
              <a:t>P</a:t>
            </a:r>
            <a:r>
              <a:rPr lang="en-US" dirty="0" smtClean="0"/>
              <a:t>lenary sessions</a:t>
            </a:r>
          </a:p>
          <a:p>
            <a:pPr lvl="1"/>
            <a:r>
              <a:rPr lang="en-US" dirty="0" smtClean="0"/>
              <a:t>Natural Gas and Renewable Energy </a:t>
            </a:r>
          </a:p>
          <a:p>
            <a:pPr lvl="1"/>
            <a:r>
              <a:rPr lang="en-US" dirty="0" smtClean="0"/>
              <a:t>Innovations in the Gas Value Chain</a:t>
            </a:r>
          </a:p>
          <a:p>
            <a:pPr lvl="1"/>
            <a:r>
              <a:rPr lang="en-US" dirty="0" smtClean="0"/>
              <a:t>The Brazilian Gas Industry</a:t>
            </a:r>
          </a:p>
          <a:p>
            <a:r>
              <a:rPr lang="en-US" dirty="0" smtClean="0"/>
              <a:t>436 approved papers and presentations</a:t>
            </a:r>
          </a:p>
          <a:p>
            <a:r>
              <a:rPr lang="en-US" dirty="0" smtClean="0"/>
              <a:t>Exhibition</a:t>
            </a:r>
          </a:p>
          <a:p>
            <a:r>
              <a:rPr lang="en-US" dirty="0" smtClean="0"/>
              <a:t>Targeting 500+ attendees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57" y="154705"/>
            <a:ext cx="8943243" cy="9321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032" y="1739116"/>
            <a:ext cx="3101545" cy="39785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70604" y="1298143"/>
            <a:ext cx="3101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</a:rPr>
              <a:t>Conference Topics</a:t>
            </a:r>
            <a:endParaRPr lang="en-US" sz="20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92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36629"/>
            <a:ext cx="8081319" cy="4525963"/>
          </a:xfrm>
        </p:spPr>
        <p:txBody>
          <a:bodyPr>
            <a:normAutofit/>
          </a:bodyPr>
          <a:lstStyle/>
          <a:p>
            <a:r>
              <a:rPr lang="en-US" dirty="0"/>
              <a:t>Will be held in Washington, DC at the </a:t>
            </a:r>
            <a:r>
              <a:rPr lang="en-US" dirty="0" smtClean="0"/>
              <a:t>Omni </a:t>
            </a:r>
            <a:r>
              <a:rPr lang="en-US" dirty="0"/>
              <a:t>Shoreham Hotel</a:t>
            </a:r>
          </a:p>
          <a:p>
            <a:r>
              <a:rPr lang="en-US" dirty="0"/>
              <a:t>W</a:t>
            </a:r>
            <a:r>
              <a:rPr lang="en-US" dirty="0" smtClean="0"/>
              <a:t>ill </a:t>
            </a:r>
            <a:r>
              <a:rPr lang="en-US" dirty="0"/>
              <a:t>be followed by AGA’s 11</a:t>
            </a:r>
            <a:r>
              <a:rPr lang="en-US" baseline="30000" dirty="0"/>
              <a:t>th</a:t>
            </a:r>
            <a:r>
              <a:rPr lang="en-US" dirty="0"/>
              <a:t> annual Safety Leadership Summit, for those interested in staying for this separate program</a:t>
            </a:r>
          </a:p>
          <a:p>
            <a:r>
              <a:rPr lang="en-US" dirty="0"/>
              <a:t>The theme of the event is </a:t>
            </a:r>
            <a:r>
              <a:rPr lang="en-US" b="1" dirty="0"/>
              <a:t>“</a:t>
            </a:r>
            <a:r>
              <a:rPr lang="en-US" b="1" i="1" dirty="0"/>
              <a:t>Improving the Safety of Natural Gas Across the Globe</a:t>
            </a:r>
            <a:r>
              <a:rPr lang="en-US" b="1" dirty="0"/>
              <a:t>”</a:t>
            </a:r>
          </a:p>
          <a:p>
            <a:r>
              <a:rPr lang="en-US" dirty="0"/>
              <a:t>Presentations </a:t>
            </a:r>
            <a:r>
              <a:rPr lang="en-US" dirty="0" smtClean="0"/>
              <a:t>focused </a:t>
            </a:r>
            <a:r>
              <a:rPr lang="en-US" dirty="0"/>
              <a:t>on employee safety, contractor safety, public safety, and infrastructure safety/integrity </a:t>
            </a:r>
          </a:p>
          <a:p>
            <a:r>
              <a:rPr lang="en-US" dirty="0"/>
              <a:t>Program is intended for industry leaders across the world to share ideas and leading practices on enhancing safety</a:t>
            </a:r>
            <a:r>
              <a:rPr lang="en-US" dirty="0" smtClean="0"/>
              <a:t>.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7BBC"/>
                </a:solidFill>
              </a:rPr>
              <a:t>FUELING THE FUTURE</a:t>
            </a:r>
            <a:endParaRPr lang="en-US" dirty="0">
              <a:solidFill>
                <a:srgbClr val="359F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7E90-9755-3E4A-B049-C951E85CD3B9}" type="slidenum">
              <a:rPr lang="en-US" smtClean="0"/>
              <a:t>25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IGU Safety Summit – November 6-7, 2017</a:t>
            </a:r>
          </a:p>
        </p:txBody>
      </p:sp>
    </p:spTree>
    <p:extLst>
      <p:ext uri="{BB962C8B-B14F-4D97-AF65-F5344CB8AC3E}">
        <p14:creationId xmlns:p14="http://schemas.microsoft.com/office/powerpoint/2010/main" val="366945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IGU Updates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7E90-9755-3E4A-B049-C951E85CD3B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28558"/>
            <a:ext cx="2033081" cy="365125"/>
          </a:xfrm>
        </p:spPr>
        <p:txBody>
          <a:bodyPr/>
          <a:lstStyle/>
          <a:p>
            <a:r>
              <a:rPr lang="en-US" dirty="0"/>
              <a:t>FUELING THE FUTURE </a:t>
            </a:r>
            <a:endParaRPr lang="en-US" dirty="0">
              <a:solidFill>
                <a:srgbClr val="A9D9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29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BBC"/>
                </a:solidFill>
              </a:rPr>
              <a:t>FUELING THE FUTURE</a:t>
            </a:r>
            <a:endParaRPr lang="en-US" dirty="0">
              <a:solidFill>
                <a:srgbClr val="359F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7E90-9755-3E4A-B049-C951E85CD3B9}" type="slidenum">
              <a:rPr lang="en-US" smtClean="0"/>
              <a:t>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IGU Secretariat from November 1 2016</a:t>
            </a:r>
            <a:endParaRPr lang="en-US" dirty="0"/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4164285" y="5270048"/>
            <a:ext cx="1584325" cy="592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>
                    <a:alpha val="25098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5989" tIns="0" rIns="0" bIns="0">
            <a:spAutoFit/>
          </a:bodyPr>
          <a:lstStyle/>
          <a:p>
            <a:pPr algn="ctr" fontAlgn="base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</a:pPr>
            <a:r>
              <a:rPr lang="en-GB" sz="1100" b="1" dirty="0" smtClean="0">
                <a:latin typeface="Century Gothic" pitchFamily="34" charset="0"/>
                <a:cs typeface="Arial" charset="0"/>
              </a:rPr>
              <a:t>Advisor</a:t>
            </a:r>
          </a:p>
          <a:p>
            <a:pPr algn="ctr" fontAlgn="base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</a:pPr>
            <a:r>
              <a:rPr lang="en-GB" sz="1100" kern="1200" dirty="0" smtClean="0">
                <a:latin typeface="Century Gothic" pitchFamily="34" charset="0"/>
                <a:ea typeface="+mn-ea"/>
                <a:cs typeface="Arial" charset="0"/>
              </a:rPr>
              <a:t>Hyunchang Kim</a:t>
            </a:r>
          </a:p>
          <a:p>
            <a:pPr algn="ctr" fontAlgn="base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</a:pPr>
            <a:endParaRPr lang="en-GB" sz="1100" kern="1200" dirty="0">
              <a:latin typeface="Century Gothic" pitchFamily="34" charset="0"/>
              <a:ea typeface="+mn-ea"/>
              <a:cs typeface="Arial" charset="0"/>
            </a:endParaRPr>
          </a:p>
        </p:txBody>
      </p:sp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5591709" y="5240776"/>
            <a:ext cx="1328971" cy="38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>
                    <a:alpha val="25098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5989" tIns="0" rIns="0" bIns="0">
            <a:spAutoFit/>
          </a:bodyPr>
          <a:lstStyle>
            <a:lvl1pPr marL="160338" indent="-160338" defTabSz="3492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3492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92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92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92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9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9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9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9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 algn="ctr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rgbClr val="FFFF00"/>
              </a:buClr>
              <a:buSzPct val="46000"/>
            </a:pPr>
            <a:r>
              <a:rPr lang="en-GB" sz="1100" b="1" kern="1200" dirty="0" smtClean="0">
                <a:solidFill>
                  <a:srgbClr val="000000"/>
                </a:solidFill>
                <a:latin typeface="Century Gothic" pitchFamily="34" charset="0"/>
                <a:ea typeface="+mn-ea"/>
              </a:rPr>
              <a:t>Senior Advisor</a:t>
            </a:r>
            <a:endParaRPr lang="en-GB" sz="1100" b="1" kern="1200" dirty="0">
              <a:solidFill>
                <a:srgbClr val="000000"/>
              </a:solidFill>
              <a:latin typeface="Century Gothic" pitchFamily="34" charset="0"/>
              <a:ea typeface="+mn-ea"/>
            </a:endParaRPr>
          </a:p>
          <a:p>
            <a:pPr indent="0" algn="ctr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rgbClr val="FFFF00"/>
              </a:buClr>
              <a:buSzPct val="46000"/>
            </a:pPr>
            <a:r>
              <a:rPr lang="en-GB" sz="1100" kern="1200" dirty="0">
                <a:solidFill>
                  <a:srgbClr val="000000"/>
                </a:solidFill>
                <a:latin typeface="Century Gothic" pitchFamily="34" charset="0"/>
                <a:ea typeface="+mn-ea"/>
              </a:rPr>
              <a:t>Taeksang </a:t>
            </a:r>
            <a:r>
              <a:rPr lang="en-GB" sz="1100" kern="1200" dirty="0" smtClean="0">
                <a:solidFill>
                  <a:srgbClr val="000000"/>
                </a:solidFill>
                <a:latin typeface="Century Gothic" pitchFamily="34" charset="0"/>
                <a:ea typeface="+mn-ea"/>
              </a:rPr>
              <a:t>Kwon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961952" y="5244782"/>
            <a:ext cx="1516636" cy="38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5989" tIns="0" rIns="0" bIns="0">
            <a:spAutoFit/>
          </a:bodyPr>
          <a:lstStyle>
            <a:lvl1pPr marL="160338" indent="-160338" defTabSz="3492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3492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92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92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92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9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9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9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9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rgbClr val="FFFF00"/>
              </a:buClr>
              <a:buSzPct val="46000"/>
            </a:pPr>
            <a:r>
              <a:rPr lang="en-GB" sz="1100" b="1" kern="1200" dirty="0" smtClean="0">
                <a:solidFill>
                  <a:srgbClr val="000000"/>
                </a:solidFill>
                <a:latin typeface="Century Gothic" pitchFamily="34" charset="0"/>
                <a:ea typeface="+mn-ea"/>
              </a:rPr>
              <a:t>Executive Assistant</a:t>
            </a:r>
          </a:p>
          <a:p>
            <a:pPr algn="ctr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rgbClr val="FFFF00"/>
              </a:buClr>
              <a:buSzPct val="46000"/>
            </a:pPr>
            <a:r>
              <a:rPr lang="en-GB" sz="1100" dirty="0" smtClean="0">
                <a:solidFill>
                  <a:srgbClr val="000000"/>
                </a:solidFill>
                <a:latin typeface="Century Gothic" pitchFamily="34" charset="0"/>
              </a:rPr>
              <a:t>Luisa </a:t>
            </a:r>
            <a:r>
              <a:rPr lang="en-GB" sz="1100" dirty="0" err="1" smtClean="0">
                <a:solidFill>
                  <a:srgbClr val="000000"/>
                </a:solidFill>
                <a:latin typeface="Century Gothic" pitchFamily="34" charset="0"/>
              </a:rPr>
              <a:t>Peris</a:t>
            </a:r>
            <a:endParaRPr lang="en-GB" sz="1100" kern="1200" dirty="0">
              <a:solidFill>
                <a:srgbClr val="000000"/>
              </a:solidFill>
              <a:latin typeface="Century Gothic" pitchFamily="34" charset="0"/>
              <a:ea typeface="+mn-ea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02312" y="5246064"/>
            <a:ext cx="1211263" cy="38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5989" tIns="0" rIns="0" bIns="0">
            <a:spAutoFit/>
          </a:bodyPr>
          <a:lstStyle>
            <a:lvl1pPr marL="160338" indent="-160338" defTabSz="3492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3492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92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92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92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9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9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9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9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rgbClr val="FFFF00"/>
              </a:buClr>
              <a:buSzPct val="46000"/>
            </a:pPr>
            <a:r>
              <a:rPr lang="en-GB" sz="1100" b="1" kern="1200" dirty="0" smtClean="0">
                <a:solidFill>
                  <a:srgbClr val="000000"/>
                </a:solidFill>
                <a:latin typeface="Century Gothic" pitchFamily="34" charset="0"/>
                <a:ea typeface="+mn-ea"/>
              </a:rPr>
              <a:t>IGU Director</a:t>
            </a:r>
          </a:p>
          <a:p>
            <a:pPr algn="ctr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rgbClr val="FFFF00"/>
              </a:buClr>
              <a:buSzPct val="46000"/>
            </a:pPr>
            <a:r>
              <a:rPr lang="en-GB" sz="1100" dirty="0" smtClean="0">
                <a:solidFill>
                  <a:srgbClr val="000000"/>
                </a:solidFill>
                <a:latin typeface="Century Gothic" pitchFamily="34" charset="0"/>
              </a:rPr>
              <a:t>Rafael </a:t>
            </a:r>
            <a:r>
              <a:rPr lang="en-GB" sz="1100" dirty="0" err="1" smtClean="0">
                <a:solidFill>
                  <a:srgbClr val="000000"/>
                </a:solidFill>
                <a:latin typeface="Century Gothic" pitchFamily="34" charset="0"/>
              </a:rPr>
              <a:t>Huarte</a:t>
            </a:r>
            <a:endParaRPr lang="en-GB" sz="1100" kern="1200" dirty="0">
              <a:solidFill>
                <a:srgbClr val="000000"/>
              </a:solidFill>
              <a:latin typeface="Century Gothic" pitchFamily="34" charset="0"/>
              <a:ea typeface="+mn-ea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882623" y="5236879"/>
            <a:ext cx="1894183" cy="77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5989" tIns="0" rIns="0" bIns="0">
            <a:spAutoFit/>
          </a:bodyPr>
          <a:lstStyle>
            <a:lvl1pPr marL="160338" indent="-160338" defTabSz="3492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3492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92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92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92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9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9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9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9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 algn="ctr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rgbClr val="FFFF00"/>
              </a:buClr>
              <a:buSzPct val="46000"/>
            </a:pPr>
            <a:r>
              <a:rPr lang="en-GB" sz="1100" b="1" kern="1200" dirty="0" smtClean="0">
                <a:solidFill>
                  <a:srgbClr val="000000"/>
                </a:solidFill>
                <a:latin typeface="Century Gothic" pitchFamily="34" charset="0"/>
                <a:ea typeface="+mn-ea"/>
              </a:rPr>
              <a:t>Coordination Committee Secretary/Information </a:t>
            </a:r>
            <a:endParaRPr lang="en-GB" sz="1100" b="1" kern="1200" dirty="0">
              <a:solidFill>
                <a:srgbClr val="000000"/>
              </a:solidFill>
              <a:latin typeface="Century Gothic" pitchFamily="34" charset="0"/>
              <a:ea typeface="+mn-ea"/>
            </a:endParaRPr>
          </a:p>
          <a:p>
            <a:pPr indent="0" algn="ctr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rgbClr val="FFFF00"/>
              </a:buClr>
              <a:buSzPct val="46000"/>
            </a:pPr>
            <a:r>
              <a:rPr lang="en-GB" sz="1100" b="1" kern="1200" dirty="0" smtClean="0">
                <a:solidFill>
                  <a:srgbClr val="000000"/>
                </a:solidFill>
                <a:latin typeface="Century Gothic" pitchFamily="34" charset="0"/>
                <a:ea typeface="+mn-ea"/>
              </a:rPr>
              <a:t>Consultant</a:t>
            </a:r>
            <a:endParaRPr lang="en-GB" sz="1100" b="1" kern="1200" dirty="0">
              <a:solidFill>
                <a:srgbClr val="000000"/>
              </a:solidFill>
              <a:latin typeface="Century Gothic" pitchFamily="34" charset="0"/>
              <a:ea typeface="+mn-ea"/>
            </a:endParaRPr>
          </a:p>
          <a:p>
            <a:pPr indent="0" algn="ctr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rgbClr val="FFFF00"/>
              </a:buClr>
              <a:buSzPct val="46000"/>
            </a:pPr>
            <a:r>
              <a:rPr lang="en-GB" sz="1100" kern="1200" dirty="0">
                <a:solidFill>
                  <a:srgbClr val="000000"/>
                </a:solidFill>
                <a:latin typeface="Century Gothic" pitchFamily="34" charset="0"/>
                <a:ea typeface="+mn-ea"/>
              </a:rPr>
              <a:t>Anette </a:t>
            </a:r>
            <a:r>
              <a:rPr lang="en-GB" sz="1100" kern="1200" dirty="0" smtClean="0">
                <a:solidFill>
                  <a:srgbClr val="000000"/>
                </a:solidFill>
                <a:latin typeface="Century Gothic" pitchFamily="34" charset="0"/>
                <a:ea typeface="+mn-ea"/>
              </a:rPr>
              <a:t>Sørum Nordal</a:t>
            </a:r>
            <a:endParaRPr lang="en-GB" sz="1100" kern="1200" dirty="0">
              <a:solidFill>
                <a:srgbClr val="000000"/>
              </a:solidFill>
              <a:latin typeface="Century Gothic" pitchFamily="34" charset="0"/>
              <a:ea typeface="+mn-e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5926940" y="3879968"/>
            <a:ext cx="978157" cy="11867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82"/>
          <a:stretch/>
        </p:blipFill>
        <p:spPr>
          <a:xfrm>
            <a:off x="7400572" y="3857136"/>
            <a:ext cx="933969" cy="12408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4183" y="1602812"/>
            <a:ext cx="1524079" cy="20066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38831" y="1938420"/>
            <a:ext cx="2301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Secretary General</a:t>
            </a:r>
          </a:p>
          <a:p>
            <a:endParaRPr lang="en-US" b="1" dirty="0" smtClean="0">
              <a:latin typeface="Century Gothic"/>
              <a:cs typeface="Century Gothic"/>
            </a:endParaRPr>
          </a:p>
          <a:p>
            <a:r>
              <a:rPr lang="en-US" dirty="0" smtClean="0">
                <a:latin typeface="Century Gothic"/>
                <a:cs typeface="Century Gothic"/>
              </a:rPr>
              <a:t>     Luis </a:t>
            </a:r>
            <a:r>
              <a:rPr lang="en-US" dirty="0">
                <a:latin typeface="Century Gothic"/>
                <a:cs typeface="Century Gothic"/>
              </a:rPr>
              <a:t>Bertrán 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endParaRPr lang="en-US" b="1" dirty="0">
              <a:latin typeface="Century Gothic"/>
              <a:cs typeface="Century Gothic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7666" y="3887933"/>
            <a:ext cx="959790" cy="1200339"/>
          </a:xfrm>
          <a:prstGeom prst="rect">
            <a:avLst/>
          </a:prstGeom>
        </p:spPr>
      </p:pic>
      <p:sp>
        <p:nvSpPr>
          <p:cNvPr id="16" name="Text Box 34"/>
          <p:cNvSpPr txBox="1">
            <a:spLocks noChangeArrowheads="1"/>
          </p:cNvSpPr>
          <p:nvPr/>
        </p:nvSpPr>
        <p:spPr bwMode="auto">
          <a:xfrm>
            <a:off x="1427039" y="5235076"/>
            <a:ext cx="1702656" cy="57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>
                    <a:alpha val="25098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5989" tIns="0" rIns="0" bIns="0">
            <a:spAutoFit/>
          </a:bodyPr>
          <a:lstStyle>
            <a:lvl1pPr marL="160338" indent="-160338" defTabSz="3492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3492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92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92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92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9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9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9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9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 algn="ctr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rgbClr val="FFFF00"/>
              </a:buClr>
              <a:buSzPct val="46000"/>
            </a:pPr>
            <a:r>
              <a:rPr lang="en-GB" sz="1100" b="1" kern="1200" dirty="0" smtClean="0">
                <a:solidFill>
                  <a:srgbClr val="000000"/>
                </a:solidFill>
                <a:latin typeface="Century Gothic" pitchFamily="34" charset="0"/>
                <a:ea typeface="+mn-ea"/>
              </a:rPr>
              <a:t>Chief Advisor</a:t>
            </a:r>
            <a:endParaRPr lang="en-GB" sz="1100" b="1" kern="1200" dirty="0">
              <a:solidFill>
                <a:srgbClr val="000000"/>
              </a:solidFill>
              <a:latin typeface="Century Gothic" pitchFamily="34" charset="0"/>
              <a:ea typeface="+mn-ea"/>
            </a:endParaRPr>
          </a:p>
          <a:p>
            <a:pPr indent="0" algn="ctr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rgbClr val="FFFF00"/>
              </a:buClr>
              <a:buSzPct val="46000"/>
            </a:pPr>
            <a:r>
              <a:rPr lang="en-GB" sz="1100" kern="1200" dirty="0" smtClean="0">
                <a:solidFill>
                  <a:srgbClr val="000000"/>
                </a:solidFill>
                <a:latin typeface="Century Gothic" pitchFamily="34" charset="0"/>
                <a:ea typeface="+mn-ea"/>
              </a:rPr>
              <a:t>Antonia Fernández Corrales</a:t>
            </a:r>
          </a:p>
        </p:txBody>
      </p:sp>
      <p:pic>
        <p:nvPicPr>
          <p:cNvPr id="18" name="Picture 11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24503" y="1770453"/>
            <a:ext cx="1750630" cy="93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49532" y="1309163"/>
            <a:ext cx="1501215" cy="185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74407" y="1925186"/>
            <a:ext cx="1750630" cy="93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7034" y="3873275"/>
            <a:ext cx="1041818" cy="12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55132" y="3893172"/>
            <a:ext cx="930275" cy="121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6391" y="3893172"/>
            <a:ext cx="912511" cy="12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32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Update on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Triennium </a:t>
            </a:r>
            <a:r>
              <a:rPr lang="en-US" dirty="0"/>
              <a:t>Strategic Objectives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7E90-9755-3E4A-B049-C951E85CD3B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28558"/>
            <a:ext cx="2033081" cy="365125"/>
          </a:xfrm>
        </p:spPr>
        <p:txBody>
          <a:bodyPr/>
          <a:lstStyle/>
          <a:p>
            <a:r>
              <a:rPr lang="en-US" dirty="0"/>
              <a:t>FUELING THE FUTURE </a:t>
            </a:r>
            <a:endParaRPr lang="en-US" dirty="0">
              <a:solidFill>
                <a:srgbClr val="A9D9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29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BBC"/>
                </a:solidFill>
              </a:rPr>
              <a:t>FUELING THE FUTURE </a:t>
            </a:r>
            <a:endParaRPr lang="en-US" dirty="0">
              <a:solidFill>
                <a:srgbClr val="359F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7E90-9755-3E4A-B049-C951E85CD3B9}" type="slidenum">
              <a:rPr lang="en-US" smtClean="0"/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3642" y="11067"/>
            <a:ext cx="9036996" cy="1143000"/>
          </a:xfrm>
        </p:spPr>
        <p:txBody>
          <a:bodyPr>
            <a:noAutofit/>
          </a:bodyPr>
          <a:lstStyle/>
          <a:p>
            <a:r>
              <a:rPr lang="en-US" dirty="0"/>
              <a:t>IGU Strategic </a:t>
            </a:r>
            <a:r>
              <a:rPr lang="en-US" dirty="0" smtClean="0"/>
              <a:t>Direction 2015-2018 </a:t>
            </a:r>
            <a:r>
              <a:rPr lang="en-US" dirty="0"/>
              <a:t>Triennium </a:t>
            </a:r>
          </a:p>
        </p:txBody>
      </p:sp>
      <p:sp>
        <p:nvSpPr>
          <p:cNvPr id="6" name="Rectangle 5"/>
          <p:cNvSpPr/>
          <p:nvPr/>
        </p:nvSpPr>
        <p:spPr>
          <a:xfrm>
            <a:off x="293914" y="1291617"/>
            <a:ext cx="8383695" cy="615553"/>
          </a:xfrm>
          <a:prstGeom prst="rect">
            <a:avLst/>
          </a:prstGeom>
          <a:solidFill>
            <a:srgbClr val="EBF1DE"/>
          </a:solidFill>
          <a:ln>
            <a:solidFill>
              <a:srgbClr val="00009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AREAS OF TRIENNIUM STRATEGIC FOCUS </a:t>
            </a:r>
            <a:endParaRPr lang="en-CA" dirty="0"/>
          </a:p>
          <a:p>
            <a:r>
              <a:rPr lang="en-US" sz="1600" b="1" dirty="0" smtClean="0"/>
              <a:t>  Access                                                                      Markets                                                Social License</a:t>
            </a:r>
            <a:endParaRPr lang="en-US" sz="1000" dirty="0"/>
          </a:p>
        </p:txBody>
      </p:sp>
      <p:sp>
        <p:nvSpPr>
          <p:cNvPr id="7" name="Rectangle 6"/>
          <p:cNvSpPr/>
          <p:nvPr/>
        </p:nvSpPr>
        <p:spPr>
          <a:xfrm>
            <a:off x="285608" y="1984712"/>
            <a:ext cx="8401192" cy="369332"/>
          </a:xfrm>
          <a:prstGeom prst="rect">
            <a:avLst/>
          </a:prstGeom>
          <a:solidFill>
            <a:srgbClr val="EBF1DE"/>
          </a:solidFill>
          <a:ln>
            <a:solidFill>
              <a:srgbClr val="00009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TRIENNIUM OBJECTIVES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1919" y="2382014"/>
            <a:ext cx="2081902" cy="1877437"/>
          </a:xfrm>
          <a:prstGeom prst="rect">
            <a:avLst/>
          </a:prstGeom>
          <a:solidFill>
            <a:srgbClr val="EBF1DE"/>
          </a:solidFill>
          <a:ln>
            <a:solidFill>
              <a:srgbClr val="000090"/>
            </a:solidFill>
          </a:ln>
        </p:spPr>
        <p:txBody>
          <a:bodyPr wrap="square" anchor="ctr">
            <a:spAutoFit/>
          </a:bodyPr>
          <a:lstStyle/>
          <a:p>
            <a:r>
              <a:rPr lang="en-US" sz="1600" b="1" dirty="0" smtClean="0"/>
              <a:t>Grow </a:t>
            </a:r>
            <a:r>
              <a:rPr lang="en-US" sz="1600" b="1" dirty="0"/>
              <a:t>the </a:t>
            </a:r>
            <a:r>
              <a:rPr lang="en-US" sz="1600" b="1" dirty="0" smtClean="0"/>
              <a:t>global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g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as </a:t>
            </a:r>
          </a:p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m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arket share</a:t>
            </a:r>
          </a:p>
          <a:p>
            <a:endParaRPr lang="nb-NO" sz="1600" b="1" dirty="0"/>
          </a:p>
          <a:p>
            <a:endParaRPr lang="en-US" sz="1600" b="1" dirty="0" smtClean="0"/>
          </a:p>
          <a:p>
            <a:endParaRPr lang="en-US" sz="1600" b="1" dirty="0"/>
          </a:p>
          <a:p>
            <a:endParaRPr lang="en-US" sz="1600" b="1" dirty="0" smtClean="0"/>
          </a:p>
          <a:p>
            <a:endParaRPr lang="en-US" sz="1600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2363821" y="2382392"/>
            <a:ext cx="2050183" cy="1877437"/>
          </a:xfrm>
          <a:prstGeom prst="rect">
            <a:avLst/>
          </a:prstGeom>
          <a:solidFill>
            <a:srgbClr val="EBF1DE"/>
          </a:solidFill>
          <a:ln>
            <a:solidFill>
              <a:srgbClr val="000090"/>
            </a:solidFill>
          </a:ln>
        </p:spPr>
        <p:txBody>
          <a:bodyPr wrap="square" anchor="ctr">
            <a:spAutoFit/>
          </a:bodyPr>
          <a:lstStyle/>
          <a:p>
            <a:r>
              <a:rPr lang="en-CA" sz="1600" b="1" dirty="0"/>
              <a:t>Key decision, policy makers and global agencies </a:t>
            </a:r>
            <a:r>
              <a:rPr lang="en-CA" b="1" dirty="0">
                <a:solidFill>
                  <a:schemeClr val="accent3">
                    <a:lumMod val="75000"/>
                  </a:schemeClr>
                </a:solidFill>
              </a:rPr>
              <a:t>accept gas as an ally </a:t>
            </a:r>
            <a:r>
              <a:rPr lang="en-CA" sz="1600" b="1" dirty="0"/>
              <a:t>for their global/regional/local development </a:t>
            </a:r>
            <a:r>
              <a:rPr lang="en-CA" sz="1600" b="1" dirty="0" smtClean="0"/>
              <a:t>and growth</a:t>
            </a:r>
            <a:r>
              <a:rPr lang="en-CA" sz="1600" dirty="0" smtClean="0"/>
              <a:t> 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4415121" y="2366948"/>
            <a:ext cx="1956498" cy="1908215"/>
          </a:xfrm>
          <a:prstGeom prst="rect">
            <a:avLst/>
          </a:prstGeom>
          <a:solidFill>
            <a:srgbClr val="EBF1DE"/>
          </a:solidFill>
          <a:ln>
            <a:solidFill>
              <a:srgbClr val="000090"/>
            </a:solidFill>
          </a:ln>
        </p:spPr>
        <p:txBody>
          <a:bodyPr wrap="square" anchor="ctr">
            <a:spAutoFit/>
          </a:bodyPr>
          <a:lstStyle/>
          <a:p>
            <a:r>
              <a:rPr lang="en-US" sz="1600" b="1" dirty="0"/>
              <a:t>Credible global 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</a:rPr>
              <a:t>Voice of Gas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b="1" dirty="0"/>
              <a:t>by being an advocate towards political, technical and economic progress of the gas </a:t>
            </a:r>
            <a:r>
              <a:rPr lang="en-US" sz="1600" b="1" dirty="0" smtClean="0"/>
              <a:t>industry</a:t>
            </a:r>
            <a:endParaRPr lang="en-US" sz="1600" b="1" dirty="0"/>
          </a:p>
        </p:txBody>
      </p:sp>
      <p:sp>
        <p:nvSpPr>
          <p:cNvPr id="11" name="Rectangle 10"/>
          <p:cNvSpPr/>
          <p:nvPr/>
        </p:nvSpPr>
        <p:spPr>
          <a:xfrm>
            <a:off x="6371619" y="2382286"/>
            <a:ext cx="2315181" cy="1877437"/>
          </a:xfrm>
          <a:prstGeom prst="rect">
            <a:avLst/>
          </a:prstGeom>
          <a:solidFill>
            <a:srgbClr val="EBF1DE"/>
          </a:solidFill>
          <a:ln>
            <a:solidFill>
              <a:srgbClr val="000090"/>
            </a:solidFill>
          </a:ln>
        </p:spPr>
        <p:txBody>
          <a:bodyPr wrap="square" anchor="ctr">
            <a:spAutoFit/>
          </a:bodyPr>
          <a:lstStyle/>
          <a:p>
            <a:r>
              <a:rPr lang="en-US" sz="1600" b="1" dirty="0"/>
              <a:t>Support and facilitate innovation and industry best practices while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delivering member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value</a:t>
            </a:r>
            <a:endParaRPr lang="en-US" sz="1600" b="1" dirty="0"/>
          </a:p>
          <a:p>
            <a:endParaRPr lang="en-US" sz="1600" b="1" dirty="0" smtClean="0"/>
          </a:p>
          <a:p>
            <a:r>
              <a:rPr lang="en-CA" sz="1600" dirty="0" smtClean="0"/>
              <a:t> 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81240" y="4294550"/>
            <a:ext cx="8405559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TRIENNIUM GOALS</a:t>
            </a:r>
            <a:r>
              <a:rPr lang="en-CA" sz="1400" dirty="0"/>
              <a:t> 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6371618" y="4675734"/>
            <a:ext cx="2315182" cy="1938992"/>
          </a:xfrm>
          <a:prstGeom prst="rect">
            <a:avLst/>
          </a:prstGeom>
          <a:solidFill>
            <a:srgbClr val="EBF1DE"/>
          </a:solidFill>
          <a:ln>
            <a:solidFill>
              <a:srgbClr val="000090"/>
            </a:solidFill>
          </a:ln>
        </p:spPr>
        <p:txBody>
          <a:bodyPr wrap="square" anchor="b">
            <a:spAutoFit/>
          </a:bodyPr>
          <a:lstStyle/>
          <a:p>
            <a:pPr marL="171450" lvl="0" indent="-171450">
              <a:buFont typeface="Arial"/>
              <a:buChar char="•"/>
            </a:pPr>
            <a:r>
              <a:rPr lang="en-US" sz="1200" b="1" dirty="0"/>
              <a:t>Effective communications and access to IGU’s leadership </a:t>
            </a:r>
            <a:endParaRPr lang="en-CA" sz="1200" b="1" dirty="0"/>
          </a:p>
          <a:p>
            <a:pPr marL="171450" lvl="0" indent="-171450">
              <a:buFont typeface="Arial"/>
              <a:buChar char="•"/>
            </a:pPr>
            <a:r>
              <a:rPr lang="en-US" sz="1200" b="1" dirty="0"/>
              <a:t>Integrated Triennial work plan</a:t>
            </a:r>
            <a:endParaRPr lang="en-CA" sz="1200" b="1" dirty="0"/>
          </a:p>
          <a:p>
            <a:pPr marL="171450" lvl="0" indent="-171450">
              <a:buFont typeface="Arial"/>
              <a:buChar char="•"/>
            </a:pPr>
            <a:r>
              <a:rPr lang="en-US" sz="1200" b="1" dirty="0"/>
              <a:t>Global focus; Regional impact</a:t>
            </a:r>
            <a:endParaRPr lang="en-CA" sz="1200" b="1" dirty="0"/>
          </a:p>
          <a:p>
            <a:pPr marL="171450" lvl="0" indent="-171450">
              <a:buFont typeface="Arial"/>
              <a:buChar char="•"/>
            </a:pPr>
            <a:r>
              <a:rPr lang="en-US" sz="1200" b="1" dirty="0"/>
              <a:t>Increase member engagement in IGU related activities</a:t>
            </a:r>
            <a:endParaRPr lang="en-CA" sz="1200" b="1" dirty="0"/>
          </a:p>
          <a:p>
            <a:pPr marL="171450" lvl="0" indent="-171450">
              <a:buFont typeface="Arial"/>
              <a:buChar char="•"/>
            </a:pPr>
            <a:r>
              <a:rPr lang="en-US" sz="1200" b="1" dirty="0"/>
              <a:t>Strive for “100” </a:t>
            </a:r>
            <a:endParaRPr lang="en-US" sz="1200" b="1" dirty="0" smtClean="0"/>
          </a:p>
          <a:p>
            <a:pPr lvl="0"/>
            <a:endParaRPr lang="en-CA" sz="1200" dirty="0" smtClean="0"/>
          </a:p>
          <a:p>
            <a:pPr lvl="0"/>
            <a:endParaRPr lang="en-CA" sz="1200" dirty="0"/>
          </a:p>
          <a:p>
            <a:pPr lvl="0"/>
            <a:endParaRPr lang="en-CA" sz="1200" dirty="0"/>
          </a:p>
        </p:txBody>
      </p:sp>
      <p:sp>
        <p:nvSpPr>
          <p:cNvPr id="14" name="Rectangle 13"/>
          <p:cNvSpPr/>
          <p:nvPr/>
        </p:nvSpPr>
        <p:spPr>
          <a:xfrm>
            <a:off x="4415119" y="4677147"/>
            <a:ext cx="1956498" cy="1938992"/>
          </a:xfrm>
          <a:prstGeom prst="rect">
            <a:avLst/>
          </a:prstGeom>
          <a:solidFill>
            <a:srgbClr val="EBF1DE"/>
          </a:solidFill>
          <a:ln>
            <a:solidFill>
              <a:srgbClr val="000090"/>
            </a:solidFill>
          </a:ln>
        </p:spPr>
        <p:txBody>
          <a:bodyPr wrap="square">
            <a:spAutoFit/>
          </a:bodyPr>
          <a:lstStyle/>
          <a:p>
            <a:pPr marL="87313" lvl="0" indent="-87313">
              <a:buFont typeface="Arial"/>
              <a:buChar char="•"/>
            </a:pPr>
            <a:r>
              <a:rPr lang="en-US" sz="1200" b="1" dirty="0"/>
              <a:t>Increase profile of IGU reports, visitors to the Global Gas Portal and LinkedIn </a:t>
            </a:r>
            <a:endParaRPr lang="en-CA" sz="1200" b="1" dirty="0"/>
          </a:p>
          <a:p>
            <a:pPr marL="87313" indent="-87313">
              <a:buFont typeface="Arial"/>
              <a:buChar char="•"/>
            </a:pPr>
            <a:r>
              <a:rPr lang="en-US" sz="1200" b="1" dirty="0"/>
              <a:t>Become relevant to key international journalists </a:t>
            </a:r>
            <a:endParaRPr lang="en-US" sz="1200" b="1" dirty="0" smtClean="0"/>
          </a:p>
          <a:p>
            <a:pPr marL="87313" indent="-87313">
              <a:buFont typeface="Arial"/>
              <a:buChar char="•"/>
            </a:pPr>
            <a:r>
              <a:rPr lang="en-US" sz="1200" b="1" dirty="0" smtClean="0"/>
              <a:t>Deliver </a:t>
            </a:r>
            <a:r>
              <a:rPr lang="en-US" sz="1200" b="1" dirty="0"/>
              <a:t>an outstanding IGRC &amp; WGC 2018</a:t>
            </a:r>
            <a:r>
              <a:rPr lang="en-CA" sz="1200" b="1" dirty="0"/>
              <a:t> </a:t>
            </a:r>
            <a:endParaRPr lang="en-CA" sz="1200" b="1" dirty="0" smtClean="0"/>
          </a:p>
          <a:p>
            <a:endParaRPr lang="en-CA" sz="1200" b="1" dirty="0" smtClean="0"/>
          </a:p>
          <a:p>
            <a:endParaRPr lang="en-CA" sz="1200" b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363821" y="4679224"/>
            <a:ext cx="2051298" cy="1938992"/>
          </a:xfrm>
          <a:prstGeom prst="rect">
            <a:avLst/>
          </a:prstGeom>
          <a:solidFill>
            <a:srgbClr val="EBF1DE"/>
          </a:solidFill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marL="84138" lvl="0" indent="-84138">
              <a:buFont typeface="Arial"/>
              <a:buChar char="•"/>
            </a:pPr>
            <a:r>
              <a:rPr lang="en-US" sz="1200" b="1" dirty="0"/>
              <a:t>Effectively operationalize MOU’s with Strategic Partners </a:t>
            </a:r>
            <a:endParaRPr lang="en-CA" sz="1200" b="1" dirty="0"/>
          </a:p>
          <a:p>
            <a:pPr marL="84138" lvl="0" indent="-84138">
              <a:buFont typeface="Arial"/>
              <a:buChar char="•"/>
            </a:pPr>
            <a:r>
              <a:rPr lang="en-US" sz="1200" b="1" dirty="0"/>
              <a:t>Engage in major </a:t>
            </a:r>
            <a:r>
              <a:rPr lang="en-US" sz="1200" b="1" dirty="0" smtClean="0"/>
              <a:t>events/opportunities </a:t>
            </a:r>
            <a:r>
              <a:rPr lang="en-US" sz="1200" b="1" dirty="0"/>
              <a:t>to raise support for natural gas</a:t>
            </a:r>
            <a:endParaRPr lang="en-CA" sz="1200" b="1" dirty="0"/>
          </a:p>
          <a:p>
            <a:pPr marL="84138" lvl="0" indent="-84138">
              <a:buFont typeface="Arial"/>
              <a:buChar char="•"/>
            </a:pPr>
            <a:r>
              <a:rPr lang="en-US" sz="1200" b="1" dirty="0"/>
              <a:t>Become active in relevant and important evolving </a:t>
            </a:r>
            <a:r>
              <a:rPr lang="en-US" sz="1200" b="1" dirty="0" smtClean="0"/>
              <a:t>developments</a:t>
            </a:r>
          </a:p>
          <a:p>
            <a:pPr marL="84138" lvl="0" indent="-84138">
              <a:buFont typeface="Arial"/>
              <a:buChar char="•"/>
            </a:pPr>
            <a:endParaRPr lang="en-US" sz="1200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280790" y="4682288"/>
            <a:ext cx="2083031" cy="1938992"/>
          </a:xfrm>
          <a:prstGeom prst="rect">
            <a:avLst/>
          </a:prstGeom>
          <a:solidFill>
            <a:srgbClr val="EBF1DE"/>
          </a:solidFill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marL="84138" lvl="0" indent="-84138">
              <a:buFont typeface="Arial"/>
              <a:buChar char="•"/>
            </a:pPr>
            <a:r>
              <a:rPr lang="en-US" sz="1200" b="1" dirty="0"/>
              <a:t>Effectively differentiate gas from the other fossil fuels</a:t>
            </a:r>
            <a:endParaRPr lang="en-CA" sz="1200" b="1" dirty="0"/>
          </a:p>
          <a:p>
            <a:pPr marL="84138" lvl="0" indent="-84138">
              <a:buFont typeface="Arial"/>
              <a:buChar char="•"/>
            </a:pPr>
            <a:r>
              <a:rPr lang="en-US" sz="1200" b="1" dirty="0"/>
              <a:t>Advocate policies that support the greater use of gas including the key role in mitigating climate change and improving air quality</a:t>
            </a:r>
            <a:endParaRPr lang="en-CA" sz="1200" b="1" dirty="0"/>
          </a:p>
          <a:p>
            <a:pPr marL="84138" indent="-84138">
              <a:buFont typeface="Arial"/>
              <a:buChar char="•"/>
            </a:pPr>
            <a:r>
              <a:rPr lang="en-US" sz="1200" b="1" dirty="0"/>
              <a:t>Advocate for the removal of market barriers that would result in greater use of gas </a:t>
            </a:r>
          </a:p>
        </p:txBody>
      </p:sp>
    </p:spTree>
    <p:extLst>
      <p:ext uri="{BB962C8B-B14F-4D97-AF65-F5344CB8AC3E}">
        <p14:creationId xmlns:p14="http://schemas.microsoft.com/office/powerpoint/2010/main" val="39950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 the Global Gas Market Share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030594" y="1332996"/>
            <a:ext cx="5656206" cy="47156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IGU/IEF Ministerial Gas Forum held in December 2016 in New Delhi, </a:t>
            </a:r>
            <a:r>
              <a:rPr lang="en-US" sz="2000" dirty="0" smtClean="0"/>
              <a:t>India. Report on Gas for Growth issued for the event.</a:t>
            </a:r>
            <a:endParaRPr lang="en-US" sz="2000" dirty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dirty="0" smtClean="0"/>
              <a:t>Keeping focus on clean air: </a:t>
            </a:r>
            <a:r>
              <a:rPr lang="nb-NO" sz="2000" dirty="0"/>
              <a:t>Released 2nd Edition IGU </a:t>
            </a:r>
            <a:r>
              <a:rPr lang="nb-NO" sz="2000" dirty="0" smtClean="0"/>
              <a:t>report on Urban Air Quality end-2016 and 3rd edition coming end-2017 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Participated at  Gas Week 2016 in Strasburg late November</a:t>
            </a:r>
            <a:endParaRPr lang="en-US" sz="2000" dirty="0"/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r>
              <a:rPr lang="nb-NO" sz="2000" dirty="0" smtClean="0"/>
              <a:t>IEA-IGU </a:t>
            </a:r>
            <a:r>
              <a:rPr lang="nb-NO" sz="2000" dirty="0"/>
              <a:t>methane workshop held in Paris, February </a:t>
            </a:r>
            <a:r>
              <a:rPr lang="nb-NO" sz="2000" dirty="0" smtClean="0"/>
              <a:t>2017 and another planned for March 2017 in Berlin, Germany </a:t>
            </a:r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228558"/>
            <a:ext cx="1974715" cy="365125"/>
          </a:xfrm>
        </p:spPr>
        <p:txBody>
          <a:bodyPr/>
          <a:lstStyle/>
          <a:p>
            <a:r>
              <a:rPr lang="en-US" dirty="0">
                <a:solidFill>
                  <a:srgbClr val="007BBC"/>
                </a:solidFill>
              </a:rPr>
              <a:t>FUELING THE FUTURE</a:t>
            </a:r>
            <a:endParaRPr lang="en-US" dirty="0">
              <a:solidFill>
                <a:srgbClr val="359F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7E90-9755-3E4A-B049-C951E85CD3B9}" type="slidenum">
              <a:rPr lang="en-US" smtClean="0"/>
              <a:t>7</a:t>
            </a:fld>
            <a:endParaRPr lang="en-US"/>
          </a:p>
        </p:txBody>
      </p:sp>
      <p:pic>
        <p:nvPicPr>
          <p:cNvPr id="3077" name="Picture 5" descr="File:Methane-3D-space-filling.sv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1601" y="5062134"/>
            <a:ext cx="734973" cy="80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Thumbnail_w800_h800_m_default_1445255858277_2015-10-13-gaznaturally-006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20" y="3924587"/>
            <a:ext cx="1278053" cy="84990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718816"/>
            <a:ext cx="1162754" cy="95664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0761" y="2608132"/>
            <a:ext cx="765629" cy="108268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577" y="1403198"/>
            <a:ext cx="954534" cy="945221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1943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 Accepted as an Ally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030593" y="1587151"/>
            <a:ext cx="5918853" cy="472738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sz="2000" dirty="0" smtClean="0"/>
              <a:t>Strategic Communications and Outreach Calendar developed further. This ensures better engagement in major events/opportunites to raise support for natural gas</a:t>
            </a:r>
            <a:endParaRPr lang="en-US" sz="2000" dirty="0"/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r>
              <a:rPr lang="nb-NO" sz="2000" dirty="0" smtClean="0"/>
              <a:t>Tatiana </a:t>
            </a:r>
            <a:r>
              <a:rPr lang="nb-NO" sz="2000" dirty="0"/>
              <a:t>Khanberg engaged to assist Mel on advocacy an communications activities.</a:t>
            </a:r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r>
              <a:rPr lang="nb-NO" sz="2000" dirty="0" smtClean="0"/>
              <a:t>Strategic Partnerships Approach: Working to better link the work of the committees with IGU´s work with strategic partners. 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Participating to the G20 Energy Sustainability Group also under the German Presidency. Releasing report on Gas in Marine Transport in relation to meeting end March.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IGU </a:t>
            </a:r>
            <a:r>
              <a:rPr lang="en-US" sz="2000" dirty="0"/>
              <a:t>Diplomatic Gas Forums </a:t>
            </a:r>
            <a:r>
              <a:rPr lang="en-US" sz="2000" dirty="0" smtClean="0"/>
              <a:t>held in </a:t>
            </a:r>
            <a:r>
              <a:rPr lang="en-US" sz="2000" dirty="0"/>
              <a:t>Amsterdam, Oslo &amp; </a:t>
            </a:r>
            <a:r>
              <a:rPr lang="en-US" sz="2000" dirty="0" smtClean="0"/>
              <a:t>Washington </a:t>
            </a:r>
            <a:r>
              <a:rPr lang="en-US" sz="2000" dirty="0"/>
              <a:t>D.C</a:t>
            </a:r>
            <a:r>
              <a:rPr lang="en-US" sz="2000" dirty="0" smtClean="0"/>
              <a:t>. in 2016. Planning events for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228558"/>
            <a:ext cx="1974715" cy="365125"/>
          </a:xfrm>
        </p:spPr>
        <p:txBody>
          <a:bodyPr/>
          <a:lstStyle/>
          <a:p>
            <a:r>
              <a:rPr lang="en-US" dirty="0">
                <a:solidFill>
                  <a:srgbClr val="007BBC"/>
                </a:solidFill>
              </a:rPr>
              <a:t>FUELING THE FUTURE</a:t>
            </a:r>
            <a:endParaRPr lang="en-US" dirty="0">
              <a:solidFill>
                <a:srgbClr val="359F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7E90-9755-3E4A-B049-C951E85CD3B9}" type="slidenum">
              <a:rPr lang="en-US" smtClean="0"/>
              <a:t>8</a:t>
            </a:fld>
            <a:endParaRPr lang="en-US"/>
          </a:p>
        </p:txBody>
      </p:sp>
      <p:pic>
        <p:nvPicPr>
          <p:cNvPr id="12" name="Picture 11" descr="diplomatic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15" y="5402035"/>
            <a:ext cx="1973385" cy="637407"/>
          </a:xfrm>
          <a:prstGeom prst="rect">
            <a:avLst/>
          </a:prstGeom>
        </p:spPr>
      </p:pic>
      <p:pic>
        <p:nvPicPr>
          <p:cNvPr id="9" name="Picture 8" descr="comms calendar first half.tif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27" y="1343183"/>
            <a:ext cx="1463552" cy="937132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740" y="3303717"/>
            <a:ext cx="1418631" cy="123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3961" y="4293351"/>
            <a:ext cx="1247775" cy="8382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8399" y="2400781"/>
            <a:ext cx="837851" cy="110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5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Credible Global Voice of Gas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BBC"/>
                </a:solidFill>
              </a:rPr>
              <a:t>FUELING THE FUTURE</a:t>
            </a:r>
            <a:endParaRPr lang="en-US" dirty="0">
              <a:solidFill>
                <a:srgbClr val="359F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7E90-9755-3E4A-B049-C951E85CD3B9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Content Placeholder 5" descr="linkin.tif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3849" b="-63849"/>
          <a:stretch>
            <a:fillRect/>
          </a:stretch>
        </p:blipFill>
        <p:spPr>
          <a:xfrm>
            <a:off x="617969" y="2066282"/>
            <a:ext cx="1694626" cy="931978"/>
          </a:xfrm>
        </p:spPr>
      </p:pic>
      <p:pic>
        <p:nvPicPr>
          <p:cNvPr id="7" name="Picture 6" descr="websit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851" y="1330298"/>
            <a:ext cx="1328283" cy="832205"/>
          </a:xfrm>
          <a:prstGeom prst="rect">
            <a:avLst/>
          </a:prstGeom>
        </p:spPr>
      </p:pic>
      <p:pic>
        <p:nvPicPr>
          <p:cNvPr id="8" name="Picture 7" descr="twitter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851" y="2877097"/>
            <a:ext cx="1364875" cy="9886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04051" y="1587979"/>
            <a:ext cx="583875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54646E"/>
                </a:solidFill>
              </a:rPr>
              <a:t>Refreshed portal to be released in April 2017</a:t>
            </a:r>
          </a:p>
          <a:p>
            <a:endParaRPr lang="en-US" sz="2000" dirty="0" smtClean="0">
              <a:solidFill>
                <a:srgbClr val="54646E"/>
              </a:solidFill>
            </a:endParaRPr>
          </a:p>
          <a:p>
            <a:r>
              <a:rPr lang="en-US" sz="2000" dirty="0" smtClean="0">
                <a:solidFill>
                  <a:srgbClr val="54646E"/>
                </a:solidFill>
              </a:rPr>
              <a:t>New strategy for social media developed: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4646E"/>
                </a:solidFill>
              </a:rPr>
              <a:t>LinkedIn </a:t>
            </a:r>
            <a:r>
              <a:rPr lang="en-US" sz="2000" dirty="0">
                <a:solidFill>
                  <a:srgbClr val="54646E"/>
                </a:solidFill>
              </a:rPr>
              <a:t>followers growing organically, targeted </a:t>
            </a:r>
            <a:r>
              <a:rPr lang="en-US" sz="2000" dirty="0" smtClean="0">
                <a:solidFill>
                  <a:srgbClr val="54646E"/>
                </a:solidFill>
              </a:rPr>
              <a:t>efforts to </a:t>
            </a:r>
            <a:r>
              <a:rPr lang="en-US" sz="2000" dirty="0">
                <a:solidFill>
                  <a:srgbClr val="54646E"/>
                </a:solidFill>
              </a:rPr>
              <a:t>increase followers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4646E"/>
                </a:solidFill>
              </a:rPr>
              <a:t>Continued </a:t>
            </a:r>
            <a:r>
              <a:rPr lang="en-US" sz="2000" dirty="0">
                <a:solidFill>
                  <a:srgbClr val="54646E"/>
                </a:solidFill>
              </a:rPr>
              <a:t>presence </a:t>
            </a:r>
            <a:r>
              <a:rPr lang="en-US" sz="2000" dirty="0" smtClean="0">
                <a:solidFill>
                  <a:srgbClr val="54646E"/>
                </a:solidFill>
              </a:rPr>
              <a:t>on </a:t>
            </a:r>
            <a:r>
              <a:rPr lang="en-US" sz="2000" dirty="0">
                <a:solidFill>
                  <a:srgbClr val="54646E"/>
                </a:solidFill>
              </a:rPr>
              <a:t>twitter: @</a:t>
            </a:r>
            <a:r>
              <a:rPr lang="en-US" sz="2000" dirty="0" err="1" smtClean="0">
                <a:solidFill>
                  <a:srgbClr val="54646E"/>
                </a:solidFill>
              </a:rPr>
              <a:t>IGU_News</a:t>
            </a:r>
            <a:r>
              <a:rPr lang="en-US" sz="2000" dirty="0" smtClean="0">
                <a:solidFill>
                  <a:srgbClr val="54646E"/>
                </a:solidFill>
              </a:rPr>
              <a:t> with over 2200 followers</a:t>
            </a:r>
            <a:endParaRPr lang="en-US" sz="2000" dirty="0">
              <a:solidFill>
                <a:srgbClr val="54646E"/>
              </a:solidFill>
            </a:endParaRPr>
          </a:p>
          <a:p>
            <a:endParaRPr lang="en-US" sz="2000" dirty="0" smtClean="0">
              <a:solidFill>
                <a:srgbClr val="54646E"/>
              </a:solidFill>
            </a:endParaRPr>
          </a:p>
          <a:p>
            <a:r>
              <a:rPr lang="en-US" sz="2000" dirty="0" smtClean="0">
                <a:solidFill>
                  <a:srgbClr val="54646E"/>
                </a:solidFill>
              </a:rPr>
              <a:t>Continuing </a:t>
            </a:r>
            <a:r>
              <a:rPr lang="en-US" sz="2000" dirty="0">
                <a:solidFill>
                  <a:srgbClr val="54646E"/>
                </a:solidFill>
              </a:rPr>
              <a:t>to reach out and build relationships with the major global media outlets and journalists. </a:t>
            </a:r>
            <a:endParaRPr lang="en-US" sz="2000" dirty="0" smtClean="0">
              <a:solidFill>
                <a:srgbClr val="54646E"/>
              </a:solidFill>
            </a:endParaRPr>
          </a:p>
          <a:p>
            <a:endParaRPr lang="nb-NO" sz="2000" dirty="0">
              <a:solidFill>
                <a:srgbClr val="54646E"/>
              </a:solidFill>
            </a:endParaRPr>
          </a:p>
          <a:p>
            <a:r>
              <a:rPr lang="en-US" sz="2000" dirty="0" smtClean="0">
                <a:solidFill>
                  <a:srgbClr val="54646E"/>
                </a:solidFill>
              </a:rPr>
              <a:t>Strong </a:t>
            </a:r>
            <a:r>
              <a:rPr lang="en-US" sz="2000" dirty="0">
                <a:solidFill>
                  <a:srgbClr val="54646E"/>
                </a:solidFill>
              </a:rPr>
              <a:t>progress on the organization of WGC 2018 with input from the National Organizing Committee, host partners and the Financial Advisory Board  </a:t>
            </a:r>
          </a:p>
        </p:txBody>
      </p:sp>
      <p:pic>
        <p:nvPicPr>
          <p:cNvPr id="11" name="Picture 10" descr="WSJ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902" y="4531680"/>
            <a:ext cx="2176933" cy="178665"/>
          </a:xfrm>
          <a:prstGeom prst="rect">
            <a:avLst/>
          </a:prstGeom>
        </p:spPr>
      </p:pic>
      <p:pic>
        <p:nvPicPr>
          <p:cNvPr id="12" name="Picture 11" descr="economist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026" y="4097308"/>
            <a:ext cx="777306" cy="359864"/>
          </a:xfrm>
          <a:prstGeom prst="rect">
            <a:avLst/>
          </a:prstGeom>
        </p:spPr>
      </p:pic>
      <p:pic>
        <p:nvPicPr>
          <p:cNvPr id="13" name="Picture 12" descr="FT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015" y="4188332"/>
            <a:ext cx="1847579" cy="1671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186" y="5019754"/>
            <a:ext cx="2383649" cy="92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5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1528</Words>
  <Application>Microsoft Office PowerPoint</Application>
  <PresentationFormat>Diavoorstelling (4:3)</PresentationFormat>
  <Paragraphs>303</Paragraphs>
  <Slides>25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6" baseType="lpstr">
      <vt:lpstr>Office Theme</vt:lpstr>
      <vt:lpstr>Progress on the IGU’s Triennium Strategic Plan   Coordination Committee  March-May 2017 Update</vt:lpstr>
      <vt:lpstr>Agenda</vt:lpstr>
      <vt:lpstr>General IGU Updates</vt:lpstr>
      <vt:lpstr>IGU Secretariat from November 1 2016</vt:lpstr>
      <vt:lpstr>Update on the  Triennium Strategic Objectives  </vt:lpstr>
      <vt:lpstr>IGU Strategic Direction 2015-2018 Triennium </vt:lpstr>
      <vt:lpstr>Grow the Global Gas Market Share </vt:lpstr>
      <vt:lpstr>Gas Accepted as an Ally</vt:lpstr>
      <vt:lpstr>Credible Global Voice of Gas </vt:lpstr>
      <vt:lpstr>Deliver Member Value </vt:lpstr>
      <vt:lpstr>WGC 2018 Progress and Committee Guidelines</vt:lpstr>
      <vt:lpstr>Update on WGC 2018 Programme</vt:lpstr>
      <vt:lpstr>WGC 2018 Status Report</vt:lpstr>
      <vt:lpstr>Exhibition Floorplan</vt:lpstr>
      <vt:lpstr>PROGRAM OVERVIEW</vt:lpstr>
      <vt:lpstr>Call for papers key dates</vt:lpstr>
      <vt:lpstr>Committee Sessions at WGC2018</vt:lpstr>
      <vt:lpstr>M&amp;C Committee Sessions at WGC2018</vt:lpstr>
      <vt:lpstr>Awards at WGC2018</vt:lpstr>
      <vt:lpstr>Innovation Awards </vt:lpstr>
      <vt:lpstr>Committee Reports</vt:lpstr>
      <vt:lpstr>Upcoming meetings</vt:lpstr>
      <vt:lpstr>Schedule of CC, EXC &amp; Council meetings </vt:lpstr>
      <vt:lpstr>PowerPoint-presentatie</vt:lpstr>
      <vt:lpstr>IGU Safety Summit – November 6-7, 2017</vt:lpstr>
    </vt:vector>
  </TitlesOfParts>
  <Company>Actual Size Creative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Shumbat</dc:creator>
  <cp:lastModifiedBy>Popken G.</cp:lastModifiedBy>
  <cp:revision>113</cp:revision>
  <cp:lastPrinted>2017-05-01T07:06:30Z</cp:lastPrinted>
  <dcterms:created xsi:type="dcterms:W3CDTF">2014-04-09T17:47:13Z</dcterms:created>
  <dcterms:modified xsi:type="dcterms:W3CDTF">2017-05-01T07:07:06Z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Parallel2010">
    <vt:lpwstr/>
  </property>
  <property fmtid="{D5CDD505-2E9C-101B-9397-08002B2CF9AE}" pid="3" name="Templatecolor">
    <vt:lpwstr/>
  </property>
  <property fmtid="{D5CDD505-2E9C-101B-9397-08002B2CF9AE}" pid="4" name="filecustomeppt">
    <vt:lpwstr>True</vt:lpwstr>
  </property>
  <property fmtid="{D5CDD505-2E9C-101B-9397-08002B2CF9AE}" pid="5" name="Pres Date">
    <vt:lpwstr/>
  </property>
  <property fmtid="{D5CDD505-2E9C-101B-9397-08002B2CF9AE}" pid="6" name="_NewReviewCycle">
    <vt:lpwstr/>
  </property>
</Properties>
</file>