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94" r:id="rId3"/>
    <p:sldId id="299" r:id="rId4"/>
    <p:sldId id="295" r:id="rId5"/>
    <p:sldId id="296" r:id="rId6"/>
    <p:sldId id="298" r:id="rId7"/>
    <p:sldId id="297" r:id="rId8"/>
    <p:sldId id="293"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40E90E-3FCD-3021-7E4C-44A220C9AAD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4A861D9-114D-886B-FE04-11CB0EC24C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354530C-E1C4-CCE5-8849-D4B903B350FF}"/>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5" name="Symbol zastępczy stopki 4">
            <a:extLst>
              <a:ext uri="{FF2B5EF4-FFF2-40B4-BE49-F238E27FC236}">
                <a16:creationId xmlns:a16="http://schemas.microsoft.com/office/drawing/2014/main" id="{D7B9470F-383D-287B-3E77-884AD0AC67A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029C1C2-7464-4D1A-5A94-6695BB563E1F}"/>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51146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C0FF28-09CC-96D7-0C58-A3F79FB1A08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3397633-1ACA-B92A-BD91-0DC5804B794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358F6A2-C2A1-AA7A-A874-17B618B596C9}"/>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5" name="Symbol zastępczy stopki 4">
            <a:extLst>
              <a:ext uri="{FF2B5EF4-FFF2-40B4-BE49-F238E27FC236}">
                <a16:creationId xmlns:a16="http://schemas.microsoft.com/office/drawing/2014/main" id="{21AE8A25-8A2B-8F8B-9727-DC42ECE1B04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FA0750F-1A72-7828-6D23-3D3E15FDC2F7}"/>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90097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91EFD50-C82C-350A-D33D-52FCBB9B24A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B1A9EC5-E4D2-405E-770B-23A69AEC773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EBC9041-752A-9172-7217-3678CF3D8EC7}"/>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5" name="Symbol zastępczy stopki 4">
            <a:extLst>
              <a:ext uri="{FF2B5EF4-FFF2-40B4-BE49-F238E27FC236}">
                <a16:creationId xmlns:a16="http://schemas.microsoft.com/office/drawing/2014/main" id="{12A5D074-C241-0B43-66ED-AC896354DBF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5F1D9E0-BB3A-BEF6-3ED2-CF24E6D6EBC3}"/>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4234719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ońcowy">
    <p:bg>
      <p:bgRef idx="1001">
        <a:schemeClr val="bg1"/>
      </p:bgRef>
    </p:bg>
    <p:spTree>
      <p:nvGrpSpPr>
        <p:cNvPr id="1" name=""/>
        <p:cNvGrpSpPr/>
        <p:nvPr/>
      </p:nvGrpSpPr>
      <p:grpSpPr>
        <a:xfrm>
          <a:off x="0" y="0"/>
          <a:ext cx="0" cy="0"/>
          <a:chOff x="0" y="0"/>
          <a:chExt cx="0" cy="0"/>
        </a:xfrm>
      </p:grpSpPr>
      <p:sp>
        <p:nvSpPr>
          <p:cNvPr id="6" name="Dowolny kształt: kształt 5">
            <a:extLst>
              <a:ext uri="{FF2B5EF4-FFF2-40B4-BE49-F238E27FC236}">
                <a16:creationId xmlns:a16="http://schemas.microsoft.com/office/drawing/2014/main" id="{D1B4080C-9398-A523-256E-25462B86894E}"/>
              </a:ext>
            </a:extLst>
          </p:cNvPr>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rgbClr val="FF5D23"/>
          </a:solidFill>
          <a:ln w="9525" cap="flat">
            <a:noFill/>
            <a:prstDash val="solid"/>
            <a:miter/>
          </a:ln>
        </p:spPr>
        <p:txBody>
          <a:bodyPr rtlCol="0" anchor="ctr"/>
          <a:lstStyle/>
          <a:p>
            <a:endParaRPr lang="pl-PL"/>
          </a:p>
        </p:txBody>
      </p:sp>
      <p:sp>
        <p:nvSpPr>
          <p:cNvPr id="5" name="Tytuł 4">
            <a:extLst>
              <a:ext uri="{FF2B5EF4-FFF2-40B4-BE49-F238E27FC236}">
                <a16:creationId xmlns:a16="http://schemas.microsoft.com/office/drawing/2014/main" id="{D2B59987-B589-6F72-9395-966E06AA752A}"/>
              </a:ext>
            </a:extLst>
          </p:cNvPr>
          <p:cNvSpPr>
            <a:spLocks noGrp="1"/>
          </p:cNvSpPr>
          <p:nvPr userDrawn="1">
            <p:ph type="title" hasCustomPrompt="1"/>
          </p:nvPr>
        </p:nvSpPr>
        <p:spPr>
          <a:xfrm>
            <a:off x="1751566" y="3060873"/>
            <a:ext cx="8644538" cy="690512"/>
          </a:xfrm>
          <a:prstGeom prst="rect">
            <a:avLst/>
          </a:prstGeom>
        </p:spPr>
        <p:txBody>
          <a:bodyPr/>
          <a:lstStyle>
            <a:lvl1pPr algn="ctr">
              <a:defRPr sz="4000" spc="600">
                <a:solidFill>
                  <a:schemeClr val="bg1"/>
                </a:solidFill>
              </a:defRPr>
            </a:lvl1pPr>
          </a:lstStyle>
          <a:p>
            <a:r>
              <a:rPr lang="pl-PL"/>
              <a:t>Dziękujemy</a:t>
            </a:r>
          </a:p>
        </p:txBody>
      </p:sp>
      <p:grpSp>
        <p:nvGrpSpPr>
          <p:cNvPr id="39" name="Grupa 38">
            <a:extLst>
              <a:ext uri="{FF2B5EF4-FFF2-40B4-BE49-F238E27FC236}">
                <a16:creationId xmlns:a16="http://schemas.microsoft.com/office/drawing/2014/main" id="{91B48587-B8F1-4A09-A231-9A3D9006D74B}"/>
              </a:ext>
            </a:extLst>
          </p:cNvPr>
          <p:cNvGrpSpPr/>
          <p:nvPr userDrawn="1"/>
        </p:nvGrpSpPr>
        <p:grpSpPr>
          <a:xfrm>
            <a:off x="10225584" y="0"/>
            <a:ext cx="1966416" cy="2247284"/>
            <a:chOff x="10027952" y="-1737"/>
            <a:chExt cx="2159726" cy="2468203"/>
          </a:xfrm>
        </p:grpSpPr>
        <p:sp>
          <p:nvSpPr>
            <p:cNvPr id="8" name="Dowolny kształt: kształt 7">
              <a:extLst>
                <a:ext uri="{FF2B5EF4-FFF2-40B4-BE49-F238E27FC236}">
                  <a16:creationId xmlns:a16="http://schemas.microsoft.com/office/drawing/2014/main" id="{5A01AD20-2CEC-D88E-9C84-7A31DA16C8FD}"/>
                </a:ext>
              </a:extLst>
            </p:cNvPr>
            <p:cNvSpPr/>
            <p:nvPr/>
          </p:nvSpPr>
          <p:spPr>
            <a:xfrm>
              <a:off x="11570605" y="308537"/>
              <a:ext cx="617073" cy="308536"/>
            </a:xfrm>
            <a:custGeom>
              <a:avLst/>
              <a:gdLst>
                <a:gd name="connsiteX0" fmla="*/ 0 w 1959483"/>
                <a:gd name="connsiteY0" fmla="*/ 489871 h 979741"/>
                <a:gd name="connsiteX1" fmla="*/ 0 w 1959483"/>
                <a:gd name="connsiteY1" fmla="*/ 489871 h 979741"/>
                <a:gd name="connsiteX2" fmla="*/ 489871 w 1959483"/>
                <a:gd name="connsiteY2" fmla="*/ 979742 h 979741"/>
                <a:gd name="connsiteX3" fmla="*/ 1469613 w 1959483"/>
                <a:gd name="connsiteY3" fmla="*/ 979742 h 979741"/>
                <a:gd name="connsiteX4" fmla="*/ 1959484 w 1959483"/>
                <a:gd name="connsiteY4" fmla="*/ 489871 h 979741"/>
                <a:gd name="connsiteX5" fmla="*/ 1959484 w 1959483"/>
                <a:gd name="connsiteY5" fmla="*/ 489871 h 979741"/>
                <a:gd name="connsiteX6" fmla="*/ 1469613 w 1959483"/>
                <a:gd name="connsiteY6" fmla="*/ 0 h 979741"/>
                <a:gd name="connsiteX7" fmla="*/ 489871 w 1959483"/>
                <a:gd name="connsiteY7" fmla="*/ 0 h 979741"/>
                <a:gd name="connsiteX8" fmla="*/ 0 w 1959483"/>
                <a:gd name="connsiteY8"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9483" h="979741">
                  <a:moveTo>
                    <a:pt x="0" y="489871"/>
                  </a:moveTo>
                  <a:lnTo>
                    <a:pt x="0" y="489871"/>
                  </a:lnTo>
                  <a:cubicBezTo>
                    <a:pt x="0" y="760381"/>
                    <a:pt x="219266" y="979742"/>
                    <a:pt x="489871" y="979742"/>
                  </a:cubicBezTo>
                  <a:lnTo>
                    <a:pt x="1469613" y="979742"/>
                  </a:lnTo>
                  <a:cubicBezTo>
                    <a:pt x="1740123" y="979742"/>
                    <a:pt x="1959484" y="760381"/>
                    <a:pt x="1959484" y="489871"/>
                  </a:cubicBezTo>
                  <a:lnTo>
                    <a:pt x="1959484" y="489871"/>
                  </a:lnTo>
                  <a:cubicBezTo>
                    <a:pt x="1959484" y="219361"/>
                    <a:pt x="1740123" y="0"/>
                    <a:pt x="1469613" y="0"/>
                  </a:cubicBezTo>
                  <a:lnTo>
                    <a:pt x="489871" y="0"/>
                  </a:lnTo>
                  <a:cubicBezTo>
                    <a:pt x="219361" y="0"/>
                    <a:pt x="0" y="219361"/>
                    <a:pt x="0" y="489871"/>
                  </a:cubicBezTo>
                </a:path>
              </a:pathLst>
            </a:custGeom>
            <a:solidFill>
              <a:srgbClr val="FFFFFF"/>
            </a:solidFill>
            <a:ln w="9525" cap="flat">
              <a:noFill/>
              <a:prstDash val="solid"/>
              <a:miter/>
            </a:ln>
          </p:spPr>
          <p:txBody>
            <a:bodyPr rtlCol="0" anchor="ctr"/>
            <a:lstStyle/>
            <a:p>
              <a:endParaRPr lang="pl-PL"/>
            </a:p>
          </p:txBody>
        </p:sp>
        <p:sp>
          <p:nvSpPr>
            <p:cNvPr id="9" name="Dowolny kształt: kształt 8">
              <a:extLst>
                <a:ext uri="{FF2B5EF4-FFF2-40B4-BE49-F238E27FC236}">
                  <a16:creationId xmlns:a16="http://schemas.microsoft.com/office/drawing/2014/main" id="{CA19B21F-8968-F035-C1D9-A33728E63B14}"/>
                </a:ext>
              </a:extLst>
            </p:cNvPr>
            <p:cNvSpPr/>
            <p:nvPr/>
          </p:nvSpPr>
          <p:spPr>
            <a:xfrm>
              <a:off x="11875373" y="617044"/>
              <a:ext cx="308537" cy="308536"/>
            </a:xfrm>
            <a:custGeom>
              <a:avLst/>
              <a:gdLst>
                <a:gd name="connsiteX0" fmla="*/ 979743 w 979742"/>
                <a:gd name="connsiteY0" fmla="*/ 489871 h 979741"/>
                <a:gd name="connsiteX1" fmla="*/ 979743 w 979742"/>
                <a:gd name="connsiteY1" fmla="*/ 489871 h 979741"/>
                <a:gd name="connsiteX2" fmla="*/ 489871 w 979742"/>
                <a:gd name="connsiteY2" fmla="*/ 0 h 979741"/>
                <a:gd name="connsiteX3" fmla="*/ 0 w 979742"/>
                <a:gd name="connsiteY3" fmla="*/ 489871 h 979741"/>
                <a:gd name="connsiteX4" fmla="*/ 489871 w 979742"/>
                <a:gd name="connsiteY4" fmla="*/ 979742 h 979741"/>
                <a:gd name="connsiteX5" fmla="*/ 979743 w 979742"/>
                <a:gd name="connsiteY5"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9742" h="979741">
                  <a:moveTo>
                    <a:pt x="979743" y="489871"/>
                  </a:moveTo>
                  <a:lnTo>
                    <a:pt x="979743" y="489871"/>
                  </a:lnTo>
                  <a:cubicBezTo>
                    <a:pt x="979743" y="219361"/>
                    <a:pt x="760382" y="0"/>
                    <a:pt x="489871" y="0"/>
                  </a:cubicBezTo>
                  <a:cubicBezTo>
                    <a:pt x="219361" y="0"/>
                    <a:pt x="0" y="219361"/>
                    <a:pt x="0" y="489871"/>
                  </a:cubicBezTo>
                  <a:cubicBezTo>
                    <a:pt x="0" y="760381"/>
                    <a:pt x="219361" y="979742"/>
                    <a:pt x="489871" y="979742"/>
                  </a:cubicBezTo>
                  <a:cubicBezTo>
                    <a:pt x="760382" y="979742"/>
                    <a:pt x="979743" y="760381"/>
                    <a:pt x="979743" y="489871"/>
                  </a:cubicBezTo>
                </a:path>
              </a:pathLst>
            </a:custGeom>
            <a:solidFill>
              <a:srgbClr val="FFFFFF"/>
            </a:solidFill>
            <a:ln w="9525" cap="flat">
              <a:noFill/>
              <a:prstDash val="solid"/>
              <a:miter/>
            </a:ln>
          </p:spPr>
          <p:txBody>
            <a:bodyPr rtlCol="0" anchor="ctr"/>
            <a:lstStyle/>
            <a:p>
              <a:endParaRPr lang="pl-PL"/>
            </a:p>
          </p:txBody>
        </p:sp>
        <p:sp>
          <p:nvSpPr>
            <p:cNvPr id="10" name="Dowolny kształt: kształt 9">
              <a:extLst>
                <a:ext uri="{FF2B5EF4-FFF2-40B4-BE49-F238E27FC236}">
                  <a16:creationId xmlns:a16="http://schemas.microsoft.com/office/drawing/2014/main" id="{1A39E560-BFE4-5F22-3DCC-D2D4D5DBE8DB}"/>
                </a:ext>
              </a:extLst>
            </p:cNvPr>
            <p:cNvSpPr/>
            <p:nvPr/>
          </p:nvSpPr>
          <p:spPr>
            <a:xfrm>
              <a:off x="11570575" y="1"/>
              <a:ext cx="308537" cy="308536"/>
            </a:xfrm>
            <a:custGeom>
              <a:avLst/>
              <a:gdLst>
                <a:gd name="connsiteX0" fmla="*/ 979743 w 979742"/>
                <a:gd name="connsiteY0" fmla="*/ 489871 h 979741"/>
                <a:gd name="connsiteX1" fmla="*/ 979743 w 979742"/>
                <a:gd name="connsiteY1" fmla="*/ 489871 h 979741"/>
                <a:gd name="connsiteX2" fmla="*/ 489871 w 979742"/>
                <a:gd name="connsiteY2" fmla="*/ 0 h 979741"/>
                <a:gd name="connsiteX3" fmla="*/ 0 w 979742"/>
                <a:gd name="connsiteY3" fmla="*/ 489871 h 979741"/>
                <a:gd name="connsiteX4" fmla="*/ 489871 w 979742"/>
                <a:gd name="connsiteY4" fmla="*/ 979742 h 979741"/>
                <a:gd name="connsiteX5" fmla="*/ 979743 w 979742"/>
                <a:gd name="connsiteY5"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9742" h="979741">
                  <a:moveTo>
                    <a:pt x="979743" y="489871"/>
                  </a:moveTo>
                  <a:lnTo>
                    <a:pt x="979743" y="489871"/>
                  </a:lnTo>
                  <a:cubicBezTo>
                    <a:pt x="979743" y="219361"/>
                    <a:pt x="760382" y="0"/>
                    <a:pt x="489871" y="0"/>
                  </a:cubicBezTo>
                  <a:cubicBezTo>
                    <a:pt x="219361" y="0"/>
                    <a:pt x="0" y="219361"/>
                    <a:pt x="0" y="489871"/>
                  </a:cubicBezTo>
                  <a:cubicBezTo>
                    <a:pt x="0" y="760381"/>
                    <a:pt x="219361" y="979742"/>
                    <a:pt x="489871" y="979742"/>
                  </a:cubicBezTo>
                  <a:cubicBezTo>
                    <a:pt x="760382" y="979742"/>
                    <a:pt x="979743" y="760381"/>
                    <a:pt x="979743" y="489871"/>
                  </a:cubicBezTo>
                </a:path>
              </a:pathLst>
            </a:custGeom>
            <a:solidFill>
              <a:srgbClr val="FFFFFF"/>
            </a:solidFill>
            <a:ln w="9525" cap="flat">
              <a:noFill/>
              <a:prstDash val="solid"/>
              <a:miter/>
            </a:ln>
          </p:spPr>
          <p:txBody>
            <a:bodyPr rtlCol="0" anchor="ctr"/>
            <a:lstStyle/>
            <a:p>
              <a:endParaRPr lang="pl-PL"/>
            </a:p>
          </p:txBody>
        </p:sp>
        <p:sp>
          <p:nvSpPr>
            <p:cNvPr id="11" name="Dowolny kształt: kształt 10">
              <a:extLst>
                <a:ext uri="{FF2B5EF4-FFF2-40B4-BE49-F238E27FC236}">
                  <a16:creationId xmlns:a16="http://schemas.microsoft.com/office/drawing/2014/main" id="{13D3E563-823A-A5FC-D57D-7BD7BCA9CC14}"/>
                </a:ext>
              </a:extLst>
            </p:cNvPr>
            <p:cNvSpPr/>
            <p:nvPr/>
          </p:nvSpPr>
          <p:spPr>
            <a:xfrm>
              <a:off x="11875373" y="925581"/>
              <a:ext cx="308537" cy="308536"/>
            </a:xfrm>
            <a:custGeom>
              <a:avLst/>
              <a:gdLst>
                <a:gd name="connsiteX0" fmla="*/ 979743 w 979742"/>
                <a:gd name="connsiteY0" fmla="*/ 661035 h 979741"/>
                <a:gd name="connsiteX1" fmla="*/ 979743 w 979742"/>
                <a:gd name="connsiteY1" fmla="*/ 318706 h 979741"/>
                <a:gd name="connsiteX2" fmla="*/ 661035 w 979742"/>
                <a:gd name="connsiteY2" fmla="*/ 0 h 979741"/>
                <a:gd name="connsiteX3" fmla="*/ 318707 w 979742"/>
                <a:gd name="connsiteY3" fmla="*/ 0 h 979741"/>
                <a:gd name="connsiteX4" fmla="*/ 0 w 979742"/>
                <a:gd name="connsiteY4" fmla="*/ 318706 h 979741"/>
                <a:gd name="connsiteX5" fmla="*/ 0 w 979742"/>
                <a:gd name="connsiteY5" fmla="*/ 661035 h 979741"/>
                <a:gd name="connsiteX6" fmla="*/ 318707 w 979742"/>
                <a:gd name="connsiteY6" fmla="*/ 979741 h 979741"/>
                <a:gd name="connsiteX7" fmla="*/ 661035 w 979742"/>
                <a:gd name="connsiteY7" fmla="*/ 979741 h 979741"/>
                <a:gd name="connsiteX8" fmla="*/ 979743 w 979742"/>
                <a:gd name="connsiteY8" fmla="*/ 661035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2" h="979741">
                  <a:moveTo>
                    <a:pt x="979743" y="661035"/>
                  </a:moveTo>
                  <a:lnTo>
                    <a:pt x="979743" y="318706"/>
                  </a:lnTo>
                  <a:cubicBezTo>
                    <a:pt x="979743" y="142684"/>
                    <a:pt x="837057" y="0"/>
                    <a:pt x="661035" y="0"/>
                  </a:cubicBezTo>
                  <a:lnTo>
                    <a:pt x="318707" y="0"/>
                  </a:lnTo>
                  <a:cubicBezTo>
                    <a:pt x="142685" y="0"/>
                    <a:pt x="0" y="142684"/>
                    <a:pt x="0" y="318706"/>
                  </a:cubicBezTo>
                  <a:lnTo>
                    <a:pt x="0" y="661035"/>
                  </a:lnTo>
                  <a:cubicBezTo>
                    <a:pt x="0" y="837057"/>
                    <a:pt x="142685" y="979741"/>
                    <a:pt x="318707" y="979741"/>
                  </a:cubicBezTo>
                  <a:lnTo>
                    <a:pt x="661035" y="979741"/>
                  </a:lnTo>
                  <a:cubicBezTo>
                    <a:pt x="837057" y="979741"/>
                    <a:pt x="979743" y="837057"/>
                    <a:pt x="979743" y="661035"/>
                  </a:cubicBezTo>
                </a:path>
              </a:pathLst>
            </a:custGeom>
            <a:solidFill>
              <a:srgbClr val="FFFFFF"/>
            </a:solidFill>
            <a:ln w="9525" cap="flat">
              <a:noFill/>
              <a:prstDash val="solid"/>
              <a:miter/>
            </a:ln>
          </p:spPr>
          <p:txBody>
            <a:bodyPr rtlCol="0" anchor="ctr"/>
            <a:lstStyle/>
            <a:p>
              <a:endParaRPr lang="pl-PL"/>
            </a:p>
          </p:txBody>
        </p:sp>
        <p:sp>
          <p:nvSpPr>
            <p:cNvPr id="12" name="Dowolny kształt: kształt 11">
              <a:extLst>
                <a:ext uri="{FF2B5EF4-FFF2-40B4-BE49-F238E27FC236}">
                  <a16:creationId xmlns:a16="http://schemas.microsoft.com/office/drawing/2014/main" id="{A7A030E4-F77D-5395-BE85-85A3A4229855}"/>
                </a:ext>
              </a:extLst>
            </p:cNvPr>
            <p:cNvSpPr/>
            <p:nvPr/>
          </p:nvSpPr>
          <p:spPr>
            <a:xfrm>
              <a:off x="11879112" y="1"/>
              <a:ext cx="308536" cy="308536"/>
            </a:xfrm>
            <a:custGeom>
              <a:avLst/>
              <a:gdLst>
                <a:gd name="connsiteX0" fmla="*/ 979741 w 979741"/>
                <a:gd name="connsiteY0" fmla="*/ 661035 h 979741"/>
                <a:gd name="connsiteX1" fmla="*/ 979741 w 979741"/>
                <a:gd name="connsiteY1" fmla="*/ 318707 h 979741"/>
                <a:gd name="connsiteX2" fmla="*/ 661034 w 979741"/>
                <a:gd name="connsiteY2" fmla="*/ 0 h 979741"/>
                <a:gd name="connsiteX3" fmla="*/ 318706 w 979741"/>
                <a:gd name="connsiteY3" fmla="*/ 0 h 979741"/>
                <a:gd name="connsiteX4" fmla="*/ 0 w 979741"/>
                <a:gd name="connsiteY4" fmla="*/ 318707 h 979741"/>
                <a:gd name="connsiteX5" fmla="*/ 0 w 979741"/>
                <a:gd name="connsiteY5" fmla="*/ 661035 h 979741"/>
                <a:gd name="connsiteX6" fmla="*/ 318706 w 979741"/>
                <a:gd name="connsiteY6" fmla="*/ 979742 h 979741"/>
                <a:gd name="connsiteX7" fmla="*/ 661034 w 979741"/>
                <a:gd name="connsiteY7" fmla="*/ 979742 h 979741"/>
                <a:gd name="connsiteX8" fmla="*/ 979741 w 979741"/>
                <a:gd name="connsiteY8" fmla="*/ 661035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979741">
                  <a:moveTo>
                    <a:pt x="979741" y="661035"/>
                  </a:moveTo>
                  <a:lnTo>
                    <a:pt x="979741" y="318707"/>
                  </a:lnTo>
                  <a:cubicBezTo>
                    <a:pt x="979741" y="142685"/>
                    <a:pt x="837056" y="0"/>
                    <a:pt x="661034" y="0"/>
                  </a:cubicBezTo>
                  <a:lnTo>
                    <a:pt x="318706" y="0"/>
                  </a:lnTo>
                  <a:cubicBezTo>
                    <a:pt x="142684" y="0"/>
                    <a:pt x="0" y="142685"/>
                    <a:pt x="0" y="318707"/>
                  </a:cubicBezTo>
                  <a:lnTo>
                    <a:pt x="0" y="661035"/>
                  </a:lnTo>
                  <a:cubicBezTo>
                    <a:pt x="0" y="837057"/>
                    <a:pt x="142684" y="979742"/>
                    <a:pt x="318706" y="979742"/>
                  </a:cubicBezTo>
                  <a:lnTo>
                    <a:pt x="661034" y="979742"/>
                  </a:lnTo>
                  <a:cubicBezTo>
                    <a:pt x="837056" y="979742"/>
                    <a:pt x="979741" y="837057"/>
                    <a:pt x="979741" y="661035"/>
                  </a:cubicBezTo>
                </a:path>
              </a:pathLst>
            </a:custGeom>
            <a:solidFill>
              <a:srgbClr val="FFFFFF"/>
            </a:solidFill>
            <a:ln w="9525" cap="flat">
              <a:noFill/>
              <a:prstDash val="solid"/>
              <a:miter/>
            </a:ln>
          </p:spPr>
          <p:txBody>
            <a:bodyPr rtlCol="0" anchor="ctr"/>
            <a:lstStyle/>
            <a:p>
              <a:endParaRPr lang="pl-PL"/>
            </a:p>
          </p:txBody>
        </p:sp>
        <p:sp>
          <p:nvSpPr>
            <p:cNvPr id="13" name="Dowolny kształt: kształt 12">
              <a:extLst>
                <a:ext uri="{FF2B5EF4-FFF2-40B4-BE49-F238E27FC236}">
                  <a16:creationId xmlns:a16="http://schemas.microsoft.com/office/drawing/2014/main" id="{7459122D-7258-4D6F-AF17-9782E271E4AF}"/>
                </a:ext>
              </a:extLst>
            </p:cNvPr>
            <p:cNvSpPr/>
            <p:nvPr/>
          </p:nvSpPr>
          <p:spPr>
            <a:xfrm>
              <a:off x="10336489" y="307668"/>
              <a:ext cx="617073" cy="308536"/>
            </a:xfrm>
            <a:custGeom>
              <a:avLst/>
              <a:gdLst>
                <a:gd name="connsiteX0" fmla="*/ 0 w 1959482"/>
                <a:gd name="connsiteY0" fmla="*/ 489871 h 979741"/>
                <a:gd name="connsiteX1" fmla="*/ 0 w 1959482"/>
                <a:gd name="connsiteY1" fmla="*/ 489871 h 979741"/>
                <a:gd name="connsiteX2" fmla="*/ 489871 w 1959482"/>
                <a:gd name="connsiteY2" fmla="*/ 979741 h 979741"/>
                <a:gd name="connsiteX3" fmla="*/ 1469612 w 1959482"/>
                <a:gd name="connsiteY3" fmla="*/ 979741 h 979741"/>
                <a:gd name="connsiteX4" fmla="*/ 1959483 w 1959482"/>
                <a:gd name="connsiteY4" fmla="*/ 489871 h 979741"/>
                <a:gd name="connsiteX5" fmla="*/ 1469612 w 1959482"/>
                <a:gd name="connsiteY5" fmla="*/ 0 h 979741"/>
                <a:gd name="connsiteX6" fmla="*/ 489871 w 1959482"/>
                <a:gd name="connsiteY6" fmla="*/ 0 h 979741"/>
                <a:gd name="connsiteX7" fmla="*/ 0 w 1959482"/>
                <a:gd name="connsiteY7"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9482" h="979741">
                  <a:moveTo>
                    <a:pt x="0" y="489871"/>
                  </a:moveTo>
                  <a:lnTo>
                    <a:pt x="0" y="489871"/>
                  </a:lnTo>
                  <a:cubicBezTo>
                    <a:pt x="0" y="760381"/>
                    <a:pt x="219265" y="979741"/>
                    <a:pt x="489871" y="979741"/>
                  </a:cubicBezTo>
                  <a:lnTo>
                    <a:pt x="1469612" y="979741"/>
                  </a:lnTo>
                  <a:cubicBezTo>
                    <a:pt x="1740122" y="979741"/>
                    <a:pt x="1959483" y="760381"/>
                    <a:pt x="1959483" y="489871"/>
                  </a:cubicBezTo>
                  <a:cubicBezTo>
                    <a:pt x="1959483" y="219361"/>
                    <a:pt x="1740122" y="0"/>
                    <a:pt x="1469612" y="0"/>
                  </a:cubicBezTo>
                  <a:lnTo>
                    <a:pt x="489871" y="0"/>
                  </a:lnTo>
                  <a:cubicBezTo>
                    <a:pt x="219360" y="0"/>
                    <a:pt x="0" y="219361"/>
                    <a:pt x="0" y="489871"/>
                  </a:cubicBezTo>
                </a:path>
              </a:pathLst>
            </a:custGeom>
            <a:solidFill>
              <a:srgbClr val="FFFFFF"/>
            </a:solidFill>
            <a:ln w="9525" cap="flat">
              <a:noFill/>
              <a:prstDash val="solid"/>
              <a:miter/>
            </a:ln>
          </p:spPr>
          <p:txBody>
            <a:bodyPr rtlCol="0" anchor="ctr"/>
            <a:lstStyle/>
            <a:p>
              <a:endParaRPr lang="pl-PL"/>
            </a:p>
          </p:txBody>
        </p:sp>
        <p:sp>
          <p:nvSpPr>
            <p:cNvPr id="14" name="Dowolny kształt: kształt 13">
              <a:extLst>
                <a:ext uri="{FF2B5EF4-FFF2-40B4-BE49-F238E27FC236}">
                  <a16:creationId xmlns:a16="http://schemas.microsoft.com/office/drawing/2014/main" id="{BC6143B1-BF34-022F-D2FC-FCFFA6A9F7A7}"/>
                </a:ext>
              </a:extLst>
            </p:cNvPr>
            <p:cNvSpPr/>
            <p:nvPr/>
          </p:nvSpPr>
          <p:spPr>
            <a:xfrm>
              <a:off x="11262068" y="1"/>
              <a:ext cx="308536" cy="617073"/>
            </a:xfrm>
            <a:custGeom>
              <a:avLst/>
              <a:gdLst>
                <a:gd name="connsiteX0" fmla="*/ 620935 w 979741"/>
                <a:gd name="connsiteY0" fmla="*/ 0 h 1959483"/>
                <a:gd name="connsiteX1" fmla="*/ 358807 w 979741"/>
                <a:gd name="connsiteY1" fmla="*/ 0 h 1959483"/>
                <a:gd name="connsiteX2" fmla="*/ 0 w 979741"/>
                <a:gd name="connsiteY2" fmla="*/ 358807 h 1959483"/>
                <a:gd name="connsiteX3" fmla="*/ 0 w 979741"/>
                <a:gd name="connsiteY3" fmla="*/ 1600676 h 1959483"/>
                <a:gd name="connsiteX4" fmla="*/ 358807 w 979741"/>
                <a:gd name="connsiteY4" fmla="*/ 1959483 h 1959483"/>
                <a:gd name="connsiteX5" fmla="*/ 620935 w 979741"/>
                <a:gd name="connsiteY5" fmla="*/ 1959483 h 1959483"/>
                <a:gd name="connsiteX6" fmla="*/ 979741 w 979741"/>
                <a:gd name="connsiteY6" fmla="*/ 1600676 h 1959483"/>
                <a:gd name="connsiteX7" fmla="*/ 979741 w 979741"/>
                <a:gd name="connsiteY7" fmla="*/ 358807 h 1959483"/>
                <a:gd name="connsiteX8" fmla="*/ 620935 w 979741"/>
                <a:gd name="connsiteY8" fmla="*/ 0 h 1959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1959483">
                  <a:moveTo>
                    <a:pt x="620935" y="0"/>
                  </a:moveTo>
                  <a:lnTo>
                    <a:pt x="358807" y="0"/>
                  </a:lnTo>
                  <a:cubicBezTo>
                    <a:pt x="160687" y="0"/>
                    <a:pt x="0" y="160592"/>
                    <a:pt x="0" y="358807"/>
                  </a:cubicBezTo>
                  <a:lnTo>
                    <a:pt x="0" y="1600676"/>
                  </a:lnTo>
                  <a:cubicBezTo>
                    <a:pt x="0" y="1798796"/>
                    <a:pt x="160592" y="1959483"/>
                    <a:pt x="358807" y="1959483"/>
                  </a:cubicBezTo>
                  <a:lnTo>
                    <a:pt x="620935" y="1959483"/>
                  </a:lnTo>
                  <a:cubicBezTo>
                    <a:pt x="819055" y="1959483"/>
                    <a:pt x="979741" y="1798892"/>
                    <a:pt x="979741" y="1600676"/>
                  </a:cubicBezTo>
                  <a:lnTo>
                    <a:pt x="979741" y="358807"/>
                  </a:lnTo>
                  <a:cubicBezTo>
                    <a:pt x="979741" y="160592"/>
                    <a:pt x="819055" y="0"/>
                    <a:pt x="620935" y="0"/>
                  </a:cubicBezTo>
                </a:path>
              </a:pathLst>
            </a:custGeom>
            <a:solidFill>
              <a:srgbClr val="FFFFFF"/>
            </a:solidFill>
            <a:ln w="9525" cap="flat">
              <a:noFill/>
              <a:prstDash val="solid"/>
              <a:miter/>
            </a:ln>
          </p:spPr>
          <p:txBody>
            <a:bodyPr rtlCol="0" anchor="ctr"/>
            <a:lstStyle/>
            <a:p>
              <a:endParaRPr lang="pl-PL"/>
            </a:p>
          </p:txBody>
        </p:sp>
        <p:sp>
          <p:nvSpPr>
            <p:cNvPr id="15" name="Dowolny kształt: kształt 14">
              <a:extLst>
                <a:ext uri="{FF2B5EF4-FFF2-40B4-BE49-F238E27FC236}">
                  <a16:creationId xmlns:a16="http://schemas.microsoft.com/office/drawing/2014/main" id="{170DDE8A-0D16-0348-8AE5-1DE1A40AB3E2}"/>
                </a:ext>
              </a:extLst>
            </p:cNvPr>
            <p:cNvSpPr/>
            <p:nvPr/>
          </p:nvSpPr>
          <p:spPr>
            <a:xfrm>
              <a:off x="10953532" y="308537"/>
              <a:ext cx="308536" cy="308536"/>
            </a:xfrm>
            <a:custGeom>
              <a:avLst/>
              <a:gdLst>
                <a:gd name="connsiteX0" fmla="*/ 979741 w 979741"/>
                <a:gd name="connsiteY0" fmla="*/ 489871 h 979741"/>
                <a:gd name="connsiteX1" fmla="*/ 979741 w 979741"/>
                <a:gd name="connsiteY1" fmla="*/ 489871 h 979741"/>
                <a:gd name="connsiteX2" fmla="*/ 489871 w 979741"/>
                <a:gd name="connsiteY2" fmla="*/ 0 h 979741"/>
                <a:gd name="connsiteX3" fmla="*/ 489871 w 979741"/>
                <a:gd name="connsiteY3" fmla="*/ 0 h 979741"/>
                <a:gd name="connsiteX4" fmla="*/ 0 w 979741"/>
                <a:gd name="connsiteY4" fmla="*/ 489871 h 979741"/>
                <a:gd name="connsiteX5" fmla="*/ 0 w 979741"/>
                <a:gd name="connsiteY5" fmla="*/ 489871 h 979741"/>
                <a:gd name="connsiteX6" fmla="*/ 489871 w 979741"/>
                <a:gd name="connsiteY6" fmla="*/ 979742 h 979741"/>
                <a:gd name="connsiteX7" fmla="*/ 489871 w 979741"/>
                <a:gd name="connsiteY7" fmla="*/ 979742 h 979741"/>
                <a:gd name="connsiteX8" fmla="*/ 979741 w 979741"/>
                <a:gd name="connsiteY8"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979741">
                  <a:moveTo>
                    <a:pt x="979741" y="489871"/>
                  </a:moveTo>
                  <a:lnTo>
                    <a:pt x="979741" y="489871"/>
                  </a:lnTo>
                  <a:cubicBezTo>
                    <a:pt x="979741" y="219361"/>
                    <a:pt x="760381" y="0"/>
                    <a:pt x="489871" y="0"/>
                  </a:cubicBezTo>
                  <a:lnTo>
                    <a:pt x="489871" y="0"/>
                  </a:lnTo>
                  <a:cubicBezTo>
                    <a:pt x="219361" y="0"/>
                    <a:pt x="0" y="219361"/>
                    <a:pt x="0" y="489871"/>
                  </a:cubicBezTo>
                  <a:lnTo>
                    <a:pt x="0" y="489871"/>
                  </a:lnTo>
                  <a:cubicBezTo>
                    <a:pt x="0" y="760381"/>
                    <a:pt x="219361" y="979742"/>
                    <a:pt x="489871" y="979742"/>
                  </a:cubicBezTo>
                  <a:lnTo>
                    <a:pt x="489871" y="979742"/>
                  </a:lnTo>
                  <a:cubicBezTo>
                    <a:pt x="760381" y="979742"/>
                    <a:pt x="979741" y="760381"/>
                    <a:pt x="979741" y="489871"/>
                  </a:cubicBezTo>
                </a:path>
              </a:pathLst>
            </a:custGeom>
            <a:solidFill>
              <a:srgbClr val="FFFFFF"/>
            </a:solidFill>
            <a:ln w="9525" cap="flat">
              <a:noFill/>
              <a:prstDash val="solid"/>
              <a:miter/>
            </a:ln>
          </p:spPr>
          <p:txBody>
            <a:bodyPr rtlCol="0" anchor="ctr"/>
            <a:lstStyle/>
            <a:p>
              <a:endParaRPr lang="pl-PL"/>
            </a:p>
          </p:txBody>
        </p:sp>
        <p:sp>
          <p:nvSpPr>
            <p:cNvPr id="16" name="Dowolny kształt: kształt 15">
              <a:extLst>
                <a:ext uri="{FF2B5EF4-FFF2-40B4-BE49-F238E27FC236}">
                  <a16:creationId xmlns:a16="http://schemas.microsoft.com/office/drawing/2014/main" id="{D36E3B4C-0815-2419-0C7D-B85411C526EF}"/>
                </a:ext>
              </a:extLst>
            </p:cNvPr>
            <p:cNvSpPr/>
            <p:nvPr/>
          </p:nvSpPr>
          <p:spPr>
            <a:xfrm>
              <a:off x="10953532" y="1"/>
              <a:ext cx="308536" cy="308536"/>
            </a:xfrm>
            <a:custGeom>
              <a:avLst/>
              <a:gdLst>
                <a:gd name="connsiteX0" fmla="*/ 979741 w 979741"/>
                <a:gd name="connsiteY0" fmla="*/ 489871 h 979741"/>
                <a:gd name="connsiteX1" fmla="*/ 979741 w 979741"/>
                <a:gd name="connsiteY1" fmla="*/ 489871 h 979741"/>
                <a:gd name="connsiteX2" fmla="*/ 489871 w 979741"/>
                <a:gd name="connsiteY2" fmla="*/ 0 h 979741"/>
                <a:gd name="connsiteX3" fmla="*/ 489871 w 979741"/>
                <a:gd name="connsiteY3" fmla="*/ 0 h 979741"/>
                <a:gd name="connsiteX4" fmla="*/ 0 w 979741"/>
                <a:gd name="connsiteY4" fmla="*/ 489871 h 979741"/>
                <a:gd name="connsiteX5" fmla="*/ 489871 w 979741"/>
                <a:gd name="connsiteY5" fmla="*/ 979742 h 979741"/>
                <a:gd name="connsiteX6" fmla="*/ 489871 w 979741"/>
                <a:gd name="connsiteY6" fmla="*/ 979742 h 979741"/>
                <a:gd name="connsiteX7" fmla="*/ 979741 w 979741"/>
                <a:gd name="connsiteY7"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9741" h="979741">
                  <a:moveTo>
                    <a:pt x="979741" y="489871"/>
                  </a:moveTo>
                  <a:lnTo>
                    <a:pt x="979741" y="489871"/>
                  </a:lnTo>
                  <a:cubicBezTo>
                    <a:pt x="979741" y="219361"/>
                    <a:pt x="760381" y="0"/>
                    <a:pt x="489871" y="0"/>
                  </a:cubicBezTo>
                  <a:lnTo>
                    <a:pt x="489871" y="0"/>
                  </a:lnTo>
                  <a:cubicBezTo>
                    <a:pt x="219361" y="0"/>
                    <a:pt x="0" y="219361"/>
                    <a:pt x="0" y="489871"/>
                  </a:cubicBezTo>
                  <a:cubicBezTo>
                    <a:pt x="0" y="760381"/>
                    <a:pt x="219361" y="979742"/>
                    <a:pt x="489871" y="979742"/>
                  </a:cubicBezTo>
                  <a:lnTo>
                    <a:pt x="489871" y="979742"/>
                  </a:lnTo>
                  <a:cubicBezTo>
                    <a:pt x="760381" y="979742"/>
                    <a:pt x="979741" y="760381"/>
                    <a:pt x="979741" y="489871"/>
                  </a:cubicBezTo>
                </a:path>
              </a:pathLst>
            </a:custGeom>
            <a:solidFill>
              <a:srgbClr val="FFFFFF"/>
            </a:solidFill>
            <a:ln w="9525" cap="flat">
              <a:noFill/>
              <a:prstDash val="solid"/>
              <a:miter/>
            </a:ln>
          </p:spPr>
          <p:txBody>
            <a:bodyPr rtlCol="0" anchor="ctr"/>
            <a:lstStyle/>
            <a:p>
              <a:endParaRPr lang="pl-PL"/>
            </a:p>
          </p:txBody>
        </p:sp>
        <p:sp>
          <p:nvSpPr>
            <p:cNvPr id="17" name="Dowolny kształt: kształt 16">
              <a:extLst>
                <a:ext uri="{FF2B5EF4-FFF2-40B4-BE49-F238E27FC236}">
                  <a16:creationId xmlns:a16="http://schemas.microsoft.com/office/drawing/2014/main" id="{2FB223E5-C25F-821C-4A86-A0DD635BAFB4}"/>
                </a:ext>
              </a:extLst>
            </p:cNvPr>
            <p:cNvSpPr/>
            <p:nvPr/>
          </p:nvSpPr>
          <p:spPr>
            <a:xfrm>
              <a:off x="10027952" y="308537"/>
              <a:ext cx="308536" cy="308536"/>
            </a:xfrm>
            <a:custGeom>
              <a:avLst/>
              <a:gdLst>
                <a:gd name="connsiteX0" fmla="*/ 979742 w 979741"/>
                <a:gd name="connsiteY0" fmla="*/ 661035 h 979741"/>
                <a:gd name="connsiteX1" fmla="*/ 979742 w 979741"/>
                <a:gd name="connsiteY1" fmla="*/ 318707 h 979741"/>
                <a:gd name="connsiteX2" fmla="*/ 661035 w 979741"/>
                <a:gd name="connsiteY2" fmla="*/ 0 h 979741"/>
                <a:gd name="connsiteX3" fmla="*/ 318707 w 979741"/>
                <a:gd name="connsiteY3" fmla="*/ 0 h 979741"/>
                <a:gd name="connsiteX4" fmla="*/ 0 w 979741"/>
                <a:gd name="connsiteY4" fmla="*/ 318707 h 979741"/>
                <a:gd name="connsiteX5" fmla="*/ 0 w 979741"/>
                <a:gd name="connsiteY5" fmla="*/ 661035 h 979741"/>
                <a:gd name="connsiteX6" fmla="*/ 318707 w 979741"/>
                <a:gd name="connsiteY6" fmla="*/ 979742 h 979741"/>
                <a:gd name="connsiteX7" fmla="*/ 661035 w 979741"/>
                <a:gd name="connsiteY7" fmla="*/ 979742 h 979741"/>
                <a:gd name="connsiteX8" fmla="*/ 979742 w 979741"/>
                <a:gd name="connsiteY8" fmla="*/ 661035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979741">
                  <a:moveTo>
                    <a:pt x="979742" y="661035"/>
                  </a:moveTo>
                  <a:lnTo>
                    <a:pt x="979742" y="318707"/>
                  </a:lnTo>
                  <a:cubicBezTo>
                    <a:pt x="979742" y="142684"/>
                    <a:pt x="837057" y="0"/>
                    <a:pt x="661035" y="0"/>
                  </a:cubicBezTo>
                  <a:lnTo>
                    <a:pt x="318707" y="0"/>
                  </a:lnTo>
                  <a:cubicBezTo>
                    <a:pt x="142685" y="0"/>
                    <a:pt x="0" y="142684"/>
                    <a:pt x="0" y="318707"/>
                  </a:cubicBezTo>
                  <a:lnTo>
                    <a:pt x="0" y="661035"/>
                  </a:lnTo>
                  <a:cubicBezTo>
                    <a:pt x="0" y="837057"/>
                    <a:pt x="142685" y="979742"/>
                    <a:pt x="318707" y="979742"/>
                  </a:cubicBezTo>
                  <a:lnTo>
                    <a:pt x="661035" y="979742"/>
                  </a:lnTo>
                  <a:cubicBezTo>
                    <a:pt x="837057" y="979742"/>
                    <a:pt x="979742" y="837057"/>
                    <a:pt x="979742" y="661035"/>
                  </a:cubicBezTo>
                </a:path>
              </a:pathLst>
            </a:custGeom>
            <a:solidFill>
              <a:srgbClr val="FFFFFF"/>
            </a:solidFill>
            <a:ln w="9525" cap="flat">
              <a:noFill/>
              <a:prstDash val="solid"/>
              <a:miter/>
            </a:ln>
          </p:spPr>
          <p:txBody>
            <a:bodyPr rtlCol="0" anchor="ctr"/>
            <a:lstStyle/>
            <a:p>
              <a:endParaRPr lang="pl-PL"/>
            </a:p>
          </p:txBody>
        </p:sp>
        <p:sp>
          <p:nvSpPr>
            <p:cNvPr id="18" name="Dowolny kształt: kształt 17">
              <a:extLst>
                <a:ext uri="{FF2B5EF4-FFF2-40B4-BE49-F238E27FC236}">
                  <a16:creationId xmlns:a16="http://schemas.microsoft.com/office/drawing/2014/main" id="{ADDEF3EB-098A-EE6A-931E-2426FD5EA8B7}"/>
                </a:ext>
              </a:extLst>
            </p:cNvPr>
            <p:cNvSpPr/>
            <p:nvPr/>
          </p:nvSpPr>
          <p:spPr>
            <a:xfrm>
              <a:off x="11875403" y="1542654"/>
              <a:ext cx="308536" cy="617073"/>
            </a:xfrm>
            <a:custGeom>
              <a:avLst/>
              <a:gdLst>
                <a:gd name="connsiteX0" fmla="*/ 620935 w 979741"/>
                <a:gd name="connsiteY0" fmla="*/ 0 h 1959483"/>
                <a:gd name="connsiteX1" fmla="*/ 358807 w 979741"/>
                <a:gd name="connsiteY1" fmla="*/ 0 h 1959483"/>
                <a:gd name="connsiteX2" fmla="*/ 0 w 979741"/>
                <a:gd name="connsiteY2" fmla="*/ 358807 h 1959483"/>
                <a:gd name="connsiteX3" fmla="*/ 0 w 979741"/>
                <a:gd name="connsiteY3" fmla="*/ 1600677 h 1959483"/>
                <a:gd name="connsiteX4" fmla="*/ 358807 w 979741"/>
                <a:gd name="connsiteY4" fmla="*/ 1959483 h 1959483"/>
                <a:gd name="connsiteX5" fmla="*/ 620935 w 979741"/>
                <a:gd name="connsiteY5" fmla="*/ 1959483 h 1959483"/>
                <a:gd name="connsiteX6" fmla="*/ 979741 w 979741"/>
                <a:gd name="connsiteY6" fmla="*/ 1600677 h 1959483"/>
                <a:gd name="connsiteX7" fmla="*/ 979741 w 979741"/>
                <a:gd name="connsiteY7" fmla="*/ 358807 h 1959483"/>
                <a:gd name="connsiteX8" fmla="*/ 620935 w 979741"/>
                <a:gd name="connsiteY8" fmla="*/ 0 h 1959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1959483">
                  <a:moveTo>
                    <a:pt x="620935" y="0"/>
                  </a:moveTo>
                  <a:lnTo>
                    <a:pt x="358807" y="0"/>
                  </a:lnTo>
                  <a:cubicBezTo>
                    <a:pt x="160687" y="0"/>
                    <a:pt x="0" y="160592"/>
                    <a:pt x="0" y="358807"/>
                  </a:cubicBezTo>
                  <a:lnTo>
                    <a:pt x="0" y="1600677"/>
                  </a:lnTo>
                  <a:cubicBezTo>
                    <a:pt x="0" y="1798797"/>
                    <a:pt x="160591" y="1959483"/>
                    <a:pt x="358807" y="1959483"/>
                  </a:cubicBezTo>
                  <a:lnTo>
                    <a:pt x="620935" y="1959483"/>
                  </a:lnTo>
                  <a:cubicBezTo>
                    <a:pt x="819055" y="1959483"/>
                    <a:pt x="979741" y="1798892"/>
                    <a:pt x="979741" y="1600677"/>
                  </a:cubicBezTo>
                  <a:lnTo>
                    <a:pt x="979741" y="358807"/>
                  </a:lnTo>
                  <a:cubicBezTo>
                    <a:pt x="979741" y="160687"/>
                    <a:pt x="819150" y="0"/>
                    <a:pt x="620935" y="0"/>
                  </a:cubicBezTo>
                </a:path>
              </a:pathLst>
            </a:custGeom>
            <a:solidFill>
              <a:srgbClr val="FFFFFF"/>
            </a:solidFill>
            <a:ln w="9525" cap="flat">
              <a:noFill/>
              <a:prstDash val="solid"/>
              <a:miter/>
            </a:ln>
          </p:spPr>
          <p:txBody>
            <a:bodyPr rtlCol="0" anchor="ctr"/>
            <a:lstStyle/>
            <a:p>
              <a:endParaRPr lang="pl-PL"/>
            </a:p>
          </p:txBody>
        </p:sp>
        <p:sp>
          <p:nvSpPr>
            <p:cNvPr id="19" name="Dowolny kształt: kształt 18">
              <a:extLst>
                <a:ext uri="{FF2B5EF4-FFF2-40B4-BE49-F238E27FC236}">
                  <a16:creationId xmlns:a16="http://schemas.microsoft.com/office/drawing/2014/main" id="{2AAC7E7C-F356-D11C-E39B-2AE063C577CE}"/>
                </a:ext>
              </a:extLst>
            </p:cNvPr>
            <p:cNvSpPr/>
            <p:nvPr/>
          </p:nvSpPr>
          <p:spPr>
            <a:xfrm>
              <a:off x="10652504" y="-1737"/>
              <a:ext cx="308536" cy="308536"/>
            </a:xfrm>
            <a:custGeom>
              <a:avLst/>
              <a:gdLst>
                <a:gd name="connsiteX0" fmla="*/ 979741 w 979741"/>
                <a:gd name="connsiteY0" fmla="*/ 661035 h 979741"/>
                <a:gd name="connsiteX1" fmla="*/ 979741 w 979741"/>
                <a:gd name="connsiteY1" fmla="*/ 318706 h 979741"/>
                <a:gd name="connsiteX2" fmla="*/ 661035 w 979741"/>
                <a:gd name="connsiteY2" fmla="*/ 0 h 979741"/>
                <a:gd name="connsiteX3" fmla="*/ 318707 w 979741"/>
                <a:gd name="connsiteY3" fmla="*/ 0 h 979741"/>
                <a:gd name="connsiteX4" fmla="*/ 0 w 979741"/>
                <a:gd name="connsiteY4" fmla="*/ 318706 h 979741"/>
                <a:gd name="connsiteX5" fmla="*/ 0 w 979741"/>
                <a:gd name="connsiteY5" fmla="*/ 661035 h 979741"/>
                <a:gd name="connsiteX6" fmla="*/ 318707 w 979741"/>
                <a:gd name="connsiteY6" fmla="*/ 979741 h 979741"/>
                <a:gd name="connsiteX7" fmla="*/ 661035 w 979741"/>
                <a:gd name="connsiteY7" fmla="*/ 979741 h 979741"/>
                <a:gd name="connsiteX8" fmla="*/ 979741 w 979741"/>
                <a:gd name="connsiteY8" fmla="*/ 661035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979741">
                  <a:moveTo>
                    <a:pt x="979741" y="661035"/>
                  </a:moveTo>
                  <a:lnTo>
                    <a:pt x="979741" y="318706"/>
                  </a:lnTo>
                  <a:cubicBezTo>
                    <a:pt x="979741" y="142684"/>
                    <a:pt x="837057" y="0"/>
                    <a:pt x="661035" y="0"/>
                  </a:cubicBezTo>
                  <a:lnTo>
                    <a:pt x="318707" y="0"/>
                  </a:lnTo>
                  <a:cubicBezTo>
                    <a:pt x="142685" y="0"/>
                    <a:pt x="0" y="142684"/>
                    <a:pt x="0" y="318706"/>
                  </a:cubicBezTo>
                  <a:lnTo>
                    <a:pt x="0" y="661035"/>
                  </a:lnTo>
                  <a:cubicBezTo>
                    <a:pt x="0" y="837057"/>
                    <a:pt x="142685" y="979741"/>
                    <a:pt x="318707" y="979741"/>
                  </a:cubicBezTo>
                  <a:lnTo>
                    <a:pt x="661035" y="979741"/>
                  </a:lnTo>
                  <a:cubicBezTo>
                    <a:pt x="837057" y="979741"/>
                    <a:pt x="979741" y="837057"/>
                    <a:pt x="979741" y="661035"/>
                  </a:cubicBezTo>
                </a:path>
              </a:pathLst>
            </a:custGeom>
            <a:solidFill>
              <a:srgbClr val="FFFFFF"/>
            </a:solidFill>
            <a:ln w="9525" cap="flat">
              <a:noFill/>
              <a:prstDash val="solid"/>
              <a:miter/>
            </a:ln>
          </p:spPr>
          <p:txBody>
            <a:bodyPr rtlCol="0" anchor="ctr"/>
            <a:lstStyle/>
            <a:p>
              <a:endParaRPr lang="pl-PL"/>
            </a:p>
          </p:txBody>
        </p:sp>
        <p:sp>
          <p:nvSpPr>
            <p:cNvPr id="20" name="Dowolny kształt: kształt 19">
              <a:extLst>
                <a:ext uri="{FF2B5EF4-FFF2-40B4-BE49-F238E27FC236}">
                  <a16:creationId xmlns:a16="http://schemas.microsoft.com/office/drawing/2014/main" id="{968C83FA-0C21-C6FF-75C6-716EBC297D98}"/>
                </a:ext>
              </a:extLst>
            </p:cNvPr>
            <p:cNvSpPr/>
            <p:nvPr/>
          </p:nvSpPr>
          <p:spPr>
            <a:xfrm>
              <a:off x="11875373" y="1234117"/>
              <a:ext cx="308537" cy="308536"/>
            </a:xfrm>
            <a:custGeom>
              <a:avLst/>
              <a:gdLst>
                <a:gd name="connsiteX0" fmla="*/ 979743 w 979742"/>
                <a:gd name="connsiteY0" fmla="*/ 489871 h 979741"/>
                <a:gd name="connsiteX1" fmla="*/ 979743 w 979742"/>
                <a:gd name="connsiteY1" fmla="*/ 489871 h 979741"/>
                <a:gd name="connsiteX2" fmla="*/ 489871 w 979742"/>
                <a:gd name="connsiteY2" fmla="*/ 0 h 979741"/>
                <a:gd name="connsiteX3" fmla="*/ 489871 w 979742"/>
                <a:gd name="connsiteY3" fmla="*/ 0 h 979741"/>
                <a:gd name="connsiteX4" fmla="*/ 0 w 979742"/>
                <a:gd name="connsiteY4" fmla="*/ 489871 h 979741"/>
                <a:gd name="connsiteX5" fmla="*/ 489871 w 979742"/>
                <a:gd name="connsiteY5" fmla="*/ 979741 h 979741"/>
                <a:gd name="connsiteX6" fmla="*/ 489871 w 979742"/>
                <a:gd name="connsiteY6" fmla="*/ 979741 h 979741"/>
                <a:gd name="connsiteX7" fmla="*/ 979743 w 979742"/>
                <a:gd name="connsiteY7"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9742" h="979741">
                  <a:moveTo>
                    <a:pt x="979743" y="489871"/>
                  </a:moveTo>
                  <a:lnTo>
                    <a:pt x="979743" y="489871"/>
                  </a:lnTo>
                  <a:cubicBezTo>
                    <a:pt x="979743" y="219361"/>
                    <a:pt x="760382" y="0"/>
                    <a:pt x="489871" y="0"/>
                  </a:cubicBezTo>
                  <a:lnTo>
                    <a:pt x="489871" y="0"/>
                  </a:lnTo>
                  <a:cubicBezTo>
                    <a:pt x="219361" y="0"/>
                    <a:pt x="0" y="219361"/>
                    <a:pt x="0" y="489871"/>
                  </a:cubicBezTo>
                  <a:cubicBezTo>
                    <a:pt x="0" y="760381"/>
                    <a:pt x="219361" y="979741"/>
                    <a:pt x="489871" y="979741"/>
                  </a:cubicBezTo>
                  <a:lnTo>
                    <a:pt x="489871" y="979741"/>
                  </a:lnTo>
                  <a:cubicBezTo>
                    <a:pt x="760382" y="979741"/>
                    <a:pt x="979743" y="760381"/>
                    <a:pt x="979743" y="489871"/>
                  </a:cubicBezTo>
                </a:path>
              </a:pathLst>
            </a:custGeom>
            <a:solidFill>
              <a:srgbClr val="FFFFFF"/>
            </a:solidFill>
            <a:ln w="9525" cap="flat">
              <a:noFill/>
              <a:prstDash val="solid"/>
              <a:miter/>
            </a:ln>
          </p:spPr>
          <p:txBody>
            <a:bodyPr rtlCol="0" anchor="ctr"/>
            <a:lstStyle/>
            <a:p>
              <a:endParaRPr lang="pl-PL"/>
            </a:p>
          </p:txBody>
        </p:sp>
        <p:sp>
          <p:nvSpPr>
            <p:cNvPr id="21" name="Dowolny kształt: kształt 20">
              <a:extLst>
                <a:ext uri="{FF2B5EF4-FFF2-40B4-BE49-F238E27FC236}">
                  <a16:creationId xmlns:a16="http://schemas.microsoft.com/office/drawing/2014/main" id="{AEA873CC-C92D-AB63-F40C-ABEE9BCF4BF9}"/>
                </a:ext>
              </a:extLst>
            </p:cNvPr>
            <p:cNvSpPr/>
            <p:nvPr/>
          </p:nvSpPr>
          <p:spPr>
            <a:xfrm>
              <a:off x="11576199" y="925550"/>
              <a:ext cx="308536" cy="308536"/>
            </a:xfrm>
            <a:custGeom>
              <a:avLst/>
              <a:gdLst>
                <a:gd name="connsiteX0" fmla="*/ 979741 w 979741"/>
                <a:gd name="connsiteY0" fmla="*/ 489871 h 979741"/>
                <a:gd name="connsiteX1" fmla="*/ 979741 w 979741"/>
                <a:gd name="connsiteY1" fmla="*/ 489871 h 979741"/>
                <a:gd name="connsiteX2" fmla="*/ 489871 w 979741"/>
                <a:gd name="connsiteY2" fmla="*/ 0 h 979741"/>
                <a:gd name="connsiteX3" fmla="*/ 0 w 979741"/>
                <a:gd name="connsiteY3" fmla="*/ 489871 h 979741"/>
                <a:gd name="connsiteX4" fmla="*/ 489871 w 979741"/>
                <a:gd name="connsiteY4" fmla="*/ 979741 h 979741"/>
                <a:gd name="connsiteX5" fmla="*/ 979741 w 979741"/>
                <a:gd name="connsiteY5"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9741" h="979741">
                  <a:moveTo>
                    <a:pt x="979741" y="489871"/>
                  </a:moveTo>
                  <a:lnTo>
                    <a:pt x="979741" y="489871"/>
                  </a:lnTo>
                  <a:cubicBezTo>
                    <a:pt x="979741" y="219360"/>
                    <a:pt x="760381" y="0"/>
                    <a:pt x="489871" y="0"/>
                  </a:cubicBezTo>
                  <a:cubicBezTo>
                    <a:pt x="219361" y="0"/>
                    <a:pt x="0" y="219265"/>
                    <a:pt x="0" y="489871"/>
                  </a:cubicBezTo>
                  <a:cubicBezTo>
                    <a:pt x="0" y="760476"/>
                    <a:pt x="219361" y="979741"/>
                    <a:pt x="489871" y="979741"/>
                  </a:cubicBezTo>
                  <a:cubicBezTo>
                    <a:pt x="760381" y="979741"/>
                    <a:pt x="979741" y="760380"/>
                    <a:pt x="979741" y="489871"/>
                  </a:cubicBezTo>
                </a:path>
              </a:pathLst>
            </a:custGeom>
            <a:solidFill>
              <a:srgbClr val="FFFFFF"/>
            </a:solidFill>
            <a:ln w="9525" cap="flat">
              <a:noFill/>
              <a:prstDash val="solid"/>
              <a:miter/>
            </a:ln>
          </p:spPr>
          <p:txBody>
            <a:bodyPr rtlCol="0" anchor="ctr"/>
            <a:lstStyle/>
            <a:p>
              <a:endParaRPr lang="pl-PL"/>
            </a:p>
          </p:txBody>
        </p:sp>
        <p:sp>
          <p:nvSpPr>
            <p:cNvPr id="23" name="Dowolny kształt: kształt 22">
              <a:extLst>
                <a:ext uri="{FF2B5EF4-FFF2-40B4-BE49-F238E27FC236}">
                  <a16:creationId xmlns:a16="http://schemas.microsoft.com/office/drawing/2014/main" id="{3A30E350-986A-E68E-FD90-90602C76ABE8}"/>
                </a:ext>
              </a:extLst>
            </p:cNvPr>
            <p:cNvSpPr/>
            <p:nvPr/>
          </p:nvSpPr>
          <p:spPr>
            <a:xfrm>
              <a:off x="11566837" y="617044"/>
              <a:ext cx="308536" cy="308536"/>
            </a:xfrm>
            <a:custGeom>
              <a:avLst/>
              <a:gdLst>
                <a:gd name="connsiteX0" fmla="*/ 0 w 979741"/>
                <a:gd name="connsiteY0" fmla="*/ 0 h 979741"/>
                <a:gd name="connsiteX1" fmla="*/ 979741 w 979741"/>
                <a:gd name="connsiteY1" fmla="*/ 0 h 979741"/>
                <a:gd name="connsiteX2" fmla="*/ 979741 w 979741"/>
                <a:gd name="connsiteY2" fmla="*/ 979741 h 979741"/>
                <a:gd name="connsiteX3" fmla="*/ 0 w 979741"/>
                <a:gd name="connsiteY3" fmla="*/ 979741 h 979741"/>
              </a:gdLst>
              <a:ahLst/>
              <a:cxnLst>
                <a:cxn ang="0">
                  <a:pos x="connsiteX0" y="connsiteY0"/>
                </a:cxn>
                <a:cxn ang="0">
                  <a:pos x="connsiteX1" y="connsiteY1"/>
                </a:cxn>
                <a:cxn ang="0">
                  <a:pos x="connsiteX2" y="connsiteY2"/>
                </a:cxn>
                <a:cxn ang="0">
                  <a:pos x="connsiteX3" y="connsiteY3"/>
                </a:cxn>
              </a:cxnLst>
              <a:rect l="l" t="t" r="r" b="b"/>
              <a:pathLst>
                <a:path w="979741" h="979741">
                  <a:moveTo>
                    <a:pt x="0" y="0"/>
                  </a:moveTo>
                  <a:lnTo>
                    <a:pt x="979741" y="0"/>
                  </a:lnTo>
                  <a:lnTo>
                    <a:pt x="979741" y="979741"/>
                  </a:lnTo>
                  <a:lnTo>
                    <a:pt x="0" y="979741"/>
                  </a:lnTo>
                  <a:close/>
                </a:path>
              </a:pathLst>
            </a:custGeom>
            <a:solidFill>
              <a:srgbClr val="FFFFFF"/>
            </a:solidFill>
            <a:ln w="9525" cap="flat">
              <a:noFill/>
              <a:prstDash val="solid"/>
              <a:miter/>
            </a:ln>
          </p:spPr>
          <p:txBody>
            <a:bodyPr rtlCol="0" anchor="ctr"/>
            <a:lstStyle/>
            <a:p>
              <a:endParaRPr lang="pl-PL"/>
            </a:p>
          </p:txBody>
        </p:sp>
        <p:sp>
          <p:nvSpPr>
            <p:cNvPr id="32" name="Dowolny kształt: kształt 31">
              <a:extLst>
                <a:ext uri="{FF2B5EF4-FFF2-40B4-BE49-F238E27FC236}">
                  <a16:creationId xmlns:a16="http://schemas.microsoft.com/office/drawing/2014/main" id="{59C9A94A-4F56-49E5-AE0E-315A31CE132B}"/>
                </a:ext>
              </a:extLst>
            </p:cNvPr>
            <p:cNvSpPr/>
            <p:nvPr userDrawn="1"/>
          </p:nvSpPr>
          <p:spPr>
            <a:xfrm>
              <a:off x="11875373" y="2157930"/>
              <a:ext cx="308536" cy="308536"/>
            </a:xfrm>
            <a:custGeom>
              <a:avLst/>
              <a:gdLst>
                <a:gd name="connsiteX0" fmla="*/ 979741 w 979741"/>
                <a:gd name="connsiteY0" fmla="*/ 489871 h 979741"/>
                <a:gd name="connsiteX1" fmla="*/ 979741 w 979741"/>
                <a:gd name="connsiteY1" fmla="*/ 489871 h 979741"/>
                <a:gd name="connsiteX2" fmla="*/ 489871 w 979741"/>
                <a:gd name="connsiteY2" fmla="*/ 0 h 979741"/>
                <a:gd name="connsiteX3" fmla="*/ 489871 w 979741"/>
                <a:gd name="connsiteY3" fmla="*/ 0 h 979741"/>
                <a:gd name="connsiteX4" fmla="*/ 0 w 979741"/>
                <a:gd name="connsiteY4" fmla="*/ 489871 h 979741"/>
                <a:gd name="connsiteX5" fmla="*/ 0 w 979741"/>
                <a:gd name="connsiteY5" fmla="*/ 489871 h 979741"/>
                <a:gd name="connsiteX6" fmla="*/ 489871 w 979741"/>
                <a:gd name="connsiteY6" fmla="*/ 979742 h 979741"/>
                <a:gd name="connsiteX7" fmla="*/ 489871 w 979741"/>
                <a:gd name="connsiteY7" fmla="*/ 979742 h 979741"/>
                <a:gd name="connsiteX8" fmla="*/ 979741 w 979741"/>
                <a:gd name="connsiteY8"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979741">
                  <a:moveTo>
                    <a:pt x="979741" y="489871"/>
                  </a:moveTo>
                  <a:lnTo>
                    <a:pt x="979741" y="489871"/>
                  </a:lnTo>
                  <a:cubicBezTo>
                    <a:pt x="979741" y="219361"/>
                    <a:pt x="760381" y="0"/>
                    <a:pt x="489871" y="0"/>
                  </a:cubicBezTo>
                  <a:lnTo>
                    <a:pt x="489871" y="0"/>
                  </a:lnTo>
                  <a:cubicBezTo>
                    <a:pt x="219361" y="0"/>
                    <a:pt x="0" y="219361"/>
                    <a:pt x="0" y="489871"/>
                  </a:cubicBezTo>
                  <a:lnTo>
                    <a:pt x="0" y="489871"/>
                  </a:lnTo>
                  <a:cubicBezTo>
                    <a:pt x="0" y="760381"/>
                    <a:pt x="219361" y="979742"/>
                    <a:pt x="489871" y="979742"/>
                  </a:cubicBezTo>
                  <a:lnTo>
                    <a:pt x="489871" y="979742"/>
                  </a:lnTo>
                  <a:cubicBezTo>
                    <a:pt x="760381" y="979742"/>
                    <a:pt x="979741" y="760381"/>
                    <a:pt x="979741" y="489871"/>
                  </a:cubicBezTo>
                </a:path>
              </a:pathLst>
            </a:custGeom>
            <a:solidFill>
              <a:srgbClr val="FFFFFF"/>
            </a:solidFill>
            <a:ln w="9525" cap="flat">
              <a:noFill/>
              <a:prstDash val="solid"/>
              <a:miter/>
            </a:ln>
          </p:spPr>
          <p:txBody>
            <a:bodyPr rtlCol="0" anchor="ctr"/>
            <a:lstStyle/>
            <a:p>
              <a:endParaRPr lang="pl-PL"/>
            </a:p>
          </p:txBody>
        </p:sp>
        <p:sp>
          <p:nvSpPr>
            <p:cNvPr id="33" name="Dowolny kształt: kształt 32">
              <a:extLst>
                <a:ext uri="{FF2B5EF4-FFF2-40B4-BE49-F238E27FC236}">
                  <a16:creationId xmlns:a16="http://schemas.microsoft.com/office/drawing/2014/main" id="{FEC34DDC-1924-49B4-B7B9-410E977F82E2}"/>
                </a:ext>
              </a:extLst>
            </p:cNvPr>
            <p:cNvSpPr/>
            <p:nvPr userDrawn="1"/>
          </p:nvSpPr>
          <p:spPr>
            <a:xfrm>
              <a:off x="11277024" y="925550"/>
              <a:ext cx="308536" cy="308536"/>
            </a:xfrm>
            <a:custGeom>
              <a:avLst/>
              <a:gdLst>
                <a:gd name="connsiteX0" fmla="*/ 979741 w 979741"/>
                <a:gd name="connsiteY0" fmla="*/ 661035 h 979741"/>
                <a:gd name="connsiteX1" fmla="*/ 979741 w 979741"/>
                <a:gd name="connsiteY1" fmla="*/ 318706 h 979741"/>
                <a:gd name="connsiteX2" fmla="*/ 661035 w 979741"/>
                <a:gd name="connsiteY2" fmla="*/ 0 h 979741"/>
                <a:gd name="connsiteX3" fmla="*/ 318707 w 979741"/>
                <a:gd name="connsiteY3" fmla="*/ 0 h 979741"/>
                <a:gd name="connsiteX4" fmla="*/ 0 w 979741"/>
                <a:gd name="connsiteY4" fmla="*/ 318706 h 979741"/>
                <a:gd name="connsiteX5" fmla="*/ 0 w 979741"/>
                <a:gd name="connsiteY5" fmla="*/ 661035 h 979741"/>
                <a:gd name="connsiteX6" fmla="*/ 318707 w 979741"/>
                <a:gd name="connsiteY6" fmla="*/ 979741 h 979741"/>
                <a:gd name="connsiteX7" fmla="*/ 661035 w 979741"/>
                <a:gd name="connsiteY7" fmla="*/ 979741 h 979741"/>
                <a:gd name="connsiteX8" fmla="*/ 979741 w 979741"/>
                <a:gd name="connsiteY8" fmla="*/ 661035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741" h="979741">
                  <a:moveTo>
                    <a:pt x="979741" y="661035"/>
                  </a:moveTo>
                  <a:lnTo>
                    <a:pt x="979741" y="318706"/>
                  </a:lnTo>
                  <a:cubicBezTo>
                    <a:pt x="979741" y="142684"/>
                    <a:pt x="837057" y="0"/>
                    <a:pt x="661035" y="0"/>
                  </a:cubicBezTo>
                  <a:lnTo>
                    <a:pt x="318707" y="0"/>
                  </a:lnTo>
                  <a:cubicBezTo>
                    <a:pt x="142685" y="0"/>
                    <a:pt x="0" y="142684"/>
                    <a:pt x="0" y="318706"/>
                  </a:cubicBezTo>
                  <a:lnTo>
                    <a:pt x="0" y="661035"/>
                  </a:lnTo>
                  <a:cubicBezTo>
                    <a:pt x="0" y="837057"/>
                    <a:pt x="142685" y="979741"/>
                    <a:pt x="318707" y="979741"/>
                  </a:cubicBezTo>
                  <a:lnTo>
                    <a:pt x="661035" y="979741"/>
                  </a:lnTo>
                  <a:cubicBezTo>
                    <a:pt x="837057" y="979741"/>
                    <a:pt x="979741" y="837057"/>
                    <a:pt x="979741" y="661035"/>
                  </a:cubicBezTo>
                </a:path>
              </a:pathLst>
            </a:custGeom>
            <a:solidFill>
              <a:srgbClr val="FFFFFF"/>
            </a:solidFill>
            <a:ln w="9525" cap="flat">
              <a:noFill/>
              <a:prstDash val="solid"/>
              <a:miter/>
            </a:ln>
          </p:spPr>
          <p:txBody>
            <a:bodyPr rtlCol="0" anchor="ctr"/>
            <a:lstStyle/>
            <a:p>
              <a:endParaRPr lang="pl-PL"/>
            </a:p>
          </p:txBody>
        </p:sp>
        <p:sp>
          <p:nvSpPr>
            <p:cNvPr id="34" name="Dowolny kształt: kształt 33">
              <a:extLst>
                <a:ext uri="{FF2B5EF4-FFF2-40B4-BE49-F238E27FC236}">
                  <a16:creationId xmlns:a16="http://schemas.microsoft.com/office/drawing/2014/main" id="{3DDE49DC-3122-4357-AFED-A0146908D9FB}"/>
                </a:ext>
              </a:extLst>
            </p:cNvPr>
            <p:cNvSpPr/>
            <p:nvPr userDrawn="1"/>
          </p:nvSpPr>
          <p:spPr>
            <a:xfrm>
              <a:off x="11566806" y="1849393"/>
              <a:ext cx="308537" cy="308536"/>
            </a:xfrm>
            <a:custGeom>
              <a:avLst/>
              <a:gdLst>
                <a:gd name="connsiteX0" fmla="*/ 979743 w 979742"/>
                <a:gd name="connsiteY0" fmla="*/ 489871 h 979741"/>
                <a:gd name="connsiteX1" fmla="*/ 979743 w 979742"/>
                <a:gd name="connsiteY1" fmla="*/ 489871 h 979741"/>
                <a:gd name="connsiteX2" fmla="*/ 489871 w 979742"/>
                <a:gd name="connsiteY2" fmla="*/ 0 h 979741"/>
                <a:gd name="connsiteX3" fmla="*/ 489871 w 979742"/>
                <a:gd name="connsiteY3" fmla="*/ 0 h 979741"/>
                <a:gd name="connsiteX4" fmla="*/ 0 w 979742"/>
                <a:gd name="connsiteY4" fmla="*/ 489871 h 979741"/>
                <a:gd name="connsiteX5" fmla="*/ 489871 w 979742"/>
                <a:gd name="connsiteY5" fmla="*/ 979741 h 979741"/>
                <a:gd name="connsiteX6" fmla="*/ 489871 w 979742"/>
                <a:gd name="connsiteY6" fmla="*/ 979741 h 979741"/>
                <a:gd name="connsiteX7" fmla="*/ 979743 w 979742"/>
                <a:gd name="connsiteY7" fmla="*/ 489871 h 97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9742" h="979741">
                  <a:moveTo>
                    <a:pt x="979743" y="489871"/>
                  </a:moveTo>
                  <a:lnTo>
                    <a:pt x="979743" y="489871"/>
                  </a:lnTo>
                  <a:cubicBezTo>
                    <a:pt x="979743" y="219361"/>
                    <a:pt x="760382" y="0"/>
                    <a:pt x="489871" y="0"/>
                  </a:cubicBezTo>
                  <a:lnTo>
                    <a:pt x="489871" y="0"/>
                  </a:lnTo>
                  <a:cubicBezTo>
                    <a:pt x="219361" y="0"/>
                    <a:pt x="0" y="219361"/>
                    <a:pt x="0" y="489871"/>
                  </a:cubicBezTo>
                  <a:cubicBezTo>
                    <a:pt x="0" y="760381"/>
                    <a:pt x="219361" y="979741"/>
                    <a:pt x="489871" y="979741"/>
                  </a:cubicBezTo>
                  <a:lnTo>
                    <a:pt x="489871" y="979741"/>
                  </a:lnTo>
                  <a:cubicBezTo>
                    <a:pt x="760382" y="979741"/>
                    <a:pt x="979743" y="760381"/>
                    <a:pt x="979743" y="489871"/>
                  </a:cubicBezTo>
                </a:path>
              </a:pathLst>
            </a:custGeom>
            <a:solidFill>
              <a:srgbClr val="FFFFFF"/>
            </a:solidFill>
            <a:ln w="9525" cap="flat">
              <a:noFill/>
              <a:prstDash val="solid"/>
              <a:miter/>
            </a:ln>
          </p:spPr>
          <p:txBody>
            <a:bodyPr rtlCol="0" anchor="ctr"/>
            <a:lstStyle/>
            <a:p>
              <a:endParaRPr lang="pl-PL"/>
            </a:p>
          </p:txBody>
        </p:sp>
      </p:grpSp>
      <p:pic>
        <p:nvPicPr>
          <p:cNvPr id="3" name="Obraz 2">
            <a:extLst>
              <a:ext uri="{FF2B5EF4-FFF2-40B4-BE49-F238E27FC236}">
                <a16:creationId xmlns:a16="http://schemas.microsoft.com/office/drawing/2014/main" id="{35EA809D-1FD7-4BAB-8E20-DAC5CD890E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969" y="5682095"/>
            <a:ext cx="2376761" cy="867196"/>
          </a:xfrm>
          <a:prstGeom prst="rect">
            <a:avLst/>
          </a:prstGeom>
        </p:spPr>
      </p:pic>
    </p:spTree>
    <p:extLst>
      <p:ext uri="{BB962C8B-B14F-4D97-AF65-F5344CB8AC3E}">
        <p14:creationId xmlns:p14="http://schemas.microsoft.com/office/powerpoint/2010/main" val="89530564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ytułowy">
    <p:bg>
      <p:bgRef idx="1001">
        <a:schemeClr val="bg1"/>
      </p:bgRef>
    </p:bg>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D2B59987-B589-6F72-9395-966E06AA752A}"/>
              </a:ext>
            </a:extLst>
          </p:cNvPr>
          <p:cNvSpPr>
            <a:spLocks noGrp="1"/>
          </p:cNvSpPr>
          <p:nvPr userDrawn="1">
            <p:ph type="title"/>
          </p:nvPr>
        </p:nvSpPr>
        <p:spPr>
          <a:xfrm>
            <a:off x="1055077" y="1273909"/>
            <a:ext cx="10089661" cy="4321906"/>
          </a:xfrm>
          <a:prstGeom prst="rect">
            <a:avLst/>
          </a:prstGeom>
        </p:spPr>
        <p:txBody>
          <a:bodyPr/>
          <a:lstStyle/>
          <a:p>
            <a:r>
              <a:rPr lang="pl-PL" dirty="0"/>
              <a:t>Kliknij, aby edytować styl</a:t>
            </a:r>
          </a:p>
        </p:txBody>
      </p:sp>
      <p:sp>
        <p:nvSpPr>
          <p:cNvPr id="38" name="Symbol zastępczy tekstu 30">
            <a:extLst>
              <a:ext uri="{FF2B5EF4-FFF2-40B4-BE49-F238E27FC236}">
                <a16:creationId xmlns:a16="http://schemas.microsoft.com/office/drawing/2014/main" id="{206E8696-BA97-41C2-9297-F165DAF1CA80}"/>
              </a:ext>
            </a:extLst>
          </p:cNvPr>
          <p:cNvSpPr>
            <a:spLocks noGrp="1"/>
          </p:cNvSpPr>
          <p:nvPr>
            <p:ph type="body" sz="quarter" idx="10" hasCustomPrompt="1"/>
          </p:nvPr>
        </p:nvSpPr>
        <p:spPr>
          <a:xfrm>
            <a:off x="3858805" y="6038187"/>
            <a:ext cx="7278118" cy="282089"/>
          </a:xfrm>
          <a:prstGeom prst="rect">
            <a:avLst/>
          </a:prstGeom>
        </p:spPr>
        <p:txBody>
          <a:bodyPr>
            <a:normAutofit/>
          </a:bodyPr>
          <a:lstStyle>
            <a:lvl1pPr algn="r">
              <a:defRPr sz="1600" b="0"/>
            </a:lvl1pPr>
            <a:lvl2pPr>
              <a:defRPr sz="2800" b="1"/>
            </a:lvl2pPr>
            <a:lvl3pPr>
              <a:defRPr sz="2800" b="1"/>
            </a:lvl3pPr>
            <a:lvl4pPr>
              <a:defRPr sz="2800" b="1"/>
            </a:lvl4pPr>
            <a:lvl5pPr>
              <a:defRPr sz="2800" b="1"/>
            </a:lvl5pPr>
          </a:lstStyle>
          <a:p>
            <a:pPr lvl="0"/>
            <a:r>
              <a:rPr lang="pl-PL" dirty="0"/>
              <a:t>Warszawa, 11.09.2022 r.</a:t>
            </a:r>
          </a:p>
        </p:txBody>
      </p:sp>
      <p:grpSp>
        <p:nvGrpSpPr>
          <p:cNvPr id="27" name="Grupa 26">
            <a:extLst>
              <a:ext uri="{FF2B5EF4-FFF2-40B4-BE49-F238E27FC236}">
                <a16:creationId xmlns:a16="http://schemas.microsoft.com/office/drawing/2014/main" id="{A93F8D1D-6B50-4541-A056-2651C8C9C9D2}"/>
              </a:ext>
            </a:extLst>
          </p:cNvPr>
          <p:cNvGrpSpPr/>
          <p:nvPr userDrawn="1"/>
        </p:nvGrpSpPr>
        <p:grpSpPr>
          <a:xfrm>
            <a:off x="3003" y="4196862"/>
            <a:ext cx="3121330" cy="2675472"/>
            <a:chOff x="0" y="2963322"/>
            <a:chExt cx="4543710" cy="3894677"/>
          </a:xfrm>
        </p:grpSpPr>
        <p:grpSp>
          <p:nvGrpSpPr>
            <p:cNvPr id="28" name="Grupa 27">
              <a:extLst>
                <a:ext uri="{FF2B5EF4-FFF2-40B4-BE49-F238E27FC236}">
                  <a16:creationId xmlns:a16="http://schemas.microsoft.com/office/drawing/2014/main" id="{AE50A5D4-DF0F-4C2F-9AA5-6B301182645D}"/>
                </a:ext>
              </a:extLst>
            </p:cNvPr>
            <p:cNvGrpSpPr/>
            <p:nvPr userDrawn="1"/>
          </p:nvGrpSpPr>
          <p:grpSpPr>
            <a:xfrm>
              <a:off x="0" y="2963322"/>
              <a:ext cx="4543710" cy="3894677"/>
              <a:chOff x="0" y="2963417"/>
              <a:chExt cx="4543710" cy="3894677"/>
            </a:xfrm>
          </p:grpSpPr>
          <p:sp>
            <p:nvSpPr>
              <p:cNvPr id="30" name="Dowolny kształt: kształt 29">
                <a:extLst>
                  <a:ext uri="{FF2B5EF4-FFF2-40B4-BE49-F238E27FC236}">
                    <a16:creationId xmlns:a16="http://schemas.microsoft.com/office/drawing/2014/main" id="{5FDB3ADD-1517-490B-BECA-0BB720CF8735}"/>
                  </a:ext>
                </a:extLst>
              </p:cNvPr>
              <p:cNvSpPr/>
              <p:nvPr/>
            </p:nvSpPr>
            <p:spPr>
              <a:xfrm>
                <a:off x="0" y="4910708"/>
                <a:ext cx="1298162" cy="649033"/>
              </a:xfrm>
              <a:custGeom>
                <a:avLst/>
                <a:gdLst>
                  <a:gd name="connsiteX0" fmla="*/ 1298162 w 1298162"/>
                  <a:gd name="connsiteY0" fmla="*/ 324517 h 649033"/>
                  <a:gd name="connsiteX1" fmla="*/ 1298162 w 1298162"/>
                  <a:gd name="connsiteY1" fmla="*/ 324517 h 649033"/>
                  <a:gd name="connsiteX2" fmla="*/ 973646 w 1298162"/>
                  <a:gd name="connsiteY2" fmla="*/ 649034 h 649033"/>
                  <a:gd name="connsiteX3" fmla="*/ 324517 w 1298162"/>
                  <a:gd name="connsiteY3" fmla="*/ 649034 h 649033"/>
                  <a:gd name="connsiteX4" fmla="*/ 0 w 1298162"/>
                  <a:gd name="connsiteY4" fmla="*/ 324517 h 649033"/>
                  <a:gd name="connsiteX5" fmla="*/ 324517 w 1298162"/>
                  <a:gd name="connsiteY5" fmla="*/ 0 h 649033"/>
                  <a:gd name="connsiteX6" fmla="*/ 973646 w 1298162"/>
                  <a:gd name="connsiteY6" fmla="*/ 0 h 649033"/>
                  <a:gd name="connsiteX7" fmla="*/ 1298162 w 1298162"/>
                  <a:gd name="connsiteY7" fmla="*/ 324517 h 64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8162" h="649033">
                    <a:moveTo>
                      <a:pt x="1298162" y="324517"/>
                    </a:moveTo>
                    <a:lnTo>
                      <a:pt x="1298162" y="324517"/>
                    </a:lnTo>
                    <a:cubicBezTo>
                      <a:pt x="1298162" y="503777"/>
                      <a:pt x="1152811" y="649034"/>
                      <a:pt x="973646" y="649034"/>
                    </a:cubicBezTo>
                    <a:lnTo>
                      <a:pt x="324517" y="649034"/>
                    </a:lnTo>
                    <a:cubicBezTo>
                      <a:pt x="145256" y="649034"/>
                      <a:pt x="0" y="503682"/>
                      <a:pt x="0" y="324517"/>
                    </a:cubicBezTo>
                    <a:cubicBezTo>
                      <a:pt x="0" y="145352"/>
                      <a:pt x="145256" y="0"/>
                      <a:pt x="324517" y="0"/>
                    </a:cubicBezTo>
                    <a:lnTo>
                      <a:pt x="973646" y="0"/>
                    </a:lnTo>
                    <a:cubicBezTo>
                      <a:pt x="1152906" y="0"/>
                      <a:pt x="1298162" y="145352"/>
                      <a:pt x="1298162" y="324517"/>
                    </a:cubicBezTo>
                  </a:path>
                </a:pathLst>
              </a:custGeom>
              <a:solidFill>
                <a:srgbClr val="2D4D58"/>
              </a:solidFill>
              <a:ln w="9525" cap="flat">
                <a:noFill/>
                <a:prstDash val="solid"/>
                <a:miter/>
              </a:ln>
            </p:spPr>
            <p:txBody>
              <a:bodyPr rtlCol="0" anchor="ctr"/>
              <a:lstStyle/>
              <a:p>
                <a:endParaRPr lang="pl-PL"/>
              </a:p>
            </p:txBody>
          </p:sp>
          <p:sp>
            <p:nvSpPr>
              <p:cNvPr id="31" name="Dowolny kształt: kształt 30">
                <a:extLst>
                  <a:ext uri="{FF2B5EF4-FFF2-40B4-BE49-F238E27FC236}">
                    <a16:creationId xmlns:a16="http://schemas.microsoft.com/office/drawing/2014/main" id="{FDB6B143-7552-4421-BA95-37A853D07024}"/>
                  </a:ext>
                </a:extLst>
              </p:cNvPr>
              <p:cNvSpPr/>
              <p:nvPr/>
            </p:nvSpPr>
            <p:spPr>
              <a:xfrm>
                <a:off x="2596419" y="5559837"/>
                <a:ext cx="1298162" cy="649033"/>
              </a:xfrm>
              <a:custGeom>
                <a:avLst/>
                <a:gdLst>
                  <a:gd name="connsiteX0" fmla="*/ 1298162 w 1298162"/>
                  <a:gd name="connsiteY0" fmla="*/ 324517 h 649033"/>
                  <a:gd name="connsiteX1" fmla="*/ 1298162 w 1298162"/>
                  <a:gd name="connsiteY1" fmla="*/ 324517 h 649033"/>
                  <a:gd name="connsiteX2" fmla="*/ 973646 w 1298162"/>
                  <a:gd name="connsiteY2" fmla="*/ 649033 h 649033"/>
                  <a:gd name="connsiteX3" fmla="*/ 324517 w 1298162"/>
                  <a:gd name="connsiteY3" fmla="*/ 649033 h 649033"/>
                  <a:gd name="connsiteX4" fmla="*/ 0 w 1298162"/>
                  <a:gd name="connsiteY4" fmla="*/ 324517 h 649033"/>
                  <a:gd name="connsiteX5" fmla="*/ 324517 w 1298162"/>
                  <a:gd name="connsiteY5" fmla="*/ 0 h 649033"/>
                  <a:gd name="connsiteX6" fmla="*/ 973646 w 1298162"/>
                  <a:gd name="connsiteY6" fmla="*/ 0 h 649033"/>
                  <a:gd name="connsiteX7" fmla="*/ 1298162 w 1298162"/>
                  <a:gd name="connsiteY7" fmla="*/ 324517 h 64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8162" h="649033">
                    <a:moveTo>
                      <a:pt x="1298162" y="324517"/>
                    </a:moveTo>
                    <a:lnTo>
                      <a:pt x="1298162" y="324517"/>
                    </a:lnTo>
                    <a:cubicBezTo>
                      <a:pt x="1298162" y="503777"/>
                      <a:pt x="1152811" y="649033"/>
                      <a:pt x="973646" y="649033"/>
                    </a:cubicBezTo>
                    <a:lnTo>
                      <a:pt x="324517" y="649033"/>
                    </a:lnTo>
                    <a:cubicBezTo>
                      <a:pt x="145256" y="649033"/>
                      <a:pt x="0" y="503682"/>
                      <a:pt x="0" y="324517"/>
                    </a:cubicBezTo>
                    <a:cubicBezTo>
                      <a:pt x="0" y="145351"/>
                      <a:pt x="145256" y="0"/>
                      <a:pt x="324517" y="0"/>
                    </a:cubicBezTo>
                    <a:lnTo>
                      <a:pt x="973646" y="0"/>
                    </a:lnTo>
                    <a:cubicBezTo>
                      <a:pt x="1152906" y="0"/>
                      <a:pt x="1298162" y="145256"/>
                      <a:pt x="1298162" y="324517"/>
                    </a:cubicBezTo>
                  </a:path>
                </a:pathLst>
              </a:custGeom>
              <a:solidFill>
                <a:srgbClr val="FF5D23"/>
              </a:solidFill>
              <a:ln w="9525" cap="flat">
                <a:noFill/>
                <a:prstDash val="solid"/>
                <a:miter/>
              </a:ln>
            </p:spPr>
            <p:txBody>
              <a:bodyPr rtlCol="0" anchor="ctr"/>
              <a:lstStyle/>
              <a:p>
                <a:endParaRPr lang="pl-PL"/>
              </a:p>
            </p:txBody>
          </p:sp>
          <p:sp>
            <p:nvSpPr>
              <p:cNvPr id="35" name="Dowolny kształt: kształt 34">
                <a:extLst>
                  <a:ext uri="{FF2B5EF4-FFF2-40B4-BE49-F238E27FC236}">
                    <a16:creationId xmlns:a16="http://schemas.microsoft.com/office/drawing/2014/main" id="{10B2690D-B88C-475F-B5EA-222349BB841E}"/>
                  </a:ext>
                </a:extLst>
              </p:cNvPr>
              <p:cNvSpPr/>
              <p:nvPr/>
            </p:nvSpPr>
            <p:spPr>
              <a:xfrm>
                <a:off x="1298162" y="5559837"/>
                <a:ext cx="649128" cy="1298257"/>
              </a:xfrm>
              <a:custGeom>
                <a:avLst/>
                <a:gdLst>
                  <a:gd name="connsiteX0" fmla="*/ 237744 w 649128"/>
                  <a:gd name="connsiteY0" fmla="*/ 0 h 1298257"/>
                  <a:gd name="connsiteX1" fmla="*/ 411385 w 649128"/>
                  <a:gd name="connsiteY1" fmla="*/ 0 h 1298257"/>
                  <a:gd name="connsiteX2" fmla="*/ 649129 w 649128"/>
                  <a:gd name="connsiteY2" fmla="*/ 237744 h 1298257"/>
                  <a:gd name="connsiteX3" fmla="*/ 649129 w 649128"/>
                  <a:gd name="connsiteY3" fmla="*/ 1060513 h 1298257"/>
                  <a:gd name="connsiteX4" fmla="*/ 411385 w 649128"/>
                  <a:gd name="connsiteY4" fmla="*/ 1298257 h 1298257"/>
                  <a:gd name="connsiteX5" fmla="*/ 237744 w 649128"/>
                  <a:gd name="connsiteY5" fmla="*/ 1298257 h 1298257"/>
                  <a:gd name="connsiteX6" fmla="*/ 0 w 649128"/>
                  <a:gd name="connsiteY6" fmla="*/ 1060513 h 1298257"/>
                  <a:gd name="connsiteX7" fmla="*/ 0 w 649128"/>
                  <a:gd name="connsiteY7" fmla="*/ 237744 h 1298257"/>
                  <a:gd name="connsiteX8" fmla="*/ 237744 w 649128"/>
                  <a:gd name="connsiteY8" fmla="*/ 0 h 1298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128" h="1298257">
                    <a:moveTo>
                      <a:pt x="237744" y="0"/>
                    </a:moveTo>
                    <a:lnTo>
                      <a:pt x="411385" y="0"/>
                    </a:lnTo>
                    <a:cubicBezTo>
                      <a:pt x="542639" y="0"/>
                      <a:pt x="649129" y="106394"/>
                      <a:pt x="649129" y="237744"/>
                    </a:cubicBezTo>
                    <a:lnTo>
                      <a:pt x="649129" y="1060513"/>
                    </a:lnTo>
                    <a:cubicBezTo>
                      <a:pt x="649129" y="1191768"/>
                      <a:pt x="542735" y="1298257"/>
                      <a:pt x="411385" y="1298257"/>
                    </a:cubicBezTo>
                    <a:lnTo>
                      <a:pt x="237744" y="1298257"/>
                    </a:lnTo>
                    <a:cubicBezTo>
                      <a:pt x="106490" y="1298257"/>
                      <a:pt x="0" y="1191863"/>
                      <a:pt x="0" y="1060513"/>
                    </a:cubicBezTo>
                    <a:lnTo>
                      <a:pt x="0" y="237744"/>
                    </a:lnTo>
                    <a:cubicBezTo>
                      <a:pt x="0" y="106489"/>
                      <a:pt x="106394" y="0"/>
                      <a:pt x="237744" y="0"/>
                    </a:cubicBezTo>
                  </a:path>
                </a:pathLst>
              </a:custGeom>
              <a:solidFill>
                <a:srgbClr val="BFCEC2"/>
              </a:solidFill>
              <a:ln w="9525" cap="flat">
                <a:noFill/>
                <a:prstDash val="solid"/>
                <a:miter/>
              </a:ln>
            </p:spPr>
            <p:txBody>
              <a:bodyPr rtlCol="0" anchor="ctr"/>
              <a:lstStyle/>
              <a:p>
                <a:endParaRPr lang="pl-PL"/>
              </a:p>
            </p:txBody>
          </p:sp>
          <p:sp>
            <p:nvSpPr>
              <p:cNvPr id="36" name="Dowolny kształt: kształt 35">
                <a:extLst>
                  <a:ext uri="{FF2B5EF4-FFF2-40B4-BE49-F238E27FC236}">
                    <a16:creationId xmlns:a16="http://schemas.microsoft.com/office/drawing/2014/main" id="{BB1C46A2-590A-4165-A4C6-566074A43B8C}"/>
                  </a:ext>
                </a:extLst>
              </p:cNvPr>
              <p:cNvSpPr/>
              <p:nvPr/>
            </p:nvSpPr>
            <p:spPr>
              <a:xfrm>
                <a:off x="649033" y="2963417"/>
                <a:ext cx="649128" cy="1298257"/>
              </a:xfrm>
              <a:custGeom>
                <a:avLst/>
                <a:gdLst>
                  <a:gd name="connsiteX0" fmla="*/ 237744 w 649128"/>
                  <a:gd name="connsiteY0" fmla="*/ 0 h 1298257"/>
                  <a:gd name="connsiteX1" fmla="*/ 411385 w 649128"/>
                  <a:gd name="connsiteY1" fmla="*/ 0 h 1298257"/>
                  <a:gd name="connsiteX2" fmla="*/ 649129 w 649128"/>
                  <a:gd name="connsiteY2" fmla="*/ 237744 h 1298257"/>
                  <a:gd name="connsiteX3" fmla="*/ 649129 w 649128"/>
                  <a:gd name="connsiteY3" fmla="*/ 1060514 h 1298257"/>
                  <a:gd name="connsiteX4" fmla="*/ 411385 w 649128"/>
                  <a:gd name="connsiteY4" fmla="*/ 1298258 h 1298257"/>
                  <a:gd name="connsiteX5" fmla="*/ 237744 w 649128"/>
                  <a:gd name="connsiteY5" fmla="*/ 1298258 h 1298257"/>
                  <a:gd name="connsiteX6" fmla="*/ 0 w 649128"/>
                  <a:gd name="connsiteY6" fmla="*/ 1060514 h 1298257"/>
                  <a:gd name="connsiteX7" fmla="*/ 0 w 649128"/>
                  <a:gd name="connsiteY7" fmla="*/ 237744 h 1298257"/>
                  <a:gd name="connsiteX8" fmla="*/ 237744 w 649128"/>
                  <a:gd name="connsiteY8" fmla="*/ 0 h 1298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128" h="1298257">
                    <a:moveTo>
                      <a:pt x="237744" y="0"/>
                    </a:moveTo>
                    <a:lnTo>
                      <a:pt x="411385" y="0"/>
                    </a:lnTo>
                    <a:cubicBezTo>
                      <a:pt x="542639" y="0"/>
                      <a:pt x="649129" y="106394"/>
                      <a:pt x="649129" y="237744"/>
                    </a:cubicBezTo>
                    <a:lnTo>
                      <a:pt x="649129" y="1060514"/>
                    </a:lnTo>
                    <a:cubicBezTo>
                      <a:pt x="649129" y="1191768"/>
                      <a:pt x="542735" y="1298258"/>
                      <a:pt x="411385" y="1298258"/>
                    </a:cubicBezTo>
                    <a:lnTo>
                      <a:pt x="237744" y="1298258"/>
                    </a:lnTo>
                    <a:cubicBezTo>
                      <a:pt x="106490" y="1298258"/>
                      <a:pt x="0" y="1191863"/>
                      <a:pt x="0" y="1060514"/>
                    </a:cubicBezTo>
                    <a:lnTo>
                      <a:pt x="0" y="237744"/>
                    </a:lnTo>
                    <a:cubicBezTo>
                      <a:pt x="0" y="106489"/>
                      <a:pt x="106394" y="0"/>
                      <a:pt x="237744" y="0"/>
                    </a:cubicBezTo>
                  </a:path>
                </a:pathLst>
              </a:custGeom>
              <a:solidFill>
                <a:srgbClr val="621244"/>
              </a:solidFill>
              <a:ln w="9525" cap="flat">
                <a:noFill/>
                <a:prstDash val="solid"/>
                <a:miter/>
              </a:ln>
            </p:spPr>
            <p:txBody>
              <a:bodyPr rtlCol="0" anchor="ctr"/>
              <a:lstStyle/>
              <a:p>
                <a:endParaRPr lang="pl-PL" dirty="0"/>
              </a:p>
            </p:txBody>
          </p:sp>
          <p:sp>
            <p:nvSpPr>
              <p:cNvPr id="40" name="Dowolny kształt: kształt 39">
                <a:extLst>
                  <a:ext uri="{FF2B5EF4-FFF2-40B4-BE49-F238E27FC236}">
                    <a16:creationId xmlns:a16="http://schemas.microsoft.com/office/drawing/2014/main" id="{FEA3343A-6AEB-4505-978A-DC75BF80D290}"/>
                  </a:ext>
                </a:extLst>
              </p:cNvPr>
              <p:cNvSpPr/>
              <p:nvPr/>
            </p:nvSpPr>
            <p:spPr>
              <a:xfrm>
                <a:off x="1947291" y="6208966"/>
                <a:ext cx="649033" cy="649033"/>
              </a:xfrm>
              <a:custGeom>
                <a:avLst/>
                <a:gdLst>
                  <a:gd name="connsiteX0" fmla="*/ 0 w 649033"/>
                  <a:gd name="connsiteY0" fmla="*/ 324517 h 649033"/>
                  <a:gd name="connsiteX1" fmla="*/ 0 w 649033"/>
                  <a:gd name="connsiteY1" fmla="*/ 324517 h 649033"/>
                  <a:gd name="connsiteX2" fmla="*/ 324517 w 649033"/>
                  <a:gd name="connsiteY2" fmla="*/ 0 h 649033"/>
                  <a:gd name="connsiteX3" fmla="*/ 649033 w 649033"/>
                  <a:gd name="connsiteY3" fmla="*/ 324517 h 649033"/>
                  <a:gd name="connsiteX4" fmla="*/ 324517 w 649033"/>
                  <a:gd name="connsiteY4" fmla="*/ 649034 h 649033"/>
                  <a:gd name="connsiteX5" fmla="*/ 0 w 649033"/>
                  <a:gd name="connsiteY5" fmla="*/ 324517 h 64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9033" h="649033">
                    <a:moveTo>
                      <a:pt x="0" y="324517"/>
                    </a:moveTo>
                    <a:lnTo>
                      <a:pt x="0" y="324517"/>
                    </a:lnTo>
                    <a:cubicBezTo>
                      <a:pt x="0" y="145256"/>
                      <a:pt x="145256" y="0"/>
                      <a:pt x="324517" y="0"/>
                    </a:cubicBezTo>
                    <a:cubicBezTo>
                      <a:pt x="503777" y="0"/>
                      <a:pt x="649033" y="145352"/>
                      <a:pt x="649033" y="324517"/>
                    </a:cubicBezTo>
                    <a:cubicBezTo>
                      <a:pt x="649033" y="503682"/>
                      <a:pt x="503682" y="649034"/>
                      <a:pt x="324517" y="649034"/>
                    </a:cubicBezTo>
                    <a:cubicBezTo>
                      <a:pt x="145351" y="649034"/>
                      <a:pt x="0" y="503682"/>
                      <a:pt x="0" y="324517"/>
                    </a:cubicBezTo>
                  </a:path>
                </a:pathLst>
              </a:custGeom>
              <a:solidFill>
                <a:srgbClr val="621244"/>
              </a:solidFill>
              <a:ln w="9525" cap="flat">
                <a:noFill/>
                <a:prstDash val="solid"/>
                <a:miter/>
              </a:ln>
            </p:spPr>
            <p:txBody>
              <a:bodyPr rtlCol="0" anchor="ctr"/>
              <a:lstStyle/>
              <a:p>
                <a:endParaRPr lang="pl-PL"/>
              </a:p>
            </p:txBody>
          </p:sp>
          <p:sp>
            <p:nvSpPr>
              <p:cNvPr id="41" name="Dowolny kształt: kształt 40">
                <a:extLst>
                  <a:ext uri="{FF2B5EF4-FFF2-40B4-BE49-F238E27FC236}">
                    <a16:creationId xmlns:a16="http://schemas.microsoft.com/office/drawing/2014/main" id="{A06CBE16-125B-4DD5-B938-9ECB54607150}"/>
                  </a:ext>
                </a:extLst>
              </p:cNvPr>
              <p:cNvSpPr/>
              <p:nvPr/>
            </p:nvSpPr>
            <p:spPr>
              <a:xfrm>
                <a:off x="1947291" y="5559837"/>
                <a:ext cx="649033" cy="649033"/>
              </a:xfrm>
              <a:custGeom>
                <a:avLst/>
                <a:gdLst>
                  <a:gd name="connsiteX0" fmla="*/ 0 w 649033"/>
                  <a:gd name="connsiteY0" fmla="*/ 324517 h 649033"/>
                  <a:gd name="connsiteX1" fmla="*/ 0 w 649033"/>
                  <a:gd name="connsiteY1" fmla="*/ 324517 h 649033"/>
                  <a:gd name="connsiteX2" fmla="*/ 324517 w 649033"/>
                  <a:gd name="connsiteY2" fmla="*/ 0 h 649033"/>
                  <a:gd name="connsiteX3" fmla="*/ 649033 w 649033"/>
                  <a:gd name="connsiteY3" fmla="*/ 324517 h 649033"/>
                  <a:gd name="connsiteX4" fmla="*/ 324517 w 649033"/>
                  <a:gd name="connsiteY4" fmla="*/ 649033 h 649033"/>
                  <a:gd name="connsiteX5" fmla="*/ 0 w 649033"/>
                  <a:gd name="connsiteY5" fmla="*/ 324517 h 64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9033" h="649033">
                    <a:moveTo>
                      <a:pt x="0" y="324517"/>
                    </a:moveTo>
                    <a:lnTo>
                      <a:pt x="0" y="324517"/>
                    </a:lnTo>
                    <a:cubicBezTo>
                      <a:pt x="0" y="145256"/>
                      <a:pt x="145256" y="0"/>
                      <a:pt x="324517" y="0"/>
                    </a:cubicBezTo>
                    <a:cubicBezTo>
                      <a:pt x="503777" y="0"/>
                      <a:pt x="649033" y="145256"/>
                      <a:pt x="649033" y="324517"/>
                    </a:cubicBezTo>
                    <a:cubicBezTo>
                      <a:pt x="649033" y="503777"/>
                      <a:pt x="503682" y="649033"/>
                      <a:pt x="324517" y="649033"/>
                    </a:cubicBezTo>
                    <a:cubicBezTo>
                      <a:pt x="145351" y="649033"/>
                      <a:pt x="0" y="503682"/>
                      <a:pt x="0" y="324517"/>
                    </a:cubicBezTo>
                  </a:path>
                </a:pathLst>
              </a:custGeom>
              <a:solidFill>
                <a:srgbClr val="FF5D23"/>
              </a:solidFill>
              <a:ln w="9525" cap="flat">
                <a:noFill/>
                <a:prstDash val="solid"/>
                <a:miter/>
              </a:ln>
            </p:spPr>
            <p:txBody>
              <a:bodyPr rtlCol="0" anchor="ctr"/>
              <a:lstStyle/>
              <a:p>
                <a:endParaRPr lang="pl-PL"/>
              </a:p>
            </p:txBody>
          </p:sp>
          <p:sp>
            <p:nvSpPr>
              <p:cNvPr id="42" name="Dowolny kształt: kształt 41">
                <a:extLst>
                  <a:ext uri="{FF2B5EF4-FFF2-40B4-BE49-F238E27FC236}">
                    <a16:creationId xmlns:a16="http://schemas.microsoft.com/office/drawing/2014/main" id="{78A80580-C30C-4199-925E-6D973B8E612C}"/>
                  </a:ext>
                </a:extLst>
              </p:cNvPr>
              <p:cNvSpPr/>
              <p:nvPr/>
            </p:nvSpPr>
            <p:spPr>
              <a:xfrm>
                <a:off x="649128" y="5559837"/>
                <a:ext cx="649033" cy="649033"/>
              </a:xfrm>
              <a:custGeom>
                <a:avLst/>
                <a:gdLst>
                  <a:gd name="connsiteX0" fmla="*/ 0 w 649033"/>
                  <a:gd name="connsiteY0" fmla="*/ 324517 h 649033"/>
                  <a:gd name="connsiteX1" fmla="*/ 0 w 649033"/>
                  <a:gd name="connsiteY1" fmla="*/ 324517 h 649033"/>
                  <a:gd name="connsiteX2" fmla="*/ 324517 w 649033"/>
                  <a:gd name="connsiteY2" fmla="*/ 0 h 649033"/>
                  <a:gd name="connsiteX3" fmla="*/ 649033 w 649033"/>
                  <a:gd name="connsiteY3" fmla="*/ 324517 h 649033"/>
                  <a:gd name="connsiteX4" fmla="*/ 324517 w 649033"/>
                  <a:gd name="connsiteY4" fmla="*/ 649033 h 649033"/>
                  <a:gd name="connsiteX5" fmla="*/ 0 w 649033"/>
                  <a:gd name="connsiteY5" fmla="*/ 324517 h 64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9033" h="649033">
                    <a:moveTo>
                      <a:pt x="0" y="324517"/>
                    </a:moveTo>
                    <a:lnTo>
                      <a:pt x="0" y="324517"/>
                    </a:lnTo>
                    <a:cubicBezTo>
                      <a:pt x="0" y="145256"/>
                      <a:pt x="145256" y="0"/>
                      <a:pt x="324517" y="0"/>
                    </a:cubicBezTo>
                    <a:cubicBezTo>
                      <a:pt x="503777" y="0"/>
                      <a:pt x="649033" y="145256"/>
                      <a:pt x="649033" y="324517"/>
                    </a:cubicBezTo>
                    <a:cubicBezTo>
                      <a:pt x="649033" y="503777"/>
                      <a:pt x="503777" y="649033"/>
                      <a:pt x="324517" y="649033"/>
                    </a:cubicBezTo>
                    <a:cubicBezTo>
                      <a:pt x="145256" y="649033"/>
                      <a:pt x="0" y="503682"/>
                      <a:pt x="0" y="324517"/>
                    </a:cubicBezTo>
                  </a:path>
                </a:pathLst>
              </a:custGeom>
              <a:solidFill>
                <a:srgbClr val="FF5D23"/>
              </a:solidFill>
              <a:ln w="9525" cap="flat">
                <a:noFill/>
                <a:prstDash val="solid"/>
                <a:miter/>
              </a:ln>
            </p:spPr>
            <p:txBody>
              <a:bodyPr rtlCol="0" anchor="ctr"/>
              <a:lstStyle/>
              <a:p>
                <a:endParaRPr lang="pl-PL"/>
              </a:p>
            </p:txBody>
          </p:sp>
          <p:sp>
            <p:nvSpPr>
              <p:cNvPr id="43" name="Dowolny kształt: kształt 42">
                <a:extLst>
                  <a:ext uri="{FF2B5EF4-FFF2-40B4-BE49-F238E27FC236}">
                    <a16:creationId xmlns:a16="http://schemas.microsoft.com/office/drawing/2014/main" id="{19D9D64F-7510-49CE-86D1-F5B06EED64B1}"/>
                  </a:ext>
                </a:extLst>
              </p:cNvPr>
              <p:cNvSpPr/>
              <p:nvPr/>
            </p:nvSpPr>
            <p:spPr>
              <a:xfrm>
                <a:off x="649128" y="4261675"/>
                <a:ext cx="649033" cy="649033"/>
              </a:xfrm>
              <a:custGeom>
                <a:avLst/>
                <a:gdLst>
                  <a:gd name="connsiteX0" fmla="*/ 0 w 649033"/>
                  <a:gd name="connsiteY0" fmla="*/ 324517 h 649033"/>
                  <a:gd name="connsiteX1" fmla="*/ 0 w 649033"/>
                  <a:gd name="connsiteY1" fmla="*/ 324517 h 649033"/>
                  <a:gd name="connsiteX2" fmla="*/ 324517 w 649033"/>
                  <a:gd name="connsiteY2" fmla="*/ 0 h 649033"/>
                  <a:gd name="connsiteX3" fmla="*/ 649033 w 649033"/>
                  <a:gd name="connsiteY3" fmla="*/ 324517 h 649033"/>
                  <a:gd name="connsiteX4" fmla="*/ 324517 w 649033"/>
                  <a:gd name="connsiteY4" fmla="*/ 649033 h 649033"/>
                  <a:gd name="connsiteX5" fmla="*/ 0 w 649033"/>
                  <a:gd name="connsiteY5" fmla="*/ 324517 h 64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9033" h="649033">
                    <a:moveTo>
                      <a:pt x="0" y="324517"/>
                    </a:moveTo>
                    <a:lnTo>
                      <a:pt x="0" y="324517"/>
                    </a:lnTo>
                    <a:cubicBezTo>
                      <a:pt x="0" y="145256"/>
                      <a:pt x="145256" y="0"/>
                      <a:pt x="324517" y="0"/>
                    </a:cubicBezTo>
                    <a:cubicBezTo>
                      <a:pt x="503777" y="0"/>
                      <a:pt x="649033" y="145351"/>
                      <a:pt x="649033" y="324517"/>
                    </a:cubicBezTo>
                    <a:cubicBezTo>
                      <a:pt x="649033" y="503682"/>
                      <a:pt x="503777" y="649033"/>
                      <a:pt x="324517" y="649033"/>
                    </a:cubicBezTo>
                    <a:cubicBezTo>
                      <a:pt x="145256" y="649033"/>
                      <a:pt x="0" y="503682"/>
                      <a:pt x="0" y="324517"/>
                    </a:cubicBezTo>
                  </a:path>
                </a:pathLst>
              </a:custGeom>
              <a:solidFill>
                <a:srgbClr val="FF5D23"/>
              </a:solidFill>
              <a:ln w="9525" cap="flat">
                <a:noFill/>
                <a:prstDash val="solid"/>
                <a:miter/>
              </a:ln>
            </p:spPr>
            <p:txBody>
              <a:bodyPr rtlCol="0" anchor="ctr"/>
              <a:lstStyle/>
              <a:p>
                <a:endParaRPr lang="pl-PL"/>
              </a:p>
            </p:txBody>
          </p:sp>
          <p:sp>
            <p:nvSpPr>
              <p:cNvPr id="44" name="Dowolny kształt: kształt 43">
                <a:extLst>
                  <a:ext uri="{FF2B5EF4-FFF2-40B4-BE49-F238E27FC236}">
                    <a16:creationId xmlns:a16="http://schemas.microsoft.com/office/drawing/2014/main" id="{782E56D8-BC9A-42AB-88D0-B188624AE709}"/>
                  </a:ext>
                </a:extLst>
              </p:cNvPr>
              <p:cNvSpPr/>
              <p:nvPr/>
            </p:nvSpPr>
            <p:spPr>
              <a:xfrm>
                <a:off x="0" y="5559837"/>
                <a:ext cx="649033" cy="649033"/>
              </a:xfrm>
              <a:custGeom>
                <a:avLst/>
                <a:gdLst>
                  <a:gd name="connsiteX0" fmla="*/ 0 w 649033"/>
                  <a:gd name="connsiteY0" fmla="*/ 324517 h 649033"/>
                  <a:gd name="connsiteX1" fmla="*/ 0 w 649033"/>
                  <a:gd name="connsiteY1" fmla="*/ 324517 h 649033"/>
                  <a:gd name="connsiteX2" fmla="*/ 324517 w 649033"/>
                  <a:gd name="connsiteY2" fmla="*/ 0 h 649033"/>
                  <a:gd name="connsiteX3" fmla="*/ 649034 w 649033"/>
                  <a:gd name="connsiteY3" fmla="*/ 324517 h 649033"/>
                  <a:gd name="connsiteX4" fmla="*/ 324517 w 649033"/>
                  <a:gd name="connsiteY4" fmla="*/ 649033 h 649033"/>
                  <a:gd name="connsiteX5" fmla="*/ 0 w 649033"/>
                  <a:gd name="connsiteY5" fmla="*/ 324517 h 64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9033" h="649033">
                    <a:moveTo>
                      <a:pt x="0" y="324517"/>
                    </a:moveTo>
                    <a:lnTo>
                      <a:pt x="0" y="324517"/>
                    </a:lnTo>
                    <a:cubicBezTo>
                      <a:pt x="0" y="145256"/>
                      <a:pt x="145352" y="0"/>
                      <a:pt x="324517" y="0"/>
                    </a:cubicBezTo>
                    <a:cubicBezTo>
                      <a:pt x="503682" y="0"/>
                      <a:pt x="649034" y="145256"/>
                      <a:pt x="649034" y="324517"/>
                    </a:cubicBezTo>
                    <a:cubicBezTo>
                      <a:pt x="649034" y="503777"/>
                      <a:pt x="503682" y="649033"/>
                      <a:pt x="324517" y="649033"/>
                    </a:cubicBezTo>
                    <a:cubicBezTo>
                      <a:pt x="145352" y="649033"/>
                      <a:pt x="0" y="503777"/>
                      <a:pt x="0" y="324517"/>
                    </a:cubicBezTo>
                  </a:path>
                </a:pathLst>
              </a:custGeom>
              <a:solidFill>
                <a:srgbClr val="621244"/>
              </a:solidFill>
              <a:ln w="9525" cap="flat">
                <a:noFill/>
                <a:prstDash val="solid"/>
                <a:miter/>
              </a:ln>
            </p:spPr>
            <p:txBody>
              <a:bodyPr rtlCol="0" anchor="ctr"/>
              <a:lstStyle/>
              <a:p>
                <a:endParaRPr lang="pl-PL"/>
              </a:p>
            </p:txBody>
          </p:sp>
          <p:sp>
            <p:nvSpPr>
              <p:cNvPr id="45" name="Dowolny kształt: kształt 44">
                <a:extLst>
                  <a:ext uri="{FF2B5EF4-FFF2-40B4-BE49-F238E27FC236}">
                    <a16:creationId xmlns:a16="http://schemas.microsoft.com/office/drawing/2014/main" id="{BC2F71D3-AF41-4386-8336-ED58272749B9}"/>
                  </a:ext>
                </a:extLst>
              </p:cNvPr>
              <p:cNvSpPr/>
              <p:nvPr/>
            </p:nvSpPr>
            <p:spPr>
              <a:xfrm>
                <a:off x="649128" y="6208871"/>
                <a:ext cx="649128" cy="649128"/>
              </a:xfrm>
              <a:custGeom>
                <a:avLst/>
                <a:gdLst>
                  <a:gd name="connsiteX0" fmla="*/ 0 w 649128"/>
                  <a:gd name="connsiteY0" fmla="*/ 437960 h 649128"/>
                  <a:gd name="connsiteX1" fmla="*/ 0 w 649128"/>
                  <a:gd name="connsiteY1" fmla="*/ 211170 h 649128"/>
                  <a:gd name="connsiteX2" fmla="*/ 211169 w 649128"/>
                  <a:gd name="connsiteY2" fmla="*/ 0 h 649128"/>
                  <a:gd name="connsiteX3" fmla="*/ 437959 w 649128"/>
                  <a:gd name="connsiteY3" fmla="*/ 0 h 649128"/>
                  <a:gd name="connsiteX4" fmla="*/ 649129 w 649128"/>
                  <a:gd name="connsiteY4" fmla="*/ 211170 h 649128"/>
                  <a:gd name="connsiteX5" fmla="*/ 649129 w 649128"/>
                  <a:gd name="connsiteY5" fmla="*/ 437960 h 649128"/>
                  <a:gd name="connsiteX6" fmla="*/ 437959 w 649128"/>
                  <a:gd name="connsiteY6" fmla="*/ 649129 h 649128"/>
                  <a:gd name="connsiteX7" fmla="*/ 211169 w 649128"/>
                  <a:gd name="connsiteY7" fmla="*/ 649129 h 649128"/>
                  <a:gd name="connsiteX8" fmla="*/ 0 w 649128"/>
                  <a:gd name="connsiteY8" fmla="*/ 437960 h 64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128" h="649128">
                    <a:moveTo>
                      <a:pt x="0" y="437960"/>
                    </a:moveTo>
                    <a:lnTo>
                      <a:pt x="0" y="211170"/>
                    </a:lnTo>
                    <a:cubicBezTo>
                      <a:pt x="0" y="94584"/>
                      <a:pt x="94488" y="0"/>
                      <a:pt x="211169" y="0"/>
                    </a:cubicBezTo>
                    <a:lnTo>
                      <a:pt x="437959" y="0"/>
                    </a:lnTo>
                    <a:cubicBezTo>
                      <a:pt x="554546" y="0"/>
                      <a:pt x="649129" y="94488"/>
                      <a:pt x="649129" y="211170"/>
                    </a:cubicBezTo>
                    <a:lnTo>
                      <a:pt x="649129" y="437960"/>
                    </a:lnTo>
                    <a:cubicBezTo>
                      <a:pt x="649129" y="554546"/>
                      <a:pt x="554641" y="649129"/>
                      <a:pt x="437959" y="649129"/>
                    </a:cubicBezTo>
                    <a:lnTo>
                      <a:pt x="211169" y="649129"/>
                    </a:lnTo>
                    <a:cubicBezTo>
                      <a:pt x="94583" y="649129"/>
                      <a:pt x="0" y="554641"/>
                      <a:pt x="0" y="437960"/>
                    </a:cubicBezTo>
                  </a:path>
                </a:pathLst>
              </a:custGeom>
              <a:solidFill>
                <a:srgbClr val="2D4D58"/>
              </a:solidFill>
              <a:ln w="9525" cap="flat">
                <a:noFill/>
                <a:prstDash val="solid"/>
                <a:miter/>
              </a:ln>
            </p:spPr>
            <p:txBody>
              <a:bodyPr rtlCol="0" anchor="ctr"/>
              <a:lstStyle/>
              <a:p>
                <a:endParaRPr lang="pl-PL"/>
              </a:p>
            </p:txBody>
          </p:sp>
          <p:sp>
            <p:nvSpPr>
              <p:cNvPr id="46" name="Dowolny kształt: kształt 45">
                <a:extLst>
                  <a:ext uri="{FF2B5EF4-FFF2-40B4-BE49-F238E27FC236}">
                    <a16:creationId xmlns:a16="http://schemas.microsoft.com/office/drawing/2014/main" id="{A5BDE771-5D66-4D05-A2D4-81E7C18C8E5F}"/>
                  </a:ext>
                </a:extLst>
              </p:cNvPr>
              <p:cNvSpPr/>
              <p:nvPr/>
            </p:nvSpPr>
            <p:spPr>
              <a:xfrm>
                <a:off x="0" y="4261580"/>
                <a:ext cx="649128" cy="649128"/>
              </a:xfrm>
              <a:custGeom>
                <a:avLst/>
                <a:gdLst>
                  <a:gd name="connsiteX0" fmla="*/ 0 w 649128"/>
                  <a:gd name="connsiteY0" fmla="*/ 437960 h 649128"/>
                  <a:gd name="connsiteX1" fmla="*/ 0 w 649128"/>
                  <a:gd name="connsiteY1" fmla="*/ 211169 h 649128"/>
                  <a:gd name="connsiteX2" fmla="*/ 211169 w 649128"/>
                  <a:gd name="connsiteY2" fmla="*/ 0 h 649128"/>
                  <a:gd name="connsiteX3" fmla="*/ 437960 w 649128"/>
                  <a:gd name="connsiteY3" fmla="*/ 0 h 649128"/>
                  <a:gd name="connsiteX4" fmla="*/ 649129 w 649128"/>
                  <a:gd name="connsiteY4" fmla="*/ 211169 h 649128"/>
                  <a:gd name="connsiteX5" fmla="*/ 649129 w 649128"/>
                  <a:gd name="connsiteY5" fmla="*/ 437960 h 649128"/>
                  <a:gd name="connsiteX6" fmla="*/ 437960 w 649128"/>
                  <a:gd name="connsiteY6" fmla="*/ 649129 h 649128"/>
                  <a:gd name="connsiteX7" fmla="*/ 211169 w 649128"/>
                  <a:gd name="connsiteY7" fmla="*/ 649129 h 649128"/>
                  <a:gd name="connsiteX8" fmla="*/ 0 w 649128"/>
                  <a:gd name="connsiteY8" fmla="*/ 437960 h 64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128" h="649128">
                    <a:moveTo>
                      <a:pt x="0" y="437960"/>
                    </a:moveTo>
                    <a:lnTo>
                      <a:pt x="0" y="211169"/>
                    </a:lnTo>
                    <a:cubicBezTo>
                      <a:pt x="0" y="94583"/>
                      <a:pt x="94583" y="0"/>
                      <a:pt x="211169" y="0"/>
                    </a:cubicBezTo>
                    <a:lnTo>
                      <a:pt x="437960" y="0"/>
                    </a:lnTo>
                    <a:cubicBezTo>
                      <a:pt x="554546" y="0"/>
                      <a:pt x="649129" y="94488"/>
                      <a:pt x="649129" y="211169"/>
                    </a:cubicBezTo>
                    <a:lnTo>
                      <a:pt x="649129" y="437960"/>
                    </a:lnTo>
                    <a:cubicBezTo>
                      <a:pt x="649129" y="554546"/>
                      <a:pt x="554641" y="649129"/>
                      <a:pt x="437960" y="649129"/>
                    </a:cubicBezTo>
                    <a:lnTo>
                      <a:pt x="211169" y="649129"/>
                    </a:lnTo>
                    <a:cubicBezTo>
                      <a:pt x="94583" y="649129"/>
                      <a:pt x="0" y="554641"/>
                      <a:pt x="0" y="437960"/>
                    </a:cubicBezTo>
                  </a:path>
                </a:pathLst>
              </a:custGeom>
              <a:solidFill>
                <a:srgbClr val="BFCEC2"/>
              </a:solidFill>
              <a:ln w="9525" cap="flat">
                <a:noFill/>
                <a:prstDash val="solid"/>
                <a:miter/>
              </a:ln>
            </p:spPr>
            <p:txBody>
              <a:bodyPr rtlCol="0" anchor="ctr"/>
              <a:lstStyle/>
              <a:p>
                <a:endParaRPr lang="pl-PL"/>
              </a:p>
            </p:txBody>
          </p:sp>
          <p:sp>
            <p:nvSpPr>
              <p:cNvPr id="47" name="Dowolny kształt: kształt 46">
                <a:extLst>
                  <a:ext uri="{FF2B5EF4-FFF2-40B4-BE49-F238E27FC236}">
                    <a16:creationId xmlns:a16="http://schemas.microsoft.com/office/drawing/2014/main" id="{1C961BBD-E029-4568-88B2-57DFEAE2F082}"/>
                  </a:ext>
                </a:extLst>
              </p:cNvPr>
              <p:cNvSpPr/>
              <p:nvPr/>
            </p:nvSpPr>
            <p:spPr>
              <a:xfrm>
                <a:off x="3894582" y="5559837"/>
                <a:ext cx="649128" cy="649128"/>
              </a:xfrm>
              <a:custGeom>
                <a:avLst/>
                <a:gdLst>
                  <a:gd name="connsiteX0" fmla="*/ 0 w 649128"/>
                  <a:gd name="connsiteY0" fmla="*/ 437959 h 649128"/>
                  <a:gd name="connsiteX1" fmla="*/ 0 w 649128"/>
                  <a:gd name="connsiteY1" fmla="*/ 211169 h 649128"/>
                  <a:gd name="connsiteX2" fmla="*/ 211169 w 649128"/>
                  <a:gd name="connsiteY2" fmla="*/ 0 h 649128"/>
                  <a:gd name="connsiteX3" fmla="*/ 437959 w 649128"/>
                  <a:gd name="connsiteY3" fmla="*/ 0 h 649128"/>
                  <a:gd name="connsiteX4" fmla="*/ 649129 w 649128"/>
                  <a:gd name="connsiteY4" fmla="*/ 211169 h 649128"/>
                  <a:gd name="connsiteX5" fmla="*/ 649129 w 649128"/>
                  <a:gd name="connsiteY5" fmla="*/ 437959 h 649128"/>
                  <a:gd name="connsiteX6" fmla="*/ 437959 w 649128"/>
                  <a:gd name="connsiteY6" fmla="*/ 649128 h 649128"/>
                  <a:gd name="connsiteX7" fmla="*/ 211169 w 649128"/>
                  <a:gd name="connsiteY7" fmla="*/ 649128 h 649128"/>
                  <a:gd name="connsiteX8" fmla="*/ 0 w 649128"/>
                  <a:gd name="connsiteY8" fmla="*/ 437959 h 64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9128" h="649128">
                    <a:moveTo>
                      <a:pt x="0" y="437959"/>
                    </a:moveTo>
                    <a:lnTo>
                      <a:pt x="0" y="211169"/>
                    </a:lnTo>
                    <a:cubicBezTo>
                      <a:pt x="0" y="94583"/>
                      <a:pt x="94488" y="0"/>
                      <a:pt x="211169" y="0"/>
                    </a:cubicBezTo>
                    <a:lnTo>
                      <a:pt x="437959" y="0"/>
                    </a:lnTo>
                    <a:cubicBezTo>
                      <a:pt x="554546" y="0"/>
                      <a:pt x="649129" y="94488"/>
                      <a:pt x="649129" y="211169"/>
                    </a:cubicBezTo>
                    <a:lnTo>
                      <a:pt x="649129" y="437959"/>
                    </a:lnTo>
                    <a:cubicBezTo>
                      <a:pt x="649129" y="554545"/>
                      <a:pt x="554546" y="649128"/>
                      <a:pt x="437959" y="649128"/>
                    </a:cubicBezTo>
                    <a:lnTo>
                      <a:pt x="211169" y="649128"/>
                    </a:lnTo>
                    <a:cubicBezTo>
                      <a:pt x="94583" y="649128"/>
                      <a:pt x="0" y="554641"/>
                      <a:pt x="0" y="437959"/>
                    </a:cubicBezTo>
                  </a:path>
                </a:pathLst>
              </a:custGeom>
              <a:solidFill>
                <a:srgbClr val="2D4D58"/>
              </a:solidFill>
              <a:ln w="9525" cap="flat">
                <a:noFill/>
                <a:prstDash val="solid"/>
                <a:miter/>
              </a:ln>
            </p:spPr>
            <p:txBody>
              <a:bodyPr rtlCol="0" anchor="ctr"/>
              <a:lstStyle/>
              <a:p>
                <a:endParaRPr lang="pl-PL"/>
              </a:p>
            </p:txBody>
          </p:sp>
        </p:grpSp>
        <p:sp>
          <p:nvSpPr>
            <p:cNvPr id="29" name="Dowolny kształt: kształt 28">
              <a:extLst>
                <a:ext uri="{FF2B5EF4-FFF2-40B4-BE49-F238E27FC236}">
                  <a16:creationId xmlns:a16="http://schemas.microsoft.com/office/drawing/2014/main" id="{94C414EE-83C0-4245-A224-08CD57D4D080}"/>
                </a:ext>
              </a:extLst>
            </p:cNvPr>
            <p:cNvSpPr/>
            <p:nvPr/>
          </p:nvSpPr>
          <p:spPr>
            <a:xfrm>
              <a:off x="0" y="6208871"/>
              <a:ext cx="649128" cy="649128"/>
            </a:xfrm>
            <a:custGeom>
              <a:avLst/>
              <a:gdLst>
                <a:gd name="connsiteX0" fmla="*/ 0 w 649128"/>
                <a:gd name="connsiteY0" fmla="*/ 0 h 649128"/>
                <a:gd name="connsiteX1" fmla="*/ 649129 w 649128"/>
                <a:gd name="connsiteY1" fmla="*/ 0 h 649128"/>
                <a:gd name="connsiteX2" fmla="*/ 649129 w 649128"/>
                <a:gd name="connsiteY2" fmla="*/ 649129 h 649128"/>
                <a:gd name="connsiteX3" fmla="*/ 0 w 649128"/>
                <a:gd name="connsiteY3" fmla="*/ 649129 h 649128"/>
              </a:gdLst>
              <a:ahLst/>
              <a:cxnLst>
                <a:cxn ang="0">
                  <a:pos x="connsiteX0" y="connsiteY0"/>
                </a:cxn>
                <a:cxn ang="0">
                  <a:pos x="connsiteX1" y="connsiteY1"/>
                </a:cxn>
                <a:cxn ang="0">
                  <a:pos x="connsiteX2" y="connsiteY2"/>
                </a:cxn>
                <a:cxn ang="0">
                  <a:pos x="connsiteX3" y="connsiteY3"/>
                </a:cxn>
              </a:cxnLst>
              <a:rect l="l" t="t" r="r" b="b"/>
              <a:pathLst>
                <a:path w="649128" h="649128">
                  <a:moveTo>
                    <a:pt x="0" y="0"/>
                  </a:moveTo>
                  <a:lnTo>
                    <a:pt x="649129" y="0"/>
                  </a:lnTo>
                  <a:lnTo>
                    <a:pt x="649129" y="649129"/>
                  </a:lnTo>
                  <a:lnTo>
                    <a:pt x="0" y="649129"/>
                  </a:lnTo>
                  <a:close/>
                </a:path>
              </a:pathLst>
            </a:custGeom>
            <a:solidFill>
              <a:srgbClr val="FF5D23"/>
            </a:solidFill>
            <a:ln w="9525" cap="flat">
              <a:noFill/>
              <a:prstDash val="solid"/>
              <a:miter/>
            </a:ln>
          </p:spPr>
          <p:txBody>
            <a:bodyPr rtlCol="0" anchor="ctr"/>
            <a:lstStyle/>
            <a:p>
              <a:endParaRPr lang="pl-PL"/>
            </a:p>
          </p:txBody>
        </p:sp>
      </p:grpSp>
      <p:pic>
        <p:nvPicPr>
          <p:cNvPr id="21" name="Obraz 20" descr="Obraz zawierający tekst&#10;&#10;Opis wygenerowany automatycznie">
            <a:extLst>
              <a:ext uri="{FF2B5EF4-FFF2-40B4-BE49-F238E27FC236}">
                <a16:creationId xmlns:a16="http://schemas.microsoft.com/office/drawing/2014/main" id="{1EE8EFFF-770B-40C0-9ABB-2A7785A214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0553" y="322875"/>
            <a:ext cx="2189359" cy="730610"/>
          </a:xfrm>
          <a:prstGeom prst="rect">
            <a:avLst/>
          </a:prstGeom>
        </p:spPr>
      </p:pic>
    </p:spTree>
    <p:extLst>
      <p:ext uri="{BB962C8B-B14F-4D97-AF65-F5344CB8AC3E}">
        <p14:creationId xmlns:p14="http://schemas.microsoft.com/office/powerpoint/2010/main" val="35034423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472703-902E-9296-08EA-F99AFD4CA8F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7EEAE69-2CFE-BF36-2E7D-2B844DAB681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D5F5003-692D-20FC-BAF6-79DF6A640FF5}"/>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5" name="Symbol zastępczy stopki 4">
            <a:extLst>
              <a:ext uri="{FF2B5EF4-FFF2-40B4-BE49-F238E27FC236}">
                <a16:creationId xmlns:a16="http://schemas.microsoft.com/office/drawing/2014/main" id="{83A933CE-2126-9864-181F-BA50DBDF990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736AD71-CA22-8DD8-82CF-F4E98BBBDFB8}"/>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77073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5CEEAB-8631-AB88-5AF6-4252A9FCD06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1EE6C4A-04EE-89FA-CE7C-6DFD7FBCDA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82C8C29-3D26-1A80-06C6-CD3D017B3A12}"/>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5" name="Symbol zastępczy stopki 4">
            <a:extLst>
              <a:ext uri="{FF2B5EF4-FFF2-40B4-BE49-F238E27FC236}">
                <a16:creationId xmlns:a16="http://schemas.microsoft.com/office/drawing/2014/main" id="{D41EDFD1-8B53-C285-9372-AF86F678BB5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5BD1846-0DEC-4E41-C023-DA38D381F91F}"/>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45015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E100C8-2E1E-9E03-1AE6-4172A6B2764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51143C2-3CB2-F5D6-7FB4-31E05164669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0402612-15FD-F1BE-7CA0-DD09E01D0D6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3983B0A-2881-6315-CADA-3632BEF64B8E}"/>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6" name="Symbol zastępczy stopki 5">
            <a:extLst>
              <a:ext uri="{FF2B5EF4-FFF2-40B4-BE49-F238E27FC236}">
                <a16:creationId xmlns:a16="http://schemas.microsoft.com/office/drawing/2014/main" id="{0F632223-02F5-16F5-A1F7-83060086FE0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E4D1551-C567-0151-F0E0-585B45C85757}"/>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218659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5D6BDF-8486-103F-093C-815128357F2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962579B-B15A-5608-689E-5F9B5B156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EB4CC90F-1C44-F56A-AF8E-2354425A361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E6E9BCB-D8BD-C3D9-CE94-E1A8852993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96E3175-0043-A950-26F9-DDD977BE2BE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ACB964A-207A-B198-226D-ABC0BC7533F4}"/>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8" name="Symbol zastępczy stopki 7">
            <a:extLst>
              <a:ext uri="{FF2B5EF4-FFF2-40B4-BE49-F238E27FC236}">
                <a16:creationId xmlns:a16="http://schemas.microsoft.com/office/drawing/2014/main" id="{0C08089E-3283-7265-2E23-2E1E34CD2E9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DD78CAF-D2FF-B77F-CFCD-7F013F220450}"/>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188496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E10DED-32E1-96E4-B5C7-90105962C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A6EB905-B709-526F-AB28-AA01797F2966}"/>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4" name="Symbol zastępczy stopki 3">
            <a:extLst>
              <a:ext uri="{FF2B5EF4-FFF2-40B4-BE49-F238E27FC236}">
                <a16:creationId xmlns:a16="http://schemas.microsoft.com/office/drawing/2014/main" id="{3A6BB9AE-67FD-2B95-2672-1C0B7208873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CA0F842-7654-E351-AC27-A5DA0B423CED}"/>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343162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0100FF0-0EEA-42C2-EFD7-C34D9C9E4AE5}"/>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3" name="Symbol zastępczy stopki 2">
            <a:extLst>
              <a:ext uri="{FF2B5EF4-FFF2-40B4-BE49-F238E27FC236}">
                <a16:creationId xmlns:a16="http://schemas.microsoft.com/office/drawing/2014/main" id="{44D33B82-93F7-5126-EA1A-92929726B51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DEF0737-0291-A96C-33CE-6B3B77AAD1A7}"/>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307284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34871C-D8E0-B293-46A7-15CBF1A9BB9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8BB0DEC-2374-CAEE-0B20-89AF21A9C6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81B9C54-FFC4-7F74-8F8D-CD1796289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56B09A7-5486-B082-CCFC-4A3417E291DC}"/>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6" name="Symbol zastępczy stopki 5">
            <a:extLst>
              <a:ext uri="{FF2B5EF4-FFF2-40B4-BE49-F238E27FC236}">
                <a16:creationId xmlns:a16="http://schemas.microsoft.com/office/drawing/2014/main" id="{E9FC4D58-A1C2-6327-1BBF-9313D2C221F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4B19A81-1E74-C51F-E011-BF3A66BC61DA}"/>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218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978085-51A6-4E9D-0546-9BD28AB4C3F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F335C9C-4CFE-87EB-4EA6-5BBA627AC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A1A5610-AF29-F4D6-8F5A-783012B5A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9ED865B-45FF-9EE7-F1FC-5967C38EEAC8}"/>
              </a:ext>
            </a:extLst>
          </p:cNvPr>
          <p:cNvSpPr>
            <a:spLocks noGrp="1"/>
          </p:cNvSpPr>
          <p:nvPr>
            <p:ph type="dt" sz="half" idx="10"/>
          </p:nvPr>
        </p:nvSpPr>
        <p:spPr/>
        <p:txBody>
          <a:bodyPr/>
          <a:lstStyle/>
          <a:p>
            <a:fld id="{8ABE6ADC-DA7C-45D6-9763-90987856D15E}" type="datetimeFigureOut">
              <a:rPr lang="pl-PL" smtClean="0"/>
              <a:t>10.04.2024</a:t>
            </a:fld>
            <a:endParaRPr lang="pl-PL"/>
          </a:p>
        </p:txBody>
      </p:sp>
      <p:sp>
        <p:nvSpPr>
          <p:cNvPr id="6" name="Symbol zastępczy stopki 5">
            <a:extLst>
              <a:ext uri="{FF2B5EF4-FFF2-40B4-BE49-F238E27FC236}">
                <a16:creationId xmlns:a16="http://schemas.microsoft.com/office/drawing/2014/main" id="{4D53331E-C2E1-2B3D-BFC1-61CF7A712BF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0BB1865-B75B-7564-C2CA-9588D7C80CB3}"/>
              </a:ext>
            </a:extLst>
          </p:cNvPr>
          <p:cNvSpPr>
            <a:spLocks noGrp="1"/>
          </p:cNvSpPr>
          <p:nvPr>
            <p:ph type="sldNum" sz="quarter" idx="12"/>
          </p:nvPr>
        </p:nvSpPr>
        <p:spPr/>
        <p:txBody>
          <a:bodyPr/>
          <a:lstStyle/>
          <a:p>
            <a:fld id="{67D03F4E-BA86-4C02-AB70-F63603E086C6}" type="slidenum">
              <a:rPr lang="pl-PL" smtClean="0"/>
              <a:t>‹#›</a:t>
            </a:fld>
            <a:endParaRPr lang="pl-PL"/>
          </a:p>
        </p:txBody>
      </p:sp>
    </p:spTree>
    <p:extLst>
      <p:ext uri="{BB962C8B-B14F-4D97-AF65-F5344CB8AC3E}">
        <p14:creationId xmlns:p14="http://schemas.microsoft.com/office/powerpoint/2010/main" val="221281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773D376-F3D4-0025-49CA-60A4FFB63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E761229-736F-ACA4-9A03-05064B6F94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C77552A-B659-9FCD-F5D2-4C2F81F70B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E6ADC-DA7C-45D6-9763-90987856D15E}" type="datetimeFigureOut">
              <a:rPr lang="pl-PL" smtClean="0"/>
              <a:t>10.04.2024</a:t>
            </a:fld>
            <a:endParaRPr lang="pl-PL"/>
          </a:p>
        </p:txBody>
      </p:sp>
      <p:sp>
        <p:nvSpPr>
          <p:cNvPr id="5" name="Symbol zastępczy stopki 4">
            <a:extLst>
              <a:ext uri="{FF2B5EF4-FFF2-40B4-BE49-F238E27FC236}">
                <a16:creationId xmlns:a16="http://schemas.microsoft.com/office/drawing/2014/main" id="{5FD773E0-3882-6B13-4130-2A4CE76C34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EFC15251-EDF5-7E96-C323-37C60EE3F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03F4E-BA86-4C02-AB70-F63603E086C6}" type="slidenum">
              <a:rPr lang="pl-PL" smtClean="0"/>
              <a:t>‹#›</a:t>
            </a:fld>
            <a:endParaRPr lang="pl-PL"/>
          </a:p>
        </p:txBody>
      </p:sp>
    </p:spTree>
    <p:extLst>
      <p:ext uri="{BB962C8B-B14F-4D97-AF65-F5344CB8AC3E}">
        <p14:creationId xmlns:p14="http://schemas.microsoft.com/office/powerpoint/2010/main" val="2537568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7E17C3-C112-4F3C-BFAA-768012F28E50}"/>
              </a:ext>
            </a:extLst>
          </p:cNvPr>
          <p:cNvSpPr>
            <a:spLocks noGrp="1"/>
          </p:cNvSpPr>
          <p:nvPr>
            <p:ph type="title"/>
          </p:nvPr>
        </p:nvSpPr>
        <p:spPr/>
        <p:txBody>
          <a:bodyPr/>
          <a:lstStyle/>
          <a:p>
            <a:pPr algn="ctr"/>
            <a:r>
              <a:rPr lang="pl-PL" b="1" dirty="0" err="1">
                <a:latin typeface="Century Gothic" panose="020B0502020202020204" pitchFamily="34" charset="0"/>
              </a:rPr>
              <a:t>Acquisition</a:t>
            </a:r>
            <a:r>
              <a:rPr lang="pl-PL" b="1" dirty="0">
                <a:latin typeface="Century Gothic" panose="020B0502020202020204" pitchFamily="34" charset="0"/>
              </a:rPr>
              <a:t> of </a:t>
            </a:r>
            <a:r>
              <a:rPr lang="pl-PL" b="1" dirty="0" err="1">
                <a:latin typeface="Century Gothic" panose="020B0502020202020204" pitchFamily="34" charset="0"/>
              </a:rPr>
              <a:t>Gas</a:t>
            </a:r>
            <a:r>
              <a:rPr lang="pl-PL" b="1" dirty="0">
                <a:latin typeface="Century Gothic" panose="020B0502020202020204" pitchFamily="34" charset="0"/>
              </a:rPr>
              <a:t> Storage Poland by GAZ-SYSTEM</a:t>
            </a:r>
            <a:br>
              <a:rPr lang="pl-PL" b="1" dirty="0">
                <a:latin typeface="Century Gothic" panose="020B0502020202020204" pitchFamily="34" charset="0"/>
              </a:rPr>
            </a:br>
            <a:endParaRPr lang="pl-PL" dirty="0"/>
          </a:p>
        </p:txBody>
      </p:sp>
      <p:sp>
        <p:nvSpPr>
          <p:cNvPr id="3" name="Symbol zastępczy tekstu 2">
            <a:extLst>
              <a:ext uri="{FF2B5EF4-FFF2-40B4-BE49-F238E27FC236}">
                <a16:creationId xmlns:a16="http://schemas.microsoft.com/office/drawing/2014/main" id="{61D346E2-8D78-417F-8818-6DE0A857A385}"/>
              </a:ext>
            </a:extLst>
          </p:cNvPr>
          <p:cNvSpPr>
            <a:spLocks noGrp="1"/>
          </p:cNvSpPr>
          <p:nvPr>
            <p:ph type="body" sz="quarter" idx="10"/>
          </p:nvPr>
        </p:nvSpPr>
        <p:spPr/>
        <p:txBody>
          <a:bodyPr>
            <a:normAutofit fontScale="92500" lnSpcReduction="10000"/>
          </a:bodyPr>
          <a:lstStyle/>
          <a:p>
            <a:pPr marL="0" indent="0">
              <a:buNone/>
            </a:pPr>
            <a:r>
              <a:rPr lang="pl-PL" dirty="0">
                <a:latin typeface="Century Gothic" panose="020B0502020202020204" pitchFamily="34" charset="0"/>
              </a:rPr>
              <a:t>Paris, </a:t>
            </a:r>
            <a:r>
              <a:rPr lang="pl-PL" dirty="0" err="1">
                <a:latin typeface="Century Gothic" panose="020B0502020202020204" pitchFamily="34" charset="0"/>
              </a:rPr>
              <a:t>April</a:t>
            </a:r>
            <a:r>
              <a:rPr lang="pl-PL" dirty="0">
                <a:latin typeface="Century Gothic" panose="020B0502020202020204" pitchFamily="34" charset="0"/>
              </a:rPr>
              <a:t> 2024 </a:t>
            </a:r>
          </a:p>
        </p:txBody>
      </p:sp>
    </p:spTree>
    <p:extLst>
      <p:ext uri="{BB962C8B-B14F-4D97-AF65-F5344CB8AC3E}">
        <p14:creationId xmlns:p14="http://schemas.microsoft.com/office/powerpoint/2010/main" val="215663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27B5-8756-B838-2E67-15E36173F660}"/>
              </a:ext>
            </a:extLst>
          </p:cNvPr>
          <p:cNvSpPr>
            <a:spLocks noGrp="1"/>
          </p:cNvSpPr>
          <p:nvPr>
            <p:ph type="title"/>
          </p:nvPr>
        </p:nvSpPr>
        <p:spPr/>
        <p:txBody>
          <a:bodyPr>
            <a:normAutofit/>
          </a:bodyPr>
          <a:lstStyle/>
          <a:p>
            <a:pPr algn="ctr"/>
            <a:r>
              <a:rPr lang="pl-PL" sz="4000" dirty="0" err="1">
                <a:latin typeface="Century Gothic" panose="020B0502020202020204" pitchFamily="34" charset="0"/>
              </a:rPr>
              <a:t>Acquisition</a:t>
            </a:r>
            <a:r>
              <a:rPr lang="pl-PL" sz="4000" dirty="0">
                <a:latin typeface="Century Gothic" panose="020B0502020202020204" pitchFamily="34" charset="0"/>
              </a:rPr>
              <a:t> of </a:t>
            </a:r>
            <a:r>
              <a:rPr lang="pl-PL" sz="4000" dirty="0" err="1">
                <a:latin typeface="Century Gothic" panose="020B0502020202020204" pitchFamily="34" charset="0"/>
              </a:rPr>
              <a:t>Gas</a:t>
            </a:r>
            <a:r>
              <a:rPr lang="pl-PL" sz="4000" dirty="0">
                <a:latin typeface="Century Gothic" panose="020B0502020202020204" pitchFamily="34" charset="0"/>
              </a:rPr>
              <a:t> Storage Poland</a:t>
            </a:r>
          </a:p>
        </p:txBody>
      </p:sp>
      <p:sp>
        <p:nvSpPr>
          <p:cNvPr id="3" name="Symbol zastępczy zawartości 2">
            <a:extLst>
              <a:ext uri="{FF2B5EF4-FFF2-40B4-BE49-F238E27FC236}">
                <a16:creationId xmlns:a16="http://schemas.microsoft.com/office/drawing/2014/main" id="{E07963F2-2BAC-2C81-4699-198A52F30E1C}"/>
              </a:ext>
            </a:extLst>
          </p:cNvPr>
          <p:cNvSpPr>
            <a:spLocks noGrp="1"/>
          </p:cNvSpPr>
          <p:nvPr>
            <p:ph idx="1"/>
          </p:nvPr>
        </p:nvSpPr>
        <p:spPr>
          <a:xfrm>
            <a:off x="729143" y="1846830"/>
            <a:ext cx="10515600" cy="4351338"/>
          </a:xfrm>
        </p:spPr>
        <p:txBody>
          <a:bodyPr>
            <a:normAutofit/>
          </a:bodyPr>
          <a:lstStyle/>
          <a:p>
            <a:pPr algn="just"/>
            <a:r>
              <a:rPr lang="en-US" i="0" dirty="0">
                <a:solidFill>
                  <a:srgbClr val="141414"/>
                </a:solidFill>
                <a:effectLst/>
                <a:latin typeface="Century Gothic" panose="020B0502020202020204" pitchFamily="34" charset="0"/>
              </a:rPr>
              <a:t>On 14 March 2024, GAZ-SYSTEM entered into a conditional sale agreement with ORLEN, resulting in the acquisition of 100% of the share capital of Gas Storage Poland, the operator of the natural gas storage system in Poland</a:t>
            </a:r>
            <a:r>
              <a:rPr lang="pl-PL" i="0" dirty="0">
                <a:solidFill>
                  <a:srgbClr val="141414"/>
                </a:solidFill>
                <a:effectLst/>
                <a:latin typeface="Century Gothic" panose="020B0502020202020204" pitchFamily="34" charset="0"/>
              </a:rPr>
              <a:t> (SSO)</a:t>
            </a:r>
            <a:r>
              <a:rPr lang="en-US" i="0" dirty="0">
                <a:solidFill>
                  <a:srgbClr val="141414"/>
                </a:solidFill>
                <a:effectLst/>
                <a:latin typeface="Century Gothic" panose="020B0502020202020204" pitchFamily="34" charset="0"/>
              </a:rPr>
              <a:t>. </a:t>
            </a:r>
            <a:endParaRPr lang="pl-PL" i="0" dirty="0">
              <a:solidFill>
                <a:srgbClr val="141414"/>
              </a:solidFill>
              <a:effectLst/>
              <a:latin typeface="Century Gothic" panose="020B0502020202020204" pitchFamily="34" charset="0"/>
            </a:endParaRPr>
          </a:p>
          <a:p>
            <a:pPr algn="just"/>
            <a:endParaRPr lang="pl-PL" i="0" dirty="0">
              <a:solidFill>
                <a:srgbClr val="141414"/>
              </a:solidFill>
              <a:effectLst/>
              <a:latin typeface="Century Gothic" panose="020B0502020202020204" pitchFamily="34" charset="0"/>
            </a:endParaRPr>
          </a:p>
          <a:p>
            <a:pPr algn="just"/>
            <a:r>
              <a:rPr lang="en-US" i="0" dirty="0">
                <a:solidFill>
                  <a:srgbClr val="141414"/>
                </a:solidFill>
                <a:effectLst/>
                <a:latin typeface="Century Gothic" panose="020B0502020202020204" pitchFamily="34" charset="0"/>
              </a:rPr>
              <a:t>The acquisition of the shares is conditional on the merger approval by the Office of Competition and Consumer Protection (</a:t>
            </a:r>
            <a:r>
              <a:rPr lang="en-US" i="0" dirty="0" err="1">
                <a:solidFill>
                  <a:srgbClr val="141414"/>
                </a:solidFill>
                <a:effectLst/>
                <a:latin typeface="Century Gothic" panose="020B0502020202020204" pitchFamily="34" charset="0"/>
              </a:rPr>
              <a:t>UOKiK</a:t>
            </a:r>
            <a:r>
              <a:rPr lang="en-US" i="0" dirty="0">
                <a:solidFill>
                  <a:srgbClr val="141414"/>
                </a:solidFill>
                <a:effectLst/>
                <a:latin typeface="Century Gothic" panose="020B0502020202020204" pitchFamily="34" charset="0"/>
              </a:rPr>
              <a:t>).</a:t>
            </a:r>
            <a:endParaRPr lang="pl-PL" i="0" dirty="0">
              <a:solidFill>
                <a:srgbClr val="141414"/>
              </a:solidFill>
              <a:effectLst/>
              <a:latin typeface="Century Gothic" panose="020B0502020202020204" pitchFamily="34" charset="0"/>
            </a:endParaRPr>
          </a:p>
          <a:p>
            <a:pPr marL="0" indent="0" algn="just">
              <a:buNone/>
            </a:pPr>
            <a:endParaRPr lang="pl-PL" i="0" dirty="0">
              <a:solidFill>
                <a:srgbClr val="141414"/>
              </a:solidFill>
              <a:effectLst/>
              <a:latin typeface="Century Gothic" panose="020B0502020202020204" pitchFamily="34" charset="0"/>
            </a:endParaRPr>
          </a:p>
        </p:txBody>
      </p:sp>
    </p:spTree>
    <p:extLst>
      <p:ext uri="{BB962C8B-B14F-4D97-AF65-F5344CB8AC3E}">
        <p14:creationId xmlns:p14="http://schemas.microsoft.com/office/powerpoint/2010/main" val="311345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27B5-8756-B838-2E67-15E36173F660}"/>
              </a:ext>
            </a:extLst>
          </p:cNvPr>
          <p:cNvSpPr>
            <a:spLocks noGrp="1"/>
          </p:cNvSpPr>
          <p:nvPr>
            <p:ph type="title"/>
          </p:nvPr>
        </p:nvSpPr>
        <p:spPr/>
        <p:txBody>
          <a:bodyPr>
            <a:normAutofit/>
          </a:bodyPr>
          <a:lstStyle/>
          <a:p>
            <a:pPr algn="ctr"/>
            <a:r>
              <a:rPr lang="en-US" sz="4000" dirty="0">
                <a:latin typeface="Century Gothic" panose="020B0502020202020204" pitchFamily="34" charset="0"/>
              </a:rPr>
              <a:t>Formal and legal basis for the implementation of the Transaction</a:t>
            </a:r>
            <a:endParaRPr lang="pl-PL" sz="4000" dirty="0"/>
          </a:p>
        </p:txBody>
      </p:sp>
      <p:sp>
        <p:nvSpPr>
          <p:cNvPr id="3" name="Symbol zastępczy zawartości 2">
            <a:extLst>
              <a:ext uri="{FF2B5EF4-FFF2-40B4-BE49-F238E27FC236}">
                <a16:creationId xmlns:a16="http://schemas.microsoft.com/office/drawing/2014/main" id="{E07963F2-2BAC-2C81-4699-198A52F30E1C}"/>
              </a:ext>
            </a:extLst>
          </p:cNvPr>
          <p:cNvSpPr>
            <a:spLocks noGrp="1"/>
          </p:cNvSpPr>
          <p:nvPr>
            <p:ph idx="1"/>
          </p:nvPr>
        </p:nvSpPr>
        <p:spPr>
          <a:xfrm>
            <a:off x="764913" y="2584857"/>
            <a:ext cx="10515600" cy="2887663"/>
          </a:xfrm>
        </p:spPr>
        <p:txBody>
          <a:bodyPr>
            <a:noAutofit/>
          </a:bodyPr>
          <a:lstStyle/>
          <a:p>
            <a:pPr algn="just" rtl="0"/>
            <a:r>
              <a:rPr lang="pl-PL" dirty="0">
                <a:latin typeface="Century Gothic" panose="020B0502020202020204" pitchFamily="34" charset="0"/>
              </a:rPr>
              <a:t>Sale of </a:t>
            </a:r>
            <a:r>
              <a:rPr lang="en-US" dirty="0">
                <a:latin typeface="Century Gothic" panose="020B0502020202020204" pitchFamily="34" charset="0"/>
              </a:rPr>
              <a:t>Gas Storage Poland</a:t>
            </a:r>
            <a:r>
              <a:rPr lang="pl-PL" dirty="0">
                <a:latin typeface="Century Gothic" panose="020B0502020202020204" pitchFamily="34" charset="0"/>
              </a:rPr>
              <a:t> by ORLEN</a:t>
            </a:r>
            <a:r>
              <a:rPr lang="en-US" dirty="0">
                <a:latin typeface="Century Gothic" panose="020B0502020202020204" pitchFamily="34" charset="0"/>
              </a:rPr>
              <a:t> takes place in connection with the decision of the President of the Office of Competition and Consumer Protection (</a:t>
            </a:r>
            <a:r>
              <a:rPr lang="en-US" dirty="0" err="1">
                <a:latin typeface="Century Gothic" panose="020B0502020202020204" pitchFamily="34" charset="0"/>
              </a:rPr>
              <a:t>UOKiK</a:t>
            </a:r>
            <a:r>
              <a:rPr lang="en-US" dirty="0">
                <a:latin typeface="Century Gothic" panose="020B0502020202020204" pitchFamily="34" charset="0"/>
              </a:rPr>
              <a:t>) regarding the concentration of ORLEN and </a:t>
            </a:r>
            <a:r>
              <a:rPr lang="en-US" dirty="0" err="1">
                <a:latin typeface="Century Gothic" panose="020B0502020202020204" pitchFamily="34" charset="0"/>
              </a:rPr>
              <a:t>Polskie</a:t>
            </a:r>
            <a:r>
              <a:rPr lang="en-US" dirty="0">
                <a:latin typeface="Century Gothic" panose="020B0502020202020204" pitchFamily="34" charset="0"/>
              </a:rPr>
              <a:t> </a:t>
            </a:r>
            <a:r>
              <a:rPr lang="en-US" dirty="0" err="1">
                <a:latin typeface="Century Gothic" panose="020B0502020202020204" pitchFamily="34" charset="0"/>
              </a:rPr>
              <a:t>Górnictwo</a:t>
            </a:r>
            <a:r>
              <a:rPr lang="en-US" dirty="0">
                <a:latin typeface="Century Gothic" panose="020B0502020202020204" pitchFamily="34" charset="0"/>
              </a:rPr>
              <a:t> </a:t>
            </a:r>
            <a:r>
              <a:rPr lang="en-US" dirty="0" err="1">
                <a:latin typeface="Century Gothic" panose="020B0502020202020204" pitchFamily="34" charset="0"/>
              </a:rPr>
              <a:t>Naftowe</a:t>
            </a:r>
            <a:r>
              <a:rPr lang="en-US" dirty="0">
                <a:latin typeface="Century Gothic" panose="020B0502020202020204" pitchFamily="34" charset="0"/>
              </a:rPr>
              <a:t> i </a:t>
            </a:r>
            <a:r>
              <a:rPr lang="en-US" dirty="0" err="1">
                <a:latin typeface="Century Gothic" panose="020B0502020202020204" pitchFamily="34" charset="0"/>
              </a:rPr>
              <a:t>Gazownictwo</a:t>
            </a:r>
            <a:r>
              <a:rPr lang="pl-PL" dirty="0">
                <a:latin typeface="Century Gothic" panose="020B0502020202020204" pitchFamily="34" charset="0"/>
              </a:rPr>
              <a:t> (PGNiG)</a:t>
            </a:r>
            <a:r>
              <a:rPr lang="en-US" dirty="0">
                <a:latin typeface="Century Gothic" panose="020B0502020202020204" pitchFamily="34" charset="0"/>
              </a:rPr>
              <a:t>.</a:t>
            </a:r>
            <a:endParaRPr lang="pl-PL" dirty="0">
              <a:latin typeface="Century Gothic" panose="020B0502020202020204" pitchFamily="34" charset="0"/>
            </a:endParaRPr>
          </a:p>
          <a:p>
            <a:pPr algn="just" rtl="0"/>
            <a:endParaRPr lang="pl-PL" sz="2000" dirty="0">
              <a:latin typeface="Century Gothic" panose="020B0502020202020204" pitchFamily="34" charset="0"/>
            </a:endParaRPr>
          </a:p>
        </p:txBody>
      </p:sp>
    </p:spTree>
    <p:extLst>
      <p:ext uri="{BB962C8B-B14F-4D97-AF65-F5344CB8AC3E}">
        <p14:creationId xmlns:p14="http://schemas.microsoft.com/office/powerpoint/2010/main" val="80321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27B5-8756-B838-2E67-15E36173F660}"/>
              </a:ext>
            </a:extLst>
          </p:cNvPr>
          <p:cNvSpPr>
            <a:spLocks noGrp="1"/>
          </p:cNvSpPr>
          <p:nvPr>
            <p:ph type="title"/>
          </p:nvPr>
        </p:nvSpPr>
        <p:spPr/>
        <p:txBody>
          <a:bodyPr>
            <a:normAutofit/>
          </a:bodyPr>
          <a:lstStyle/>
          <a:p>
            <a:pPr algn="ctr"/>
            <a:r>
              <a:rPr lang="pl-PL" sz="4000" dirty="0" err="1">
                <a:latin typeface="Century Gothic" panose="020B0502020202020204" pitchFamily="34" charset="0"/>
              </a:rPr>
              <a:t>Acquisition</a:t>
            </a:r>
            <a:r>
              <a:rPr lang="pl-PL" sz="4000" dirty="0">
                <a:latin typeface="Century Gothic" panose="020B0502020202020204" pitchFamily="34" charset="0"/>
              </a:rPr>
              <a:t> of </a:t>
            </a:r>
            <a:r>
              <a:rPr lang="pl-PL" sz="4000" dirty="0" err="1">
                <a:latin typeface="Century Gothic" panose="020B0502020202020204" pitchFamily="34" charset="0"/>
              </a:rPr>
              <a:t>Gas</a:t>
            </a:r>
            <a:r>
              <a:rPr lang="pl-PL" sz="4000" dirty="0">
                <a:latin typeface="Century Gothic" panose="020B0502020202020204" pitchFamily="34" charset="0"/>
              </a:rPr>
              <a:t> Storage Poland</a:t>
            </a:r>
            <a:endParaRPr lang="pl-PL" sz="4000" dirty="0"/>
          </a:p>
        </p:txBody>
      </p:sp>
      <p:sp>
        <p:nvSpPr>
          <p:cNvPr id="3" name="Symbol zastępczy zawartości 2">
            <a:extLst>
              <a:ext uri="{FF2B5EF4-FFF2-40B4-BE49-F238E27FC236}">
                <a16:creationId xmlns:a16="http://schemas.microsoft.com/office/drawing/2014/main" id="{E07963F2-2BAC-2C81-4699-198A52F30E1C}"/>
              </a:ext>
            </a:extLst>
          </p:cNvPr>
          <p:cNvSpPr>
            <a:spLocks noGrp="1"/>
          </p:cNvSpPr>
          <p:nvPr>
            <p:ph idx="1"/>
          </p:nvPr>
        </p:nvSpPr>
        <p:spPr>
          <a:xfrm>
            <a:off x="838200" y="1568741"/>
            <a:ext cx="10515600" cy="3903546"/>
          </a:xfrm>
        </p:spPr>
        <p:txBody>
          <a:bodyPr>
            <a:noAutofit/>
          </a:bodyPr>
          <a:lstStyle/>
          <a:p>
            <a:pPr algn="just"/>
            <a:r>
              <a:rPr lang="en-US" sz="2300" b="0" i="0" dirty="0">
                <a:solidFill>
                  <a:srgbClr val="141414"/>
                </a:solidFill>
                <a:effectLst/>
                <a:latin typeface="Century Gothic" panose="020B0502020202020204" pitchFamily="34" charset="0"/>
              </a:rPr>
              <a:t>GAZ-SYSTEM acquires further responsibility in the management of strategic energy infrastructure in the gas market in Poland in addition to its role as the national gas transmission system operator, the operator of the Polish section of the Yamal transit pipeline and the operator of the LNG Terminal</a:t>
            </a:r>
            <a:r>
              <a:rPr lang="pl-PL" sz="2300" b="0" i="0" dirty="0">
                <a:solidFill>
                  <a:srgbClr val="141414"/>
                </a:solidFill>
                <a:effectLst/>
                <a:latin typeface="Century Gothic" panose="020B0502020202020204" pitchFamily="34" charset="0"/>
              </a:rPr>
              <a:t>.</a:t>
            </a:r>
          </a:p>
          <a:p>
            <a:pPr algn="just"/>
            <a:endParaRPr lang="pl-PL" sz="2300" dirty="0">
              <a:latin typeface="Century Gothic" panose="020B0502020202020204" pitchFamily="34" charset="0"/>
            </a:endParaRPr>
          </a:p>
          <a:p>
            <a:pPr algn="just"/>
            <a:r>
              <a:rPr lang="en-US" sz="2300" dirty="0">
                <a:latin typeface="Century Gothic" panose="020B0502020202020204" pitchFamily="34" charset="0"/>
              </a:rPr>
              <a:t>The takeover by GAZ-SYSTEM</a:t>
            </a:r>
            <a:r>
              <a:rPr lang="pl-PL" sz="2300" dirty="0">
                <a:latin typeface="Century Gothic" panose="020B0502020202020204" pitchFamily="34" charset="0"/>
              </a:rPr>
              <a:t> </a:t>
            </a:r>
            <a:r>
              <a:rPr lang="en-US" sz="2300" dirty="0">
                <a:latin typeface="Century Gothic" panose="020B0502020202020204" pitchFamily="34" charset="0"/>
              </a:rPr>
              <a:t>the company that operates underground gas storage facilities will </a:t>
            </a:r>
            <a:r>
              <a:rPr lang="pl-PL" sz="2300" dirty="0" err="1">
                <a:latin typeface="Century Gothic" panose="020B0502020202020204" pitchFamily="34" charset="0"/>
              </a:rPr>
              <a:t>clarify</a:t>
            </a:r>
            <a:r>
              <a:rPr lang="en-US" sz="2300" dirty="0">
                <a:latin typeface="Century Gothic" panose="020B0502020202020204" pitchFamily="34" charset="0"/>
              </a:rPr>
              <a:t> supervision over strategic gas infrastructure in Poland. It will also improve cooperation between the transmission system operator and the storage system operator. </a:t>
            </a:r>
            <a:endParaRPr lang="pl-PL" sz="2300" dirty="0">
              <a:latin typeface="Century Gothic" panose="020B0502020202020204" pitchFamily="34" charset="0"/>
            </a:endParaRPr>
          </a:p>
          <a:p>
            <a:pPr marL="0" indent="0" algn="just">
              <a:buNone/>
            </a:pPr>
            <a:endParaRPr lang="pl-PL" sz="2300" dirty="0">
              <a:latin typeface="Century Gothic" panose="020B0502020202020204" pitchFamily="34" charset="0"/>
            </a:endParaRPr>
          </a:p>
          <a:p>
            <a:pPr algn="just"/>
            <a:r>
              <a:rPr lang="en-US" sz="2300" dirty="0">
                <a:latin typeface="Century Gothic" panose="020B0502020202020204" pitchFamily="34" charset="0"/>
              </a:rPr>
              <a:t>Responsibility for the development of gas storage facilities in the new market model will be assigned to </a:t>
            </a:r>
            <a:r>
              <a:rPr lang="pl-PL" sz="2300" dirty="0">
                <a:latin typeface="Century Gothic" panose="020B0502020202020204" pitchFamily="34" charset="0"/>
              </a:rPr>
              <a:t>GAZ-SYSTEM.</a:t>
            </a:r>
          </a:p>
          <a:p>
            <a:pPr algn="just"/>
            <a:endParaRPr lang="pl-PL" sz="2400" dirty="0">
              <a:latin typeface="Century Gothic" panose="020B0502020202020204" pitchFamily="34" charset="0"/>
            </a:endParaRPr>
          </a:p>
        </p:txBody>
      </p:sp>
    </p:spTree>
    <p:extLst>
      <p:ext uri="{BB962C8B-B14F-4D97-AF65-F5344CB8AC3E}">
        <p14:creationId xmlns:p14="http://schemas.microsoft.com/office/powerpoint/2010/main" val="2570422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27B5-8756-B838-2E67-15E36173F660}"/>
              </a:ext>
            </a:extLst>
          </p:cNvPr>
          <p:cNvSpPr>
            <a:spLocks noGrp="1"/>
          </p:cNvSpPr>
          <p:nvPr>
            <p:ph type="title"/>
          </p:nvPr>
        </p:nvSpPr>
        <p:spPr/>
        <p:txBody>
          <a:bodyPr>
            <a:normAutofit/>
          </a:bodyPr>
          <a:lstStyle/>
          <a:p>
            <a:r>
              <a:rPr lang="pl-PL" sz="4000" dirty="0" err="1">
                <a:latin typeface="Century Gothic" panose="020B0502020202020204" pitchFamily="34" charset="0"/>
              </a:rPr>
              <a:t>Acquisition</a:t>
            </a:r>
            <a:r>
              <a:rPr lang="pl-PL" sz="4000" dirty="0">
                <a:latin typeface="Century Gothic" panose="020B0502020202020204" pitchFamily="34" charset="0"/>
              </a:rPr>
              <a:t> of </a:t>
            </a:r>
            <a:r>
              <a:rPr lang="pl-PL" sz="4000" dirty="0" err="1">
                <a:latin typeface="Century Gothic" panose="020B0502020202020204" pitchFamily="34" charset="0"/>
              </a:rPr>
              <a:t>Gas</a:t>
            </a:r>
            <a:r>
              <a:rPr lang="pl-PL" sz="4000" dirty="0">
                <a:latin typeface="Century Gothic" panose="020B0502020202020204" pitchFamily="34" charset="0"/>
              </a:rPr>
              <a:t> Storage Poland</a:t>
            </a:r>
            <a:endParaRPr lang="pl-PL" sz="4000" dirty="0"/>
          </a:p>
        </p:txBody>
      </p:sp>
      <p:sp>
        <p:nvSpPr>
          <p:cNvPr id="3" name="Symbol zastępczy zawartości 2">
            <a:extLst>
              <a:ext uri="{FF2B5EF4-FFF2-40B4-BE49-F238E27FC236}">
                <a16:creationId xmlns:a16="http://schemas.microsoft.com/office/drawing/2014/main" id="{E07963F2-2BAC-2C81-4699-198A52F30E1C}"/>
              </a:ext>
            </a:extLst>
          </p:cNvPr>
          <p:cNvSpPr>
            <a:spLocks noGrp="1"/>
          </p:cNvSpPr>
          <p:nvPr>
            <p:ph idx="1"/>
          </p:nvPr>
        </p:nvSpPr>
        <p:spPr>
          <a:xfrm>
            <a:off x="838200" y="1591868"/>
            <a:ext cx="10515600" cy="4910531"/>
          </a:xfrm>
        </p:spPr>
        <p:txBody>
          <a:bodyPr>
            <a:noAutofit/>
          </a:bodyPr>
          <a:lstStyle/>
          <a:p>
            <a:pPr algn="just"/>
            <a:r>
              <a:rPr lang="en-US" sz="2200" dirty="0">
                <a:latin typeface="Century Gothic" panose="020B0502020202020204" pitchFamily="34" charset="0"/>
              </a:rPr>
              <a:t>Concentrating the tasks related to the operation of the transmission system, the LNG Terminal and natural gas storage into the competences of one capital group guarantees making optimal decisions regarding the expansion of storage installations and their modernization, taking into account the needs of both systems and gas market participants, as well as ensuring optimal financing and comprehensive investment</a:t>
            </a:r>
            <a:r>
              <a:rPr lang="pl-PL" sz="2200" dirty="0">
                <a:latin typeface="Century Gothic" panose="020B0502020202020204" pitchFamily="34" charset="0"/>
              </a:rPr>
              <a:t> </a:t>
            </a:r>
            <a:r>
              <a:rPr lang="en-US" sz="2200" dirty="0">
                <a:latin typeface="Century Gothic" panose="020B0502020202020204" pitchFamily="34" charset="0"/>
              </a:rPr>
              <a:t>implementation.</a:t>
            </a:r>
            <a:endParaRPr lang="pl-PL" sz="2200" dirty="0">
              <a:latin typeface="Century Gothic" panose="020B0502020202020204" pitchFamily="34" charset="0"/>
            </a:endParaRPr>
          </a:p>
          <a:p>
            <a:pPr algn="just"/>
            <a:endParaRPr lang="pl-PL" sz="2200" dirty="0">
              <a:latin typeface="Century Gothic" panose="020B0502020202020204" pitchFamily="34" charset="0"/>
            </a:endParaRPr>
          </a:p>
          <a:p>
            <a:pPr algn="just" rtl="0"/>
            <a:r>
              <a:rPr lang="en-US" sz="2200" dirty="0">
                <a:latin typeface="Century Gothic" panose="020B0502020202020204" pitchFamily="34" charset="0"/>
              </a:rPr>
              <a:t>Moreover, GAZ-SYSTEM and Gas Storage Poland will also be able to more effectively ensure the integrity of the gas transmission system in the event of potential crises</a:t>
            </a:r>
            <a:r>
              <a:rPr lang="pl-PL" sz="2200" dirty="0">
                <a:latin typeface="Century Gothic" panose="020B0502020202020204" pitchFamily="34" charset="0"/>
              </a:rPr>
              <a:t>.</a:t>
            </a:r>
          </a:p>
          <a:p>
            <a:pPr algn="just" rtl="0"/>
            <a:endParaRPr lang="pl-PL" sz="2200" dirty="0">
              <a:latin typeface="Century Gothic" panose="020B0502020202020204" pitchFamily="34" charset="0"/>
            </a:endParaRPr>
          </a:p>
          <a:p>
            <a:pPr algn="just"/>
            <a:r>
              <a:rPr lang="pl-PL" sz="2200" dirty="0">
                <a:latin typeface="Century Gothic" panose="020B0502020202020204" pitchFamily="34" charset="0"/>
              </a:rPr>
              <a:t>T</a:t>
            </a:r>
            <a:r>
              <a:rPr lang="en-US" sz="2200" dirty="0">
                <a:latin typeface="Century Gothic" panose="020B0502020202020204" pitchFamily="34" charset="0"/>
              </a:rPr>
              <a:t>his will also contribute to greater security of gas supplies to consumers, better use of existing storage capacities and their increase</a:t>
            </a:r>
            <a:r>
              <a:rPr lang="pl-PL" sz="2200" dirty="0">
                <a:latin typeface="Century Gothic" panose="020B0502020202020204" pitchFamily="34" charset="0"/>
              </a:rPr>
              <a:t>.</a:t>
            </a:r>
          </a:p>
          <a:p>
            <a:pPr algn="just" rtl="0"/>
            <a:endParaRPr lang="en-US" sz="2000" dirty="0">
              <a:latin typeface="Century Gothic" panose="020B0502020202020204" pitchFamily="34" charset="0"/>
            </a:endParaRPr>
          </a:p>
        </p:txBody>
      </p:sp>
    </p:spTree>
    <p:extLst>
      <p:ext uri="{BB962C8B-B14F-4D97-AF65-F5344CB8AC3E}">
        <p14:creationId xmlns:p14="http://schemas.microsoft.com/office/powerpoint/2010/main" val="9322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A3693A-40C2-2E95-7CC4-185E5D8EE299}"/>
              </a:ext>
            </a:extLst>
          </p:cNvPr>
          <p:cNvSpPr>
            <a:spLocks noGrp="1"/>
          </p:cNvSpPr>
          <p:nvPr>
            <p:ph type="title"/>
          </p:nvPr>
        </p:nvSpPr>
        <p:spPr/>
        <p:txBody>
          <a:bodyPr>
            <a:normAutofit/>
          </a:bodyPr>
          <a:lstStyle/>
          <a:p>
            <a:pPr algn="ctr"/>
            <a:r>
              <a:rPr lang="pl-PL" sz="4000" dirty="0">
                <a:latin typeface="Century Gothic" panose="020B0502020202020204" pitchFamily="34" charset="0"/>
              </a:rPr>
              <a:t>S</a:t>
            </a:r>
            <a:r>
              <a:rPr lang="en-US" sz="4000" dirty="0" err="1">
                <a:latin typeface="Century Gothic" panose="020B0502020202020204" pitchFamily="34" charset="0"/>
              </a:rPr>
              <a:t>torage</a:t>
            </a:r>
            <a:r>
              <a:rPr lang="en-US" sz="4000" dirty="0">
                <a:latin typeface="Century Gothic" panose="020B0502020202020204" pitchFamily="34" charset="0"/>
              </a:rPr>
              <a:t> capacity</a:t>
            </a:r>
            <a:r>
              <a:rPr lang="pl-PL" sz="4000" dirty="0">
                <a:latin typeface="Century Gothic" panose="020B0502020202020204" pitchFamily="34" charset="0"/>
              </a:rPr>
              <a:t> in Poland </a:t>
            </a:r>
          </a:p>
        </p:txBody>
      </p:sp>
      <p:sp>
        <p:nvSpPr>
          <p:cNvPr id="3" name="Symbol zastępczy zawartości 2">
            <a:extLst>
              <a:ext uri="{FF2B5EF4-FFF2-40B4-BE49-F238E27FC236}">
                <a16:creationId xmlns:a16="http://schemas.microsoft.com/office/drawing/2014/main" id="{3D0E4DCB-2DBE-D534-B7AE-FE48770CA55A}"/>
              </a:ext>
            </a:extLst>
          </p:cNvPr>
          <p:cNvSpPr>
            <a:spLocks noGrp="1"/>
          </p:cNvSpPr>
          <p:nvPr>
            <p:ph idx="1"/>
          </p:nvPr>
        </p:nvSpPr>
        <p:spPr/>
        <p:txBody>
          <a:bodyPr/>
          <a:lstStyle/>
          <a:p>
            <a:pPr algn="just"/>
            <a:r>
              <a:rPr lang="en-US" dirty="0">
                <a:latin typeface="Century Gothic" panose="020B0502020202020204" pitchFamily="34" charset="0"/>
              </a:rPr>
              <a:t>O</a:t>
            </a:r>
            <a:r>
              <a:rPr lang="pl-PL" dirty="0">
                <a:latin typeface="Century Gothic" panose="020B0502020202020204" pitchFamily="34" charset="0"/>
              </a:rPr>
              <a:t>RLEN</a:t>
            </a:r>
            <a:r>
              <a:rPr lang="en-US" dirty="0">
                <a:latin typeface="Century Gothic" panose="020B0502020202020204" pitchFamily="34" charset="0"/>
              </a:rPr>
              <a:t> has entered into an agreement with Gas Storage Poland under which the company manages the capacities of the company's underground gas storage facilities located in </a:t>
            </a:r>
            <a:r>
              <a:rPr lang="en-US" dirty="0" err="1">
                <a:latin typeface="Century Gothic" panose="020B0502020202020204" pitchFamily="34" charset="0"/>
              </a:rPr>
              <a:t>Kosakowo</a:t>
            </a:r>
            <a:r>
              <a:rPr lang="en-US" dirty="0">
                <a:latin typeface="Century Gothic" panose="020B0502020202020204" pitchFamily="34" charset="0"/>
              </a:rPr>
              <a:t>, </a:t>
            </a:r>
            <a:r>
              <a:rPr lang="en-US" dirty="0" err="1">
                <a:latin typeface="Century Gothic" panose="020B0502020202020204" pitchFamily="34" charset="0"/>
              </a:rPr>
              <a:t>Mogilno</a:t>
            </a:r>
            <a:r>
              <a:rPr lang="en-US" dirty="0">
                <a:latin typeface="Century Gothic" panose="020B0502020202020204" pitchFamily="34" charset="0"/>
              </a:rPr>
              <a:t>, </a:t>
            </a:r>
            <a:r>
              <a:rPr lang="en-US" dirty="0" err="1">
                <a:latin typeface="Century Gothic" panose="020B0502020202020204" pitchFamily="34" charset="0"/>
              </a:rPr>
              <a:t>Wierzchowice</a:t>
            </a:r>
            <a:r>
              <a:rPr lang="en-US" dirty="0">
                <a:latin typeface="Century Gothic" panose="020B0502020202020204" pitchFamily="34" charset="0"/>
              </a:rPr>
              <a:t>, </a:t>
            </a:r>
            <a:r>
              <a:rPr lang="en-US" dirty="0" err="1">
                <a:latin typeface="Century Gothic" panose="020B0502020202020204" pitchFamily="34" charset="0"/>
              </a:rPr>
              <a:t>Brzeznica</a:t>
            </a:r>
            <a:r>
              <a:rPr lang="en-US" dirty="0">
                <a:latin typeface="Century Gothic" panose="020B0502020202020204" pitchFamily="34" charset="0"/>
              </a:rPr>
              <a:t>, </a:t>
            </a:r>
            <a:r>
              <a:rPr lang="en-US" dirty="0" err="1">
                <a:latin typeface="Century Gothic" panose="020B0502020202020204" pitchFamily="34" charset="0"/>
              </a:rPr>
              <a:t>Swarzow</a:t>
            </a:r>
            <a:r>
              <a:rPr lang="en-US" dirty="0">
                <a:latin typeface="Century Gothic" panose="020B0502020202020204" pitchFamily="34" charset="0"/>
              </a:rPr>
              <a:t>, </a:t>
            </a:r>
            <a:r>
              <a:rPr lang="en-US" dirty="0" err="1">
                <a:latin typeface="Century Gothic" panose="020B0502020202020204" pitchFamily="34" charset="0"/>
              </a:rPr>
              <a:t>Husow</a:t>
            </a:r>
            <a:r>
              <a:rPr lang="en-US" dirty="0">
                <a:latin typeface="Century Gothic" panose="020B0502020202020204" pitchFamily="34" charset="0"/>
              </a:rPr>
              <a:t> and </a:t>
            </a:r>
            <a:r>
              <a:rPr lang="en-US" dirty="0" err="1">
                <a:latin typeface="Century Gothic" panose="020B0502020202020204" pitchFamily="34" charset="0"/>
              </a:rPr>
              <a:t>Strachocina</a:t>
            </a:r>
            <a:r>
              <a:rPr lang="en-US" dirty="0">
                <a:latin typeface="Century Gothic" panose="020B0502020202020204" pitchFamily="34" charset="0"/>
              </a:rPr>
              <a:t>. </a:t>
            </a:r>
            <a:endParaRPr lang="pl-PL" dirty="0">
              <a:latin typeface="Century Gothic" panose="020B0502020202020204" pitchFamily="34" charset="0"/>
            </a:endParaRPr>
          </a:p>
          <a:p>
            <a:pPr algn="just"/>
            <a:endParaRPr lang="pl-PL" dirty="0">
              <a:latin typeface="Century Gothic" panose="020B0502020202020204" pitchFamily="34" charset="0"/>
            </a:endParaRPr>
          </a:p>
          <a:p>
            <a:pPr algn="just"/>
            <a:r>
              <a:rPr lang="pl-PL" dirty="0">
                <a:latin typeface="Century Gothic" panose="020B0502020202020204" pitchFamily="34" charset="0"/>
              </a:rPr>
              <a:t>To</a:t>
            </a:r>
            <a:r>
              <a:rPr lang="en-US" dirty="0" err="1">
                <a:latin typeface="Century Gothic" panose="020B0502020202020204" pitchFamily="34" charset="0"/>
              </a:rPr>
              <a:t>tal</a:t>
            </a:r>
            <a:r>
              <a:rPr lang="en-US" dirty="0">
                <a:latin typeface="Century Gothic" panose="020B0502020202020204" pitchFamily="34" charset="0"/>
              </a:rPr>
              <a:t> storage capacity is currently over 3.3 billion cubic </a:t>
            </a:r>
            <a:r>
              <a:rPr lang="en-US" dirty="0" err="1">
                <a:latin typeface="Century Gothic" panose="020B0502020202020204" pitchFamily="34" charset="0"/>
              </a:rPr>
              <a:t>metres</a:t>
            </a:r>
            <a:r>
              <a:rPr lang="en-US" dirty="0">
                <a:latin typeface="Century Gothic" panose="020B0502020202020204" pitchFamily="34" charset="0"/>
              </a:rPr>
              <a:t>. </a:t>
            </a:r>
            <a:endParaRPr lang="pl-PL" dirty="0">
              <a:latin typeface="Century Gothic" panose="020B0502020202020204" pitchFamily="34" charset="0"/>
            </a:endParaRPr>
          </a:p>
        </p:txBody>
      </p:sp>
    </p:spTree>
    <p:extLst>
      <p:ext uri="{BB962C8B-B14F-4D97-AF65-F5344CB8AC3E}">
        <p14:creationId xmlns:p14="http://schemas.microsoft.com/office/powerpoint/2010/main" val="395924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E3A2AF-B777-F40C-5D40-7DDB4EE8DD3F}"/>
              </a:ext>
            </a:extLst>
          </p:cNvPr>
          <p:cNvSpPr>
            <a:spLocks noGrp="1"/>
          </p:cNvSpPr>
          <p:nvPr>
            <p:ph type="title"/>
          </p:nvPr>
        </p:nvSpPr>
        <p:spPr/>
        <p:txBody>
          <a:bodyPr>
            <a:normAutofit/>
          </a:bodyPr>
          <a:lstStyle/>
          <a:p>
            <a:pPr algn="ctr"/>
            <a:r>
              <a:rPr lang="pl-PL" sz="4000" dirty="0" err="1">
                <a:latin typeface="Century Gothic" panose="020B0502020202020204" pitchFamily="34" charset="0"/>
              </a:rPr>
              <a:t>Similar</a:t>
            </a:r>
            <a:r>
              <a:rPr lang="pl-PL" sz="4000" dirty="0">
                <a:latin typeface="Century Gothic" panose="020B0502020202020204" pitchFamily="34" charset="0"/>
              </a:rPr>
              <a:t> </a:t>
            </a:r>
            <a:r>
              <a:rPr lang="pl-PL" sz="4000" dirty="0" err="1">
                <a:latin typeface="Century Gothic" panose="020B0502020202020204" pitchFamily="34" charset="0"/>
              </a:rPr>
              <a:t>gas</a:t>
            </a:r>
            <a:r>
              <a:rPr lang="pl-PL" sz="4000" dirty="0">
                <a:latin typeface="Century Gothic" panose="020B0502020202020204" pitchFamily="34" charset="0"/>
              </a:rPr>
              <a:t> market model in Europe </a:t>
            </a:r>
          </a:p>
        </p:txBody>
      </p:sp>
      <p:sp>
        <p:nvSpPr>
          <p:cNvPr id="3" name="Symbol zastępczy zawartości 2">
            <a:extLst>
              <a:ext uri="{FF2B5EF4-FFF2-40B4-BE49-F238E27FC236}">
                <a16:creationId xmlns:a16="http://schemas.microsoft.com/office/drawing/2014/main" id="{AE6CFE20-64C4-6D64-5CC8-E81E940FD401}"/>
              </a:ext>
            </a:extLst>
          </p:cNvPr>
          <p:cNvSpPr>
            <a:spLocks noGrp="1"/>
          </p:cNvSpPr>
          <p:nvPr>
            <p:ph idx="1"/>
          </p:nvPr>
        </p:nvSpPr>
        <p:spPr/>
        <p:txBody>
          <a:bodyPr/>
          <a:lstStyle/>
          <a:p>
            <a:pPr algn="just"/>
            <a:r>
              <a:rPr lang="en-US" dirty="0">
                <a:latin typeface="Century Gothic" panose="020B0502020202020204" pitchFamily="34" charset="0"/>
              </a:rPr>
              <a:t>Energinet is the owner of </a:t>
            </a:r>
            <a:r>
              <a:rPr lang="pl-PL" dirty="0" err="1">
                <a:latin typeface="Century Gothic" panose="020B0502020202020204" pitchFamily="34" charset="0"/>
              </a:rPr>
              <a:t>Gas</a:t>
            </a:r>
            <a:r>
              <a:rPr lang="pl-PL" dirty="0">
                <a:latin typeface="Century Gothic" panose="020B0502020202020204" pitchFamily="34" charset="0"/>
              </a:rPr>
              <a:t> Storage </a:t>
            </a:r>
            <a:r>
              <a:rPr lang="pl-PL" dirty="0" err="1">
                <a:latin typeface="Century Gothic" panose="020B0502020202020204" pitchFamily="34" charset="0"/>
              </a:rPr>
              <a:t>Denmark</a:t>
            </a:r>
            <a:r>
              <a:rPr lang="pl-PL" dirty="0">
                <a:latin typeface="Century Gothic" panose="020B0502020202020204" pitchFamily="34" charset="0"/>
              </a:rPr>
              <a:t> A/S</a:t>
            </a:r>
            <a:r>
              <a:rPr lang="en-US" dirty="0">
                <a:latin typeface="Century Gothic" panose="020B0502020202020204" pitchFamily="34" charset="0"/>
              </a:rPr>
              <a:t>, which operates the gas storage facilities at </a:t>
            </a:r>
            <a:r>
              <a:rPr lang="en-US" dirty="0" err="1">
                <a:latin typeface="Century Gothic" panose="020B0502020202020204" pitchFamily="34" charset="0"/>
              </a:rPr>
              <a:t>Stenlille</a:t>
            </a:r>
            <a:r>
              <a:rPr lang="en-US" dirty="0">
                <a:latin typeface="Century Gothic" panose="020B0502020202020204" pitchFamily="34" charset="0"/>
              </a:rPr>
              <a:t> on </a:t>
            </a:r>
            <a:r>
              <a:rPr lang="en-US" dirty="0" err="1">
                <a:latin typeface="Century Gothic" panose="020B0502020202020204" pitchFamily="34" charset="0"/>
              </a:rPr>
              <a:t>Sealand</a:t>
            </a:r>
            <a:r>
              <a:rPr lang="en-US" dirty="0">
                <a:latin typeface="Century Gothic" panose="020B0502020202020204" pitchFamily="34" charset="0"/>
              </a:rPr>
              <a:t> and at Lille </a:t>
            </a:r>
            <a:r>
              <a:rPr lang="en-US" dirty="0" err="1">
                <a:latin typeface="Century Gothic" panose="020B0502020202020204" pitchFamily="34" charset="0"/>
              </a:rPr>
              <a:t>Torup</a:t>
            </a:r>
            <a:r>
              <a:rPr lang="en-US" dirty="0">
                <a:latin typeface="Century Gothic" panose="020B0502020202020204" pitchFamily="34" charset="0"/>
              </a:rPr>
              <a:t> in Northern Jutland. </a:t>
            </a:r>
            <a:endParaRPr lang="pl-PL" dirty="0">
              <a:latin typeface="Century Gothic" panose="020B0502020202020204" pitchFamily="34" charset="0"/>
            </a:endParaRPr>
          </a:p>
          <a:p>
            <a:pPr marL="0" indent="0" algn="just">
              <a:buNone/>
            </a:pPr>
            <a:endParaRPr lang="pl-PL" dirty="0">
              <a:latin typeface="Century Gothic" panose="020B0502020202020204" pitchFamily="34" charset="0"/>
            </a:endParaRPr>
          </a:p>
          <a:p>
            <a:pPr algn="just"/>
            <a:r>
              <a:rPr lang="en-US" dirty="0">
                <a:latin typeface="Century Gothic" panose="020B0502020202020204" pitchFamily="34" charset="0"/>
              </a:rPr>
              <a:t>Energinet's business model includes one common entry and exit storage point which covers the</a:t>
            </a:r>
            <a:r>
              <a:rPr lang="pl-PL" dirty="0">
                <a:latin typeface="Century Gothic" panose="020B0502020202020204" pitchFamily="34" charset="0"/>
              </a:rPr>
              <a:t> </a:t>
            </a:r>
            <a:r>
              <a:rPr lang="pl-PL" dirty="0" err="1">
                <a:latin typeface="Century Gothic" panose="020B0502020202020204" pitchFamily="34" charset="0"/>
              </a:rPr>
              <a:t>gas</a:t>
            </a:r>
            <a:r>
              <a:rPr lang="pl-PL" dirty="0">
                <a:latin typeface="Century Gothic" panose="020B0502020202020204" pitchFamily="34" charset="0"/>
              </a:rPr>
              <a:t> </a:t>
            </a:r>
            <a:r>
              <a:rPr lang="pl-PL" dirty="0" err="1">
                <a:latin typeface="Century Gothic" panose="020B0502020202020204" pitchFamily="34" charset="0"/>
              </a:rPr>
              <a:t>storage</a:t>
            </a:r>
            <a:r>
              <a:rPr lang="pl-PL" dirty="0">
                <a:latin typeface="Century Gothic" panose="020B0502020202020204" pitchFamily="34" charset="0"/>
              </a:rPr>
              <a:t> </a:t>
            </a:r>
            <a:r>
              <a:rPr lang="pl-PL" dirty="0" err="1">
                <a:latin typeface="Century Gothic" panose="020B0502020202020204" pitchFamily="34" charset="0"/>
              </a:rPr>
              <a:t>facilities</a:t>
            </a:r>
            <a:r>
              <a:rPr lang="pl-PL" dirty="0">
                <a:latin typeface="Century Gothic" panose="020B0502020202020204" pitchFamily="34" charset="0"/>
              </a:rPr>
              <a:t> </a:t>
            </a:r>
            <a:r>
              <a:rPr lang="pl-PL" dirty="0" err="1">
                <a:latin typeface="Century Gothic" panose="020B0502020202020204" pitchFamily="34" charset="0"/>
              </a:rPr>
              <a:t>at</a:t>
            </a:r>
            <a:r>
              <a:rPr lang="pl-PL" dirty="0">
                <a:latin typeface="Century Gothic" panose="020B0502020202020204" pitchFamily="34" charset="0"/>
              </a:rPr>
              <a:t> </a:t>
            </a:r>
            <a:r>
              <a:rPr lang="pl-PL" dirty="0" err="1">
                <a:latin typeface="Century Gothic" panose="020B0502020202020204" pitchFamily="34" charset="0"/>
              </a:rPr>
              <a:t>Stenlille</a:t>
            </a:r>
            <a:r>
              <a:rPr lang="pl-PL" dirty="0">
                <a:latin typeface="Century Gothic" panose="020B0502020202020204" pitchFamily="34" charset="0"/>
              </a:rPr>
              <a:t> and </a:t>
            </a:r>
            <a:r>
              <a:rPr lang="pl-PL" dirty="0" err="1">
                <a:latin typeface="Century Gothic" panose="020B0502020202020204" pitchFamily="34" charset="0"/>
              </a:rPr>
              <a:t>Lillie</a:t>
            </a:r>
            <a:r>
              <a:rPr lang="pl-PL" dirty="0">
                <a:latin typeface="Century Gothic" panose="020B0502020202020204" pitchFamily="34" charset="0"/>
              </a:rPr>
              <a:t> </a:t>
            </a:r>
            <a:r>
              <a:rPr lang="pl-PL" dirty="0" err="1">
                <a:latin typeface="Century Gothic" panose="020B0502020202020204" pitchFamily="34" charset="0"/>
              </a:rPr>
              <a:t>Torup</a:t>
            </a:r>
            <a:r>
              <a:rPr lang="pl-PL" dirty="0">
                <a:latin typeface="Century Gothic" panose="020B0502020202020204" pitchFamily="34" charset="0"/>
              </a:rPr>
              <a:t>.</a:t>
            </a:r>
            <a:r>
              <a:rPr lang="en-US" dirty="0">
                <a:latin typeface="Century Gothic" panose="020B0502020202020204" pitchFamily="34" charset="0"/>
              </a:rPr>
              <a:t> Storage customers use this point to </a:t>
            </a:r>
            <a:r>
              <a:rPr lang="pl-PL" dirty="0" err="1">
                <a:latin typeface="Century Gothic" panose="020B0502020202020204" pitchFamily="34" charset="0"/>
              </a:rPr>
              <a:t>inject</a:t>
            </a:r>
            <a:r>
              <a:rPr lang="en-US" dirty="0">
                <a:latin typeface="Century Gothic" panose="020B0502020202020204" pitchFamily="34" charset="0"/>
              </a:rPr>
              <a:t> gas into the gas storage facility or withdraw gas from it</a:t>
            </a:r>
            <a:r>
              <a:rPr lang="pl-PL" dirty="0">
                <a:latin typeface="Century Gothic" panose="020B0502020202020204" pitchFamily="34" charset="0"/>
              </a:rPr>
              <a:t>.</a:t>
            </a:r>
          </a:p>
        </p:txBody>
      </p:sp>
    </p:spTree>
    <p:extLst>
      <p:ext uri="{BB962C8B-B14F-4D97-AF65-F5344CB8AC3E}">
        <p14:creationId xmlns:p14="http://schemas.microsoft.com/office/powerpoint/2010/main" val="1156647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AF1042-5B93-4832-A57F-B587DA1CCFEE}"/>
              </a:ext>
            </a:extLst>
          </p:cNvPr>
          <p:cNvSpPr>
            <a:spLocks noGrp="1"/>
          </p:cNvSpPr>
          <p:nvPr>
            <p:ph type="title"/>
          </p:nvPr>
        </p:nvSpPr>
        <p:spPr/>
        <p:txBody>
          <a:bodyPr/>
          <a:lstStyle/>
          <a:p>
            <a:r>
              <a:rPr lang="pl-PL" dirty="0" err="1"/>
              <a:t>Thank</a:t>
            </a:r>
            <a:r>
              <a:rPr lang="pl-PL" dirty="0"/>
              <a:t> </a:t>
            </a:r>
            <a:r>
              <a:rPr lang="pl-PL" dirty="0" err="1"/>
              <a:t>you</a:t>
            </a:r>
            <a:r>
              <a:rPr lang="pl-PL" dirty="0"/>
              <a:t> </a:t>
            </a:r>
          </a:p>
        </p:txBody>
      </p:sp>
    </p:spTree>
    <p:extLst>
      <p:ext uri="{BB962C8B-B14F-4D97-AF65-F5344CB8AC3E}">
        <p14:creationId xmlns:p14="http://schemas.microsoft.com/office/powerpoint/2010/main" val="312350923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1845</TotalTime>
  <Words>508</Words>
  <Application>Microsoft Office PowerPoint</Application>
  <PresentationFormat>Panoramiczny</PresentationFormat>
  <Paragraphs>29</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Arial</vt:lpstr>
      <vt:lpstr>Calibri</vt:lpstr>
      <vt:lpstr>Calibri Light</vt:lpstr>
      <vt:lpstr>Century Gothic</vt:lpstr>
      <vt:lpstr>Motyw pakietu Office</vt:lpstr>
      <vt:lpstr>Acquisition of Gas Storage Poland by GAZ-SYSTEM </vt:lpstr>
      <vt:lpstr>Acquisition of Gas Storage Poland</vt:lpstr>
      <vt:lpstr>Formal and legal basis for the implementation of the Transaction</vt:lpstr>
      <vt:lpstr>Acquisition of Gas Storage Poland</vt:lpstr>
      <vt:lpstr>Acquisition of Gas Storage Poland</vt:lpstr>
      <vt:lpstr>Storage capacity in Poland </vt:lpstr>
      <vt:lpstr>Similar gas market model in Europe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Katarzyna Maziarka</dc:creator>
  <cp:lastModifiedBy>Kucel Dariusz</cp:lastModifiedBy>
  <cp:revision>13</cp:revision>
  <dcterms:created xsi:type="dcterms:W3CDTF">2024-02-29T19:53:02Z</dcterms:created>
  <dcterms:modified xsi:type="dcterms:W3CDTF">2024-04-10T16:22:15Z</dcterms:modified>
</cp:coreProperties>
</file>