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7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8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9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10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2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3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14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drawings/drawing15.xml" ContentType="application/vnd.openxmlformats-officedocument.drawingml.chartshapes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drawings/drawing16.xml" ContentType="application/vnd.openxmlformats-officedocument.drawingml.chartshape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7.xml" ContentType="application/vnd.openxmlformats-officedocument.themeOverride+xml"/>
  <Override PartName="/ppt/drawings/drawing17.xml" ContentType="application/vnd.openxmlformats-officedocument.drawingml.chartshapes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31.xml" ContentType="application/vnd.openxmlformats-officedocument.themeOverride+xml"/>
  <Override PartName="/ppt/drawings/drawing18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32.xml" ContentType="application/vnd.openxmlformats-officedocument.themeOverride+xml"/>
  <Override PartName="/ppt/drawings/drawing19.xml" ContentType="application/vnd.openxmlformats-officedocument.drawingml.chartshapes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3.xml" ContentType="application/vnd.openxmlformats-officedocument.themeOverride+xml"/>
  <Override PartName="/ppt/drawings/drawing20.xml" ContentType="application/vnd.openxmlformats-officedocument.drawingml.chartshapes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4.xml" ContentType="application/vnd.openxmlformats-officedocument.themeOverride+xml"/>
  <Override PartName="/ppt/drawings/drawing21.xml" ContentType="application/vnd.openxmlformats-officedocument.drawingml.chartshapes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theme/themeOverride35.xml" ContentType="application/vnd.openxmlformats-officedocument.themeOverride+xml"/>
  <Override PartName="/ppt/drawings/drawing22.xml" ContentType="application/vnd.openxmlformats-officedocument.drawingml.chartshape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heme/themeOverride36.xml" ContentType="application/vnd.openxmlformats-officedocument.themeOverride+xml"/>
  <Override PartName="/ppt/drawings/drawing23.xml" ContentType="application/vnd.openxmlformats-officedocument.drawingml.chartshapes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37.xml" ContentType="application/vnd.openxmlformats-officedocument.themeOverride+xml"/>
  <Override PartName="/ppt/drawings/drawing24.xml" ContentType="application/vnd.openxmlformats-officedocument.drawingml.chartshapes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38.xml" ContentType="application/vnd.openxmlformats-officedocument.themeOverride+xml"/>
  <Override PartName="/ppt/drawings/drawing25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theme/themeOverride39.xml" ContentType="application/vnd.openxmlformats-officedocument.themeOverride+xml"/>
  <Override PartName="/ppt/drawings/drawing26.xml" ContentType="application/vnd.openxmlformats-officedocument.drawingml.chartshapes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heme/themeOverride40.xml" ContentType="application/vnd.openxmlformats-officedocument.themeOverride+xml"/>
  <Override PartName="/ppt/drawings/drawing27.xml" ContentType="application/vnd.openxmlformats-officedocument.drawingml.chartshapes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theme/themeOverride41.xml" ContentType="application/vnd.openxmlformats-officedocument.themeOverride+xml"/>
  <Override PartName="/ppt/drawings/drawing28.xml" ContentType="application/vnd.openxmlformats-officedocument.drawingml.chartshapes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theme/themeOverride42.xml" ContentType="application/vnd.openxmlformats-officedocument.themeOverride+xml"/>
  <Override PartName="/ppt/drawings/drawing29.xml" ContentType="application/vnd.openxmlformats-officedocument.drawingml.chartshapes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theme/themeOverride43.xml" ContentType="application/vnd.openxmlformats-officedocument.themeOverride+xml"/>
  <Override PartName="/ppt/drawings/drawing30.xml" ContentType="application/vnd.openxmlformats-officedocument.drawingml.chartshapes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theme/themeOverride44.xml" ContentType="application/vnd.openxmlformats-officedocument.themeOverride+xml"/>
  <Override PartName="/ppt/drawings/drawing31.xml" ContentType="application/vnd.openxmlformats-officedocument.drawingml.chartshapes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theme/themeOverride45.xml" ContentType="application/vnd.openxmlformats-officedocument.themeOverride+xml"/>
  <Override PartName="/ppt/drawings/drawing3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heme/themeOverride46.xml" ContentType="application/vnd.openxmlformats-officedocument.themeOverride+xml"/>
  <Override PartName="/ppt/drawings/drawing33.xml" ContentType="application/vnd.openxmlformats-officedocument.drawingml.chartshapes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theme/themeOverride47.xml" ContentType="application/vnd.openxmlformats-officedocument.themeOverride+xml"/>
  <Override PartName="/ppt/drawings/drawing34.xml" ContentType="application/vnd.openxmlformats-officedocument.drawingml.chartshapes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theme/themeOverride48.xml" ContentType="application/vnd.openxmlformats-officedocument.themeOverride+xml"/>
  <Override PartName="/ppt/drawings/drawing35.xml" ContentType="application/vnd.openxmlformats-officedocument.drawingml.chartshapes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theme/themeOverride49.xml" ContentType="application/vnd.openxmlformats-officedocument.themeOverride+xml"/>
  <Override PartName="/ppt/drawings/drawing36.xml" ContentType="application/vnd.openxmlformats-officedocument.drawingml.chartshapes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theme/themeOverride50.xml" ContentType="application/vnd.openxmlformats-officedocument.themeOverride+xml"/>
  <Override PartName="/ppt/drawings/drawing37.xml" ContentType="application/vnd.openxmlformats-officedocument.drawingml.chartshapes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theme/themeOverride51.xml" ContentType="application/vnd.openxmlformats-officedocument.themeOverride+xml"/>
  <Override PartName="/ppt/drawings/drawing38.xml" ContentType="application/vnd.openxmlformats-officedocument.drawingml.chartshapes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heme/themeOverride52.xml" ContentType="application/vnd.openxmlformats-officedocument.themeOverride+xml"/>
  <Override PartName="/ppt/drawings/drawing39.xml" ContentType="application/vnd.openxmlformats-officedocument.drawingml.chartshapes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theme/themeOverride53.xml" ContentType="application/vnd.openxmlformats-officedocument.themeOverr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theme/themeOverride54.xml" ContentType="application/vnd.openxmlformats-officedocument.themeOverride+xml"/>
  <Override PartName="/ppt/drawings/drawing40.xml" ContentType="application/vnd.openxmlformats-officedocument.drawingml.chartshapes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heme/themeOverride55.xml" ContentType="application/vnd.openxmlformats-officedocument.themeOverride+xml"/>
  <Override PartName="/ppt/drawings/drawing41.xml" ContentType="application/vnd.openxmlformats-officedocument.drawingml.chartshapes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theme/themeOverride56.xml" ContentType="application/vnd.openxmlformats-officedocument.themeOverride+xml"/>
  <Override PartName="/ppt/drawings/drawing42.xml" ContentType="application/vnd.openxmlformats-officedocument.drawingml.chartshapes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theme/themeOverride57.xml" ContentType="application/vnd.openxmlformats-officedocument.themeOverride+xml"/>
  <Override PartName="/ppt/drawings/drawing43.xml" ContentType="application/vnd.openxmlformats-officedocument.drawingml.chartshapes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heme/themeOverride58.xml" ContentType="application/vnd.openxmlformats-officedocument.themeOverride+xml"/>
  <Override PartName="/ppt/drawings/drawing44.xml" ContentType="application/vnd.openxmlformats-officedocument.drawingml.chartshapes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theme/themeOverride59.xml" ContentType="application/vnd.openxmlformats-officedocument.themeOverride+xml"/>
  <Override PartName="/ppt/drawings/drawing45.xml" ContentType="application/vnd.openxmlformats-officedocument.drawingml.chartshapes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theme/themeOverride60.xml" ContentType="application/vnd.openxmlformats-officedocument.themeOverr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theme/themeOverride61.xml" ContentType="application/vnd.openxmlformats-officedocument.themeOverr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theme/themeOverride6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4"/>
    <p:sldMasterId id="2147483679" r:id="rId5"/>
  </p:sldMasterIdLst>
  <p:notesMasterIdLst>
    <p:notesMasterId r:id="rId30"/>
  </p:notesMasterIdLst>
  <p:handoutMasterIdLst>
    <p:handoutMasterId r:id="rId31"/>
  </p:handoutMasterIdLst>
  <p:sldIdLst>
    <p:sldId id="279" r:id="rId6"/>
    <p:sldId id="314" r:id="rId7"/>
    <p:sldId id="296" r:id="rId8"/>
    <p:sldId id="298" r:id="rId9"/>
    <p:sldId id="297" r:id="rId10"/>
    <p:sldId id="307" r:id="rId11"/>
    <p:sldId id="309" r:id="rId12"/>
    <p:sldId id="319" r:id="rId13"/>
    <p:sldId id="304" r:id="rId14"/>
    <p:sldId id="310" r:id="rId15"/>
    <p:sldId id="321" r:id="rId16"/>
    <p:sldId id="278" r:id="rId17"/>
    <p:sldId id="280" r:id="rId18"/>
    <p:sldId id="308" r:id="rId19"/>
    <p:sldId id="323" r:id="rId20"/>
    <p:sldId id="329" r:id="rId21"/>
    <p:sldId id="328" r:id="rId22"/>
    <p:sldId id="305" r:id="rId23"/>
    <p:sldId id="320" r:id="rId24"/>
    <p:sldId id="318" r:id="rId25"/>
    <p:sldId id="331" r:id="rId26"/>
    <p:sldId id="330" r:id="rId27"/>
    <p:sldId id="312" r:id="rId28"/>
    <p:sldId id="313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2BF44"/>
    <a:srgbClr val="E5E5E5"/>
    <a:srgbClr val="E4E4E4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6357" autoAdjust="0"/>
  </p:normalViewPr>
  <p:slideViewPr>
    <p:cSldViewPr snapToGrid="0">
      <p:cViewPr varScale="1">
        <p:scale>
          <a:sx n="86" d="100"/>
          <a:sy n="86" d="100"/>
        </p:scale>
        <p:origin x="52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5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6.xml"/><Relationship Id="rId4" Type="http://schemas.openxmlformats.org/officeDocument/2006/relationships/oleObject" Target="../embeddings/oleObject1.bin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7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8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9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0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3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14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5" Type="http://schemas.openxmlformats.org/officeDocument/2006/relationships/chartUserShapes" Target="../drawings/drawing15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5" Type="http://schemas.openxmlformats.org/officeDocument/2006/relationships/chartUserShapes" Target="../drawings/drawing16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7.xml"/><Relationship Id="rId1" Type="http://schemas.microsoft.com/office/2011/relationships/chartStyle" Target="style27.xml"/><Relationship Id="rId5" Type="http://schemas.openxmlformats.org/officeDocument/2006/relationships/chartUserShapes" Target="../drawings/drawing17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1.xml"/><Relationship Id="rId1" Type="http://schemas.microsoft.com/office/2011/relationships/chartStyle" Target="style31.xml"/><Relationship Id="rId5" Type="http://schemas.openxmlformats.org/officeDocument/2006/relationships/chartUserShapes" Target="../drawings/drawing18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2.xml"/><Relationship Id="rId2" Type="http://schemas.microsoft.com/office/2011/relationships/chartColorStyle" Target="colors32.xml"/><Relationship Id="rId1" Type="http://schemas.microsoft.com/office/2011/relationships/chartStyle" Target="style32.xml"/><Relationship Id="rId5" Type="http://schemas.openxmlformats.org/officeDocument/2006/relationships/chartUserShapes" Target="../drawings/drawing19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3.xml"/><Relationship Id="rId2" Type="http://schemas.microsoft.com/office/2011/relationships/chartColorStyle" Target="colors33.xml"/><Relationship Id="rId1" Type="http://schemas.microsoft.com/office/2011/relationships/chartStyle" Target="style33.xml"/><Relationship Id="rId5" Type="http://schemas.openxmlformats.org/officeDocument/2006/relationships/chartUserShapes" Target="../drawings/drawing20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4.xml"/><Relationship Id="rId2" Type="http://schemas.microsoft.com/office/2011/relationships/chartColorStyle" Target="colors34.xml"/><Relationship Id="rId1" Type="http://schemas.microsoft.com/office/2011/relationships/chartStyle" Target="style34.xml"/><Relationship Id="rId5" Type="http://schemas.openxmlformats.org/officeDocument/2006/relationships/chartUserShapes" Target="../drawings/drawing2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5.xml"/><Relationship Id="rId2" Type="http://schemas.microsoft.com/office/2011/relationships/chartColorStyle" Target="colors35.xml"/><Relationship Id="rId1" Type="http://schemas.microsoft.com/office/2011/relationships/chartStyle" Target="style35.xml"/><Relationship Id="rId5" Type="http://schemas.openxmlformats.org/officeDocument/2006/relationships/chartUserShapes" Target="../drawings/drawing2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6.xml"/><Relationship Id="rId2" Type="http://schemas.microsoft.com/office/2011/relationships/chartColorStyle" Target="colors36.xml"/><Relationship Id="rId1" Type="http://schemas.microsoft.com/office/2011/relationships/chartStyle" Target="style36.xml"/><Relationship Id="rId5" Type="http://schemas.openxmlformats.org/officeDocument/2006/relationships/chartUserShapes" Target="../drawings/drawing23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7.xml"/><Relationship Id="rId2" Type="http://schemas.microsoft.com/office/2011/relationships/chartColorStyle" Target="colors37.xml"/><Relationship Id="rId1" Type="http://schemas.microsoft.com/office/2011/relationships/chartStyle" Target="style37.xml"/><Relationship Id="rId5" Type="http://schemas.openxmlformats.org/officeDocument/2006/relationships/chartUserShapes" Target="../drawings/drawing24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8.xml"/><Relationship Id="rId2" Type="http://schemas.microsoft.com/office/2011/relationships/chartColorStyle" Target="colors38.xml"/><Relationship Id="rId1" Type="http://schemas.microsoft.com/office/2011/relationships/chartStyle" Target="style38.xml"/><Relationship Id="rId5" Type="http://schemas.openxmlformats.org/officeDocument/2006/relationships/chartUserShapes" Target="../drawings/drawing25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9.xml"/><Relationship Id="rId2" Type="http://schemas.microsoft.com/office/2011/relationships/chartColorStyle" Target="colors39.xml"/><Relationship Id="rId1" Type="http://schemas.microsoft.com/office/2011/relationships/chartStyle" Target="style39.xml"/><Relationship Id="rId5" Type="http://schemas.openxmlformats.org/officeDocument/2006/relationships/chartUserShapes" Target="../drawings/drawing26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0.xml"/><Relationship Id="rId2" Type="http://schemas.microsoft.com/office/2011/relationships/chartColorStyle" Target="colors40.xml"/><Relationship Id="rId1" Type="http://schemas.microsoft.com/office/2011/relationships/chartStyle" Target="style40.xml"/><Relationship Id="rId5" Type="http://schemas.openxmlformats.org/officeDocument/2006/relationships/chartUserShapes" Target="../drawings/drawing27.xml"/><Relationship Id="rId4" Type="http://schemas.openxmlformats.org/officeDocument/2006/relationships/package" Target="../embeddings/Microsoft_Excel_Worksheet1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1.xml"/><Relationship Id="rId2" Type="http://schemas.microsoft.com/office/2011/relationships/chartColorStyle" Target="colors41.xml"/><Relationship Id="rId1" Type="http://schemas.microsoft.com/office/2011/relationships/chartStyle" Target="style41.xml"/><Relationship Id="rId5" Type="http://schemas.openxmlformats.org/officeDocument/2006/relationships/chartUserShapes" Target="../drawings/drawing28.xml"/><Relationship Id="rId4" Type="http://schemas.openxmlformats.org/officeDocument/2006/relationships/package" Target="../embeddings/Microsoft_Excel_Worksheet2.xlsx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2.xml"/><Relationship Id="rId2" Type="http://schemas.microsoft.com/office/2011/relationships/chartColorStyle" Target="colors42.xml"/><Relationship Id="rId1" Type="http://schemas.microsoft.com/office/2011/relationships/chartStyle" Target="style42.xml"/><Relationship Id="rId5" Type="http://schemas.openxmlformats.org/officeDocument/2006/relationships/chartUserShapes" Target="../drawings/drawing29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3.xml"/><Relationship Id="rId2" Type="http://schemas.microsoft.com/office/2011/relationships/chartColorStyle" Target="colors43.xml"/><Relationship Id="rId1" Type="http://schemas.microsoft.com/office/2011/relationships/chartStyle" Target="style43.xml"/><Relationship Id="rId5" Type="http://schemas.openxmlformats.org/officeDocument/2006/relationships/chartUserShapes" Target="../drawings/drawing30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4.xml"/><Relationship Id="rId2" Type="http://schemas.microsoft.com/office/2011/relationships/chartColorStyle" Target="colors44.xml"/><Relationship Id="rId1" Type="http://schemas.microsoft.com/office/2011/relationships/chartStyle" Target="style44.xml"/><Relationship Id="rId5" Type="http://schemas.openxmlformats.org/officeDocument/2006/relationships/chartUserShapes" Target="../drawings/drawing3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5.xml"/><Relationship Id="rId2" Type="http://schemas.microsoft.com/office/2011/relationships/chartColorStyle" Target="colors45.xml"/><Relationship Id="rId1" Type="http://schemas.microsoft.com/office/2011/relationships/chartStyle" Target="style45.xml"/><Relationship Id="rId5" Type="http://schemas.openxmlformats.org/officeDocument/2006/relationships/chartUserShapes" Target="../drawings/drawing3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6.xml"/><Relationship Id="rId2" Type="http://schemas.microsoft.com/office/2011/relationships/chartColorStyle" Target="colors46.xml"/><Relationship Id="rId1" Type="http://schemas.microsoft.com/office/2011/relationships/chartStyle" Target="style46.xml"/><Relationship Id="rId5" Type="http://schemas.openxmlformats.org/officeDocument/2006/relationships/chartUserShapes" Target="../drawings/drawing33.xml"/><Relationship Id="rId4" Type="http://schemas.openxmlformats.org/officeDocument/2006/relationships/package" Target="../embeddings/Microsoft_Excel_Worksheet3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7.xml"/><Relationship Id="rId2" Type="http://schemas.microsoft.com/office/2011/relationships/chartColorStyle" Target="colors47.xml"/><Relationship Id="rId1" Type="http://schemas.microsoft.com/office/2011/relationships/chartStyle" Target="style47.xml"/><Relationship Id="rId5" Type="http://schemas.openxmlformats.org/officeDocument/2006/relationships/chartUserShapes" Target="../drawings/drawing34.xml"/><Relationship Id="rId4" Type="http://schemas.openxmlformats.org/officeDocument/2006/relationships/package" Target="../embeddings/Microsoft_Excel_Worksheet4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8.xml"/><Relationship Id="rId2" Type="http://schemas.microsoft.com/office/2011/relationships/chartColorStyle" Target="colors48.xml"/><Relationship Id="rId1" Type="http://schemas.microsoft.com/office/2011/relationships/chartStyle" Target="style48.xml"/><Relationship Id="rId5" Type="http://schemas.openxmlformats.org/officeDocument/2006/relationships/chartUserShapes" Target="../drawings/drawing35.xml"/><Relationship Id="rId4" Type="http://schemas.openxmlformats.org/officeDocument/2006/relationships/package" Target="../embeddings/Microsoft_Excel_Worksheet5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9.xml"/><Relationship Id="rId2" Type="http://schemas.microsoft.com/office/2011/relationships/chartColorStyle" Target="colors49.xml"/><Relationship Id="rId1" Type="http://schemas.microsoft.com/office/2011/relationships/chartStyle" Target="style49.xml"/><Relationship Id="rId5" Type="http://schemas.openxmlformats.org/officeDocument/2006/relationships/chartUserShapes" Target="../drawings/drawing36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0.xml"/><Relationship Id="rId2" Type="http://schemas.microsoft.com/office/2011/relationships/chartColorStyle" Target="colors50.xml"/><Relationship Id="rId1" Type="http://schemas.microsoft.com/office/2011/relationships/chartStyle" Target="style50.xml"/><Relationship Id="rId5" Type="http://schemas.openxmlformats.org/officeDocument/2006/relationships/chartUserShapes" Target="../drawings/drawing37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1.xml"/><Relationship Id="rId2" Type="http://schemas.microsoft.com/office/2011/relationships/chartColorStyle" Target="colors51.xml"/><Relationship Id="rId1" Type="http://schemas.microsoft.com/office/2011/relationships/chartStyle" Target="style51.xml"/><Relationship Id="rId5" Type="http://schemas.openxmlformats.org/officeDocument/2006/relationships/chartUserShapes" Target="../drawings/drawing38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2.xml"/><Relationship Id="rId2" Type="http://schemas.microsoft.com/office/2011/relationships/chartColorStyle" Target="colors52.xml"/><Relationship Id="rId1" Type="http://schemas.microsoft.com/office/2011/relationships/chartStyle" Target="style52.xml"/><Relationship Id="rId5" Type="http://schemas.openxmlformats.org/officeDocument/2006/relationships/chartUserShapes" Target="../drawings/drawing39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3.xml"/><Relationship Id="rId2" Type="http://schemas.microsoft.com/office/2011/relationships/chartColorStyle" Target="colors53.xml"/><Relationship Id="rId1" Type="http://schemas.microsoft.com/office/2011/relationships/chartStyle" Target="style53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4.xml"/><Relationship Id="rId2" Type="http://schemas.microsoft.com/office/2011/relationships/chartColorStyle" Target="colors54.xml"/><Relationship Id="rId1" Type="http://schemas.microsoft.com/office/2011/relationships/chartStyle" Target="style54.xml"/><Relationship Id="rId5" Type="http://schemas.openxmlformats.org/officeDocument/2006/relationships/chartUserShapes" Target="../drawings/drawing40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5.xml"/><Relationship Id="rId2" Type="http://schemas.microsoft.com/office/2011/relationships/chartColorStyle" Target="colors55.xml"/><Relationship Id="rId1" Type="http://schemas.microsoft.com/office/2011/relationships/chartStyle" Target="style55.xml"/><Relationship Id="rId5" Type="http://schemas.openxmlformats.org/officeDocument/2006/relationships/chartUserShapes" Target="../drawings/drawing4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6.xml"/><Relationship Id="rId2" Type="http://schemas.microsoft.com/office/2011/relationships/chartColorStyle" Target="colors56.xml"/><Relationship Id="rId1" Type="http://schemas.microsoft.com/office/2011/relationships/chartStyle" Target="style56.xml"/><Relationship Id="rId5" Type="http://schemas.openxmlformats.org/officeDocument/2006/relationships/chartUserShapes" Target="../drawings/drawing4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7.xml"/><Relationship Id="rId2" Type="http://schemas.microsoft.com/office/2011/relationships/chartColorStyle" Target="colors57.xml"/><Relationship Id="rId1" Type="http://schemas.microsoft.com/office/2011/relationships/chartStyle" Target="style57.xml"/><Relationship Id="rId5" Type="http://schemas.openxmlformats.org/officeDocument/2006/relationships/chartUserShapes" Target="../drawings/drawing43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8.xml"/><Relationship Id="rId2" Type="http://schemas.microsoft.com/office/2011/relationships/chartColorStyle" Target="colors58.xml"/><Relationship Id="rId1" Type="http://schemas.microsoft.com/office/2011/relationships/chartStyle" Target="style58.xml"/><Relationship Id="rId5" Type="http://schemas.openxmlformats.org/officeDocument/2006/relationships/chartUserShapes" Target="../drawings/drawing44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9.xml"/><Relationship Id="rId2" Type="http://schemas.microsoft.com/office/2011/relationships/chartColorStyle" Target="colors59.xml"/><Relationship Id="rId1" Type="http://schemas.microsoft.com/office/2011/relationships/chartStyle" Target="style59.xml"/><Relationship Id="rId5" Type="http://schemas.openxmlformats.org/officeDocument/2006/relationships/chartUserShapes" Target="../drawings/drawing45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0.xml"/><Relationship Id="rId2" Type="http://schemas.microsoft.com/office/2011/relationships/chartColorStyle" Target="colors60.xml"/><Relationship Id="rId1" Type="http://schemas.microsoft.com/office/2011/relationships/chartStyle" Target="style60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1.xml"/><Relationship Id="rId2" Type="http://schemas.microsoft.com/office/2011/relationships/chartColorStyle" Target="colors61.xml"/><Relationship Id="rId1" Type="http://schemas.microsoft.com/office/2011/relationships/chartStyle" Target="style61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2.xml"/><Relationship Id="rId2" Type="http://schemas.microsoft.com/office/2011/relationships/chartColorStyle" Target="colors62.xml"/><Relationship Id="rId1" Type="http://schemas.microsoft.com/office/2011/relationships/chartStyle" Target="style6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\\vsrv-w-fs01\shares_fs\U_OaM\06_Projekty\Gas%20model%202030-35-40\Model_2030_2035_2040%20EU_v11_EMB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Production &amp; consumption of electricity in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111085894161816"/>
          <c:y val="0.20113983968838631"/>
          <c:w val="0.86236935807796922"/>
          <c:h val="0.57550907547318586"/>
        </c:manualLayout>
      </c:layout>
      <c:barChart>
        <c:barDir val="col"/>
        <c:grouping val="stacked"/>
        <c:varyColors val="0"/>
        <c:ser>
          <c:idx val="12"/>
          <c:order val="0"/>
          <c:tx>
            <c:strRef>
              <c:f>Grafy!$A$82</c:f>
              <c:strCache>
                <c:ptCount val="1"/>
                <c:pt idx="0">
                  <c:v>Other demand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Grafy!$B$82:$C$82</c:f>
              <c:numCache>
                <c:formatCode>General</c:formatCode>
                <c:ptCount val="2"/>
                <c:pt idx="0" formatCode="#,##0">
                  <c:v>2629.2327218635519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5-478B-B291-E1B34AB0DD75}"/>
            </c:ext>
          </c:extLst>
        </c:ser>
        <c:ser>
          <c:idx val="10"/>
          <c:order val="1"/>
          <c:tx>
            <c:strRef>
              <c:f>Grafy!$A$80</c:f>
              <c:strCache>
                <c:ptCount val="1"/>
                <c:pt idx="0">
                  <c:v>EV demand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Grafy!$B$80:$C$80</c:f>
              <c:numCache>
                <c:formatCode>General</c:formatCode>
                <c:ptCount val="2"/>
                <c:pt idx="0" formatCode="#,##0">
                  <c:v>13.559999999999954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85-478B-B291-E1B34AB0DD75}"/>
            </c:ext>
          </c:extLst>
        </c:ser>
        <c:ser>
          <c:idx val="11"/>
          <c:order val="2"/>
          <c:tx>
            <c:strRef>
              <c:f>Grafy!$A$81</c:f>
              <c:strCache>
                <c:ptCount val="1"/>
                <c:pt idx="0">
                  <c:v>HP demand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Grafy!$B$81:$C$81</c:f>
              <c:numCache>
                <c:formatCode>General</c:formatCode>
                <c:ptCount val="2"/>
                <c:pt idx="0" formatCode="#,##0">
                  <c:v>134.23727813644842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85-478B-B291-E1B34AB0DD75}"/>
            </c:ext>
          </c:extLst>
        </c:ser>
        <c:ser>
          <c:idx val="1"/>
          <c:order val="3"/>
          <c:tx>
            <c:strRef>
              <c:f>Grafy!$A$71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Grafy!$B$71:$C$71</c:f>
              <c:numCache>
                <c:formatCode>#,##0</c:formatCode>
                <c:ptCount val="2"/>
                <c:pt idx="1">
                  <c:v>419.94999999999993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85-478B-B291-E1B34AB0DD75}"/>
            </c:ext>
          </c:extLst>
        </c:ser>
        <c:ser>
          <c:idx val="2"/>
          <c:order val="4"/>
          <c:tx>
            <c:strRef>
              <c:f>Grafy!$A$72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Grafy!$B$72:$C$72</c:f>
              <c:numCache>
                <c:formatCode>#,##0</c:formatCode>
                <c:ptCount val="2"/>
                <c:pt idx="1">
                  <c:v>210.75000000000003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85-478B-B291-E1B34AB0DD75}"/>
            </c:ext>
          </c:extLst>
        </c:ser>
        <c:ser>
          <c:idx val="3"/>
          <c:order val="5"/>
          <c:tx>
            <c:strRef>
              <c:f>Grafy!$A$73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Grafy!$B$73:$C$73</c:f>
              <c:numCache>
                <c:formatCode>#,##0</c:formatCode>
                <c:ptCount val="2"/>
                <c:pt idx="1">
                  <c:v>609.26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85-478B-B291-E1B34AB0DD75}"/>
            </c:ext>
          </c:extLst>
        </c:ser>
        <c:ser>
          <c:idx val="4"/>
          <c:order val="6"/>
          <c:tx>
            <c:strRef>
              <c:f>Grafy!$A$74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Grafy!$B$74:$C$74</c:f>
              <c:numCache>
                <c:formatCode>#,##0</c:formatCode>
                <c:ptCount val="2"/>
                <c:pt idx="1">
                  <c:v>534.72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85-478B-B291-E1B34AB0DD75}"/>
            </c:ext>
          </c:extLst>
        </c:ser>
        <c:ser>
          <c:idx val="5"/>
          <c:order val="7"/>
          <c:tx>
            <c:strRef>
              <c:f>Grafy!$A$75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Grafy!$B$75:$C$75</c:f>
              <c:numCache>
                <c:formatCode>#,##0</c:formatCode>
                <c:ptCount val="2"/>
                <c:pt idx="1">
                  <c:v>448.77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85-478B-B291-E1B34AB0DD75}"/>
            </c:ext>
          </c:extLst>
        </c:ser>
        <c:ser>
          <c:idx val="6"/>
          <c:order val="8"/>
          <c:tx>
            <c:strRef>
              <c:f>Grafy!$A$76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Grafy!$B$76:$C$76</c:f>
              <c:numCache>
                <c:formatCode>#,##0</c:formatCode>
                <c:ptCount val="2"/>
                <c:pt idx="1">
                  <c:v>276.24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85-478B-B291-E1B34AB0DD75}"/>
            </c:ext>
          </c:extLst>
        </c:ser>
        <c:ser>
          <c:idx val="7"/>
          <c:order val="9"/>
          <c:tx>
            <c:strRef>
              <c:f>Grafy!$A$77</c:f>
              <c:strCache>
                <c:ptCount val="1"/>
                <c:pt idx="0">
                  <c:v>Oil/Other fossil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Grafy!$B$77:$C$77</c:f>
              <c:numCache>
                <c:formatCode>#,##0</c:formatCode>
                <c:ptCount val="2"/>
                <c:pt idx="1">
                  <c:v>105.38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485-478B-B291-E1B34AB0DD75}"/>
            </c:ext>
          </c:extLst>
        </c:ser>
        <c:ser>
          <c:idx val="8"/>
          <c:order val="10"/>
          <c:tx>
            <c:strRef>
              <c:f>Grafy!$A$78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Grafy!$B$78:$C$78</c:f>
              <c:numCache>
                <c:formatCode>#,##0</c:formatCode>
                <c:ptCount val="2"/>
                <c:pt idx="1">
                  <c:v>171.96000000000058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85-478B-B291-E1B34AB0DD75}"/>
            </c:ext>
          </c:extLst>
        </c:ser>
        <c:ser>
          <c:idx val="0"/>
          <c:order val="11"/>
          <c:tx>
            <c:strRef>
              <c:f>Grafy!$A$70</c:f>
              <c:strCache>
                <c:ptCount val="1"/>
                <c:pt idx="0">
                  <c:v>Power supply, of which: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Grafy!$B$69:$C$69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Grafy!$B$70:$C$70</c:f>
              <c:numCache>
                <c:formatCode>#,##0</c:formatCode>
                <c:ptCount val="2"/>
                <c:pt idx="0">
                  <c:v>2777.03</c:v>
                </c:pt>
                <c:pt idx="1">
                  <c:v>2777.03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485-478B-B291-E1B34AB0D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218319"/>
        <c:axId val="682037135"/>
      </c:barChart>
      <c:catAx>
        <c:axId val="679218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82037135"/>
        <c:crosses val="autoZero"/>
        <c:auto val="1"/>
        <c:lblAlgn val="ctr"/>
        <c:lblOffset val="100"/>
        <c:noMultiLvlLbl val="0"/>
      </c:catAx>
      <c:valAx>
        <c:axId val="682037135"/>
        <c:scaling>
          <c:orientation val="minMax"/>
          <c:max val="32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79218319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legend>
      <c:legendPos val="b"/>
      <c:legendEntry>
        <c:idx val="11"/>
        <c:delete val="1"/>
      </c:legendEntry>
      <c:layout>
        <c:manualLayout>
          <c:xMode val="edge"/>
          <c:yMode val="edge"/>
          <c:x val="0"/>
          <c:y val="0.87256998207641334"/>
          <c:w val="0.99970981565503292"/>
          <c:h val="9.9652171391777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Power supply seasonality,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8386099363692303E-2"/>
          <c:y val="0.17171296296296296"/>
          <c:w val="0.82662171672985318"/>
          <c:h val="0.56405839895013121"/>
        </c:manualLayout>
      </c:layout>
      <c:areaChart>
        <c:grouping val="stacked"/>
        <c:varyColors val="0"/>
        <c:ser>
          <c:idx val="0"/>
          <c:order val="0"/>
          <c:tx>
            <c:strRef>
              <c:f>Grafy!$A$191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Grafy!$B$191:$M$191</c:f>
              <c:numCache>
                <c:formatCode>0</c:formatCode>
                <c:ptCount val="12"/>
                <c:pt idx="0">
                  <c:v>43.709079357334105</c:v>
                </c:pt>
                <c:pt idx="1">
                  <c:v>43.850145982519763</c:v>
                </c:pt>
                <c:pt idx="2">
                  <c:v>39.654099782766522</c:v>
                </c:pt>
                <c:pt idx="3">
                  <c:v>32.302279968680139</c:v>
                </c:pt>
                <c:pt idx="4">
                  <c:v>27.89464625056554</c:v>
                </c:pt>
                <c:pt idx="5">
                  <c:v>23.219181415023264</c:v>
                </c:pt>
                <c:pt idx="6">
                  <c:v>23.610560689353687</c:v>
                </c:pt>
                <c:pt idx="7">
                  <c:v>24.614624796806989</c:v>
                </c:pt>
                <c:pt idx="8">
                  <c:v>29.014418854886337</c:v>
                </c:pt>
                <c:pt idx="9">
                  <c:v>43.559454637023912</c:v>
                </c:pt>
                <c:pt idx="10">
                  <c:v>40.436774317376738</c:v>
                </c:pt>
                <c:pt idx="11">
                  <c:v>48.084733947663004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F3-4469-A41F-D943852FA402}"/>
            </c:ext>
          </c:extLst>
        </c:ser>
        <c:ser>
          <c:idx val="1"/>
          <c:order val="1"/>
          <c:tx>
            <c:strRef>
              <c:f>Grafy!$A$192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Grafy!$B$192:$M$192</c:f>
              <c:numCache>
                <c:formatCode>0</c:formatCode>
                <c:ptCount val="12"/>
                <c:pt idx="0">
                  <c:v>6.4822599841726021</c:v>
                </c:pt>
                <c:pt idx="1">
                  <c:v>10.13807490754796</c:v>
                </c:pt>
                <c:pt idx="2">
                  <c:v>17.132074456877184</c:v>
                </c:pt>
                <c:pt idx="3">
                  <c:v>22.268419303866239</c:v>
                </c:pt>
                <c:pt idx="4">
                  <c:v>25.758457154992112</c:v>
                </c:pt>
                <c:pt idx="5">
                  <c:v>27.369882121679339</c:v>
                </c:pt>
                <c:pt idx="6">
                  <c:v>28.00069271136341</c:v>
                </c:pt>
                <c:pt idx="7">
                  <c:v>25.670200612020025</c:v>
                </c:pt>
                <c:pt idx="8">
                  <c:v>20.121967904362098</c:v>
                </c:pt>
                <c:pt idx="9">
                  <c:v>14.385461390131484</c:v>
                </c:pt>
                <c:pt idx="10">
                  <c:v>7.7228661921441146</c:v>
                </c:pt>
                <c:pt idx="11">
                  <c:v>5.6996432608434278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F3-4469-A41F-D943852FA402}"/>
            </c:ext>
          </c:extLst>
        </c:ser>
        <c:ser>
          <c:idx val="2"/>
          <c:order val="2"/>
          <c:tx>
            <c:strRef>
              <c:f>Grafy!$A$193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Grafy!$B$193:$M$193</c:f>
              <c:numCache>
                <c:formatCode>0</c:formatCode>
                <c:ptCount val="12"/>
                <c:pt idx="0">
                  <c:v>62.016184751415615</c:v>
                </c:pt>
                <c:pt idx="1">
                  <c:v>54.437679456282609</c:v>
                </c:pt>
                <c:pt idx="2">
                  <c:v>55.647326587216817</c:v>
                </c:pt>
                <c:pt idx="3">
                  <c:v>48.899959147463534</c:v>
                </c:pt>
                <c:pt idx="4">
                  <c:v>46.192100841511255</c:v>
                </c:pt>
                <c:pt idx="5">
                  <c:v>44.741253386873694</c:v>
                </c:pt>
                <c:pt idx="6">
                  <c:v>47.188195766315886</c:v>
                </c:pt>
                <c:pt idx="7">
                  <c:v>47.15893585750409</c:v>
                </c:pt>
                <c:pt idx="8">
                  <c:v>46.512523357448224</c:v>
                </c:pt>
                <c:pt idx="9">
                  <c:v>49.087037616472884</c:v>
                </c:pt>
                <c:pt idx="10">
                  <c:v>50.553633950644517</c:v>
                </c:pt>
                <c:pt idx="11">
                  <c:v>56.825169280850886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F3-4469-A41F-D943852FA402}"/>
            </c:ext>
          </c:extLst>
        </c:ser>
        <c:ser>
          <c:idx val="3"/>
          <c:order val="3"/>
          <c:tx>
            <c:strRef>
              <c:f>Grafy!$A$194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Grafy!$B$194:$M$194</c:f>
              <c:numCache>
                <c:formatCode>0</c:formatCode>
                <c:ptCount val="12"/>
                <c:pt idx="0">
                  <c:v>25.037545581010416</c:v>
                </c:pt>
                <c:pt idx="1">
                  <c:v>23.283440207835348</c:v>
                </c:pt>
                <c:pt idx="2">
                  <c:v>25.253970072235635</c:v>
                </c:pt>
                <c:pt idx="3">
                  <c:v>23.65381468808253</c:v>
                </c:pt>
                <c:pt idx="4">
                  <c:v>26.640634204344092</c:v>
                </c:pt>
                <c:pt idx="5">
                  <c:v>25.068322396899749</c:v>
                </c:pt>
                <c:pt idx="6">
                  <c:v>22.35827054593528</c:v>
                </c:pt>
                <c:pt idx="7">
                  <c:v>20.47013488020632</c:v>
                </c:pt>
                <c:pt idx="8">
                  <c:v>18.693615761294449</c:v>
                </c:pt>
                <c:pt idx="9">
                  <c:v>18.812502562538608</c:v>
                </c:pt>
                <c:pt idx="10">
                  <c:v>21.725616499112217</c:v>
                </c:pt>
                <c:pt idx="11">
                  <c:v>25.242132600505375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F3-4469-A41F-D943852FA402}"/>
            </c:ext>
          </c:extLst>
        </c:ser>
        <c:ser>
          <c:idx val="4"/>
          <c:order val="4"/>
          <c:tx>
            <c:strRef>
              <c:f>Grafy!$A$195</c:f>
              <c:strCache>
                <c:ptCount val="1"/>
                <c:pt idx="0">
                  <c:v>Oil/Other fossil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Grafy!$B$195:$M$195</c:f>
              <c:numCache>
                <c:formatCode>0</c:formatCode>
                <c:ptCount val="12"/>
                <c:pt idx="0">
                  <c:v>9.7117657879909256</c:v>
                </c:pt>
                <c:pt idx="1">
                  <c:v>8.3053155909538887</c:v>
                </c:pt>
                <c:pt idx="2">
                  <c:v>8.5266185373127641</c:v>
                </c:pt>
                <c:pt idx="3">
                  <c:v>7.6929183046789813</c:v>
                </c:pt>
                <c:pt idx="4">
                  <c:v>8.1717213124888328</c:v>
                </c:pt>
                <c:pt idx="5">
                  <c:v>8.5733777013052439</c:v>
                </c:pt>
                <c:pt idx="6">
                  <c:v>9.4930765314918002</c:v>
                </c:pt>
                <c:pt idx="7">
                  <c:v>9.7433963229000327</c:v>
                </c:pt>
                <c:pt idx="8">
                  <c:v>9.1718410125632879</c:v>
                </c:pt>
                <c:pt idx="9">
                  <c:v>8.8215968293440934</c:v>
                </c:pt>
                <c:pt idx="10">
                  <c:v>8.3747879143647825</c:v>
                </c:pt>
                <c:pt idx="11">
                  <c:v>8.7935841546053624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F3-4469-A41F-D943852FA402}"/>
            </c:ext>
          </c:extLst>
        </c:ser>
        <c:ser>
          <c:idx val="5"/>
          <c:order val="5"/>
          <c:tx>
            <c:strRef>
              <c:f>Grafy!$A$196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Grafy!$B$196:$M$196</c:f>
              <c:numCache>
                <c:formatCode>0</c:formatCode>
                <c:ptCount val="12"/>
                <c:pt idx="0">
                  <c:v>20.20303030606712</c:v>
                </c:pt>
                <c:pt idx="1">
                  <c:v>16.529388809521009</c:v>
                </c:pt>
                <c:pt idx="2">
                  <c:v>18.503864339407187</c:v>
                </c:pt>
                <c:pt idx="3">
                  <c:v>14.359521528105375</c:v>
                </c:pt>
                <c:pt idx="4">
                  <c:v>14.093267911192754</c:v>
                </c:pt>
                <c:pt idx="5">
                  <c:v>11.84136418318181</c:v>
                </c:pt>
                <c:pt idx="6">
                  <c:v>12.896420500234171</c:v>
                </c:pt>
                <c:pt idx="7">
                  <c:v>11.021484511632195</c:v>
                </c:pt>
                <c:pt idx="8">
                  <c:v>11.153793209080135</c:v>
                </c:pt>
                <c:pt idx="9">
                  <c:v>9.9413303680152012</c:v>
                </c:pt>
                <c:pt idx="10">
                  <c:v>14.585935512433622</c:v>
                </c:pt>
                <c:pt idx="11">
                  <c:v>16.830598821129996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F3-4469-A41F-D943852FA402}"/>
            </c:ext>
          </c:extLst>
        </c:ser>
        <c:ser>
          <c:idx val="6"/>
          <c:order val="6"/>
          <c:tx>
            <c:strRef>
              <c:f>Grafy!$A$197</c:f>
              <c:strCache>
                <c:ptCount val="1"/>
                <c:pt idx="0">
                  <c:v>Coal+gas</c:v>
                </c:pt>
              </c:strCache>
            </c:strRef>
          </c:tx>
          <c:spPr>
            <a:solidFill>
              <a:srgbClr val="1A171B">
                <a:alpha val="50196"/>
              </a:srgbClr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Grafy!$B$197:$M$197</c:f>
              <c:numCache>
                <c:formatCode>0</c:formatCode>
                <c:ptCount val="12"/>
                <c:pt idx="0">
                  <c:v>102.68341474805499</c:v>
                </c:pt>
                <c:pt idx="1">
                  <c:v>85.848422482606253</c:v>
                </c:pt>
                <c:pt idx="2">
                  <c:v>84.246213117791086</c:v>
                </c:pt>
                <c:pt idx="3">
                  <c:v>68.184279388067552</c:v>
                </c:pt>
                <c:pt idx="4">
                  <c:v>65.990102154235274</c:v>
                </c:pt>
                <c:pt idx="5">
                  <c:v>70.310334288171006</c:v>
                </c:pt>
                <c:pt idx="6">
                  <c:v>78.625510490460641</c:v>
                </c:pt>
                <c:pt idx="7">
                  <c:v>77.039128584250705</c:v>
                </c:pt>
                <c:pt idx="8">
                  <c:v>78.429907752509308</c:v>
                </c:pt>
                <c:pt idx="9">
                  <c:v>83.079141194667983</c:v>
                </c:pt>
                <c:pt idx="10">
                  <c:v>95.68832060203215</c:v>
                </c:pt>
                <c:pt idx="11">
                  <c:v>93.365225197153023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F3-4469-A41F-D943852FA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859824"/>
        <c:axId val="680171056"/>
      </c:areaChart>
      <c:catAx>
        <c:axId val="95785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80171056"/>
        <c:crosses val="autoZero"/>
        <c:auto val="1"/>
        <c:lblAlgn val="ctr"/>
        <c:lblOffset val="100"/>
        <c:noMultiLvlLbl val="0"/>
      </c:catAx>
      <c:valAx>
        <c:axId val="68017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59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Coal plants phase-out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305336832895888"/>
          <c:y val="0.17171296296296296"/>
          <c:w val="0.8663910761154856"/>
          <c:h val="0.58139654418197728"/>
        </c:manualLayout>
      </c:layout>
      <c:areaChart>
        <c:grouping val="stacked"/>
        <c:varyColors val="0"/>
        <c:ser>
          <c:idx val="0"/>
          <c:order val="0"/>
          <c:tx>
            <c:strRef>
              <c:f>Grafy!$A$242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5A7-49B3-BFC1-8172C0F60EE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A7-49B3-BFC1-8172C0F60EE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A7-49B3-BFC1-8172C0F60EE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A7-49B3-BFC1-8172C0F60EE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A7-49B3-BFC1-8172C0F60E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A7-49B3-BFC1-8172C0F60EE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A7-49B3-BFC1-8172C0F60EE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A7-49B3-BFC1-8172C0F60E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A7-49B3-BFC1-8172C0F60EE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A7-49B3-BFC1-8172C0F60EE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A7-49B3-BFC1-8172C0F60EE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A7-49B3-BFC1-8172C0F60EE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A7-49B3-BFC1-8172C0F60EE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A7-49B3-BFC1-8172C0F60EE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A7-49B3-BFC1-8172C0F60EE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A7-49B3-BFC1-8172C0F60EE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A7-49B3-BFC1-8172C0F60EE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Grafy!$B$241:$U$241</c:f>
              <c:numCache>
                <c:formatCode>General</c:formatCode>
                <c:ptCount val="2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</c:numCache>
            </c:numRef>
          </c:cat>
          <c:val>
            <c:numRef>
              <c:f>Grafy!$B$242:$U$242</c:f>
              <c:numCache>
                <c:formatCode>0.00</c:formatCode>
                <c:ptCount val="20"/>
                <c:pt idx="0">
                  <c:v>46.774000000000001</c:v>
                </c:pt>
                <c:pt idx="1">
                  <c:v>43.221499999999999</c:v>
                </c:pt>
                <c:pt idx="2">
                  <c:v>39.668999999999997</c:v>
                </c:pt>
                <c:pt idx="3">
                  <c:v>38.795000000000002</c:v>
                </c:pt>
                <c:pt idx="4">
                  <c:v>29.257000000000001</c:v>
                </c:pt>
                <c:pt idx="5">
                  <c:v>28.745000000000001</c:v>
                </c:pt>
                <c:pt idx="6">
                  <c:v>28.451000000000001</c:v>
                </c:pt>
                <c:pt idx="7">
                  <c:v>28.451000000000001</c:v>
                </c:pt>
                <c:pt idx="8">
                  <c:v>25.681000000000001</c:v>
                </c:pt>
                <c:pt idx="9">
                  <c:v>22.768999999999998</c:v>
                </c:pt>
                <c:pt idx="10">
                  <c:v>15.257</c:v>
                </c:pt>
                <c:pt idx="11">
                  <c:v>15.257</c:v>
                </c:pt>
                <c:pt idx="12">
                  <c:v>8.4359999999999999</c:v>
                </c:pt>
                <c:pt idx="13">
                  <c:v>7.4559999999999995</c:v>
                </c:pt>
                <c:pt idx="14">
                  <c:v>7.4559999999999995</c:v>
                </c:pt>
                <c:pt idx="15">
                  <c:v>7.4559999999999995</c:v>
                </c:pt>
                <c:pt idx="16">
                  <c:v>7.4559999999999995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5A7-49B3-BFC1-8172C0F60EE3}"/>
            </c:ext>
          </c:extLst>
        </c:ser>
        <c:ser>
          <c:idx val="1"/>
          <c:order val="1"/>
          <c:tx>
            <c:strRef>
              <c:f>Grafy!$A$243</c:f>
              <c:strCache>
                <c:ptCount val="1"/>
                <c:pt idx="0">
                  <c:v>PL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A7-49B3-BFC1-8172C0F60EE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A7-49B3-BFC1-8172C0F60EE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A7-49B3-BFC1-8172C0F60EE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A7-49B3-BFC1-8172C0F60EE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5A7-49B3-BFC1-8172C0F60E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5A7-49B3-BFC1-8172C0F60EE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5A7-49B3-BFC1-8172C0F60EE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5A7-49B3-BFC1-8172C0F60E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5A7-49B3-BFC1-8172C0F60EE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5A7-49B3-BFC1-8172C0F60EE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5A7-49B3-BFC1-8172C0F60EE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5A7-49B3-BFC1-8172C0F60EE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5A7-49B3-BFC1-8172C0F60EE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5A7-49B3-BFC1-8172C0F60EE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5A7-49B3-BFC1-8172C0F60EE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5A7-49B3-BFC1-8172C0F60EE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5A7-49B3-BFC1-8172C0F60EE3}"/>
                </c:ext>
              </c:extLst>
            </c:dLbl>
            <c:dLbl>
              <c:idx val="19"/>
              <c:layout>
                <c:manualLayout>
                  <c:x val="-1.6227180527383565E-2"/>
                  <c:y val="-8.830983404406931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5A7-49B3-BFC1-8172C0F60EE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Grafy!$B$241:$U$241</c:f>
              <c:numCache>
                <c:formatCode>General</c:formatCode>
                <c:ptCount val="2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</c:numCache>
            </c:numRef>
          </c:cat>
          <c:val>
            <c:numRef>
              <c:f>Grafy!$B$243:$U$243</c:f>
              <c:numCache>
                <c:formatCode>0.00</c:formatCode>
                <c:ptCount val="20"/>
                <c:pt idx="0">
                  <c:v>28.015999999999998</c:v>
                </c:pt>
                <c:pt idx="1">
                  <c:v>28.356999999999999</c:v>
                </c:pt>
                <c:pt idx="2">
                  <c:v>28.698</c:v>
                </c:pt>
                <c:pt idx="3">
                  <c:v>27.966000000000001</c:v>
                </c:pt>
                <c:pt idx="4">
                  <c:v>27.207000000000001</c:v>
                </c:pt>
                <c:pt idx="5">
                  <c:v>27.207000000000001</c:v>
                </c:pt>
                <c:pt idx="6">
                  <c:v>27.207000000000001</c:v>
                </c:pt>
                <c:pt idx="7">
                  <c:v>27.207000000000001</c:v>
                </c:pt>
                <c:pt idx="8">
                  <c:v>26.733000000000001</c:v>
                </c:pt>
                <c:pt idx="9">
                  <c:v>26.733000000000001</c:v>
                </c:pt>
                <c:pt idx="10">
                  <c:v>26.733000000000001</c:v>
                </c:pt>
                <c:pt idx="11">
                  <c:v>26.733000000000001</c:v>
                </c:pt>
                <c:pt idx="12">
                  <c:v>26.733000000000001</c:v>
                </c:pt>
                <c:pt idx="13">
                  <c:v>26.733000000000001</c:v>
                </c:pt>
                <c:pt idx="14">
                  <c:v>26.733000000000001</c:v>
                </c:pt>
                <c:pt idx="15">
                  <c:v>21.702999999999999</c:v>
                </c:pt>
                <c:pt idx="16">
                  <c:v>21.702999999999999</c:v>
                </c:pt>
                <c:pt idx="17">
                  <c:v>21.702999999999999</c:v>
                </c:pt>
                <c:pt idx="18">
                  <c:v>21.702999999999999</c:v>
                </c:pt>
                <c:pt idx="19">
                  <c:v>21.702999999999999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15A7-49B3-BFC1-8172C0F60EE3}"/>
            </c:ext>
          </c:extLst>
        </c:ser>
        <c:ser>
          <c:idx val="2"/>
          <c:order val="2"/>
          <c:tx>
            <c:strRef>
              <c:f>Grafy!$A$244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5A7-49B3-BFC1-8172C0F60EE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15A7-49B3-BFC1-8172C0F60EE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15A7-49B3-BFC1-8172C0F60EE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15A7-49B3-BFC1-8172C0F60EE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15A7-49B3-BFC1-8172C0F60EE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15A7-49B3-BFC1-8172C0F60EE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15A7-49B3-BFC1-8172C0F60EE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15A7-49B3-BFC1-8172C0F60EE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15A7-49B3-BFC1-8172C0F60EE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15A7-49B3-BFC1-8172C0F60EE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15A7-49B3-BFC1-8172C0F60EE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15A7-49B3-BFC1-8172C0F60EE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15A7-49B3-BFC1-8172C0F60EE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15A7-49B3-BFC1-8172C0F60EE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15A7-49B3-BFC1-8172C0F60EE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15A7-49B3-BFC1-8172C0F60EE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15A7-49B3-BFC1-8172C0F60EE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Grafy!$B$241:$U$241</c:f>
              <c:numCache>
                <c:formatCode>General</c:formatCode>
                <c:ptCount val="2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</c:numCache>
            </c:numRef>
          </c:cat>
          <c:val>
            <c:numRef>
              <c:f>Grafy!$B$244:$U$244</c:f>
              <c:numCache>
                <c:formatCode>0.00</c:formatCode>
                <c:ptCount val="20"/>
                <c:pt idx="0">
                  <c:v>51.464000000000006</c:v>
                </c:pt>
                <c:pt idx="1">
                  <c:v>47.516500000000008</c:v>
                </c:pt>
                <c:pt idx="2">
                  <c:v>43.56900000000001</c:v>
                </c:pt>
                <c:pt idx="3">
                  <c:v>38.255000000000017</c:v>
                </c:pt>
                <c:pt idx="4">
                  <c:v>29.629000000000012</c:v>
                </c:pt>
                <c:pt idx="5">
                  <c:v>28.968999999999987</c:v>
                </c:pt>
                <c:pt idx="6">
                  <c:v>23.606999999999999</c:v>
                </c:pt>
                <c:pt idx="7">
                  <c:v>22.536000000000001</c:v>
                </c:pt>
                <c:pt idx="8">
                  <c:v>17.706000000000007</c:v>
                </c:pt>
                <c:pt idx="9">
                  <c:v>13.026</c:v>
                </c:pt>
                <c:pt idx="10">
                  <c:v>13.026</c:v>
                </c:pt>
                <c:pt idx="11">
                  <c:v>11.806999999999999</c:v>
                </c:pt>
                <c:pt idx="12">
                  <c:v>5.0389999999999979</c:v>
                </c:pt>
                <c:pt idx="13">
                  <c:v>5.0390000000000015</c:v>
                </c:pt>
                <c:pt idx="14">
                  <c:v>5.0390000000000015</c:v>
                </c:pt>
                <c:pt idx="15">
                  <c:v>5.0390000000000015</c:v>
                </c:pt>
                <c:pt idx="16">
                  <c:v>5.0390000000000015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15A7-49B3-BFC1-8172C0F60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525295"/>
        <c:axId val="1549464512"/>
      </c:areaChart>
      <c:catAx>
        <c:axId val="8485252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49464512"/>
        <c:crosses val="autoZero"/>
        <c:auto val="1"/>
        <c:lblAlgn val="ctr"/>
        <c:lblOffset val="100"/>
        <c:noMultiLvlLbl val="0"/>
      </c:catAx>
      <c:valAx>
        <c:axId val="154946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GW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485252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59706385600972"/>
          <c:y val="0.20387694000963899"/>
          <c:w val="0.26703986349561432"/>
          <c:h val="0.11444651424006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HDD</a:t>
            </a:r>
            <a:r>
              <a:rPr lang="en-GB"/>
              <a:t> distribution</a:t>
            </a:r>
            <a:r>
              <a:rPr lang="sk-SK"/>
              <a:t> vs. Seasonal demand (2019-2022)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8.1731648463296933E-2"/>
          <c:y val="0.17930867778583515"/>
          <c:w val="0.81469541105748888"/>
          <c:h val="0.61668712730705622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Grafy!$A$221</c:f>
              <c:strCache>
                <c:ptCount val="1"/>
                <c:pt idx="0">
                  <c:v>Seasonal demand (TWh)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Grafy!$B$219:$M$219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Grafy!$B$221:$M$221</c:f>
              <c:numCache>
                <c:formatCode>#,##0</c:formatCode>
                <c:ptCount val="12"/>
                <c:pt idx="0">
                  <c:v>309.52623349999988</c:v>
                </c:pt>
                <c:pt idx="1">
                  <c:v>222.96442850000003</c:v>
                </c:pt>
                <c:pt idx="2">
                  <c:v>198.79050124999998</c:v>
                </c:pt>
                <c:pt idx="3">
                  <c:v>99.24654025000001</c:v>
                </c:pt>
                <c:pt idx="4">
                  <c:v>48.520282249999994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13.662302500000028</c:v>
                </c:pt>
                <c:pt idx="9">
                  <c:v>79.141733000000045</c:v>
                </c:pt>
                <c:pt idx="10">
                  <c:v>169.46754000000001</c:v>
                </c:pt>
                <c:pt idx="11">
                  <c:v>247.46981599999992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2F-4305-A024-57778A31C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8516655"/>
        <c:axId val="1559533824"/>
      </c:barChart>
      <c:lineChart>
        <c:grouping val="standard"/>
        <c:varyColors val="0"/>
        <c:ser>
          <c:idx val="0"/>
          <c:order val="0"/>
          <c:tx>
            <c:strRef>
              <c:f>Grafy!$A$220</c:f>
              <c:strCache>
                <c:ptCount val="1"/>
                <c:pt idx="0">
                  <c:v>HDD distribution (%) 2019-2022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Grafy!$B$219:$M$219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Grafy!$B$220:$M$220</c:f>
              <c:numCache>
                <c:formatCode>0%</c:formatCode>
                <c:ptCount val="12"/>
                <c:pt idx="0">
                  <c:v>0.19657509490370823</c:v>
                </c:pt>
                <c:pt idx="1">
                  <c:v>0.14680343835100226</c:v>
                </c:pt>
                <c:pt idx="2">
                  <c:v>0.13996790634231365</c:v>
                </c:pt>
                <c:pt idx="3">
                  <c:v>8.8929002156829015E-2</c:v>
                </c:pt>
                <c:pt idx="4">
                  <c:v>4.2307045588948572E-2</c:v>
                </c:pt>
                <c:pt idx="5">
                  <c:v>2.5816594485926557E-3</c:v>
                </c:pt>
                <c:pt idx="6">
                  <c:v>2.407328731262854E-4</c:v>
                </c:pt>
                <c:pt idx="7">
                  <c:v>8.18787280413742E-4</c:v>
                </c:pt>
                <c:pt idx="8">
                  <c:v>1.7437266797849012E-2</c:v>
                </c:pt>
                <c:pt idx="9">
                  <c:v>5.9071013873272613E-2</c:v>
                </c:pt>
                <c:pt idx="10">
                  <c:v>0.12867967387956991</c:v>
                </c:pt>
                <c:pt idx="11">
                  <c:v>0.17658837850437406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2F-4305-A024-57778A31C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032592"/>
        <c:axId val="588040656"/>
      </c:lineChart>
      <c:catAx>
        <c:axId val="58703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588040656"/>
        <c:crosses val="autoZero"/>
        <c:auto val="1"/>
        <c:lblAlgn val="ctr"/>
        <c:lblOffset val="100"/>
        <c:noMultiLvlLbl val="0"/>
      </c:catAx>
      <c:valAx>
        <c:axId val="58804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587032592"/>
        <c:crosses val="autoZero"/>
        <c:crossBetween val="between"/>
      </c:valAx>
      <c:valAx>
        <c:axId val="155953382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48516655"/>
        <c:crosses val="max"/>
        <c:crossBetween val="between"/>
      </c:valAx>
      <c:catAx>
        <c:axId val="8485166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9533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8978071289475932E-2"/>
          <c:y val="0.89724380899088119"/>
          <c:w val="0.90725848785030905"/>
          <c:h val="6.6474431812774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sz="1400" b="0" i="0" u="none" strike="noStrike" kern="1200" spc="0" baseline="0" dirty="0">
                <a:solidFill>
                  <a:srgbClr val="151515">
                    <a:lumMod val="65000"/>
                    <a:lumOff val="35000"/>
                  </a:srgbClr>
                </a:solidFill>
              </a:rPr>
              <a:t>Gas </a:t>
            </a:r>
            <a:r>
              <a:rPr lang="sk-SK" sz="1400" b="0" i="0" u="none" strike="noStrike" kern="1200" spc="0" baseline="0" dirty="0" err="1">
                <a:solidFill>
                  <a:srgbClr val="151515">
                    <a:lumMod val="65000"/>
                    <a:lumOff val="35000"/>
                  </a:srgbClr>
                </a:solidFill>
              </a:rPr>
              <a:t>consumption</a:t>
            </a:r>
            <a:r>
              <a:rPr lang="sk-SK" sz="1400" b="0" i="0" u="none" strike="noStrike" kern="1200" spc="0" baseline="0" dirty="0">
                <a:solidFill>
                  <a:srgbClr val="151515">
                    <a:lumMod val="65000"/>
                    <a:lumOff val="35000"/>
                  </a:srgbClr>
                </a:solidFill>
              </a:rPr>
              <a:t> in </a:t>
            </a:r>
            <a:r>
              <a:rPr lang="sk-SK" sz="1400" b="0" i="0" u="none" strike="noStrike" kern="1200" spc="0" baseline="0" dirty="0" err="1">
                <a:solidFill>
                  <a:srgbClr val="151515">
                    <a:lumMod val="65000"/>
                    <a:lumOff val="35000"/>
                  </a:srgbClr>
                </a:solidFill>
              </a:rPr>
              <a:t>TWh</a:t>
            </a:r>
            <a:r>
              <a:rPr lang="sk-SK" sz="1400" b="0" i="0" u="none" strike="noStrike" kern="1200" spc="0" baseline="0" dirty="0">
                <a:solidFill>
                  <a:srgbClr val="151515">
                    <a:lumMod val="65000"/>
                    <a:lumOff val="35000"/>
                  </a:srgbClr>
                </a:solidFill>
              </a:rPr>
              <a:t> (2019-2022 </a:t>
            </a:r>
            <a:r>
              <a:rPr lang="sk-SK" sz="1400" b="0" i="0" u="none" strike="noStrike" kern="1200" spc="0" baseline="0" dirty="0" err="1">
                <a:solidFill>
                  <a:srgbClr val="151515">
                    <a:lumMod val="65000"/>
                    <a:lumOff val="35000"/>
                  </a:srgbClr>
                </a:solidFill>
              </a:rPr>
              <a:t>avg</a:t>
            </a:r>
            <a:r>
              <a:rPr lang="sk-SK" sz="1400" b="0" i="0" u="none" strike="noStrike" kern="1200" spc="0" baseline="0" dirty="0">
                <a:solidFill>
                  <a:srgbClr val="151515">
                    <a:lumMod val="65000"/>
                    <a:lumOff val="35000"/>
                  </a:srgbClr>
                </a:solidFill>
              </a:rPr>
              <a:t>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areaChart>
        <c:grouping val="stacked"/>
        <c:varyColors val="0"/>
        <c:ser>
          <c:idx val="4"/>
          <c:order val="0"/>
          <c:tx>
            <c:strRef>
              <c:f>Grafy!$A$280</c:f>
              <c:strCache>
                <c:ptCount val="1"/>
                <c:pt idx="0">
                  <c:v>Flat consumption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cat>
            <c:strRef>
              <c:f>Grafy!$B$275:$M$275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Grafy!$B$280:$M$280</c:f>
              <c:numCache>
                <c:formatCode>0</c:formatCode>
                <c:ptCount val="12"/>
                <c:pt idx="0">
                  <c:v>14.885418749999999</c:v>
                </c:pt>
                <c:pt idx="1">
                  <c:v>14.885418749999999</c:v>
                </c:pt>
                <c:pt idx="2">
                  <c:v>14.885418749999999</c:v>
                </c:pt>
                <c:pt idx="3">
                  <c:v>14.885418749999999</c:v>
                </c:pt>
                <c:pt idx="4">
                  <c:v>14.885418749999999</c:v>
                </c:pt>
                <c:pt idx="5">
                  <c:v>14.811792999999998</c:v>
                </c:pt>
                <c:pt idx="6">
                  <c:v>14.885418749999999</c:v>
                </c:pt>
                <c:pt idx="7">
                  <c:v>13.547123000000004</c:v>
                </c:pt>
                <c:pt idx="8">
                  <c:v>14.885418749999999</c:v>
                </c:pt>
                <c:pt idx="9">
                  <c:v>14.885418749999999</c:v>
                </c:pt>
                <c:pt idx="10">
                  <c:v>14.885418749999999</c:v>
                </c:pt>
                <c:pt idx="11">
                  <c:v>14.885418749999999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3-4B62-8A88-F3538A3D26DF}"/>
            </c:ext>
          </c:extLst>
        </c:ser>
        <c:ser>
          <c:idx val="3"/>
          <c:order val="1"/>
          <c:tx>
            <c:strRef>
              <c:f>Grafy!$A$279</c:f>
              <c:strCache>
                <c:ptCount val="1"/>
                <c:pt idx="0">
                  <c:v>Seasonal consumption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Grafy!$B$275:$M$275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Grafy!$B$279:$M$279</c:f>
              <c:numCache>
                <c:formatCode>0</c:formatCode>
                <c:ptCount val="12"/>
                <c:pt idx="0">
                  <c:v>28.138748499999991</c:v>
                </c:pt>
                <c:pt idx="1">
                  <c:v>20.269493500000003</c:v>
                </c:pt>
                <c:pt idx="2">
                  <c:v>18.071863749999999</c:v>
                </c:pt>
                <c:pt idx="3">
                  <c:v>9.0224127500000009</c:v>
                </c:pt>
                <c:pt idx="4">
                  <c:v>4.4109347499999991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1.2420275000000025</c:v>
                </c:pt>
                <c:pt idx="9">
                  <c:v>7.1947030000000041</c:v>
                </c:pt>
                <c:pt idx="10">
                  <c:v>15.406140000000001</c:v>
                </c:pt>
                <c:pt idx="11">
                  <c:v>22.497255999999993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73-4B62-8A88-F3538A3D26DF}"/>
            </c:ext>
          </c:extLst>
        </c:ser>
        <c:ser>
          <c:idx val="1"/>
          <c:order val="2"/>
          <c:tx>
            <c:strRef>
              <c:f>Grafy!$A$277</c:f>
              <c:strCache>
                <c:ptCount val="1"/>
                <c:pt idx="0">
                  <c:v>GtP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Grafy!$B$275:$M$275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Grafy!$B$277:$M$277</c:f>
              <c:numCache>
                <c:formatCode>0</c:formatCode>
                <c:ptCount val="12"/>
                <c:pt idx="0">
                  <c:v>9.5932817500000009</c:v>
                </c:pt>
                <c:pt idx="1">
                  <c:v>7.4444125000000003</c:v>
                </c:pt>
                <c:pt idx="2">
                  <c:v>7.4243342500000002</c:v>
                </c:pt>
                <c:pt idx="3">
                  <c:v>6.2539099999999994</c:v>
                </c:pt>
                <c:pt idx="4">
                  <c:v>5.6383660000000013</c:v>
                </c:pt>
                <c:pt idx="5">
                  <c:v>6.6061917499999998</c:v>
                </c:pt>
                <c:pt idx="6">
                  <c:v>7.7613527500000004</c:v>
                </c:pt>
                <c:pt idx="7">
                  <c:v>7.2569704999999995</c:v>
                </c:pt>
                <c:pt idx="8">
                  <c:v>7.2599237499999996</c:v>
                </c:pt>
                <c:pt idx="9">
                  <c:v>7.3814704999999998</c:v>
                </c:pt>
                <c:pt idx="10">
                  <c:v>8.2755647499999991</c:v>
                </c:pt>
                <c:pt idx="11">
                  <c:v>8.4607192500000004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73-4B62-8A88-F3538A3D26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8256144"/>
        <c:axId val="1804209424"/>
      </c:areaChart>
      <c:catAx>
        <c:axId val="179825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804209424"/>
        <c:crosses val="autoZero"/>
        <c:auto val="1"/>
        <c:lblAlgn val="ctr"/>
        <c:lblOffset val="100"/>
        <c:noMultiLvlLbl val="0"/>
      </c:catAx>
      <c:valAx>
        <c:axId val="180420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7982561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2322622415088809"/>
          <c:y val="0.16306460590734409"/>
          <c:w val="0.84648358410374203"/>
          <c:h val="0.701514981762955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Grafy!$A$373</c:f>
              <c:strCache>
                <c:ptCount val="1"/>
                <c:pt idx="0">
                  <c:v>HP Stock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Grafy!$N$372:$X$372</c:f>
              <c:numCache>
                <c:formatCode>General</c:formatCode>
                <c:ptCount val="11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8">
                  <c:v>2030</c:v>
                </c:pt>
                <c:pt idx="10">
                  <c:v>2040</c:v>
                </c:pt>
              </c:numCache>
            </c:numRef>
          </c:cat>
          <c:val>
            <c:numRef>
              <c:f>Grafy!$N$373:$X$373</c:f>
              <c:numCache>
                <c:formatCode>General</c:formatCode>
                <c:ptCount val="11"/>
                <c:pt idx="0">
                  <c:v>10.5</c:v>
                </c:pt>
                <c:pt idx="1">
                  <c:v>11.74</c:v>
                </c:pt>
                <c:pt idx="2">
                  <c:v>13.21</c:v>
                </c:pt>
                <c:pt idx="3">
                  <c:v>14.77</c:v>
                </c:pt>
                <c:pt idx="4">
                  <c:v>16.87</c:v>
                </c:pt>
                <c:pt idx="5">
                  <c:v>20</c:v>
                </c:pt>
                <c:pt idx="6">
                  <c:v>22.3</c:v>
                </c:pt>
                <c:pt idx="8">
                  <c:v>40</c:v>
                </c:pt>
                <c:pt idx="1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8E-44E2-9A76-567F306BA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1236912"/>
        <c:axId val="1535638032"/>
      </c:barChart>
      <c:catAx>
        <c:axId val="154123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35638032"/>
        <c:crosses val="autoZero"/>
        <c:auto val="1"/>
        <c:lblAlgn val="ctr"/>
        <c:lblOffset val="100"/>
        <c:noMultiLvlLbl val="0"/>
      </c:catAx>
      <c:valAx>
        <c:axId val="1535638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Stock (mil.)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4123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Normalized buildings: quality 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3820866141732283"/>
          <c:y val="0.19490740740740742"/>
          <c:w val="0.83123578302712164"/>
          <c:h val="0.61584354039078448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Grafy!$A$300</c:f>
              <c:strCache>
                <c:ptCount val="1"/>
                <c:pt idx="0">
                  <c:v>Not insulated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Grafy!$B$296:$D$296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Grafy!$B$300:$D$300</c:f>
              <c:numCache>
                <c:formatCode>#,##0</c:formatCode>
                <c:ptCount val="3"/>
                <c:pt idx="0">
                  <c:v>136000000</c:v>
                </c:pt>
                <c:pt idx="1">
                  <c:v>108800000</c:v>
                </c:pt>
                <c:pt idx="2">
                  <c:v>66300000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10-4D42-867B-331B224C0280}"/>
            </c:ext>
          </c:extLst>
        </c:ser>
        <c:ser>
          <c:idx val="1"/>
          <c:order val="1"/>
          <c:tx>
            <c:strRef>
              <c:f>Grafy!$A$298</c:f>
              <c:strCache>
                <c:ptCount val="1"/>
                <c:pt idx="0">
                  <c:v>Insulated w/o HP (old)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dLbls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10-4D42-867B-331B224C028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Grafy!$B$296:$D$296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Grafy!$B$298:$D$298</c:f>
              <c:numCache>
                <c:formatCode>#,##0</c:formatCode>
                <c:ptCount val="3"/>
                <c:pt idx="0">
                  <c:v>10791548.054547718</c:v>
                </c:pt>
                <c:pt idx="1">
                  <c:v>5995304.4747487325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10-4D42-867B-331B224C0280}"/>
            </c:ext>
          </c:extLst>
        </c:ser>
        <c:ser>
          <c:idx val="2"/>
          <c:order val="2"/>
          <c:tx>
            <c:strRef>
              <c:f>Grafy!$A$299</c:f>
              <c:strCache>
                <c:ptCount val="1"/>
                <c:pt idx="0">
                  <c:v>Insulated w/o HP (new)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185067526415994E-16"/>
                  <c:y val="1.3888888888888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10-4D42-867B-331B224C028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Grafy!$B$296:$D$296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Grafy!$B$299:$D$299</c:f>
              <c:numCache>
                <c:formatCode>#,##0</c:formatCode>
                <c:ptCount val="3"/>
                <c:pt idx="1">
                  <c:v>8787791.6343467068</c:v>
                </c:pt>
                <c:pt idx="2">
                  <c:v>34074644.163643159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10-4D42-867B-331B224C0280}"/>
            </c:ext>
          </c:extLst>
        </c:ser>
        <c:ser>
          <c:idx val="0"/>
          <c:order val="3"/>
          <c:tx>
            <c:strRef>
              <c:f>Grafy!$A$297</c:f>
              <c:strCache>
                <c:ptCount val="1"/>
                <c:pt idx="0">
                  <c:v>Insulated &amp; HP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Grafy!$B$296:$D$296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Grafy!$B$297:$D$297</c:f>
              <c:numCache>
                <c:formatCode>#,##0</c:formatCode>
                <c:ptCount val="3"/>
                <c:pt idx="0">
                  <c:v>23208451.94545228</c:v>
                </c:pt>
                <c:pt idx="1">
                  <c:v>46416903.890904561</c:v>
                </c:pt>
                <c:pt idx="2">
                  <c:v>69625355.836356848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10-4D42-867B-331B224C0280}"/>
            </c:ext>
          </c:extLst>
        </c:ser>
        <c:ser>
          <c:idx val="4"/>
          <c:order val="4"/>
          <c:tx>
            <c:strRef>
              <c:f>Grafy!$A$301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Grafy!$B$296:$D$296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Grafy!$B$301:$D$301</c:f>
              <c:numCache>
                <c:formatCode>#,##0</c:formatCode>
                <c:ptCount val="3"/>
                <c:pt idx="0">
                  <c:v>170000000</c:v>
                </c:pt>
                <c:pt idx="1">
                  <c:v>170000000</c:v>
                </c:pt>
                <c:pt idx="2">
                  <c:v>170000000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10-4D42-867B-331B224C0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8254704"/>
        <c:axId val="1687739264"/>
      </c:barChart>
      <c:catAx>
        <c:axId val="179825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687739264"/>
        <c:crosses val="autoZero"/>
        <c:auto val="1"/>
        <c:lblAlgn val="ctr"/>
        <c:lblOffset val="100"/>
        <c:noMultiLvlLbl val="0"/>
      </c:catAx>
      <c:valAx>
        <c:axId val="1687739264"/>
        <c:scaling>
          <c:orientation val="minMax"/>
          <c:max val="170000000.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79825470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3.0555555555555555E-2"/>
                <c:y val="0.43101851851851841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sk-SK"/>
                    <a:t>mil.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5.3319756260041193E-3"/>
          <c:y val="0.85926363371245262"/>
          <c:w val="0.98933595800524954"/>
          <c:h val="0.140736366287547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Number of buildings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Grafy!$A$285</c:f>
              <c:strCache>
                <c:ptCount val="1"/>
                <c:pt idx="0">
                  <c:v>Residential buildings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Grafy!$B$285:$D$285</c:f>
              <c:numCache>
                <c:formatCode>#,##0</c:formatCode>
                <c:ptCount val="3"/>
                <c:pt idx="0">
                  <c:v>119000000</c:v>
                </c:pt>
                <c:pt idx="1">
                  <c:v>120000000</c:v>
                </c:pt>
                <c:pt idx="2">
                  <c:v>120000000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F-4E13-B617-8325F62DB468}"/>
            </c:ext>
          </c:extLst>
        </c:ser>
        <c:ser>
          <c:idx val="1"/>
          <c:order val="1"/>
          <c:tx>
            <c:strRef>
              <c:f>Grafy!$A$286</c:f>
              <c:strCache>
                <c:ptCount val="1"/>
                <c:pt idx="0">
                  <c:v>Non residential buildings adjusted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Grafy!$B$286:$D$286</c:f>
              <c:numCache>
                <c:formatCode>#,##0</c:formatCode>
                <c:ptCount val="3"/>
                <c:pt idx="0">
                  <c:v>12000000</c:v>
                </c:pt>
                <c:pt idx="1">
                  <c:v>40000000</c:v>
                </c:pt>
                <c:pt idx="2">
                  <c:v>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BF-4E13-B617-8325F62DB468}"/>
            </c:ext>
          </c:extLst>
        </c:ser>
        <c:ser>
          <c:idx val="2"/>
          <c:order val="2"/>
          <c:tx>
            <c:strRef>
              <c:f>Grafy!$A$287</c:f>
              <c:strCache>
                <c:ptCount val="1"/>
                <c:pt idx="0">
                  <c:v>Total buildings adjusted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Grafy!$B$287:$D$287</c:f>
              <c:numCache>
                <c:formatCode>#,##0</c:formatCode>
                <c:ptCount val="3"/>
                <c:pt idx="0">
                  <c:v>131000000</c:v>
                </c:pt>
                <c:pt idx="1">
                  <c:v>160000000</c:v>
                </c:pt>
                <c:pt idx="2">
                  <c:v>170000000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BF-4E13-B617-8325F62DB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9214960"/>
        <c:axId val="1804206448"/>
      </c:barChart>
      <c:catAx>
        <c:axId val="1559214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1804206448"/>
        <c:crosses val="autoZero"/>
        <c:auto val="1"/>
        <c:lblAlgn val="ctr"/>
        <c:lblOffset val="100"/>
        <c:noMultiLvlLbl val="0"/>
      </c:catAx>
      <c:valAx>
        <c:axId val="1804206448"/>
        <c:scaling>
          <c:orientation val="minMax"/>
          <c:max val="2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mil.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5921496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Change in seasonal demand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Grafy!$A$305</c:f>
              <c:strCache>
                <c:ptCount val="1"/>
                <c:pt idx="0">
                  <c:v>Seasonal demand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Grafy!$B$304:$D$304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Grafy!$B$305:$D$305</c:f>
              <c:numCache>
                <c:formatCode>#,##0</c:formatCode>
                <c:ptCount val="3"/>
                <c:pt idx="0">
                  <c:v>1388.7893772500001</c:v>
                </c:pt>
                <c:pt idx="1">
                  <c:v>1151.3233183016266</c:v>
                </c:pt>
                <c:pt idx="2">
                  <c:v>865.81299719615288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B6-4700-B9DB-9E9FF0C9F380}"/>
            </c:ext>
          </c:extLst>
        </c:ser>
        <c:ser>
          <c:idx val="2"/>
          <c:order val="1"/>
          <c:tx>
            <c:strRef>
              <c:f>Grafy!$A$308</c:f>
              <c:strCache>
                <c:ptCount val="1"/>
                <c:pt idx="0">
                  <c:v>Gas demand replaced</c:v>
                </c:pt>
              </c:strCache>
            </c:strRef>
          </c:tx>
          <c:spPr>
            <a:noFill/>
            <a:ln w="19050">
              <a:solidFill>
                <a:srgbClr val="28B9DA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8B9D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Grafy!$B$304:$D$304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Grafy!$B$310:$D$310</c:f>
              <c:numCache>
                <c:formatCode>#,##0</c:formatCode>
                <c:ptCount val="3"/>
                <c:pt idx="1">
                  <c:v>237.46605894837353</c:v>
                </c:pt>
                <c:pt idx="2">
                  <c:v>522.97638005384727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B6-4700-B9DB-9E9FF0C9F380}"/>
            </c:ext>
          </c:extLst>
        </c:ser>
        <c:ser>
          <c:idx val="3"/>
          <c:order val="2"/>
          <c:tx>
            <c:strRef>
              <c:f>Grafy!$A$309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Grafy!$B$304:$D$304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Grafy!$B$309:$D$309</c:f>
              <c:numCache>
                <c:formatCode>#,##0</c:formatCode>
                <c:ptCount val="3"/>
                <c:pt idx="0">
                  <c:v>1388.7893772500001</c:v>
                </c:pt>
                <c:pt idx="1">
                  <c:v>1415.8396251376523</c:v>
                </c:pt>
                <c:pt idx="2">
                  <c:v>1427.854082561804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B6-4700-B9DB-9E9FF0C9F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9215920"/>
        <c:axId val="1598134272"/>
      </c:barChart>
      <c:catAx>
        <c:axId val="155921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98134272"/>
        <c:crosses val="autoZero"/>
        <c:auto val="1"/>
        <c:lblAlgn val="ctr"/>
        <c:lblOffset val="100"/>
        <c:noMultiLvlLbl val="0"/>
      </c:catAx>
      <c:valAx>
        <c:axId val="1598134272"/>
        <c:scaling>
          <c:orientation val="minMax"/>
          <c:max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592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GtP + Heating demand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Grafy!$A$357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Grafy!$B$355:$D$355</c:f>
              <c:strCache>
                <c:ptCount val="3"/>
                <c:pt idx="0">
                  <c:v>2022*</c:v>
                </c:pt>
                <c:pt idx="1">
                  <c:v>2030</c:v>
                </c:pt>
                <c:pt idx="2">
                  <c:v>2040</c:v>
                </c:pt>
              </c:strCache>
            </c:strRef>
          </c:cat>
          <c:val>
            <c:numRef>
              <c:f>Grafy!$B$357:$D$357</c:f>
              <c:numCache>
                <c:formatCode>#,##0</c:formatCode>
                <c:ptCount val="3"/>
                <c:pt idx="0">
                  <c:v>1388.7893772500001</c:v>
                </c:pt>
                <c:pt idx="1">
                  <c:v>1151.3233183016266</c:v>
                </c:pt>
                <c:pt idx="2">
                  <c:v>865.81299719615288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F-4B0B-9E9A-5505CF800822}"/>
            </c:ext>
          </c:extLst>
        </c:ser>
        <c:ser>
          <c:idx val="1"/>
          <c:order val="1"/>
          <c:tx>
            <c:strRef>
              <c:f>Grafy!$A$356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Grafy!$B$355:$D$355</c:f>
              <c:strCache>
                <c:ptCount val="3"/>
                <c:pt idx="0">
                  <c:v>2022*</c:v>
                </c:pt>
                <c:pt idx="1">
                  <c:v>2030</c:v>
                </c:pt>
                <c:pt idx="2">
                  <c:v>2040</c:v>
                </c:pt>
              </c:strCache>
            </c:strRef>
          </c:cat>
          <c:val>
            <c:numRef>
              <c:f>Grafy!$B$356:$D$356</c:f>
              <c:numCache>
                <c:formatCode>#,##0</c:formatCode>
                <c:ptCount val="3"/>
                <c:pt idx="0">
                  <c:v>1114</c:v>
                </c:pt>
                <c:pt idx="1">
                  <c:v>864.79911461708753</c:v>
                </c:pt>
                <c:pt idx="2">
                  <c:v>449.16597038597115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2F-4B0B-9E9A-5505CF800822}"/>
            </c:ext>
          </c:extLst>
        </c:ser>
        <c:ser>
          <c:idx val="3"/>
          <c:order val="2"/>
          <c:tx>
            <c:strRef>
              <c:f>Grafy!$A$358</c:f>
              <c:strCache>
                <c:ptCount val="1"/>
                <c:pt idx="0">
                  <c:v>Sum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Grafy!$B$355:$D$355</c:f>
              <c:strCache>
                <c:ptCount val="3"/>
                <c:pt idx="0">
                  <c:v>2022*</c:v>
                </c:pt>
                <c:pt idx="1">
                  <c:v>2030</c:v>
                </c:pt>
                <c:pt idx="2">
                  <c:v>2040</c:v>
                </c:pt>
              </c:strCache>
            </c:strRef>
          </c:cat>
          <c:val>
            <c:numRef>
              <c:f>Grafy!$B$358:$D$358</c:f>
              <c:numCache>
                <c:formatCode>#,##0</c:formatCode>
                <c:ptCount val="3"/>
                <c:pt idx="0">
                  <c:v>2502.7893772500001</c:v>
                </c:pt>
                <c:pt idx="1">
                  <c:v>2016.1224329187141</c:v>
                </c:pt>
                <c:pt idx="2">
                  <c:v>1314.9789675821239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2F-4B0B-9E9A-5505CF800822}"/>
            </c:ext>
          </c:extLst>
        </c:ser>
        <c:ser>
          <c:idx val="0"/>
          <c:order val="3"/>
          <c:tx>
            <c:strRef>
              <c:f>Grafy!$A$359</c:f>
              <c:strCache>
                <c:ptCount val="1"/>
                <c:pt idx="0">
                  <c:v>Assumed efficiency of gas power plants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Grafy!$B$359:$D$359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2F-4B0B-9E9A-5505CF800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78726912"/>
        <c:axId val="737910672"/>
      </c:barChart>
      <c:catAx>
        <c:axId val="87872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737910672"/>
        <c:crosses val="autoZero"/>
        <c:auto val="1"/>
        <c:lblAlgn val="ctr"/>
        <c:lblOffset val="100"/>
        <c:noMultiLvlLbl val="0"/>
      </c:catAx>
      <c:valAx>
        <c:axId val="737910672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>
                    <a:latin typeface="Arial" panose="020B0604020202020204" pitchFamily="34" charset="0"/>
                    <a:cs typeface="Arial" panose="020B0604020202020204" pitchFamily="34" charset="0"/>
                  </a:rPr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872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248276892217741"/>
          <c:y val="0.86497812773403326"/>
          <c:w val="0.75034462155645176"/>
          <c:h val="7.7050857773213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932396905604555E-2"/>
          <c:y val="0.17389210019267823"/>
          <c:w val="0.81167450617563519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Grafy!$B$342:$M$342</c:f>
              <c:numCache>
                <c:formatCode>#,##0</c:formatCode>
                <c:ptCount val="12"/>
                <c:pt idx="0">
                  <c:v>309.52623349999988</c:v>
                </c:pt>
                <c:pt idx="1">
                  <c:v>222.96442850000003</c:v>
                </c:pt>
                <c:pt idx="2">
                  <c:v>198.79050124999998</c:v>
                </c:pt>
                <c:pt idx="3">
                  <c:v>99.24654025000001</c:v>
                </c:pt>
                <c:pt idx="4">
                  <c:v>48.520282249999994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13.662302500000028</c:v>
                </c:pt>
                <c:pt idx="9">
                  <c:v>79.141733000000045</c:v>
                </c:pt>
                <c:pt idx="10">
                  <c:v>169.46754000000001</c:v>
                </c:pt>
                <c:pt idx="11">
                  <c:v>247.46981599999992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4F-43D1-9A29-D2B6051200FF}"/>
            </c:ext>
          </c:extLst>
        </c:ser>
        <c:ser>
          <c:idx val="0"/>
          <c:order val="1"/>
          <c:tx>
            <c:strRef>
              <c:f>Grafy!$A$341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Grafy!$B$341:$M$341</c:f>
              <c:numCache>
                <c:formatCode>#,##0</c:formatCode>
                <c:ptCount val="12"/>
                <c:pt idx="0">
                  <c:v>116.63942086921023</c:v>
                </c:pt>
                <c:pt idx="1">
                  <c:v>97.158252065733848</c:v>
                </c:pt>
                <c:pt idx="2">
                  <c:v>94.037918584017376</c:v>
                </c:pt>
                <c:pt idx="3">
                  <c:v>74.854409787147532</c:v>
                </c:pt>
                <c:pt idx="4">
                  <c:v>72.985940742390838</c:v>
                </c:pt>
                <c:pt idx="5">
                  <c:v>81.147083030098514</c:v>
                </c:pt>
                <c:pt idx="6">
                  <c:v>92.326797999091951</c:v>
                </c:pt>
                <c:pt idx="7">
                  <c:v>87.195252837863052</c:v>
                </c:pt>
                <c:pt idx="8">
                  <c:v>86.324246977307538</c:v>
                </c:pt>
                <c:pt idx="9">
                  <c:v>93.279176559691948</c:v>
                </c:pt>
                <c:pt idx="10">
                  <c:v>110.62208384059009</c:v>
                </c:pt>
                <c:pt idx="11">
                  <c:v>107.42941670685718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4F-43D1-9A29-D2B605120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Production &amp; consumption of electricity in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8.4687578609635827E-2"/>
          <c:y val="0.16970549662549322"/>
          <c:w val="0.88879042018481869"/>
          <c:h val="0.60694341853607892"/>
        </c:manualLayout>
      </c:layout>
      <c:barChart>
        <c:barDir val="col"/>
        <c:grouping val="stacked"/>
        <c:varyColors val="0"/>
        <c:ser>
          <c:idx val="12"/>
          <c:order val="0"/>
          <c:tx>
            <c:strRef>
              <c:f>Grafy!$A$82</c:f>
              <c:strCache>
                <c:ptCount val="1"/>
                <c:pt idx="0">
                  <c:v>Other demand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Grafy!$F$82:$G$82</c:f>
              <c:numCache>
                <c:formatCode>General</c:formatCode>
                <c:ptCount val="2"/>
                <c:pt idx="0" formatCode="#,##0">
                  <c:v>2476.1161655906562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B0-46DB-8EC9-B5BD74A96E35}"/>
            </c:ext>
          </c:extLst>
        </c:ser>
        <c:ser>
          <c:idx val="10"/>
          <c:order val="1"/>
          <c:tx>
            <c:strRef>
              <c:f>Grafy!$A$80</c:f>
              <c:strCache>
                <c:ptCount val="1"/>
                <c:pt idx="0">
                  <c:v>EV demand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Grafy!$F$80:$G$80</c:f>
              <c:numCache>
                <c:formatCode>General</c:formatCode>
                <c:ptCount val="2"/>
                <c:pt idx="0" formatCode="#,##0">
                  <c:v>389.17199999999877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B0-46DB-8EC9-B5BD74A96E35}"/>
            </c:ext>
          </c:extLst>
        </c:ser>
        <c:ser>
          <c:idx val="11"/>
          <c:order val="2"/>
          <c:tx>
            <c:strRef>
              <c:f>Grafy!$A$81</c:f>
              <c:strCache>
                <c:ptCount val="1"/>
                <c:pt idx="0">
                  <c:v>HP demand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Grafy!$F$81:$G$81</c:f>
              <c:numCache>
                <c:formatCode>General</c:formatCode>
                <c:ptCount val="2"/>
                <c:pt idx="0" formatCode="#,##0">
                  <c:v>402.71183440934527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B0-46DB-8EC9-B5BD74A96E35}"/>
            </c:ext>
          </c:extLst>
        </c:ser>
        <c:ser>
          <c:idx val="1"/>
          <c:order val="3"/>
          <c:tx>
            <c:strRef>
              <c:f>Grafy!$A$71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Grafy!$F$71:$G$71</c:f>
              <c:numCache>
                <c:formatCode>#,##0</c:formatCode>
                <c:ptCount val="2"/>
                <c:pt idx="1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B0-46DB-8EC9-B5BD74A96E35}"/>
            </c:ext>
          </c:extLst>
        </c:ser>
        <c:ser>
          <c:idx val="2"/>
          <c:order val="4"/>
          <c:tx>
            <c:strRef>
              <c:f>Grafy!$A$72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Grafy!$F$72:$G$72</c:f>
              <c:numCache>
                <c:formatCode>#,##0</c:formatCode>
                <c:ptCount val="2"/>
                <c:pt idx="1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B0-46DB-8EC9-B5BD74A96E35}"/>
            </c:ext>
          </c:extLst>
        </c:ser>
        <c:ser>
          <c:idx val="3"/>
          <c:order val="5"/>
          <c:tx>
            <c:strRef>
              <c:f>Grafy!$A$73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Grafy!$F$73:$G$73</c:f>
              <c:numCache>
                <c:formatCode>#,##0</c:formatCode>
                <c:ptCount val="2"/>
                <c:pt idx="1">
                  <c:v>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B0-46DB-8EC9-B5BD74A96E35}"/>
            </c:ext>
          </c:extLst>
        </c:ser>
        <c:ser>
          <c:idx val="4"/>
          <c:order val="6"/>
          <c:tx>
            <c:strRef>
              <c:f>Grafy!$A$74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Grafy!$F$74:$G$74</c:f>
              <c:numCache>
                <c:formatCode>#,##0</c:formatCode>
                <c:ptCount val="2"/>
                <c:pt idx="1">
                  <c:v>256.02460312000352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B0-46DB-8EC9-B5BD74A96E35}"/>
            </c:ext>
          </c:extLst>
        </c:ser>
        <c:ser>
          <c:idx val="5"/>
          <c:order val="7"/>
          <c:tx>
            <c:strRef>
              <c:f>Grafy!$A$75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Grafy!$F$75:$G$75</c:f>
              <c:numCache>
                <c:formatCode>#,##0</c:formatCode>
                <c:ptCount val="2"/>
                <c:pt idx="1">
                  <c:v>74.238264483894142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B0-46DB-8EC9-B5BD74A96E35}"/>
            </c:ext>
          </c:extLst>
        </c:ser>
        <c:ser>
          <c:idx val="6"/>
          <c:order val="8"/>
          <c:tx>
            <c:strRef>
              <c:f>Grafy!$A$76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Grafy!$F$76:$G$76</c:f>
              <c:numCache>
                <c:formatCode>#,##0</c:formatCode>
                <c:ptCount val="2"/>
                <c:pt idx="1">
                  <c:v>333.73713239610271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B0-46DB-8EC9-B5BD74A96E35}"/>
            </c:ext>
          </c:extLst>
        </c:ser>
        <c:ser>
          <c:idx val="7"/>
          <c:order val="9"/>
          <c:tx>
            <c:strRef>
              <c:f>Grafy!$A$77</c:f>
              <c:strCache>
                <c:ptCount val="1"/>
                <c:pt idx="0">
                  <c:v>Oil/Other fossil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Grafy!$F$77:$G$77</c:f>
              <c:numCache>
                <c:formatCode>#,##0</c:formatCode>
                <c:ptCount val="2"/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1B0-46DB-8EC9-B5BD74A96E35}"/>
            </c:ext>
          </c:extLst>
        </c:ser>
        <c:ser>
          <c:idx val="8"/>
          <c:order val="10"/>
          <c:tx>
            <c:strRef>
              <c:f>Grafy!$A$78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Grafy!$F$78:$G$78</c:f>
              <c:numCache>
                <c:formatCode>#,##0</c:formatCode>
                <c:ptCount val="2"/>
                <c:pt idx="1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1B0-46DB-8EC9-B5BD74A96E35}"/>
            </c:ext>
          </c:extLst>
        </c:ser>
        <c:ser>
          <c:idx val="0"/>
          <c:order val="11"/>
          <c:tx>
            <c:strRef>
              <c:f>Grafy!$A$70</c:f>
              <c:strCache>
                <c:ptCount val="1"/>
                <c:pt idx="0">
                  <c:v>Power supply, of which: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Grafy!$F$69:$G$69</c:f>
              <c:strCache>
                <c:ptCount val="2"/>
                <c:pt idx="0">
                  <c:v>Consumption</c:v>
                </c:pt>
                <c:pt idx="1">
                  <c:v>Production</c:v>
                </c:pt>
              </c:strCache>
            </c:strRef>
          </c:cat>
          <c:val>
            <c:numRef>
              <c:f>Grafy!$F$70:$G$70</c:f>
              <c:numCache>
                <c:formatCode>#,##0</c:formatCode>
                <c:ptCount val="2"/>
                <c:pt idx="0">
                  <c:v>3268</c:v>
                </c:pt>
                <c:pt idx="1">
                  <c:v>3268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1B0-46DB-8EC9-B5BD74A96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218319"/>
        <c:axId val="682037135"/>
      </c:barChart>
      <c:catAx>
        <c:axId val="679218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82037135"/>
        <c:crosses val="autoZero"/>
        <c:auto val="1"/>
        <c:lblAlgn val="ctr"/>
        <c:lblOffset val="100"/>
        <c:noMultiLvlLbl val="0"/>
      </c:catAx>
      <c:valAx>
        <c:axId val="682037135"/>
        <c:scaling>
          <c:orientation val="minMax"/>
          <c:max val="3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79218319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legend>
      <c:legendPos val="b"/>
      <c:legendEntry>
        <c:idx val="11"/>
        <c:delete val="1"/>
      </c:legendEntry>
      <c:layout>
        <c:manualLayout>
          <c:xMode val="edge"/>
          <c:yMode val="edge"/>
          <c:x val="0"/>
          <c:y val="0.87256998207641334"/>
          <c:w val="0.9991509539637391"/>
          <c:h val="9.96521713917776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Grafy!$B$347:$M$347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0E-4A95-A0DF-E5538F877D61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Grafy!$B$346:$M$346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0E-4A95-A0DF-E5538F877D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30988725980762"/>
          <c:y val="0.88749816022815953"/>
          <c:w val="0.26338005708828849"/>
          <c:h val="0.112501839771840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solidFill>
                <a:srgbClr val="72BF44"/>
              </a:solidFill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Grafy!$B$352:$M$352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85-48F8-B371-A9CD436E299B}"/>
            </c:ext>
          </c:extLst>
        </c:ser>
        <c:ser>
          <c:idx val="0"/>
          <c:order val="1"/>
          <c:tx>
            <c:strRef>
              <c:f>Grafy!$A$351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Grafy!$B$351:$M$351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85-48F8-B371-A9CD436E2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16467227783795"/>
          <c:y val="0.87877201881746569"/>
          <c:w val="0.26367065544432411"/>
          <c:h val="0.10203573787123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932396905604555E-2"/>
          <c:y val="0.17389210019267823"/>
          <c:w val="0.81167450617563519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Grafy!$B$342:$M$342</c:f>
              <c:numCache>
                <c:formatCode>#,##0</c:formatCode>
                <c:ptCount val="12"/>
                <c:pt idx="0">
                  <c:v>309.52623349999988</c:v>
                </c:pt>
                <c:pt idx="1">
                  <c:v>222.96442850000003</c:v>
                </c:pt>
                <c:pt idx="2">
                  <c:v>198.79050124999998</c:v>
                </c:pt>
                <c:pt idx="3">
                  <c:v>99.24654025000001</c:v>
                </c:pt>
                <c:pt idx="4">
                  <c:v>48.520282249999994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13.662302500000028</c:v>
                </c:pt>
                <c:pt idx="9">
                  <c:v>79.141733000000045</c:v>
                </c:pt>
                <c:pt idx="10">
                  <c:v>169.46754000000001</c:v>
                </c:pt>
                <c:pt idx="11">
                  <c:v>247.46981599999992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3-4236-A114-CAFAAD896060}"/>
            </c:ext>
          </c:extLst>
        </c:ser>
        <c:ser>
          <c:idx val="0"/>
          <c:order val="1"/>
          <c:tx>
            <c:strRef>
              <c:f>Grafy!$A$341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Grafy!$B$341:$M$341</c:f>
              <c:numCache>
                <c:formatCode>#,##0</c:formatCode>
                <c:ptCount val="12"/>
                <c:pt idx="0">
                  <c:v>116.63942086921023</c:v>
                </c:pt>
                <c:pt idx="1">
                  <c:v>97.158252065733848</c:v>
                </c:pt>
                <c:pt idx="2">
                  <c:v>94.037918584017376</c:v>
                </c:pt>
                <c:pt idx="3">
                  <c:v>74.854409787147532</c:v>
                </c:pt>
                <c:pt idx="4">
                  <c:v>72.985940742390838</c:v>
                </c:pt>
                <c:pt idx="5">
                  <c:v>81.147083030098514</c:v>
                </c:pt>
                <c:pt idx="6">
                  <c:v>92.326797999091951</c:v>
                </c:pt>
                <c:pt idx="7">
                  <c:v>87.195252837863052</c:v>
                </c:pt>
                <c:pt idx="8">
                  <c:v>86.324246977307538</c:v>
                </c:pt>
                <c:pt idx="9">
                  <c:v>93.279176559691948</c:v>
                </c:pt>
                <c:pt idx="10">
                  <c:v>110.62208384059009</c:v>
                </c:pt>
                <c:pt idx="11">
                  <c:v>107.42941670685718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43-4236-A114-CAFAAD896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723324641889861"/>
          <c:y val="0.87489332463283098"/>
          <c:w val="0.36553327345842562"/>
          <c:h val="0.1111668460367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Grafy!$B$347:$M$347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3A-4A45-A265-20D0EDF1A75F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Grafy!$B$346:$M$346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3A-4A45-A265-20D0EDF1A7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835851897685458"/>
          <c:y val="0.8888331539632196"/>
          <c:w val="0.36328272978139925"/>
          <c:h val="0.1111668460367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Grafy!$B$352:$M$352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3C-45FC-84CA-D38E019D9330}"/>
            </c:ext>
          </c:extLst>
        </c:ser>
        <c:ser>
          <c:idx val="0"/>
          <c:order val="1"/>
          <c:tx>
            <c:strRef>
              <c:f>Grafy!$A$351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Grafy!$B$351:$M$351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3C-45FC-84CA-D38E019D93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982728963365448"/>
          <c:y val="0.89085685120921732"/>
          <c:w val="0.36629360996468652"/>
          <c:h val="9.6982032189613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(EMBER)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8948784026592847E-2"/>
          <c:y val="0.17389210019267823"/>
          <c:w val="0.83560931393299309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Grafy!$Y$345:$AJ$345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Grafy!$Y$347:$AJ$347</c:f>
              <c:numCache>
                <c:formatCode>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F-4D28-A955-AE271709F22A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Grafy!$Y$345:$AJ$345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Grafy!$Y$346:$AJ$346</c:f>
              <c:numCache>
                <c:formatCode>0</c:formatCode>
                <c:ptCount val="12"/>
                <c:pt idx="0">
                  <c:v>107.19018312545484</c:v>
                </c:pt>
                <c:pt idx="1">
                  <c:v>56.646789952518333</c:v>
                </c:pt>
                <c:pt idx="2">
                  <c:v>43.607249118495389</c:v>
                </c:pt>
                <c:pt idx="3">
                  <c:v>10.814207261422153</c:v>
                </c:pt>
                <c:pt idx="4">
                  <c:v>0.76093104483211227</c:v>
                </c:pt>
                <c:pt idx="5">
                  <c:v>9.7705329594463244</c:v>
                </c:pt>
                <c:pt idx="6">
                  <c:v>26.016745877727487</c:v>
                </c:pt>
                <c:pt idx="7">
                  <c:v>25.596631431618846</c:v>
                </c:pt>
                <c:pt idx="8">
                  <c:v>27.553743542560614</c:v>
                </c:pt>
                <c:pt idx="9">
                  <c:v>20.860952761619416</c:v>
                </c:pt>
                <c:pt idx="10">
                  <c:v>77.503809771508656</c:v>
                </c:pt>
                <c:pt idx="11">
                  <c:v>77.071053735879289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4F-4D28-A955-AE271709F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04172450530297"/>
          <c:y val="0.88285910142937596"/>
          <c:w val="0.40191655098939399"/>
          <c:h val="0.10408864433326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(EMBER)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9155632142675431E-2"/>
          <c:y val="0.17389210019267823"/>
          <c:w val="0.8337418227174916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Grafy!$Y$350:$AJ$350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Grafy!$Y$352:$AJ$352</c:f>
              <c:numCache>
                <c:formatCode>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1-4ACB-A96B-B66696DFE503}"/>
            </c:ext>
          </c:extLst>
        </c:ser>
        <c:ser>
          <c:idx val="0"/>
          <c:order val="1"/>
          <c:tx>
            <c:strRef>
              <c:f>Grafy!$A$351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Grafy!$Y$350:$AJ$350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Grafy!$Y$351:$AJ$351</c:f>
              <c:numCache>
                <c:formatCode>0</c:formatCode>
                <c:ptCount val="12"/>
                <c:pt idx="0">
                  <c:v>194.28998766432065</c:v>
                </c:pt>
                <c:pt idx="1">
                  <c:v>88.816695761347276</c:v>
                </c:pt>
                <c:pt idx="2">
                  <c:v>55.441574834501367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22.374396393556616</c:v>
                </c:pt>
                <c:pt idx="7">
                  <c:v>26.812640672793609</c:v>
                </c:pt>
                <c:pt idx="8">
                  <c:v>28.05158694996377</c:v>
                </c:pt>
                <c:pt idx="9">
                  <c:v>5.0011397844312917</c:v>
                </c:pt>
                <c:pt idx="10">
                  <c:v>123.11487434479842</c:v>
                </c:pt>
                <c:pt idx="11">
                  <c:v>133.11716330407631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D1-4ACB-A96B-B66696DFE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04172450530297"/>
          <c:y val="0.89693740950980183"/>
          <c:w val="0.40191655098939399"/>
          <c:h val="9.69820321896138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(IEA)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Grafy!$AO$345:$AZ$345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Grafy!$AO$347:$AZ$347</c:f>
              <c:numCache>
                <c:formatCode>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8-48F5-96F8-4547BB7DFA59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Grafy!$AO$345:$AZ$345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Grafy!$AO$346:$AZ$346</c:f>
              <c:numCache>
                <c:formatCode>0</c:formatCode>
                <c:ptCount val="12"/>
                <c:pt idx="0">
                  <c:v>103.27435061612849</c:v>
                </c:pt>
                <c:pt idx="1">
                  <c:v>54.078445416161159</c:v>
                </c:pt>
                <c:pt idx="2">
                  <c:v>31.051697754861255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4.9358076962397433E-2</c:v>
                </c:pt>
                <c:pt idx="8">
                  <c:v>7.4917365144676697</c:v>
                </c:pt>
                <c:pt idx="9">
                  <c:v>14.332295218558123</c:v>
                </c:pt>
                <c:pt idx="10">
                  <c:v>79.934142217293271</c:v>
                </c:pt>
                <c:pt idx="11">
                  <c:v>84.109443175410547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C8-48F5-96F8-4547BB7DF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1626921885771"/>
          <c:y val="0.874264133626108"/>
          <c:w val="0.39064307621607042"/>
          <c:h val="0.111725930350761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Avg. gas consumption in EU (2019-2022), Twh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Grafy!$P$6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rgbClr val="1A171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D-441B-B9AC-F3A0C260F8F3}"/>
              </c:ext>
            </c:extLst>
          </c:dPt>
          <c:dPt>
            <c:idx val="1"/>
            <c:bubble3D val="0"/>
            <c:spPr>
              <a:solidFill>
                <a:srgbClr val="28B9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D-441B-B9AC-F3A0C260F8F3}"/>
              </c:ext>
            </c:extLst>
          </c:dPt>
          <c:dPt>
            <c:idx val="2"/>
            <c:bubble3D val="0"/>
            <c:spPr>
              <a:solidFill>
                <a:srgbClr val="72BF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8D-441B-B9AC-F3A0C260F8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5A8D9EB-0356-491C-AF02-50D8DF6935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[HODNOTA]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
</a:t>
                    </a:r>
                    <a:fld id="{80701E70-DFE6-4238-B12E-BE21FB7B7050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[PERCENTO]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28D-441B-B9AC-F3A0C260F8F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039DE66-79FC-4F5A-8BB8-11E9A60886F8}" type="VALUE">
                      <a:rPr lang="en-US"/>
                      <a:pPr/>
                      <a:t>[HODNOTA]</a:t>
                    </a:fld>
                    <a:r>
                      <a:rPr lang="en-US"/>
                      <a:t>
</a:t>
                    </a:r>
                    <a:fld id="{6BBF1DF2-0F7E-4D13-812B-75693A075D71}" type="PERCENTAGE">
                      <a:rPr lang="en-US"/>
                      <a:pPr/>
                      <a:t>[PERCENTO]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8D-441B-B9AC-F3A0C260F8F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8D-441B-B9AC-F3A0C260F8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Grafy!$N$7:$N$9</c:f>
              <c:strCache>
                <c:ptCount val="3"/>
                <c:pt idx="0">
                  <c:v>Non-seasonal</c:v>
                </c:pt>
                <c:pt idx="1">
                  <c:v>Gas to Power</c:v>
                </c:pt>
                <c:pt idx="2">
                  <c:v>Heating</c:v>
                </c:pt>
              </c:strCache>
            </c:strRef>
          </c:cat>
          <c:val>
            <c:numRef>
              <c:f>Grafy!$Q$7:$Q$9</c:f>
              <c:numCache>
                <c:formatCode>_-* #\ ##0_-;\-* #\ ##0_-;_-* "-"??_-;_-@_-</c:formatCode>
                <c:ptCount val="3"/>
                <c:pt idx="0">
                  <c:v>1964.8752749999996</c:v>
                </c:pt>
                <c:pt idx="1">
                  <c:v>982.92147524999984</c:v>
                </c:pt>
                <c:pt idx="2">
                  <c:v>1388.7893772500001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8D-441B-B9AC-F3A0C260F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Coal+gas for power in 2040 (Walls scenario)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Grafy!$A$254</c:f>
              <c:strCache>
                <c:ptCount val="1"/>
                <c:pt idx="0">
                  <c:v>Coal+gas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Grafy!$B$253:$M$253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Grafy!$B$254:$M$254</c:f>
              <c:numCache>
                <c:formatCode>0</c:formatCode>
                <c:ptCount val="12"/>
                <c:pt idx="0">
                  <c:v>74.44083510388316</c:v>
                </c:pt>
                <c:pt idx="1">
                  <c:v>40.707019121616611</c:v>
                </c:pt>
                <c:pt idx="2">
                  <c:v>26.123668707341551</c:v>
                </c:pt>
                <c:pt idx="3">
                  <c:v>5.1000741886907122</c:v>
                </c:pt>
                <c:pt idx="4">
                  <c:v>0</c:v>
                </c:pt>
                <c:pt idx="5">
                  <c:v>4.5915143458123566</c:v>
                </c:pt>
                <c:pt idx="6">
                  <c:v>17.463047891317387</c:v>
                </c:pt>
                <c:pt idx="7">
                  <c:v>20.40036956293352</c:v>
                </c:pt>
                <c:pt idx="8">
                  <c:v>17.182486507356202</c:v>
                </c:pt>
                <c:pt idx="9">
                  <c:v>15.753559886225162</c:v>
                </c:pt>
                <c:pt idx="10">
                  <c:v>50.753815056723965</c:v>
                </c:pt>
                <c:pt idx="11">
                  <c:v>57.746477231997062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AF-44EF-802B-33EED1680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0882640"/>
        <c:axId val="1549466992"/>
      </c:areaChart>
      <c:catAx>
        <c:axId val="141088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49466992"/>
        <c:crosses val="autoZero"/>
        <c:auto val="1"/>
        <c:lblAlgn val="ctr"/>
        <c:lblOffset val="100"/>
        <c:noMultiLvlLbl val="0"/>
      </c:catAx>
      <c:valAx>
        <c:axId val="154946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4108826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sk-SK" baseline="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k-SK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Grafy!$A$357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Grafy!$B$355:$D$355</c:f>
              <c:strCache>
                <c:ptCount val="3"/>
                <c:pt idx="0">
                  <c:v>2022*</c:v>
                </c:pt>
                <c:pt idx="1">
                  <c:v>2030</c:v>
                </c:pt>
                <c:pt idx="2">
                  <c:v>2040</c:v>
                </c:pt>
              </c:strCache>
            </c:strRef>
          </c:cat>
          <c:val>
            <c:numRef>
              <c:f>Grafy!$B$357:$D$357</c:f>
              <c:numCache>
                <c:formatCode>#,##0</c:formatCode>
                <c:ptCount val="3"/>
                <c:pt idx="0">
                  <c:v>1388.7893772500001</c:v>
                </c:pt>
                <c:pt idx="1">
                  <c:v>1188.1209291738414</c:v>
                </c:pt>
                <c:pt idx="2">
                  <c:v>1038.2198643198512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5-4EC9-B535-76459DFD2C57}"/>
            </c:ext>
          </c:extLst>
        </c:ser>
        <c:ser>
          <c:idx val="1"/>
          <c:order val="1"/>
          <c:tx>
            <c:strRef>
              <c:f>Grafy!$A$356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Grafy!$B$355:$D$355</c:f>
              <c:strCache>
                <c:ptCount val="3"/>
                <c:pt idx="0">
                  <c:v>2022*</c:v>
                </c:pt>
                <c:pt idx="1">
                  <c:v>2030</c:v>
                </c:pt>
                <c:pt idx="2">
                  <c:v>2040</c:v>
                </c:pt>
              </c:strCache>
            </c:strRef>
          </c:cat>
          <c:val>
            <c:numRef>
              <c:f>Grafy!$B$356:$D$356</c:f>
              <c:numCache>
                <c:formatCode>#,##0</c:formatCode>
                <c:ptCount val="3"/>
                <c:pt idx="0">
                  <c:v>1114</c:v>
                </c:pt>
                <c:pt idx="1">
                  <c:v>864.79911461708753</c:v>
                </c:pt>
                <c:pt idx="2">
                  <c:v>449.16597038597115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65-4EC9-B535-76459DFD2C57}"/>
            </c:ext>
          </c:extLst>
        </c:ser>
        <c:ser>
          <c:idx val="3"/>
          <c:order val="2"/>
          <c:tx>
            <c:strRef>
              <c:f>Grafy!$A$358</c:f>
              <c:strCache>
                <c:ptCount val="1"/>
                <c:pt idx="0">
                  <c:v>Sum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Grafy!$B$355:$D$355</c:f>
              <c:strCache>
                <c:ptCount val="3"/>
                <c:pt idx="0">
                  <c:v>2022*</c:v>
                </c:pt>
                <c:pt idx="1">
                  <c:v>2030</c:v>
                </c:pt>
                <c:pt idx="2">
                  <c:v>2040</c:v>
                </c:pt>
              </c:strCache>
            </c:strRef>
          </c:cat>
          <c:val>
            <c:numRef>
              <c:f>Grafy!$B$358:$D$358</c:f>
              <c:numCache>
                <c:formatCode>#,##0</c:formatCode>
                <c:ptCount val="3"/>
                <c:pt idx="0">
                  <c:v>2502.7893772500001</c:v>
                </c:pt>
                <c:pt idx="1">
                  <c:v>2052.920043790929</c:v>
                </c:pt>
                <c:pt idx="2">
                  <c:v>1487.3858347058224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65-4EC9-B535-76459DFD2C57}"/>
            </c:ext>
          </c:extLst>
        </c:ser>
        <c:ser>
          <c:idx val="0"/>
          <c:order val="3"/>
          <c:tx>
            <c:strRef>
              <c:f>Grafy!$A$359</c:f>
              <c:strCache>
                <c:ptCount val="1"/>
                <c:pt idx="0">
                  <c:v>Assumed efficiency of gas power plants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Grafy!$B$359:$D$359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65-4EC9-B535-76459DFD2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78726912"/>
        <c:axId val="737910672"/>
      </c:barChart>
      <c:catAx>
        <c:axId val="87872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737910672"/>
        <c:crosses val="autoZero"/>
        <c:auto val="1"/>
        <c:lblAlgn val="ctr"/>
        <c:lblOffset val="100"/>
        <c:noMultiLvlLbl val="0"/>
      </c:catAx>
      <c:valAx>
        <c:axId val="737910672"/>
        <c:scaling>
          <c:orientation val="minMax"/>
          <c:max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>
                    <a:latin typeface="Arial" panose="020B0604020202020204" pitchFamily="34" charset="0"/>
                    <a:cs typeface="Arial" panose="020B0604020202020204" pitchFamily="34" charset="0"/>
                  </a:rPr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872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248276892217741"/>
          <c:y val="0.86497812773403326"/>
          <c:w val="0.75034462155645176"/>
          <c:h val="7.7050857773213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  <c:userShapes r:id="rId5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Coal &amp; gas split in 2040 (Walls scenario)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Grafy!$A$255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Grafy!$B$253:$M$253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Grafy!$B$255:$M$255</c:f>
              <c:numCache>
                <c:formatCode>0</c:formatCode>
                <c:ptCount val="12"/>
                <c:pt idx="0">
                  <c:v>65.931208488682756</c:v>
                </c:pt>
                <c:pt idx="1">
                  <c:v>33.561227512058316</c:v>
                </c:pt>
                <c:pt idx="2">
                  <c:v>18.9969111715799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11.21089141433005</c:v>
                </c:pt>
                <c:pt idx="7">
                  <c:v>13.988438810670829</c:v>
                </c:pt>
                <c:pt idx="8">
                  <c:v>10.440922004048531</c:v>
                </c:pt>
                <c:pt idx="9">
                  <c:v>8.7731125434493791</c:v>
                </c:pt>
                <c:pt idx="10">
                  <c:v>42.992576541743595</c:v>
                </c:pt>
                <c:pt idx="11">
                  <c:v>50.129314633440195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5-428D-955C-A69244896AED}"/>
            </c:ext>
          </c:extLst>
        </c:ser>
        <c:ser>
          <c:idx val="1"/>
          <c:order val="1"/>
          <c:tx>
            <c:strRef>
              <c:f>Grafy!$A$256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cat>
            <c:strRef>
              <c:f>Grafy!$B$253:$M$253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Grafy!$B$256:$M$256</c:f>
              <c:numCache>
                <c:formatCode>0</c:formatCode>
                <c:ptCount val="12"/>
                <c:pt idx="0">
                  <c:v>8.5096266152004052</c:v>
                </c:pt>
                <c:pt idx="1">
                  <c:v>7.1457916095582972</c:v>
                </c:pt>
                <c:pt idx="2">
                  <c:v>7.1267575357616515</c:v>
                </c:pt>
                <c:pt idx="3">
                  <c:v>5.1000741886907122</c:v>
                </c:pt>
                <c:pt idx="4">
                  <c:v>0</c:v>
                </c:pt>
                <c:pt idx="5">
                  <c:v>4.5915143458123566</c:v>
                </c:pt>
                <c:pt idx="6">
                  <c:v>6.252156476987337</c:v>
                </c:pt>
                <c:pt idx="7">
                  <c:v>6.4119307522626912</c:v>
                </c:pt>
                <c:pt idx="8">
                  <c:v>6.7415645033076705</c:v>
                </c:pt>
                <c:pt idx="9">
                  <c:v>6.9804473427757836</c:v>
                </c:pt>
                <c:pt idx="10">
                  <c:v>7.76123851498037</c:v>
                </c:pt>
                <c:pt idx="11">
                  <c:v>7.6171625985568641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F5-428D-955C-A69244896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8253744"/>
        <c:axId val="1804216864"/>
      </c:areaChart>
      <c:catAx>
        <c:axId val="179825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804216864"/>
        <c:crosses val="autoZero"/>
        <c:auto val="1"/>
        <c:lblAlgn val="ctr"/>
        <c:lblOffset val="100"/>
        <c:noMultiLvlLbl val="0"/>
      </c:catAx>
      <c:valAx>
        <c:axId val="180421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7982537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Coal plants phase-out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305336832895888"/>
          <c:y val="0.17171296296296296"/>
          <c:w val="0.8663910761154856"/>
          <c:h val="0.58139654418197728"/>
        </c:manualLayout>
      </c:layout>
      <c:areaChart>
        <c:grouping val="stacked"/>
        <c:varyColors val="0"/>
        <c:ser>
          <c:idx val="0"/>
          <c:order val="0"/>
          <c:tx>
            <c:strRef>
              <c:f>Grafy!$A$242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68-4A04-AA74-B6510303DB4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68-4A04-AA74-B6510303DB4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68-4A04-AA74-B6510303DB4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68-4A04-AA74-B6510303DB4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68-4A04-AA74-B6510303DB4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68-4A04-AA74-B6510303DB4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68-4A04-AA74-B6510303DB4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68-4A04-AA74-B6510303DB4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68-4A04-AA74-B6510303DB4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168-4A04-AA74-B6510303DB4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168-4A04-AA74-B6510303DB4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168-4A04-AA74-B6510303DB4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168-4A04-AA74-B6510303DB4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168-4A04-AA74-B6510303DB4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168-4A04-AA74-B6510303DB4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168-4A04-AA74-B6510303DB4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168-4A04-AA74-B6510303DB4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Grafy!$B$241:$U$241</c:f>
              <c:numCache>
                <c:formatCode>General</c:formatCode>
                <c:ptCount val="2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</c:numCache>
            </c:numRef>
          </c:cat>
          <c:val>
            <c:numRef>
              <c:f>Grafy!$B$242:$U$242</c:f>
              <c:numCache>
                <c:formatCode>0.00</c:formatCode>
                <c:ptCount val="20"/>
                <c:pt idx="0">
                  <c:v>46.774000000000001</c:v>
                </c:pt>
                <c:pt idx="1">
                  <c:v>43.221499999999999</c:v>
                </c:pt>
                <c:pt idx="2">
                  <c:v>39.668999999999997</c:v>
                </c:pt>
                <c:pt idx="3">
                  <c:v>38.795000000000002</c:v>
                </c:pt>
                <c:pt idx="4">
                  <c:v>29.257000000000001</c:v>
                </c:pt>
                <c:pt idx="5">
                  <c:v>28.745000000000001</c:v>
                </c:pt>
                <c:pt idx="6">
                  <c:v>28.451000000000001</c:v>
                </c:pt>
                <c:pt idx="7">
                  <c:v>28.451000000000001</c:v>
                </c:pt>
                <c:pt idx="8">
                  <c:v>25.681000000000001</c:v>
                </c:pt>
                <c:pt idx="9">
                  <c:v>22.768999999999998</c:v>
                </c:pt>
                <c:pt idx="10">
                  <c:v>15.257</c:v>
                </c:pt>
                <c:pt idx="11">
                  <c:v>15.257</c:v>
                </c:pt>
                <c:pt idx="12">
                  <c:v>8.4359999999999999</c:v>
                </c:pt>
                <c:pt idx="13">
                  <c:v>7.4559999999999995</c:v>
                </c:pt>
                <c:pt idx="14">
                  <c:v>7.4559999999999995</c:v>
                </c:pt>
                <c:pt idx="15">
                  <c:v>7.4559999999999995</c:v>
                </c:pt>
                <c:pt idx="16">
                  <c:v>7.4559999999999995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168-4A04-AA74-B6510303DB44}"/>
            </c:ext>
          </c:extLst>
        </c:ser>
        <c:ser>
          <c:idx val="1"/>
          <c:order val="1"/>
          <c:tx>
            <c:strRef>
              <c:f>Grafy!$A$243</c:f>
              <c:strCache>
                <c:ptCount val="1"/>
                <c:pt idx="0">
                  <c:v>PL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168-4A04-AA74-B6510303DB4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168-4A04-AA74-B6510303DB4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168-4A04-AA74-B6510303DB4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168-4A04-AA74-B6510303DB4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168-4A04-AA74-B6510303DB4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168-4A04-AA74-B6510303DB4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168-4A04-AA74-B6510303DB4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168-4A04-AA74-B6510303DB4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168-4A04-AA74-B6510303DB4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168-4A04-AA74-B6510303DB4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168-4A04-AA74-B6510303DB4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168-4A04-AA74-B6510303DB4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168-4A04-AA74-B6510303DB4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168-4A04-AA74-B6510303DB4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168-4A04-AA74-B6510303DB4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168-4A04-AA74-B6510303DB4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C168-4A04-AA74-B6510303DB44}"/>
                </c:ext>
              </c:extLst>
            </c:dLbl>
            <c:dLbl>
              <c:idx val="19"/>
              <c:layout>
                <c:manualLayout>
                  <c:x val="-1.6227180527383565E-2"/>
                  <c:y val="-8.830983404406931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C168-4A04-AA74-B6510303DB4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Grafy!$B$241:$U$241</c:f>
              <c:numCache>
                <c:formatCode>General</c:formatCode>
                <c:ptCount val="2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</c:numCache>
            </c:numRef>
          </c:cat>
          <c:val>
            <c:numRef>
              <c:f>Grafy!$B$243:$U$243</c:f>
              <c:numCache>
                <c:formatCode>0.00</c:formatCode>
                <c:ptCount val="20"/>
                <c:pt idx="0">
                  <c:v>28.015999999999998</c:v>
                </c:pt>
                <c:pt idx="1">
                  <c:v>28.356999999999999</c:v>
                </c:pt>
                <c:pt idx="2">
                  <c:v>28.698</c:v>
                </c:pt>
                <c:pt idx="3">
                  <c:v>27.966000000000001</c:v>
                </c:pt>
                <c:pt idx="4">
                  <c:v>27.207000000000001</c:v>
                </c:pt>
                <c:pt idx="5">
                  <c:v>27.207000000000001</c:v>
                </c:pt>
                <c:pt idx="6">
                  <c:v>27.207000000000001</c:v>
                </c:pt>
                <c:pt idx="7">
                  <c:v>27.207000000000001</c:v>
                </c:pt>
                <c:pt idx="8">
                  <c:v>26.733000000000001</c:v>
                </c:pt>
                <c:pt idx="9">
                  <c:v>26.733000000000001</c:v>
                </c:pt>
                <c:pt idx="10">
                  <c:v>26.733000000000001</c:v>
                </c:pt>
                <c:pt idx="11">
                  <c:v>26.733000000000001</c:v>
                </c:pt>
                <c:pt idx="12">
                  <c:v>26.733000000000001</c:v>
                </c:pt>
                <c:pt idx="13">
                  <c:v>26.733000000000001</c:v>
                </c:pt>
                <c:pt idx="14">
                  <c:v>26.733000000000001</c:v>
                </c:pt>
                <c:pt idx="15">
                  <c:v>21.702999999999999</c:v>
                </c:pt>
                <c:pt idx="16">
                  <c:v>21.702999999999999</c:v>
                </c:pt>
                <c:pt idx="17">
                  <c:v>21.702999999999999</c:v>
                </c:pt>
                <c:pt idx="18">
                  <c:v>21.702999999999999</c:v>
                </c:pt>
                <c:pt idx="19">
                  <c:v>21.702999999999999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C168-4A04-AA74-B6510303DB44}"/>
            </c:ext>
          </c:extLst>
        </c:ser>
        <c:ser>
          <c:idx val="2"/>
          <c:order val="2"/>
          <c:tx>
            <c:strRef>
              <c:f>Grafy!$A$244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C168-4A04-AA74-B6510303DB4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C168-4A04-AA74-B6510303DB4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C168-4A04-AA74-B6510303DB4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C168-4A04-AA74-B6510303DB4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C168-4A04-AA74-B6510303DB4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C168-4A04-AA74-B6510303DB4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C168-4A04-AA74-B6510303DB4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C168-4A04-AA74-B6510303DB4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C168-4A04-AA74-B6510303DB4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C168-4A04-AA74-B6510303DB4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C168-4A04-AA74-B6510303DB4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C168-4A04-AA74-B6510303DB4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C168-4A04-AA74-B6510303DB4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C168-4A04-AA74-B6510303DB4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C168-4A04-AA74-B6510303DB4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C168-4A04-AA74-B6510303DB4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C168-4A04-AA74-B6510303DB4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Grafy!$B$241:$U$241</c:f>
              <c:numCache>
                <c:formatCode>General</c:formatCode>
                <c:ptCount val="20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  <c:pt idx="6">
                  <c:v>2027</c:v>
                </c:pt>
                <c:pt idx="7">
                  <c:v>2028</c:v>
                </c:pt>
                <c:pt idx="8">
                  <c:v>2029</c:v>
                </c:pt>
                <c:pt idx="9">
                  <c:v>2030</c:v>
                </c:pt>
                <c:pt idx="10">
                  <c:v>2031</c:v>
                </c:pt>
                <c:pt idx="11">
                  <c:v>2032</c:v>
                </c:pt>
                <c:pt idx="12">
                  <c:v>2033</c:v>
                </c:pt>
                <c:pt idx="13">
                  <c:v>2034</c:v>
                </c:pt>
                <c:pt idx="14">
                  <c:v>2035</c:v>
                </c:pt>
                <c:pt idx="15">
                  <c:v>2036</c:v>
                </c:pt>
                <c:pt idx="16">
                  <c:v>2037</c:v>
                </c:pt>
                <c:pt idx="17">
                  <c:v>2038</c:v>
                </c:pt>
                <c:pt idx="18">
                  <c:v>2039</c:v>
                </c:pt>
                <c:pt idx="19">
                  <c:v>2040</c:v>
                </c:pt>
              </c:numCache>
            </c:numRef>
          </c:cat>
          <c:val>
            <c:numRef>
              <c:f>Grafy!$B$244:$U$244</c:f>
              <c:numCache>
                <c:formatCode>0.00</c:formatCode>
                <c:ptCount val="20"/>
                <c:pt idx="0">
                  <c:v>51.464000000000006</c:v>
                </c:pt>
                <c:pt idx="1">
                  <c:v>47.516500000000008</c:v>
                </c:pt>
                <c:pt idx="2">
                  <c:v>43.56900000000001</c:v>
                </c:pt>
                <c:pt idx="3">
                  <c:v>38.255000000000017</c:v>
                </c:pt>
                <c:pt idx="4">
                  <c:v>29.629000000000012</c:v>
                </c:pt>
                <c:pt idx="5">
                  <c:v>28.968999999999987</c:v>
                </c:pt>
                <c:pt idx="6">
                  <c:v>23.606999999999999</c:v>
                </c:pt>
                <c:pt idx="7">
                  <c:v>22.536000000000001</c:v>
                </c:pt>
                <c:pt idx="8">
                  <c:v>17.706000000000007</c:v>
                </c:pt>
                <c:pt idx="9">
                  <c:v>13.026</c:v>
                </c:pt>
                <c:pt idx="10">
                  <c:v>13.026</c:v>
                </c:pt>
                <c:pt idx="11">
                  <c:v>11.806999999999999</c:v>
                </c:pt>
                <c:pt idx="12">
                  <c:v>5.0389999999999979</c:v>
                </c:pt>
                <c:pt idx="13">
                  <c:v>5.0390000000000015</c:v>
                </c:pt>
                <c:pt idx="14">
                  <c:v>5.0390000000000015</c:v>
                </c:pt>
                <c:pt idx="15">
                  <c:v>5.0390000000000015</c:v>
                </c:pt>
                <c:pt idx="16">
                  <c:v>5.0390000000000015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C168-4A04-AA74-B6510303D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525295"/>
        <c:axId val="1549464512"/>
      </c:areaChart>
      <c:catAx>
        <c:axId val="8485252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49464512"/>
        <c:crosses val="autoZero"/>
        <c:auto val="1"/>
        <c:lblAlgn val="ctr"/>
        <c:lblOffset val="100"/>
        <c:noMultiLvlLbl val="0"/>
      </c:catAx>
      <c:valAx>
        <c:axId val="154946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GW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485252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932396905604555E-2"/>
          <c:y val="0.17389210019267823"/>
          <c:w val="0.81167450617563519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Grafy!$B$342:$M$342</c:f>
              <c:numCache>
                <c:formatCode>#,##0</c:formatCode>
                <c:ptCount val="12"/>
                <c:pt idx="0">
                  <c:v>309.52623349999988</c:v>
                </c:pt>
                <c:pt idx="1">
                  <c:v>222.96442850000003</c:v>
                </c:pt>
                <c:pt idx="2">
                  <c:v>198.79050124999998</c:v>
                </c:pt>
                <c:pt idx="3">
                  <c:v>99.24654025000001</c:v>
                </c:pt>
                <c:pt idx="4">
                  <c:v>48.520282249999994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13.662302500000028</c:v>
                </c:pt>
                <c:pt idx="9">
                  <c:v>79.141733000000045</c:v>
                </c:pt>
                <c:pt idx="10">
                  <c:v>169.46754000000001</c:v>
                </c:pt>
                <c:pt idx="11">
                  <c:v>247.46981599999992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B0-489F-B8AE-7DEFA2D191C0}"/>
            </c:ext>
          </c:extLst>
        </c:ser>
        <c:ser>
          <c:idx val="0"/>
          <c:order val="1"/>
          <c:tx>
            <c:strRef>
              <c:f>Grafy!$A$341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Grafy!$B$341:$M$341</c:f>
              <c:numCache>
                <c:formatCode>#,##0</c:formatCode>
                <c:ptCount val="12"/>
                <c:pt idx="0">
                  <c:v>116.63942086921023</c:v>
                </c:pt>
                <c:pt idx="1">
                  <c:v>97.158252065733848</c:v>
                </c:pt>
                <c:pt idx="2">
                  <c:v>94.037918584017376</c:v>
                </c:pt>
                <c:pt idx="3">
                  <c:v>74.854409787147532</c:v>
                </c:pt>
                <c:pt idx="4">
                  <c:v>72.985940742390838</c:v>
                </c:pt>
                <c:pt idx="5">
                  <c:v>81.147083030098514</c:v>
                </c:pt>
                <c:pt idx="6">
                  <c:v>92.326797999091951</c:v>
                </c:pt>
                <c:pt idx="7">
                  <c:v>87.195252837863052</c:v>
                </c:pt>
                <c:pt idx="8">
                  <c:v>86.324246977307538</c:v>
                </c:pt>
                <c:pt idx="9">
                  <c:v>93.279176559691948</c:v>
                </c:pt>
                <c:pt idx="10">
                  <c:v>110.62208384059009</c:v>
                </c:pt>
                <c:pt idx="11">
                  <c:v>107.42941670685718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B0-489F-B8AE-7DEFA2D1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26881876728252"/>
          <c:y val="0.88600100515012814"/>
          <c:w val="0.38146236246543497"/>
          <c:h val="0.11399899484987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Grafy!$B$347:$M$347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D-40F0-A865-09E60C538DF3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Grafy!$B$346:$M$346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CD-40F0-A865-09E60C538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14900865565487"/>
          <c:y val="0.87836146908144785"/>
          <c:w val="0.38170198268869027"/>
          <c:h val="0.108085134538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Grafy!$B$352:$M$352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42-47F3-8E1E-D6A07B980D2B}"/>
            </c:ext>
          </c:extLst>
        </c:ser>
        <c:ser>
          <c:idx val="0"/>
          <c:order val="1"/>
          <c:tx>
            <c:strRef>
              <c:f>Grafy!$A$351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Grafy!$B$351:$M$351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42-47F3-8E1E-D6A07B980D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809141205854307"/>
          <c:y val="0.89036007172963583"/>
          <c:w val="0.38381717588291386"/>
          <c:h val="0.10963992827036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(Slow HP)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Grafy!$A$396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Grafy!$B$394:$M$394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Grafy!$B$396:$M$396</c:f>
              <c:numCache>
                <c:formatCode>#,##0</c:formatCode>
                <c:ptCount val="12"/>
                <c:pt idx="0">
                  <c:v>266.76772616718614</c:v>
                </c:pt>
                <c:pt idx="1">
                  <c:v>192.16372368357324</c:v>
                </c:pt>
                <c:pt idx="2">
                  <c:v>171.32922596719959</c:v>
                </c:pt>
                <c:pt idx="3">
                  <c:v>85.536445725698485</c:v>
                </c:pt>
                <c:pt idx="4">
                  <c:v>41.817603705059078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11.77496760426696</c:v>
                </c:pt>
                <c:pt idx="9">
                  <c:v>68.208952496882873</c:v>
                </c:pt>
                <c:pt idx="10">
                  <c:v>146.05699101412893</c:v>
                </c:pt>
                <c:pt idx="11">
                  <c:v>213.28389313835632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6F-4CDD-9462-2DF692F52284}"/>
            </c:ext>
          </c:extLst>
        </c:ser>
        <c:ser>
          <c:idx val="0"/>
          <c:order val="1"/>
          <c:tx>
            <c:strRef>
              <c:f>Grafy!$A$395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Grafy!$B$394:$M$394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Grafy!$B$395:$M$395</c:f>
              <c:numCache>
                <c:formatCode>#,##0</c:formatCode>
                <c:ptCount val="12"/>
                <c:pt idx="0">
                  <c:v>108.84873348542324</c:v>
                </c:pt>
                <c:pt idx="1">
                  <c:v>73.674719140525539</c:v>
                </c:pt>
                <c:pt idx="2">
                  <c:v>63.804962864970356</c:v>
                </c:pt>
                <c:pt idx="3">
                  <c:v>39.981516028645331</c:v>
                </c:pt>
                <c:pt idx="4">
                  <c:v>33.955945088448317</c:v>
                </c:pt>
                <c:pt idx="5">
                  <c:v>45.858727938261048</c:v>
                </c:pt>
                <c:pt idx="6">
                  <c:v>61.318888684054897</c:v>
                </c:pt>
                <c:pt idx="7">
                  <c:v>60.835619286584546</c:v>
                </c:pt>
                <c:pt idx="8">
                  <c:v>59.326473029087765</c:v>
                </c:pt>
                <c:pt idx="9">
                  <c:v>58.694652216107663</c:v>
                </c:pt>
                <c:pt idx="10">
                  <c:v>92.953031447132403</c:v>
                </c:pt>
                <c:pt idx="11">
                  <c:v>89.562480424950351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6F-4CDD-9462-2DF692F52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862704880038005"/>
          <c:y val="0.89279694139526611"/>
          <c:w val="0.37662939032092846"/>
          <c:h val="0.107203058604733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(Slow HP)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Grafy!$A$401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Grafy!$B$399:$M$399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Grafy!$B$401:$M$401</c:f>
              <c:numCache>
                <c:formatCode>#,##0</c:formatCode>
                <c:ptCount val="12"/>
                <c:pt idx="0">
                  <c:v>220.07916514647548</c:v>
                </c:pt>
                <c:pt idx="1">
                  <c:v>158.53204016596234</c:v>
                </c:pt>
                <c:pt idx="2">
                  <c:v>141.34390826730814</c:v>
                </c:pt>
                <c:pt idx="3">
                  <c:v>70.566218168050966</c:v>
                </c:pt>
                <c:pt idx="4">
                  <c:v>34.498863277291015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9.7141624933662101</c:v>
                </c:pt>
                <c:pt idx="9">
                  <c:v>56.271309639689335</c:v>
                </c:pt>
                <c:pt idx="10">
                  <c:v>120.49471316500529</c:v>
                </c:pt>
                <c:pt idx="11">
                  <c:v>175.95584674160389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60-4F58-84D8-CBE949D05D15}"/>
            </c:ext>
          </c:extLst>
        </c:ser>
        <c:ser>
          <c:idx val="0"/>
          <c:order val="1"/>
          <c:tx>
            <c:strRef>
              <c:f>Grafy!$A$400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Grafy!$B$399:$M$399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Grafy!$B$400:$M$400</c:f>
              <c:numCache>
                <c:formatCode>#,##0</c:formatCode>
                <c:ptCount val="12"/>
                <c:pt idx="0">
                  <c:v>75.979306009381077</c:v>
                </c:pt>
                <c:pt idx="1">
                  <c:v>30.396021222996577</c:v>
                </c:pt>
                <c:pt idx="2">
                  <c:v>7.5946019192080332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15.36599005579407</c:v>
                </c:pt>
                <c:pt idx="9">
                  <c:v>5.112166275061262</c:v>
                </c:pt>
                <c:pt idx="10">
                  <c:v>51.569225719906605</c:v>
                </c:pt>
                <c:pt idx="11">
                  <c:v>53.486105943911923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60-4F58-84D8-CBE949D05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25018241363029"/>
          <c:y val="0.88961651139370745"/>
          <c:w val="0.3735659183747071"/>
          <c:h val="0.11038348860629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(Rapid HP)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6728669192032764E-2"/>
          <c:y val="0.17389210019267823"/>
          <c:w val="0.8378296166153808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Grafy!$A$396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Grafy!$S$394:$AD$394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Grafy!$S$396:$AD$396</c:f>
              <c:numCache>
                <c:formatCode>#,##0</c:formatCode>
                <c:ptCount val="12"/>
                <c:pt idx="0">
                  <c:v>239.65650873653564</c:v>
                </c:pt>
                <c:pt idx="1">
                  <c:v>172.63440291482416</c:v>
                </c:pt>
                <c:pt idx="2">
                  <c:v>153.91728500957879</c:v>
                </c:pt>
                <c:pt idx="3">
                  <c:v>76.843500699578243</c:v>
                </c:pt>
                <c:pt idx="4">
                  <c:v>37.5677412394394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10.578294710042567</c:v>
                </c:pt>
                <c:pt idx="9">
                  <c:v>61.276975497907465</c:v>
                </c:pt>
                <c:pt idx="10">
                  <c:v>131.21343067216696</c:v>
                </c:pt>
                <c:pt idx="11">
                  <c:v>191.6081601536784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B6-417B-BE0E-F36C4C92657B}"/>
            </c:ext>
          </c:extLst>
        </c:ser>
        <c:ser>
          <c:idx val="0"/>
          <c:order val="1"/>
          <c:tx>
            <c:strRef>
              <c:f>Grafy!$A$395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Grafy!$S$394:$AD$394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Grafy!$S$395:$AD$395</c:f>
              <c:numCache>
                <c:formatCode>#,##0</c:formatCode>
                <c:ptCount val="12"/>
                <c:pt idx="0">
                  <c:v>151.53364681247155</c:v>
                </c:pt>
                <c:pt idx="1">
                  <c:v>104.30772935741282</c:v>
                </c:pt>
                <c:pt idx="2">
                  <c:v>91.480412068048324</c:v>
                </c:pt>
                <c:pt idx="3">
                  <c:v>56.885248260573121</c:v>
                </c:pt>
                <c:pt idx="4">
                  <c:v>41.734283399018729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62.500638448419785</c:v>
                </c:pt>
                <c:pt idx="9">
                  <c:v>69.749704606040709</c:v>
                </c:pt>
                <c:pt idx="10">
                  <c:v>118.60985763844728</c:v>
                </c:pt>
                <c:pt idx="11">
                  <c:v>126.62329975591339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B6-417B-BE0E-F36C4C926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90124425783883"/>
          <c:y val="0.88513810598121301"/>
          <c:w val="0.37819751148432235"/>
          <c:h val="0.108085192212875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(Rapid HP)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0500380084284123E-2"/>
          <c:y val="0.17389210019267823"/>
          <c:w val="0.84148383503291146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Grafy!$A$401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Grafy!$S$399:$AD$399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Grafy!$S$401:$AD$401</c:f>
              <c:numCache>
                <c:formatCode>#,##0</c:formatCode>
                <c:ptCount val="12"/>
                <c:pt idx="0">
                  <c:v>125.18990413919884</c:v>
                </c:pt>
                <c:pt idx="1">
                  <c:v>90.179417475340628</c:v>
                </c:pt>
                <c:pt idx="2">
                  <c:v>80.402114915635394</c:v>
                </c:pt>
                <c:pt idx="3">
                  <c:v>40.140910576630148</c:v>
                </c:pt>
                <c:pt idx="4">
                  <c:v>19.624344647622159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5.5258073635808342</c:v>
                </c:pt>
                <c:pt idx="9">
                  <c:v>32.009390143275461</c:v>
                </c:pt>
                <c:pt idx="10">
                  <c:v>68.54225196813843</c:v>
                </c:pt>
                <c:pt idx="11">
                  <c:v>100.09078129523122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C-4967-A7B7-7BE19054F966}"/>
            </c:ext>
          </c:extLst>
        </c:ser>
        <c:ser>
          <c:idx val="0"/>
          <c:order val="1"/>
          <c:tx>
            <c:strRef>
              <c:f>Grafy!$A$400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Grafy!$S$399:$AD$399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Grafy!$S$400:$AD$400</c:f>
              <c:numCache>
                <c:formatCode>#,##0</c:formatCode>
                <c:ptCount val="12"/>
                <c:pt idx="0">
                  <c:v>214.8924888544239</c:v>
                </c:pt>
                <c:pt idx="1">
                  <c:v>130.08765973584909</c:v>
                </c:pt>
                <c:pt idx="2">
                  <c:v>97.661195378347628</c:v>
                </c:pt>
                <c:pt idx="3">
                  <c:v>37.929398535590508</c:v>
                </c:pt>
                <c:pt idx="4">
                  <c:v>2.4597913598673795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25.695949446777767</c:v>
                </c:pt>
                <c:pt idx="9">
                  <c:v>41.089573614229245</c:v>
                </c:pt>
                <c:pt idx="10">
                  <c:v>135.0664407811154</c:v>
                </c:pt>
                <c:pt idx="11">
                  <c:v>174.09631622274762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BC-4967-A7B7-7BE19054F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90124425783883"/>
          <c:y val="0.89119219691215512"/>
          <c:w val="0.37819751148432235"/>
          <c:h val="0.10880780308784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932396905604555E-2"/>
          <c:y val="0.17389210019267823"/>
          <c:w val="0.81167450617563519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Grafy!$B$342:$M$342</c:f>
              <c:numCache>
                <c:formatCode>#,##0</c:formatCode>
                <c:ptCount val="12"/>
                <c:pt idx="0">
                  <c:v>309.52623349999988</c:v>
                </c:pt>
                <c:pt idx="1">
                  <c:v>222.96442850000003</c:v>
                </c:pt>
                <c:pt idx="2">
                  <c:v>198.79050124999998</c:v>
                </c:pt>
                <c:pt idx="3">
                  <c:v>99.24654025000001</c:v>
                </c:pt>
                <c:pt idx="4">
                  <c:v>48.520282249999994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13.662302500000028</c:v>
                </c:pt>
                <c:pt idx="9">
                  <c:v>79.141733000000045</c:v>
                </c:pt>
                <c:pt idx="10">
                  <c:v>169.46754000000001</c:v>
                </c:pt>
                <c:pt idx="11">
                  <c:v>247.46981599999992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5-4201-A90A-8A37E803C3AB}"/>
            </c:ext>
          </c:extLst>
        </c:ser>
        <c:ser>
          <c:idx val="0"/>
          <c:order val="1"/>
          <c:tx>
            <c:strRef>
              <c:f>Grafy!$A$341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Grafy!$B$341:$M$341</c:f>
              <c:numCache>
                <c:formatCode>#,##0</c:formatCode>
                <c:ptCount val="12"/>
                <c:pt idx="0">
                  <c:v>116.63942086921023</c:v>
                </c:pt>
                <c:pt idx="1">
                  <c:v>97.158252065733848</c:v>
                </c:pt>
                <c:pt idx="2">
                  <c:v>94.037918584017376</c:v>
                </c:pt>
                <c:pt idx="3">
                  <c:v>74.854409787147532</c:v>
                </c:pt>
                <c:pt idx="4">
                  <c:v>72.985940742390838</c:v>
                </c:pt>
                <c:pt idx="5">
                  <c:v>81.147083030098514</c:v>
                </c:pt>
                <c:pt idx="6">
                  <c:v>92.326797999091951</c:v>
                </c:pt>
                <c:pt idx="7">
                  <c:v>87.195252837863052</c:v>
                </c:pt>
                <c:pt idx="8">
                  <c:v>86.324246977307538</c:v>
                </c:pt>
                <c:pt idx="9">
                  <c:v>93.279176559691948</c:v>
                </c:pt>
                <c:pt idx="10">
                  <c:v>110.62208384059009</c:v>
                </c:pt>
                <c:pt idx="11">
                  <c:v>107.42941670685718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65-4201-A90A-8A37E803C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26881876728252"/>
          <c:y val="0.88600100515012814"/>
          <c:w val="0.38146236246543497"/>
          <c:h val="0.11399899484987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Power supply by source: 2022 / 2030 /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Grafy!$A$117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Grafy!$B$117:$D$117</c:f>
              <c:numCache>
                <c:formatCode>_-* #\ ##0_-;\-* #\ ##0_-;_-* "-"??_-;_-@_-</c:formatCode>
                <c:ptCount val="3"/>
                <c:pt idx="0">
                  <c:v>419.95</c:v>
                </c:pt>
                <c:pt idx="1">
                  <c:v>730</c:v>
                </c:pt>
                <c:pt idx="2" formatCode="General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18-404A-8258-AD248636BCB4}"/>
            </c:ext>
          </c:extLst>
        </c:ser>
        <c:ser>
          <c:idx val="1"/>
          <c:order val="1"/>
          <c:tx>
            <c:strRef>
              <c:f>Grafy!$A$118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Grafy!$B$118:$D$118</c:f>
              <c:numCache>
                <c:formatCode>_-* #\ ##0_-;\-* #\ ##0_-;_-* "-"??_-;_-@_-</c:formatCode>
                <c:ptCount val="3"/>
                <c:pt idx="0">
                  <c:v>210.75</c:v>
                </c:pt>
                <c:pt idx="1">
                  <c:v>310</c:v>
                </c:pt>
                <c:pt idx="2" formatCode="General">
                  <c:v>484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18-404A-8258-AD248636BCB4}"/>
            </c:ext>
          </c:extLst>
        </c:ser>
        <c:ser>
          <c:idx val="2"/>
          <c:order val="2"/>
          <c:tx>
            <c:strRef>
              <c:f>Grafy!$A$119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Grafy!$B$119:$D$119</c:f>
              <c:numCache>
                <c:formatCode>_-* #\ ##0_-;\-* #\ ##0_-;_-* "-"??_-;_-@_-</c:formatCode>
                <c:ptCount val="3"/>
                <c:pt idx="0">
                  <c:v>609.26</c:v>
                </c:pt>
                <c:pt idx="1">
                  <c:v>689</c:v>
                </c:pt>
                <c:pt idx="2" formatCode="General">
                  <c:v>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18-404A-8258-AD248636BCB4}"/>
            </c:ext>
          </c:extLst>
        </c:ser>
        <c:ser>
          <c:idx val="3"/>
          <c:order val="3"/>
          <c:tx>
            <c:strRef>
              <c:f>Grafy!$A$120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Grafy!$B$120:$D$120</c:f>
              <c:numCache>
                <c:formatCode>_-* #\ ##0_-;\-* #\ ##0_-;_-* "-"??_-;_-@_-</c:formatCode>
                <c:ptCount val="3"/>
                <c:pt idx="0">
                  <c:v>534.72</c:v>
                </c:pt>
                <c:pt idx="1">
                  <c:v>396</c:v>
                </c:pt>
                <c:pt idx="2" formatCode="General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A18-404A-8258-AD248636BCB4}"/>
            </c:ext>
          </c:extLst>
        </c:ser>
        <c:ser>
          <c:idx val="4"/>
          <c:order val="4"/>
          <c:tx>
            <c:strRef>
              <c:f>Grafy!$A$121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Grafy!$B$121:$D$121</c:f>
              <c:numCache>
                <c:formatCode>_-* #\ ##0_-;\-* #\ ##0_-;_-* "-"??_-;_-@_-</c:formatCode>
                <c:ptCount val="3"/>
                <c:pt idx="0">
                  <c:v>448.77</c:v>
                </c:pt>
                <c:pt idx="1">
                  <c:v>298</c:v>
                </c:pt>
                <c:pt idx="2" formatCode="General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18-404A-8258-AD248636BCB4}"/>
            </c:ext>
          </c:extLst>
        </c:ser>
        <c:ser>
          <c:idx val="5"/>
          <c:order val="5"/>
          <c:tx>
            <c:strRef>
              <c:f>Grafy!$A$122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Grafy!$B$122:$D$122</c:f>
              <c:numCache>
                <c:formatCode>_-* #\ ##0_-;\-* #\ ##0_-;_-* "-"??_-;_-@_-</c:formatCode>
                <c:ptCount val="3"/>
                <c:pt idx="0">
                  <c:v>276.24</c:v>
                </c:pt>
                <c:pt idx="1">
                  <c:v>334</c:v>
                </c:pt>
                <c:pt idx="2" formatCode="General">
                  <c:v>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A18-404A-8258-AD248636BCB4}"/>
            </c:ext>
          </c:extLst>
        </c:ser>
        <c:ser>
          <c:idx val="6"/>
          <c:order val="6"/>
          <c:tx>
            <c:strRef>
              <c:f>Grafy!$A$123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Grafy!$B$123:$D$123</c:f>
              <c:numCache>
                <c:formatCode>_-* #\ ##0_-;\-* #\ ##0_-;_-* "-"??_-;_-@_-</c:formatCode>
                <c:ptCount val="3"/>
                <c:pt idx="0">
                  <c:v>105.38</c:v>
                </c:pt>
                <c:pt idx="1">
                  <c:v>33</c:v>
                </c:pt>
                <c:pt idx="2" formatCode="General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A18-404A-8258-AD248636BCB4}"/>
            </c:ext>
          </c:extLst>
        </c:ser>
        <c:ser>
          <c:idx val="7"/>
          <c:order val="7"/>
          <c:tx>
            <c:strRef>
              <c:f>Grafy!$A$124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Grafy!$B$124:$D$124</c:f>
              <c:numCache>
                <c:formatCode>_-* #\ ##0_-;\-* #\ ##0_-;_-* "-"??_-;_-@_-</c:formatCode>
                <c:ptCount val="3"/>
                <c:pt idx="0">
                  <c:v>171.96</c:v>
                </c:pt>
                <c:pt idx="1">
                  <c:v>253</c:v>
                </c:pt>
                <c:pt idx="2" formatCode="General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18-404A-8258-AD248636BCB4}"/>
            </c:ext>
          </c:extLst>
        </c:ser>
        <c:ser>
          <c:idx val="8"/>
          <c:order val="8"/>
          <c:tx>
            <c:strRef>
              <c:f>Grafy!$A$125</c:f>
              <c:strCache>
                <c:ptCount val="1"/>
                <c:pt idx="0">
                  <c:v>Power supply, of which: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Grafy!$B$115:$D$116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Equinor-Walls</c:v>
                  </c:pt>
                  <c:pt idx="2">
                    <c:v>Equinor-Walls</c:v>
                  </c:pt>
                </c:lvl>
              </c:multiLvlStrCache>
            </c:multiLvlStrRef>
          </c:cat>
          <c:val>
            <c:numRef>
              <c:f>Grafy!$B$125:$D$125</c:f>
              <c:numCache>
                <c:formatCode>_-* #\ ##0_-;\-* #\ ##0_-;_-* "-"??_-;_-@_-</c:formatCode>
                <c:ptCount val="3"/>
                <c:pt idx="0">
                  <c:v>2777.03</c:v>
                </c:pt>
                <c:pt idx="1">
                  <c:v>3043</c:v>
                </c:pt>
                <c:pt idx="2" formatCode="General">
                  <c:v>3268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A18-404A-8258-AD248636B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7868464"/>
        <c:axId val="476309024"/>
      </c:barChart>
      <c:catAx>
        <c:axId val="95786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76309024"/>
        <c:crosses val="autoZero"/>
        <c:auto val="1"/>
        <c:lblAlgn val="ctr"/>
        <c:lblOffset val="100"/>
        <c:noMultiLvlLbl val="0"/>
      </c:catAx>
      <c:valAx>
        <c:axId val="476309024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6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8"/>
        <c:delete val="1"/>
      </c:legendEntry>
      <c:layout>
        <c:manualLayout>
          <c:xMode val="edge"/>
          <c:yMode val="edge"/>
          <c:x val="9.013203328217477E-2"/>
          <c:y val="0.90629732447013667"/>
          <c:w val="0.89999994378213555"/>
          <c:h val="6.9124918921412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Grafy!$B$347:$M$347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20-41CB-A3D4-8381BF1016E7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Grafy!$B$346:$M$346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20-41CB-A3D4-8381BF101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14900865565487"/>
          <c:y val="0.87836146908144785"/>
          <c:w val="0.38170198268869027"/>
          <c:h val="0.108085134538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Grafy!$B$352:$M$352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4-41A5-862F-B1290B06B01A}"/>
            </c:ext>
          </c:extLst>
        </c:ser>
        <c:ser>
          <c:idx val="0"/>
          <c:order val="1"/>
          <c:tx>
            <c:strRef>
              <c:f>Grafy!$A$351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Grafy!$B$351:$M$351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54-41A5-862F-B1290B06B0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809141205854307"/>
          <c:y val="0.89036007172963583"/>
          <c:w val="0.38381717588291386"/>
          <c:h val="0.10963992827036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(Slow Ins)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Grafy!$A$424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Grafy!$B$422:$M$422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Grafy!$B$424:$M$424</c:f>
              <c:numCache>
                <c:formatCode>#,##0</c:formatCode>
                <c:ptCount val="12"/>
                <c:pt idx="0">
                  <c:v>260.40825804689115</c:v>
                </c:pt>
                <c:pt idx="1">
                  <c:v>187.58273822404661</c:v>
                </c:pt>
                <c:pt idx="2">
                  <c:v>167.24491349706824</c:v>
                </c:pt>
                <c:pt idx="3">
                  <c:v>83.497344866192662</c:v>
                </c:pt>
                <c:pt idx="4">
                  <c:v>40.820715057956441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11.494264491590156</c:v>
                </c:pt>
                <c:pt idx="9">
                  <c:v>66.582921248069837</c:v>
                </c:pt>
                <c:pt idx="10">
                  <c:v>142.57514262322408</c:v>
                </c:pt>
                <c:pt idx="11">
                  <c:v>208.19942456911221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9C-445E-8177-956E6520F6AC}"/>
            </c:ext>
          </c:extLst>
        </c:ser>
        <c:ser>
          <c:idx val="0"/>
          <c:order val="1"/>
          <c:tx>
            <c:strRef>
              <c:f>Grafy!$A$423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Grafy!$B$422:$M$422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Grafy!$B$423:$M$423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9C-445E-8177-956E6520F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783020850234194"/>
          <c:y val="0.8856807671309701"/>
          <c:w val="0.37819760293275256"/>
          <c:h val="0.10757454736256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(Slow Ins)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Grafy!$A$429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Grafy!$B$427:$M$427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Grafy!$B$429:$M$429</c:f>
              <c:numCache>
                <c:formatCode>#,##0</c:formatCode>
                <c:ptCount val="12"/>
                <c:pt idx="0">
                  <c:v>207.48304417758342</c:v>
                </c:pt>
                <c:pt idx="1">
                  <c:v>149.45853811933895</c:v>
                </c:pt>
                <c:pt idx="2">
                  <c:v>133.25416035516005</c:v>
                </c:pt>
                <c:pt idx="3">
                  <c:v>66.527395957096047</c:v>
                </c:pt>
                <c:pt idx="4">
                  <c:v>32.524338088408157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9.1581772605229439</c:v>
                </c:pt>
                <c:pt idx="9">
                  <c:v>53.050649370336892</c:v>
                </c:pt>
                <c:pt idx="10">
                  <c:v>113.59825850911727</c:v>
                </c:pt>
                <c:pt idx="11">
                  <c:v>165.88510183821441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CD-4D7E-8B52-3695A4DA0A30}"/>
            </c:ext>
          </c:extLst>
        </c:ser>
        <c:ser>
          <c:idx val="0"/>
          <c:order val="1"/>
          <c:tx>
            <c:strRef>
              <c:f>Grafy!$A$428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Grafy!$B$427:$M$427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Grafy!$B$428:$M$428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CD-4D7E-8B52-3695A4DA0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22550251436338"/>
          <c:y val="0.89242545263743756"/>
          <c:w val="0.37361633576568409"/>
          <c:h val="0.10757454736256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(Rapid Ins)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672868774508014E-2"/>
          <c:y val="0.17389210019267823"/>
          <c:w val="0.8378295774024653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Grafy!$A$424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Grafy!$S$422:$AD$422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Grafy!$S$424:$AD$424</c:f>
              <c:numCache>
                <c:formatCode>#,##0</c:formatCode>
                <c:ptCount val="12"/>
                <c:pt idx="0">
                  <c:v>249.93835240234412</c:v>
                </c:pt>
                <c:pt idx="1">
                  <c:v>180.0408361949724</c:v>
                </c:pt>
                <c:pt idx="2">
                  <c:v>160.52070867738303</c:v>
                </c:pt>
                <c:pt idx="3">
                  <c:v>80.140272671647196</c:v>
                </c:pt>
                <c:pt idx="4">
                  <c:v>39.179488169818413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11.032129129282461</c:v>
                </c:pt>
                <c:pt idx="9">
                  <c:v>63.905905902112309</c:v>
                </c:pt>
                <c:pt idx="10">
                  <c:v>136.84280409556419</c:v>
                </c:pt>
                <c:pt idx="11">
                  <c:v>199.82861349408449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0D-42F2-8B79-16C7ADA743A8}"/>
            </c:ext>
          </c:extLst>
        </c:ser>
        <c:ser>
          <c:idx val="0"/>
          <c:order val="1"/>
          <c:tx>
            <c:strRef>
              <c:f>Grafy!$A$423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Grafy!$S$422:$AD$422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Grafy!$S$423:$AD$423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0D-42F2-8B79-16C7ADA743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90107763326424"/>
          <c:y val="0.8856807671309701"/>
          <c:w val="0.37819760293275256"/>
          <c:h val="0.10757454736256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(Rapid Ins)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6519771923889826E-2"/>
          <c:y val="0.17389210019267823"/>
          <c:w val="0.83546452457021736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Grafy!$A$429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Grafy!$S$427:$AD$427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Grafy!$S$429:$AD$429</c:f>
              <c:numCache>
                <c:formatCode>#,##0</c:formatCode>
                <c:ptCount val="12"/>
                <c:pt idx="0">
                  <c:v>176.78718444697961</c:v>
                </c:pt>
                <c:pt idx="1">
                  <c:v>127.34705262500768</c:v>
                </c:pt>
                <c:pt idx="2">
                  <c:v>113.54001440653749</c:v>
                </c:pt>
                <c:pt idx="3">
                  <c:v>56.68507065945137</c:v>
                </c:pt>
                <c:pt idx="4">
                  <c:v>27.712559257276205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7.8032804028481042</c:v>
                </c:pt>
                <c:pt idx="9">
                  <c:v>45.202127106052302</c:v>
                </c:pt>
                <c:pt idx="10">
                  <c:v>96.792084189387154</c:v>
                </c:pt>
                <c:pt idx="11">
                  <c:v>141.34340573188317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16-4CA2-97A3-45E97D081854}"/>
            </c:ext>
          </c:extLst>
        </c:ser>
        <c:ser>
          <c:idx val="0"/>
          <c:order val="1"/>
          <c:tx>
            <c:strRef>
              <c:f>Grafy!$A$428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Grafy!$S$427:$AD$427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Grafy!$S$428:$AD$428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16-4CA2-97A3-45E97D081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90107763326424"/>
          <c:y val="0.8721913961180352"/>
          <c:w val="0.37819760293275256"/>
          <c:h val="0.107574547362562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932396905604555E-2"/>
          <c:y val="0.17389210019267823"/>
          <c:w val="0.81167450617563519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Grafy!$B$342:$M$342</c:f>
              <c:numCache>
                <c:formatCode>#,##0</c:formatCode>
                <c:ptCount val="12"/>
                <c:pt idx="0">
                  <c:v>309.52623349999988</c:v>
                </c:pt>
                <c:pt idx="1">
                  <c:v>222.96442850000003</c:v>
                </c:pt>
                <c:pt idx="2">
                  <c:v>198.79050124999998</c:v>
                </c:pt>
                <c:pt idx="3">
                  <c:v>99.24654025000001</c:v>
                </c:pt>
                <c:pt idx="4">
                  <c:v>48.520282249999994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13.662302500000028</c:v>
                </c:pt>
                <c:pt idx="9">
                  <c:v>79.141733000000045</c:v>
                </c:pt>
                <c:pt idx="10">
                  <c:v>169.46754000000001</c:v>
                </c:pt>
                <c:pt idx="11">
                  <c:v>247.46981599999992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CE-4FEA-BF5F-81452FC4116C}"/>
            </c:ext>
          </c:extLst>
        </c:ser>
        <c:ser>
          <c:idx val="0"/>
          <c:order val="1"/>
          <c:tx>
            <c:strRef>
              <c:f>Grafy!$A$341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Grafy!$B$340:$M$340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Grafy!$B$341:$M$341</c:f>
              <c:numCache>
                <c:formatCode>#,##0</c:formatCode>
                <c:ptCount val="12"/>
                <c:pt idx="0">
                  <c:v>116.63942086921023</c:v>
                </c:pt>
                <c:pt idx="1">
                  <c:v>97.158252065733848</c:v>
                </c:pt>
                <c:pt idx="2">
                  <c:v>94.037918584017376</c:v>
                </c:pt>
                <c:pt idx="3">
                  <c:v>74.854409787147532</c:v>
                </c:pt>
                <c:pt idx="4">
                  <c:v>72.985940742390838</c:v>
                </c:pt>
                <c:pt idx="5">
                  <c:v>81.147083030098514</c:v>
                </c:pt>
                <c:pt idx="6">
                  <c:v>92.326797999091951</c:v>
                </c:pt>
                <c:pt idx="7">
                  <c:v>87.195252837863052</c:v>
                </c:pt>
                <c:pt idx="8">
                  <c:v>86.324246977307538</c:v>
                </c:pt>
                <c:pt idx="9">
                  <c:v>93.279176559691948</c:v>
                </c:pt>
                <c:pt idx="10">
                  <c:v>110.62208384059009</c:v>
                </c:pt>
                <c:pt idx="11">
                  <c:v>107.42941670685718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CE-4FEA-BF5F-81452FC41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26881876728252"/>
          <c:y val="0.88600100515012814"/>
          <c:w val="0.38146236246543497"/>
          <c:h val="0.11399899484987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Grafy!$A$347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Grafy!$B$347:$M$347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A-4020-8FBE-8C8DC8C5F689}"/>
            </c:ext>
          </c:extLst>
        </c:ser>
        <c:ser>
          <c:idx val="0"/>
          <c:order val="1"/>
          <c:tx>
            <c:strRef>
              <c:f>Grafy!$A$346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Grafy!$B$345:$M$345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Grafy!$B$346:$M$346</c:f>
              <c:numCache>
                <c:formatCode>#,##0</c:formatCode>
                <c:ptCount val="12"/>
                <c:pt idx="0">
                  <c:v>124.85557598306644</c:v>
                </c:pt>
                <c:pt idx="1">
                  <c:v>85.162097971858316</c:v>
                </c:pt>
                <c:pt idx="2">
                  <c:v>74.18325631612457</c:v>
                </c:pt>
                <c:pt idx="3">
                  <c:v>46.320415615618288</c:v>
                </c:pt>
                <c:pt idx="4">
                  <c:v>36.872821954912254</c:v>
                </c:pt>
                <c:pt idx="5">
                  <c:v>45.858727938261097</c:v>
                </c:pt>
                <c:pt idx="6">
                  <c:v>61.318888684055004</c:v>
                </c:pt>
                <c:pt idx="7">
                  <c:v>60.835619286584652</c:v>
                </c:pt>
                <c:pt idx="8">
                  <c:v>60.516785061337345</c:v>
                </c:pt>
                <c:pt idx="9">
                  <c:v>62.840296862332607</c:v>
                </c:pt>
                <c:pt idx="10">
                  <c:v>102.5743412688755</c:v>
                </c:pt>
                <c:pt idx="11">
                  <c:v>103.46028767406148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5A-4020-8FBE-8C8DC8C5F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14900865565487"/>
          <c:y val="0.87836146908144785"/>
          <c:w val="0.38170198268869027"/>
          <c:h val="0.108085134538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Grafy!$A$352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Grafy!$B$352:$M$352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97-4B8C-9568-A3155539081F}"/>
            </c:ext>
          </c:extLst>
        </c:ser>
        <c:ser>
          <c:idx val="0"/>
          <c:order val="1"/>
          <c:tx>
            <c:strRef>
              <c:f>Grafy!$A$351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Grafy!$B$350:$M$350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Grafy!$B$351:$M$351</c:f>
              <c:numCache>
                <c:formatCode>#,##0</c:formatCode>
                <c:ptCount val="12"/>
                <c:pt idx="0">
                  <c:v>115.66878682225045</c:v>
                </c:pt>
                <c:pt idx="1">
                  <c:v>58.879346512383016</c:v>
                </c:pt>
                <c:pt idx="2">
                  <c:v>33.327914336105088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19.668230551456229</c:v>
                </c:pt>
                <c:pt idx="7">
                  <c:v>24.541120720475138</c:v>
                </c:pt>
                <c:pt idx="8">
                  <c:v>18.317407024646545</c:v>
                </c:pt>
                <c:pt idx="9">
                  <c:v>15.391425514823473</c:v>
                </c:pt>
                <c:pt idx="10">
                  <c:v>75.425572880251934</c:v>
                </c:pt>
                <c:pt idx="11">
                  <c:v>87.946166023579295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97-4B8C-9568-A31555390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809141205854307"/>
          <c:y val="0.89036007172963583"/>
          <c:w val="0.38381717588291386"/>
          <c:h val="0.10963992827036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(Slow EV)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29562659566273"/>
          <c:y val="0.17389210019267823"/>
          <c:w val="0.81326267660114204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Grafy!$B$450:$M$450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Grafy!$B$452:$M$452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9-42CA-81F8-739A387C3BD3}"/>
            </c:ext>
          </c:extLst>
        </c:ser>
        <c:ser>
          <c:idx val="0"/>
          <c:order val="1"/>
          <c:tx>
            <c:strRef>
              <c:f>Grafy!$A$451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Grafy!$B$450:$M$450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Grafy!$B$451:$M$451</c:f>
              <c:numCache>
                <c:formatCode>#,##0</c:formatCode>
                <c:ptCount val="12"/>
                <c:pt idx="0">
                  <c:v>120.55364536442224</c:v>
                </c:pt>
                <c:pt idx="1">
                  <c:v>80.917024776129736</c:v>
                </c:pt>
                <c:pt idx="2">
                  <c:v>70.518050620673506</c:v>
                </c:pt>
                <c:pt idx="3">
                  <c:v>42.861526975688584</c:v>
                </c:pt>
                <c:pt idx="4">
                  <c:v>32.977857300380172</c:v>
                </c:pt>
                <c:pt idx="5">
                  <c:v>41.190936560768492</c:v>
                </c:pt>
                <c:pt idx="6">
                  <c:v>55.752349875796071</c:v>
                </c:pt>
                <c:pt idx="7">
                  <c:v>55.207553204701675</c:v>
                </c:pt>
                <c:pt idx="8">
                  <c:v>56.140442210531766</c:v>
                </c:pt>
                <c:pt idx="9">
                  <c:v>58.497511711700717</c:v>
                </c:pt>
                <c:pt idx="10">
                  <c:v>98.955368828259338</c:v>
                </c:pt>
                <c:pt idx="11">
                  <c:v>98.777790584262021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9-42CA-81F8-739A387C3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37647864569534"/>
          <c:y val="0.87986122529860922"/>
          <c:w val="0.37324704270860926"/>
          <c:h val="0.106752486476686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Power supply by source: 2022 / 2030 /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Grafy!$A$117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Grafy!$F$117:$H$117</c:f>
              <c:numCache>
                <c:formatCode>_-* #\ ##0_-;\-* #\ ##0_-;_-* "-"??_-;_-@_-</c:formatCode>
                <c:ptCount val="3"/>
                <c:pt idx="0">
                  <c:v>419.95</c:v>
                </c:pt>
                <c:pt idx="1">
                  <c:v>957.21704850006108</c:v>
                </c:pt>
                <c:pt idx="2" formatCode="0">
                  <c:v>2029.4834344482715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1-48A7-9B18-402658136915}"/>
            </c:ext>
          </c:extLst>
        </c:ser>
        <c:ser>
          <c:idx val="1"/>
          <c:order val="1"/>
          <c:tx>
            <c:strRef>
              <c:f>Grafy!$A$118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Grafy!$F$118:$H$118</c:f>
              <c:numCache>
                <c:formatCode>_-* #\ ##0_-;\-* #\ ##0_-;_-* "-"??_-;_-@_-</c:formatCode>
                <c:ptCount val="3"/>
                <c:pt idx="0">
                  <c:v>210.75</c:v>
                </c:pt>
                <c:pt idx="1">
                  <c:v>449.77964721012125</c:v>
                </c:pt>
                <c:pt idx="2" formatCode="0">
                  <c:v>1095.8785420532224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C1-48A7-9B18-402658136915}"/>
            </c:ext>
          </c:extLst>
        </c:ser>
        <c:ser>
          <c:idx val="2"/>
          <c:order val="2"/>
          <c:tx>
            <c:strRef>
              <c:f>Grafy!$A$119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Grafy!$F$119:$H$119</c:f>
              <c:numCache>
                <c:formatCode>_-* #\ ##0_-;\-* #\ ##0_-;_-* "-"??_-;_-@_-</c:formatCode>
                <c:ptCount val="3"/>
                <c:pt idx="0">
                  <c:v>609.26</c:v>
                </c:pt>
                <c:pt idx="1">
                  <c:v>618.61999902343746</c:v>
                </c:pt>
                <c:pt idx="2" formatCode="0">
                  <c:v>322.32523532983316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C1-48A7-9B18-402658136915}"/>
            </c:ext>
          </c:extLst>
        </c:ser>
        <c:ser>
          <c:idx val="3"/>
          <c:order val="3"/>
          <c:tx>
            <c:strRef>
              <c:f>Grafy!$A$120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Grafy!$F$120:$H$120</c:f>
              <c:numCache>
                <c:formatCode>_-* #\ ##0_-;\-* #\ ##0_-;_-* "-"??_-;_-@_-</c:formatCode>
                <c:ptCount val="3"/>
                <c:pt idx="0">
                  <c:v>534.72</c:v>
                </c:pt>
                <c:pt idx="1">
                  <c:v>450.31213035750164</c:v>
                </c:pt>
                <c:pt idx="2" formatCode="0">
                  <c:v>438.81998435645926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C1-48A7-9B18-402658136915}"/>
            </c:ext>
          </c:extLst>
        </c:ser>
        <c:ser>
          <c:idx val="4"/>
          <c:order val="4"/>
          <c:tx>
            <c:strRef>
              <c:f>Grafy!$A$121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Grafy!$F$121:$H$121</c:f>
              <c:numCache>
                <c:formatCode>_-* #\ ##0_-;\-* #\ ##0_-;_-* "-"??_-;_-@_-</c:formatCode>
                <c:ptCount val="3"/>
                <c:pt idx="0">
                  <c:v>448.77</c:v>
                </c:pt>
                <c:pt idx="1">
                  <c:v>41.542539104476411</c:v>
                </c:pt>
                <c:pt idx="2" formatCode="0">
                  <c:v>4.4448244640387058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C1-48A7-9B18-402658136915}"/>
            </c:ext>
          </c:extLst>
        </c:ser>
        <c:ser>
          <c:idx val="5"/>
          <c:order val="5"/>
          <c:tx>
            <c:strRef>
              <c:f>Grafy!$A$122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Grafy!$F$122:$H$122</c:f>
              <c:numCache>
                <c:formatCode>_-* #\ ##0_-;\-* #\ ##0_-;_-* "-"??_-;_-@_-</c:formatCode>
                <c:ptCount val="3"/>
                <c:pt idx="0">
                  <c:v>276.24</c:v>
                </c:pt>
                <c:pt idx="1">
                  <c:v>334.74293515300747</c:v>
                </c:pt>
                <c:pt idx="2" formatCode="0">
                  <c:v>334.60815817546842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C1-48A7-9B18-402658136915}"/>
            </c:ext>
          </c:extLst>
        </c:ser>
        <c:ser>
          <c:idx val="6"/>
          <c:order val="6"/>
          <c:tx>
            <c:strRef>
              <c:f>Grafy!$A$123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Grafy!$F$123:$H$123</c:f>
              <c:numCache>
                <c:formatCode>_-* #\ ##0_-;\-* #\ ##0_-;_-* "-"??_-;_-@_-</c:formatCode>
                <c:ptCount val="3"/>
                <c:pt idx="0">
                  <c:v>105.38</c:v>
                </c:pt>
                <c:pt idx="1">
                  <c:v>0.29246271993600026</c:v>
                </c:pt>
                <c:pt idx="2" formatCode="0">
                  <c:v>0.55342440807819371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C1-48A7-9B18-402658136915}"/>
            </c:ext>
          </c:extLst>
        </c:ser>
        <c:ser>
          <c:idx val="7"/>
          <c:order val="7"/>
          <c:tx>
            <c:strRef>
              <c:f>Grafy!$A$124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Grafy!$F$124:$H$124</c:f>
              <c:numCache>
                <c:formatCode>_-* #\ ##0_-;\-* #\ ##0_-;_-* "-"??_-;_-@_-</c:formatCode>
                <c:ptCount val="3"/>
                <c:pt idx="0">
                  <c:v>171.96</c:v>
                </c:pt>
                <c:pt idx="1">
                  <c:v>147.04191085469699</c:v>
                </c:pt>
                <c:pt idx="2" formatCode="0">
                  <c:v>132.38972377778177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7C1-48A7-9B18-402658136915}"/>
            </c:ext>
          </c:extLst>
        </c:ser>
        <c:ser>
          <c:idx val="8"/>
          <c:order val="8"/>
          <c:tx>
            <c:strRef>
              <c:f>Grafy!$A$125</c:f>
              <c:strCache>
                <c:ptCount val="1"/>
                <c:pt idx="0">
                  <c:v>Power supply, of which: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Grafy!$F$115:$H$116</c:f>
              <c:multiLvlStrCache>
                <c:ptCount val="3"/>
                <c:lvl>
                  <c:pt idx="0">
                    <c:v>2022</c:v>
                  </c:pt>
                  <c:pt idx="1">
                    <c:v>2030</c:v>
                  </c:pt>
                  <c:pt idx="2">
                    <c:v>2040</c:v>
                  </c:pt>
                </c:lvl>
                <c:lvl>
                  <c:pt idx="0">
                    <c:v>Ember</c:v>
                  </c:pt>
                  <c:pt idx="1">
                    <c:v>Ember-Stated policies</c:v>
                  </c:pt>
                  <c:pt idx="2">
                    <c:v>Ember-Stated policies</c:v>
                  </c:pt>
                </c:lvl>
              </c:multiLvlStrCache>
            </c:multiLvlStrRef>
          </c:cat>
          <c:val>
            <c:numRef>
              <c:f>Grafy!$F$125:$H$125</c:f>
              <c:numCache>
                <c:formatCode>_-* #\ ##0_-;\-* #\ ##0_-;_-* "-"??_-;_-@_-</c:formatCode>
                <c:ptCount val="3"/>
                <c:pt idx="0">
                  <c:v>2777.03</c:v>
                </c:pt>
                <c:pt idx="1">
                  <c:v>2999.548672923238</c:v>
                </c:pt>
                <c:pt idx="2" formatCode="0">
                  <c:v>4358.5033270131535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C1-48A7-9B18-402658136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7868464"/>
        <c:axId val="476309024"/>
      </c:barChart>
      <c:catAx>
        <c:axId val="95786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76309024"/>
        <c:crosses val="autoZero"/>
        <c:auto val="1"/>
        <c:lblAlgn val="ctr"/>
        <c:lblOffset val="100"/>
        <c:noMultiLvlLbl val="0"/>
      </c:catAx>
      <c:valAx>
        <c:axId val="476309024"/>
        <c:scaling>
          <c:orientation val="minMax"/>
          <c:max val="4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6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8"/>
        <c:delete val="1"/>
      </c:legendEntry>
      <c:layout>
        <c:manualLayout>
          <c:xMode val="edge"/>
          <c:yMode val="edge"/>
          <c:x val="9.6706605322400815E-2"/>
          <c:y val="0.91097964746655968"/>
          <c:w val="0.89999994378213555"/>
          <c:h val="6.91249189214120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(Slow EV)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0108668347149675"/>
          <c:y val="0.17389210019267823"/>
          <c:w val="0.81089758582157423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Grafy!$A$457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Grafy!$B$455:$M$455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Grafy!$B$457:$M$457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8A-4F45-B4C2-AE89D25C4599}"/>
            </c:ext>
          </c:extLst>
        </c:ser>
        <c:ser>
          <c:idx val="0"/>
          <c:order val="1"/>
          <c:tx>
            <c:strRef>
              <c:f>Grafy!$A$456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Grafy!$B$455:$M$455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Grafy!$B$456:$M$456</c:f>
              <c:numCache>
                <c:formatCode>#,##0</c:formatCode>
                <c:ptCount val="12"/>
                <c:pt idx="0">
                  <c:v>95.66858306890488</c:v>
                </c:pt>
                <c:pt idx="1">
                  <c:v>39.143479900662321</c:v>
                </c:pt>
                <c:pt idx="2">
                  <c:v>16.287922944972536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58.600525568615133</c:v>
                </c:pt>
                <c:pt idx="11">
                  <c:v>66.176662009599227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8A-4F45-B4C2-AE89D25C4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37647864569534"/>
          <c:y val="0.89036007172963583"/>
          <c:w val="0.37324704270860926"/>
          <c:h val="0.10963992827036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2030 (Rapid EV)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0568403419456124E-2"/>
          <c:y val="0.17389210019267823"/>
          <c:w val="0.84398984351320827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Grafy!$A$452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Grafy!$S$450:$AD$450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Grafy!$S$452:$AD$452</c:f>
              <c:numCache>
                <c:formatCode>#,##0</c:formatCode>
                <c:ptCount val="12"/>
                <c:pt idx="0">
                  <c:v>256.60101963069218</c:v>
                </c:pt>
                <c:pt idx="1">
                  <c:v>184.84022839529231</c:v>
                </c:pt>
                <c:pt idx="2">
                  <c:v>164.79974810809176</c:v>
                </c:pt>
                <c:pt idx="3">
                  <c:v>82.27659134090338</c:v>
                </c:pt>
                <c:pt idx="4">
                  <c:v>40.223905280451696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11.326215268932811</c:v>
                </c:pt>
                <c:pt idx="9">
                  <c:v>65.609461122267092</c:v>
                </c:pt>
                <c:pt idx="10">
                  <c:v>140.49065588589318</c:v>
                </c:pt>
                <c:pt idx="11">
                  <c:v>205.1554932691021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7-4063-8962-A8B1AB23BE86}"/>
            </c:ext>
          </c:extLst>
        </c:ser>
        <c:ser>
          <c:idx val="0"/>
          <c:order val="1"/>
          <c:tx>
            <c:strRef>
              <c:f>Grafy!$A$451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Grafy!$S$450:$AD$450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Grafy!$S$451:$AD$451</c:f>
              <c:numCache>
                <c:formatCode>#,##0</c:formatCode>
                <c:ptCount val="12"/>
                <c:pt idx="0">
                  <c:v>131.30847191103254</c:v>
                </c:pt>
                <c:pt idx="1">
                  <c:v>91.529707765451136</c:v>
                </c:pt>
                <c:pt idx="2">
                  <c:v>79.681064859301216</c:v>
                </c:pt>
                <c:pt idx="3">
                  <c:v>51.50874857551284</c:v>
                </c:pt>
                <c:pt idx="4">
                  <c:v>42.715268936710316</c:v>
                </c:pt>
                <c:pt idx="5">
                  <c:v>52.860415004499927</c:v>
                </c:pt>
                <c:pt idx="6">
                  <c:v>69.668696896443294</c:v>
                </c:pt>
                <c:pt idx="7">
                  <c:v>69.277718409409076</c:v>
                </c:pt>
                <c:pt idx="8">
                  <c:v>67.081299337545644</c:v>
                </c:pt>
                <c:pt idx="9">
                  <c:v>69.354474588280397</c:v>
                </c:pt>
                <c:pt idx="10">
                  <c:v>108.00279992979982</c:v>
                </c:pt>
                <c:pt idx="11">
                  <c:v>110.48403330876067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7-4063-8962-A8B1AB23B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14900865565487"/>
          <c:y val="0.89150388061939934"/>
          <c:w val="0.38170198268869027"/>
          <c:h val="0.108496119380600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GtP + Heating demand 2040 (Rapid EV)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7.629217398774131E-2"/>
          <c:y val="0.17389210019267823"/>
          <c:w val="0.83569215465967461"/>
          <c:h val="0.61450131233595795"/>
        </c:manualLayout>
      </c:layout>
      <c:areaChart>
        <c:grouping val="stacked"/>
        <c:varyColors val="0"/>
        <c:ser>
          <c:idx val="1"/>
          <c:order val="0"/>
          <c:tx>
            <c:strRef>
              <c:f>Grafy!$A$457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Grafy!$S$455:$AD$455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Grafy!$S$457:$AD$457</c:f>
              <c:numCache>
                <c:formatCode>#,##0</c:formatCode>
                <c:ptCount val="12"/>
                <c:pt idx="0">
                  <c:v>192.96794771582503</c:v>
                </c:pt>
                <c:pt idx="1">
                  <c:v>139.0027193972133</c:v>
                </c:pt>
                <c:pt idx="2">
                  <c:v>123.93196730968738</c:v>
                </c:pt>
                <c:pt idx="3">
                  <c:v>61.873273141930738</c:v>
                </c:pt>
                <c:pt idx="4">
                  <c:v>30.249000811671344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8.5174895991418182</c:v>
                </c:pt>
                <c:pt idx="9">
                  <c:v>49.339332640713948</c:v>
                </c:pt>
                <c:pt idx="10">
                  <c:v>105.65115282304335</c:v>
                </c:pt>
                <c:pt idx="11">
                  <c:v>154.280113756926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D-430B-9CE6-A315A47D59E4}"/>
            </c:ext>
          </c:extLst>
        </c:ser>
        <c:ser>
          <c:idx val="0"/>
          <c:order val="1"/>
          <c:tx>
            <c:strRef>
              <c:f>Grafy!$A$456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Grafy!$S$455:$AD$455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Grafy!$S$456:$AD$456</c:f>
              <c:numCache>
                <c:formatCode>#,##0</c:formatCode>
                <c:ptCount val="12"/>
                <c:pt idx="0">
                  <c:v>127.66890907425768</c:v>
                </c:pt>
                <c:pt idx="1">
                  <c:v>70.720866479415477</c:v>
                </c:pt>
                <c:pt idx="2">
                  <c:v>43.551909170784484</c:v>
                </c:pt>
                <c:pt idx="3">
                  <c:v>8.2841138517028359</c:v>
                </c:pt>
                <c:pt idx="4">
                  <c:v>0</c:v>
                </c:pt>
                <c:pt idx="5">
                  <c:v>11.050060448902423</c:v>
                </c:pt>
                <c:pt idx="6">
                  <c:v>35.195944069231139</c:v>
                </c:pt>
                <c:pt idx="7">
                  <c:v>40.240462948885565</c:v>
                </c:pt>
                <c:pt idx="8">
                  <c:v>30.525100240051593</c:v>
                </c:pt>
                <c:pt idx="9">
                  <c:v>27.505510408691382</c:v>
                </c:pt>
                <c:pt idx="10">
                  <c:v>85.520601267233985</c:v>
                </c:pt>
                <c:pt idx="11">
                  <c:v>101.00786843196718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6D-430B-9CE6-A315A47D5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894384"/>
        <c:axId val="872675648"/>
      </c:areaChart>
      <c:catAx>
        <c:axId val="94489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72675648"/>
        <c:crosses val="autoZero"/>
        <c:auto val="1"/>
        <c:lblAlgn val="ctr"/>
        <c:lblOffset val="100"/>
        <c:noMultiLvlLbl val="0"/>
      </c:catAx>
      <c:valAx>
        <c:axId val="872675648"/>
        <c:scaling>
          <c:orientation val="minMax"/>
          <c:max val="5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944894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14900865565487"/>
          <c:y val="0.89191486546119692"/>
          <c:w val="0.38170198268869027"/>
          <c:h val="0.1080851345388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Change in seasonal demand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Grafy!$A$305</c:f>
              <c:strCache>
                <c:ptCount val="1"/>
                <c:pt idx="0">
                  <c:v>Seasonal demand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Grafy!$B$304:$D$304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Grafy!$B$305:$D$305</c:f>
              <c:numCache>
                <c:formatCode>#,##0</c:formatCode>
                <c:ptCount val="3"/>
                <c:pt idx="0">
                  <c:v>1388.7893772500001</c:v>
                </c:pt>
                <c:pt idx="1">
                  <c:v>1151.3233183016266</c:v>
                </c:pt>
                <c:pt idx="2">
                  <c:v>865.81299719615288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A3-4E3E-8574-ABC2A34B1FE3}"/>
            </c:ext>
          </c:extLst>
        </c:ser>
        <c:ser>
          <c:idx val="2"/>
          <c:order val="1"/>
          <c:tx>
            <c:strRef>
              <c:f>Grafy!$A$308</c:f>
              <c:strCache>
                <c:ptCount val="1"/>
                <c:pt idx="0">
                  <c:v>Gas demand replaced</c:v>
                </c:pt>
              </c:strCache>
            </c:strRef>
          </c:tx>
          <c:spPr>
            <a:noFill/>
            <a:ln w="19050">
              <a:solidFill>
                <a:srgbClr val="28B9DA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28B9DA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Grafy!$B$304:$D$304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Grafy!$B$310:$D$310</c:f>
              <c:numCache>
                <c:formatCode>#,##0</c:formatCode>
                <c:ptCount val="3"/>
                <c:pt idx="1">
                  <c:v>237.46605894837353</c:v>
                </c:pt>
                <c:pt idx="2">
                  <c:v>522.97638005384727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A3-4E3E-8574-ABC2A34B1FE3}"/>
            </c:ext>
          </c:extLst>
        </c:ser>
        <c:ser>
          <c:idx val="3"/>
          <c:order val="2"/>
          <c:tx>
            <c:strRef>
              <c:f>Grafy!$A$309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Grafy!$B$304:$D$304</c:f>
              <c:numCache>
                <c:formatCode>General</c:formatCode>
                <c:ptCount val="3"/>
                <c:pt idx="0">
                  <c:v>2022</c:v>
                </c:pt>
                <c:pt idx="1">
                  <c:v>2030</c:v>
                </c:pt>
                <c:pt idx="2">
                  <c:v>2040</c:v>
                </c:pt>
              </c:numCache>
            </c:numRef>
          </c:cat>
          <c:val>
            <c:numRef>
              <c:f>Grafy!$B$309:$D$309</c:f>
              <c:numCache>
                <c:formatCode>#,##0</c:formatCode>
                <c:ptCount val="3"/>
                <c:pt idx="0">
                  <c:v>1388.7893772500001</c:v>
                </c:pt>
                <c:pt idx="1">
                  <c:v>1415.8396251376523</c:v>
                </c:pt>
                <c:pt idx="2">
                  <c:v>1427.854082561804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A3-4E3E-8574-ABC2A34B1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9215920"/>
        <c:axId val="1598134272"/>
      </c:barChart>
      <c:catAx>
        <c:axId val="155921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98134272"/>
        <c:crosses val="autoZero"/>
        <c:auto val="1"/>
        <c:lblAlgn val="ctr"/>
        <c:lblOffset val="100"/>
        <c:noMultiLvlLbl val="0"/>
      </c:catAx>
      <c:valAx>
        <c:axId val="1598134272"/>
        <c:scaling>
          <c:orientation val="minMax"/>
          <c:max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592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Gas to power</a:t>
            </a:r>
            <a:r>
              <a:rPr lang="sk-SK"/>
              <a:t> scenarios (Eq-Walls)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Grafy!$A$41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Grafy!$B$39:$J$40</c:f>
              <c:strCache>
                <c:ptCount val="9"/>
                <c:pt idx="0">
                  <c:v>2022</c:v>
                </c:pt>
                <c:pt idx="1">
                  <c:v>...</c:v>
                </c:pt>
                <c:pt idx="2">
                  <c:v>Slow</c:v>
                </c:pt>
                <c:pt idx="3">
                  <c:v>Base</c:v>
                </c:pt>
                <c:pt idx="4">
                  <c:v>Rapid</c:v>
                </c:pt>
                <c:pt idx="5">
                  <c:v>...</c:v>
                </c:pt>
                <c:pt idx="6">
                  <c:v>Slow</c:v>
                </c:pt>
                <c:pt idx="7">
                  <c:v>Base</c:v>
                </c:pt>
                <c:pt idx="8">
                  <c:v>Rapid</c:v>
                </c:pt>
              </c:strCache>
            </c:strRef>
          </c:cat>
          <c:val>
            <c:numRef>
              <c:f>Grafy!$B$41:$J$41</c:f>
              <c:numCache>
                <c:formatCode>General</c:formatCode>
                <c:ptCount val="9"/>
                <c:pt idx="0" formatCode="#,##0">
                  <c:v>1114</c:v>
                </c:pt>
                <c:pt idx="2" formatCode="0">
                  <c:v>736.3666930304189</c:v>
                </c:pt>
                <c:pt idx="3" formatCode="0">
                  <c:v>864.79911461708753</c:v>
                </c:pt>
                <c:pt idx="4" formatCode="0">
                  <c:v>1070.2070273097356</c:v>
                </c:pt>
                <c:pt idx="6" formatCode="0">
                  <c:v>133.10003720551285</c:v>
                </c:pt>
                <c:pt idx="7" formatCode="0">
                  <c:v>449.16597038597115</c:v>
                </c:pt>
                <c:pt idx="8" formatCode="0">
                  <c:v>1047.5228075967761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E-45DF-B0A4-CDD620CA6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789824"/>
        <c:axId val="297368672"/>
      </c:barChart>
      <c:catAx>
        <c:axId val="4237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97368672"/>
        <c:crosses val="autoZero"/>
        <c:auto val="1"/>
        <c:lblAlgn val="ctr"/>
        <c:lblOffset val="100"/>
        <c:noMultiLvlLbl val="0"/>
      </c:catAx>
      <c:valAx>
        <c:axId val="29736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237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Solar</a:t>
            </a:r>
            <a:r>
              <a:rPr lang="sk-SK"/>
              <a:t> power generation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567147856517933E-2"/>
          <c:y val="0.17171296296296296"/>
          <c:w val="0.87187729658792656"/>
          <c:h val="0.48154381743948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Grafy!$B$25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FFE163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08-41DB-9277-9EB5565617CF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Grafy!$C$22:$R$23</c:f>
              <c:strCache>
                <c:ptCount val="1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8">
                  <c:v>Eq-Walls</c:v>
                </c:pt>
                <c:pt idx="9">
                  <c:v>IEA-St.pol.</c:v>
                </c:pt>
                <c:pt idx="10">
                  <c:v>Ember-St.pol.</c:v>
                </c:pt>
                <c:pt idx="11">
                  <c:v>RePowerEU</c:v>
                </c:pt>
                <c:pt idx="12">
                  <c:v>WoodMac</c:v>
                </c:pt>
                <c:pt idx="14">
                  <c:v>Eq-Walls</c:v>
                </c:pt>
                <c:pt idx="15">
                  <c:v>Ember-St.pol.</c:v>
                </c:pt>
              </c:strCache>
            </c:strRef>
          </c:cat>
          <c:val>
            <c:numRef>
              <c:f>Grafy!$C$25:$R$25</c:f>
              <c:numCache>
                <c:formatCode>#,##0</c:formatCode>
                <c:ptCount val="16"/>
                <c:pt idx="0">
                  <c:v>107.3</c:v>
                </c:pt>
                <c:pt idx="1">
                  <c:v>113.79</c:v>
                </c:pt>
                <c:pt idx="2">
                  <c:v>124.54</c:v>
                </c:pt>
                <c:pt idx="3">
                  <c:v>144.82</c:v>
                </c:pt>
                <c:pt idx="4">
                  <c:v>163.13999999999999</c:v>
                </c:pt>
                <c:pt idx="5">
                  <c:v>210.75</c:v>
                </c:pt>
                <c:pt idx="6">
                  <c:v>247.06</c:v>
                </c:pt>
                <c:pt idx="8" formatCode="General">
                  <c:v>310</c:v>
                </c:pt>
                <c:pt idx="9" formatCode="General">
                  <c:v>626</c:v>
                </c:pt>
                <c:pt idx="10" formatCode="0">
                  <c:v>449.77964721012125</c:v>
                </c:pt>
                <c:pt idx="11" formatCode="0">
                  <c:v>563.84937238493728</c:v>
                </c:pt>
                <c:pt idx="12" formatCode="0">
                  <c:v>514.98242677824271</c:v>
                </c:pt>
                <c:pt idx="14" formatCode="General">
                  <c:v>484</c:v>
                </c:pt>
                <c:pt idx="15" formatCode="0">
                  <c:v>1095.8785420532224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8-41DB-9277-9EB556561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3797024"/>
        <c:axId val="167555360"/>
      </c:barChart>
      <c:scatterChart>
        <c:scatterStyle val="lineMarker"/>
        <c:varyColors val="0"/>
        <c:ser>
          <c:idx val="1"/>
          <c:order val="1"/>
          <c:tx>
            <c:strRef>
              <c:f>Grafy!$AE$2</c:f>
              <c:strCache>
                <c:ptCount val="1"/>
                <c:pt idx="0">
                  <c:v>CAGR line 17-23 Solar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headEnd type="none" w="med" len="med"/>
              <a:tailEnd type="triangle" w="med" len="med"/>
            </a:ln>
            <a:effectLst/>
          </c:spPr>
          <c:marker>
            <c:symbol val="none"/>
          </c:marker>
          <c:xVal>
            <c:numRef>
              <c:f>Grafy!$AE$4:$AE$5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xVal>
          <c:yVal>
            <c:numRef>
              <c:f>Grafy!$AF$4:$AF$5</c:f>
              <c:numCache>
                <c:formatCode>#,##0</c:formatCode>
                <c:ptCount val="2"/>
                <c:pt idx="0">
                  <c:v>477.89000000000004</c:v>
                </c:pt>
                <c:pt idx="1">
                  <c:v>617.65000000000009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508-41DB-9277-9EB5565617CF}"/>
            </c:ext>
          </c:extLst>
        </c:ser>
        <c:ser>
          <c:idx val="2"/>
          <c:order val="2"/>
          <c:tx>
            <c:strRef>
              <c:f>Grafy!$AH$2</c:f>
              <c:strCache>
                <c:ptCount val="1"/>
                <c:pt idx="0">
                  <c:v>CAGR: 14,9%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Grafy!$AH$4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Grafy!$AI$4</c:f>
              <c:numCache>
                <c:formatCode>#,##0</c:formatCode>
                <c:ptCount val="1"/>
                <c:pt idx="0">
                  <c:v>547.7700000000001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508-41DB-9277-9EB5565617CF}"/>
            </c:ext>
          </c:extLst>
        </c:ser>
        <c:ser>
          <c:idx val="3"/>
          <c:order val="3"/>
          <c:tx>
            <c:strRef>
              <c:f>Grafy!$AE$7</c:f>
              <c:strCache>
                <c:ptCount val="1"/>
                <c:pt idx="0">
                  <c:v>CAGR line 23-30 Solar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08-41DB-9277-9EB5565617C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08-41DB-9277-9EB5565617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Grafy!$AE$9:$AE$10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xVal>
          <c:yVal>
            <c:numRef>
              <c:f>Grafy!$AF$9:$AF$10</c:f>
              <c:numCache>
                <c:formatCode>#,##0</c:formatCode>
                <c:ptCount val="2"/>
                <c:pt idx="0">
                  <c:v>557.05999999999995</c:v>
                </c:pt>
                <c:pt idx="1">
                  <c:v>620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508-41DB-9277-9EB5565617CF}"/>
            </c:ext>
          </c:extLst>
        </c:ser>
        <c:ser>
          <c:idx val="4"/>
          <c:order val="4"/>
          <c:tx>
            <c:strRef>
              <c:f>Grafy!$AH$7</c:f>
              <c:strCache>
                <c:ptCount val="1"/>
                <c:pt idx="0">
                  <c:v>CAGR: 3,3%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Grafy!$AH$9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Grafy!$AI$9</c:f>
              <c:numCache>
                <c:formatCode>#,##0</c:formatCode>
                <c:ptCount val="1"/>
                <c:pt idx="0">
                  <c:v>588.53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508-41DB-9277-9EB5565617CF}"/>
            </c:ext>
          </c:extLst>
        </c:ser>
        <c:ser>
          <c:idx val="5"/>
          <c:order val="5"/>
          <c:tx>
            <c:strRef>
              <c:f>Grafy!$AE$12</c:f>
              <c:strCache>
                <c:ptCount val="1"/>
                <c:pt idx="0">
                  <c:v>CAGR line 30-40 Solar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Grafy!$AE$14:$AE$15</c:f>
              <c:numCache>
                <c:formatCode>General</c:formatCode>
                <c:ptCount val="2"/>
                <c:pt idx="0">
                  <c:v>9</c:v>
                </c:pt>
                <c:pt idx="1">
                  <c:v>15</c:v>
                </c:pt>
              </c:numCache>
            </c:numRef>
          </c:xVal>
          <c:yVal>
            <c:numRef>
              <c:f>Grafy!$AF$14:$AF$15</c:f>
              <c:numCache>
                <c:formatCode>#,##0</c:formatCode>
                <c:ptCount val="2"/>
                <c:pt idx="0">
                  <c:v>36.030364486694396</c:v>
                </c:pt>
                <c:pt idx="1">
                  <c:v>210.0303644866944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508-41DB-9277-9EB5565617CF}"/>
            </c:ext>
          </c:extLst>
        </c:ser>
        <c:ser>
          <c:idx val="6"/>
          <c:order val="6"/>
          <c:tx>
            <c:strRef>
              <c:f>Grafy!$AH$12</c:f>
              <c:strCache>
                <c:ptCount val="1"/>
                <c:pt idx="0">
                  <c:v>CAGR: 4,6%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508-41DB-9277-9EB5565617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Grafy!$AH$14</c:f>
              <c:numCache>
                <c:formatCode>General</c:formatCode>
                <c:ptCount val="1"/>
                <c:pt idx="0">
                  <c:v>12</c:v>
                </c:pt>
              </c:numCache>
            </c:numRef>
          </c:xVal>
          <c:yVal>
            <c:numRef>
              <c:f>Grafy!$AI$14</c:f>
              <c:numCache>
                <c:formatCode>#,##0</c:formatCode>
                <c:ptCount val="1"/>
                <c:pt idx="0">
                  <c:v>123.0303644866944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508-41DB-9277-9EB556561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797024"/>
        <c:axId val="167555360"/>
      </c:scatterChart>
      <c:catAx>
        <c:axId val="42379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67555360"/>
        <c:crosses val="autoZero"/>
        <c:auto val="1"/>
        <c:lblAlgn val="ctr"/>
        <c:lblOffset val="100"/>
        <c:noMultiLvlLbl val="1"/>
      </c:catAx>
      <c:valAx>
        <c:axId val="16755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2379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noFill/>
          </a:ln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Wind</a:t>
            </a:r>
            <a:r>
              <a:rPr lang="sk-SK"/>
              <a:t> power generation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567147856517933E-2"/>
          <c:y val="0.17171296296296296"/>
          <c:w val="0.87187729658792656"/>
          <c:h val="0.48154381743948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Grafy!$B$24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Grafy!$C$22:$R$23</c:f>
              <c:strCache>
                <c:ptCount val="1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8">
                  <c:v>Eq-Walls</c:v>
                </c:pt>
                <c:pt idx="9">
                  <c:v>IEA-St.pol.</c:v>
                </c:pt>
                <c:pt idx="10">
                  <c:v>Ember-St.pol.</c:v>
                </c:pt>
                <c:pt idx="11">
                  <c:v>RePowerEU</c:v>
                </c:pt>
                <c:pt idx="12">
                  <c:v>WoodMac</c:v>
                </c:pt>
                <c:pt idx="14">
                  <c:v>Eq-Walls</c:v>
                </c:pt>
                <c:pt idx="15">
                  <c:v>Ember-St.pol.</c:v>
                </c:pt>
              </c:strCache>
            </c:strRef>
          </c:cat>
          <c:val>
            <c:numRef>
              <c:f>Grafy!$C$24:$R$24</c:f>
              <c:numCache>
                <c:formatCode>#,##0</c:formatCode>
                <c:ptCount val="16"/>
                <c:pt idx="0">
                  <c:v>312.3</c:v>
                </c:pt>
                <c:pt idx="1">
                  <c:v>320.62</c:v>
                </c:pt>
                <c:pt idx="2">
                  <c:v>367.13</c:v>
                </c:pt>
                <c:pt idx="3">
                  <c:v>397.78</c:v>
                </c:pt>
                <c:pt idx="4">
                  <c:v>386.84</c:v>
                </c:pt>
                <c:pt idx="5">
                  <c:v>419.95</c:v>
                </c:pt>
                <c:pt idx="6">
                  <c:v>470.65</c:v>
                </c:pt>
                <c:pt idx="8" formatCode="General">
                  <c:v>730</c:v>
                </c:pt>
                <c:pt idx="9" formatCode="General">
                  <c:v>985</c:v>
                </c:pt>
                <c:pt idx="10" formatCode="0">
                  <c:v>957.21704850006108</c:v>
                </c:pt>
                <c:pt idx="11" formatCode="0">
                  <c:v>1025.6978370230463</c:v>
                </c:pt>
                <c:pt idx="12" formatCode="0">
                  <c:v>779.95773023627464</c:v>
                </c:pt>
                <c:pt idx="14" formatCode="General">
                  <c:v>1100</c:v>
                </c:pt>
                <c:pt idx="15" formatCode="0">
                  <c:v>2029.4834344482715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A6-4F86-BC88-3CF59468A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3797024"/>
        <c:axId val="167555360"/>
      </c:barChart>
      <c:scatterChart>
        <c:scatterStyle val="lineMarker"/>
        <c:varyColors val="0"/>
        <c:ser>
          <c:idx val="1"/>
          <c:order val="1"/>
          <c:tx>
            <c:strRef>
              <c:f>Grafy!$AM$2</c:f>
              <c:strCache>
                <c:ptCount val="1"/>
                <c:pt idx="0">
                  <c:v>CAGR line 17-23 Wind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Grafy!$AM$4:$AM$5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xVal>
          <c:yVal>
            <c:numRef>
              <c:f>Grafy!$AN$4:$AN$5</c:f>
              <c:numCache>
                <c:formatCode>#,##0</c:formatCode>
                <c:ptCount val="2"/>
                <c:pt idx="0">
                  <c:v>782.95</c:v>
                </c:pt>
                <c:pt idx="1">
                  <c:v>941.3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A6-4F86-BC88-3CF59468A8A6}"/>
            </c:ext>
          </c:extLst>
        </c:ser>
        <c:ser>
          <c:idx val="2"/>
          <c:order val="2"/>
          <c:tx>
            <c:strRef>
              <c:f>Grafy!$AP$2</c:f>
              <c:strCache>
                <c:ptCount val="1"/>
                <c:pt idx="0">
                  <c:v>CAGR: 7,1%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A6-4F86-BC88-3CF59468A8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Grafy!$AP$4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Grafy!$AQ$4</c:f>
              <c:numCache>
                <c:formatCode>#,##0</c:formatCode>
                <c:ptCount val="1"/>
                <c:pt idx="0">
                  <c:v>862.125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EA6-4F86-BC88-3CF59468A8A6}"/>
            </c:ext>
          </c:extLst>
        </c:ser>
        <c:ser>
          <c:idx val="3"/>
          <c:order val="3"/>
          <c:tx>
            <c:strRef>
              <c:f>Grafy!$AM$7</c:f>
              <c:strCache>
                <c:ptCount val="1"/>
                <c:pt idx="0">
                  <c:v>CAGR line 23-30 Wind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Grafy!$AM$9:$AM$10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xVal>
          <c:yVal>
            <c:numRef>
              <c:f>Grafy!$AN$9:$AN$10</c:f>
              <c:numCache>
                <c:formatCode>#,##0</c:formatCode>
                <c:ptCount val="2"/>
                <c:pt idx="0">
                  <c:v>1200.6500000000001</c:v>
                </c:pt>
                <c:pt idx="1">
                  <c:v>1460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EA6-4F86-BC88-3CF59468A8A6}"/>
            </c:ext>
          </c:extLst>
        </c:ser>
        <c:ser>
          <c:idx val="4"/>
          <c:order val="4"/>
          <c:tx>
            <c:strRef>
              <c:f>Grafy!$AP$7</c:f>
              <c:strCache>
                <c:ptCount val="1"/>
                <c:pt idx="0">
                  <c:v>CAGR: 6,5%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Grafy!$AP$9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Grafy!$AQ$9</c:f>
              <c:numCache>
                <c:formatCode>#,##0</c:formatCode>
                <c:ptCount val="1"/>
                <c:pt idx="0">
                  <c:v>1330.325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EA6-4F86-BC88-3CF59468A8A6}"/>
            </c:ext>
          </c:extLst>
        </c:ser>
        <c:ser>
          <c:idx val="5"/>
          <c:order val="5"/>
          <c:tx>
            <c:strRef>
              <c:f>Grafy!$AM$12</c:f>
              <c:strCache>
                <c:ptCount val="1"/>
                <c:pt idx="0">
                  <c:v>CAGR line 30-40 Wind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Grafy!$AM$14:$AM$15</c:f>
              <c:numCache>
                <c:formatCode>General</c:formatCode>
                <c:ptCount val="2"/>
                <c:pt idx="0">
                  <c:v>9</c:v>
                </c:pt>
                <c:pt idx="1">
                  <c:v>15</c:v>
                </c:pt>
              </c:numCache>
            </c:numRef>
          </c:xVal>
          <c:yVal>
            <c:numRef>
              <c:f>Grafy!$AN$14:$AN$15</c:f>
              <c:numCache>
                <c:formatCode>#,##0</c:formatCode>
                <c:ptCount val="2"/>
                <c:pt idx="0">
                  <c:v>1379.4346990234469</c:v>
                </c:pt>
                <c:pt idx="1">
                  <c:v>1749.4346990234469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EA6-4F86-BC88-3CF59468A8A6}"/>
            </c:ext>
          </c:extLst>
        </c:ser>
        <c:ser>
          <c:idx val="6"/>
          <c:order val="6"/>
          <c:tx>
            <c:strRef>
              <c:f>Grafy!$AP$12</c:f>
              <c:strCache>
                <c:ptCount val="1"/>
                <c:pt idx="0">
                  <c:v>CAGR: 4,2%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Grafy!$AP$14</c:f>
              <c:numCache>
                <c:formatCode>General</c:formatCode>
                <c:ptCount val="1"/>
                <c:pt idx="0">
                  <c:v>12</c:v>
                </c:pt>
              </c:numCache>
            </c:numRef>
          </c:xVal>
          <c:yVal>
            <c:numRef>
              <c:f>Grafy!$AQ$14</c:f>
              <c:numCache>
                <c:formatCode>#,##0</c:formatCode>
                <c:ptCount val="1"/>
                <c:pt idx="0">
                  <c:v>1564.4346990234469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EA6-4F86-BC88-3CF59468A8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797024"/>
        <c:axId val="167555360"/>
      </c:scatterChart>
      <c:catAx>
        <c:axId val="42379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67555360"/>
        <c:crosses val="autoZero"/>
        <c:auto val="1"/>
        <c:lblAlgn val="ctr"/>
        <c:lblOffset val="100"/>
        <c:noMultiLvlLbl val="1"/>
      </c:catAx>
      <c:valAx>
        <c:axId val="16755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2379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dirty="0" err="1"/>
              <a:t>Seasonal</a:t>
            </a:r>
            <a:r>
              <a:rPr lang="sk-SK" baseline="0" dirty="0"/>
              <a:t> </a:t>
            </a:r>
            <a:r>
              <a:rPr lang="sk-SK" baseline="0" dirty="0" err="1"/>
              <a:t>demand</a:t>
            </a:r>
            <a:r>
              <a:rPr lang="sk-SK" baseline="0" dirty="0"/>
              <a:t> </a:t>
            </a:r>
            <a:r>
              <a:rPr lang="sk-SK" dirty="0" err="1"/>
              <a:t>scenarios</a:t>
            </a:r>
            <a:r>
              <a:rPr lang="sk-SK" dirty="0"/>
              <a:t> (</a:t>
            </a:r>
            <a:r>
              <a:rPr lang="sk-SK" dirty="0" err="1"/>
              <a:t>Eq-Walls</a:t>
            </a:r>
            <a:r>
              <a:rPr lang="sk-SK" dirty="0"/>
              <a:t>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Grafy!$A$45</c:f>
              <c:strCache>
                <c:ptCount val="1"/>
                <c:pt idx="0">
                  <c:v>Heating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Grafy!$B$39:$J$40</c:f>
              <c:strCache>
                <c:ptCount val="9"/>
                <c:pt idx="0">
                  <c:v>2022</c:v>
                </c:pt>
                <c:pt idx="1">
                  <c:v>...</c:v>
                </c:pt>
                <c:pt idx="2">
                  <c:v>Slow</c:v>
                </c:pt>
                <c:pt idx="3">
                  <c:v>Base</c:v>
                </c:pt>
                <c:pt idx="4">
                  <c:v>Rapid</c:v>
                </c:pt>
                <c:pt idx="5">
                  <c:v>...</c:v>
                </c:pt>
                <c:pt idx="6">
                  <c:v>Slow</c:v>
                </c:pt>
                <c:pt idx="7">
                  <c:v>Base</c:v>
                </c:pt>
                <c:pt idx="8">
                  <c:v>Rapid</c:v>
                </c:pt>
              </c:strCache>
            </c:strRef>
          </c:cat>
          <c:val>
            <c:numRef>
              <c:f>Grafy!$B$45:$J$45</c:f>
              <c:numCache>
                <c:formatCode>General</c:formatCode>
                <c:ptCount val="9"/>
                <c:pt idx="0" formatCode="#,##0">
                  <c:v>1388.7893772500001</c:v>
                </c:pt>
                <c:pt idx="2" formatCode="0">
                  <c:v>1214.0219338248764</c:v>
                </c:pt>
                <c:pt idx="3" formatCode="0">
                  <c:v>1151.3233183016266</c:v>
                </c:pt>
                <c:pt idx="4" formatCode="0">
                  <c:v>1045.4020920693333</c:v>
                </c:pt>
                <c:pt idx="6" formatCode="0">
                  <c:v>1052.5828935443778</c:v>
                </c:pt>
                <c:pt idx="7" formatCode="0">
                  <c:v>865.81299719615288</c:v>
                </c:pt>
                <c:pt idx="8" formatCode="0">
                  <c:v>489.10470415392319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1-484A-9B93-2807E470C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789824"/>
        <c:axId val="297368672"/>
      </c:barChart>
      <c:catAx>
        <c:axId val="4237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97368672"/>
        <c:crosses val="autoZero"/>
        <c:auto val="1"/>
        <c:lblAlgn val="ctr"/>
        <c:lblOffset val="100"/>
        <c:noMultiLvlLbl val="0"/>
      </c:catAx>
      <c:valAx>
        <c:axId val="29736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237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Gas to power</a:t>
            </a:r>
            <a:r>
              <a:rPr lang="sk-SK"/>
              <a:t> scenarios (Eq-Walls)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Grafy!$A$41</c:f>
              <c:strCache>
                <c:ptCount val="1"/>
                <c:pt idx="0">
                  <c:v>Gas to power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Grafy!$B$39:$J$40</c:f>
              <c:strCache>
                <c:ptCount val="9"/>
                <c:pt idx="0">
                  <c:v>2022</c:v>
                </c:pt>
                <c:pt idx="1">
                  <c:v>...</c:v>
                </c:pt>
                <c:pt idx="2">
                  <c:v>Slow</c:v>
                </c:pt>
                <c:pt idx="3">
                  <c:v>Base</c:v>
                </c:pt>
                <c:pt idx="4">
                  <c:v>Rapid</c:v>
                </c:pt>
                <c:pt idx="5">
                  <c:v>...</c:v>
                </c:pt>
                <c:pt idx="6">
                  <c:v>Slow</c:v>
                </c:pt>
                <c:pt idx="7">
                  <c:v>Base</c:v>
                </c:pt>
                <c:pt idx="8">
                  <c:v>Rapid</c:v>
                </c:pt>
              </c:strCache>
            </c:strRef>
          </c:cat>
          <c:val>
            <c:numRef>
              <c:f>Grafy!$B$41:$J$41</c:f>
              <c:numCache>
                <c:formatCode>General</c:formatCode>
                <c:ptCount val="9"/>
                <c:pt idx="0" formatCode="#,##0">
                  <c:v>1114</c:v>
                </c:pt>
                <c:pt idx="2" formatCode="0">
                  <c:v>736.3666930304189</c:v>
                </c:pt>
                <c:pt idx="3" formatCode="0">
                  <c:v>864.79911461708753</c:v>
                </c:pt>
                <c:pt idx="4" formatCode="0">
                  <c:v>1070.2070273097356</c:v>
                </c:pt>
                <c:pt idx="6" formatCode="0">
                  <c:v>133.10003720551285</c:v>
                </c:pt>
                <c:pt idx="7" formatCode="0">
                  <c:v>449.16597038597115</c:v>
                </c:pt>
                <c:pt idx="8" formatCode="0">
                  <c:v>1047.5228075967761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E-4EF2-AD30-A9894A20C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3789824"/>
        <c:axId val="297368672"/>
      </c:barChart>
      <c:catAx>
        <c:axId val="42378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97368672"/>
        <c:crosses val="autoZero"/>
        <c:auto val="1"/>
        <c:lblAlgn val="ctr"/>
        <c:lblOffset val="100"/>
        <c:noMultiLvlLbl val="0"/>
      </c:catAx>
      <c:valAx>
        <c:axId val="29736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237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Power generation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567147856517933E-2"/>
          <c:y val="0.17171296296296296"/>
          <c:w val="0.87187729658792656"/>
          <c:h val="0.52027554289918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Grafy!$B$28</c:f>
              <c:strCache>
                <c:ptCount val="1"/>
                <c:pt idx="0">
                  <c:v>PG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Grafy!$C$26:$P$27</c:f>
              <c:strCache>
                <c:ptCount val="1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8">
                  <c:v>Eq-Walls</c:v>
                </c:pt>
                <c:pt idx="9">
                  <c:v>IEA-St.pol.</c:v>
                </c:pt>
                <c:pt idx="10">
                  <c:v>Ember-St.pol.</c:v>
                </c:pt>
                <c:pt idx="12">
                  <c:v>Eq-Walls</c:v>
                </c:pt>
                <c:pt idx="13">
                  <c:v>Ember-St.pol.</c:v>
                </c:pt>
              </c:strCache>
            </c:strRef>
          </c:cat>
          <c:val>
            <c:numRef>
              <c:f>Grafy!$C$28:$P$28</c:f>
              <c:numCache>
                <c:formatCode>#,##0</c:formatCode>
                <c:ptCount val="14"/>
                <c:pt idx="0">
                  <c:v>2923.53</c:v>
                </c:pt>
                <c:pt idx="1">
                  <c:v>2908.18</c:v>
                </c:pt>
                <c:pt idx="2">
                  <c:v>2874.55</c:v>
                </c:pt>
                <c:pt idx="3">
                  <c:v>2752.86</c:v>
                </c:pt>
                <c:pt idx="4">
                  <c:v>2874.98</c:v>
                </c:pt>
                <c:pt idx="5">
                  <c:v>2777.03</c:v>
                </c:pt>
                <c:pt idx="6">
                  <c:v>2694.69</c:v>
                </c:pt>
                <c:pt idx="8" formatCode="General">
                  <c:v>3043</c:v>
                </c:pt>
                <c:pt idx="9" formatCode="General">
                  <c:v>3256</c:v>
                </c:pt>
                <c:pt idx="10" formatCode="0">
                  <c:v>2999.548672923238</c:v>
                </c:pt>
                <c:pt idx="12" formatCode="General">
                  <c:v>3268</c:v>
                </c:pt>
                <c:pt idx="13" formatCode="0">
                  <c:v>4358.5033270131535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3-48E4-9A29-AB0099473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3797024"/>
        <c:axId val="167555360"/>
      </c:barChart>
      <c:scatterChart>
        <c:scatterStyle val="lineMarker"/>
        <c:varyColors val="0"/>
        <c:ser>
          <c:idx val="1"/>
          <c:order val="1"/>
          <c:tx>
            <c:strRef>
              <c:f>Grafy!$AU$2</c:f>
              <c:strCache>
                <c:ptCount val="1"/>
                <c:pt idx="0">
                  <c:v>CAGR line 17-23 PG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Grafy!$AU$4:$AU$5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xVal>
          <c:yVal>
            <c:numRef>
              <c:f>Grafy!$AV$4:$AV$5</c:f>
              <c:numCache>
                <c:formatCode>#,##0</c:formatCode>
                <c:ptCount val="2"/>
                <c:pt idx="0">
                  <c:v>4092.942</c:v>
                </c:pt>
                <c:pt idx="1">
                  <c:v>3864.1019999999999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013-48E4-9A29-AB00994737DB}"/>
            </c:ext>
          </c:extLst>
        </c:ser>
        <c:ser>
          <c:idx val="2"/>
          <c:order val="2"/>
          <c:tx>
            <c:strRef>
              <c:f>Grafy!$AX$2</c:f>
              <c:strCache>
                <c:ptCount val="1"/>
                <c:pt idx="0">
                  <c:v>CAGR: -1,3%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Grafy!$AX$4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Grafy!$AY$4</c:f>
              <c:numCache>
                <c:formatCode>#,##0</c:formatCode>
                <c:ptCount val="1"/>
                <c:pt idx="0">
                  <c:v>3978.5219999999999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013-48E4-9A29-AB00994737DB}"/>
            </c:ext>
          </c:extLst>
        </c:ser>
        <c:ser>
          <c:idx val="3"/>
          <c:order val="3"/>
          <c:tx>
            <c:strRef>
              <c:f>Grafy!$AU$7</c:f>
              <c:strCache>
                <c:ptCount val="1"/>
                <c:pt idx="0">
                  <c:v>CAGR line 23-30 PG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Grafy!$AU$9:$AU$10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xVal>
          <c:yVal>
            <c:numRef>
              <c:f>Grafy!$AV$9:$AV$10</c:f>
              <c:numCache>
                <c:formatCode>#,##0</c:formatCode>
                <c:ptCount val="2"/>
                <c:pt idx="0">
                  <c:v>4216.1900000000005</c:v>
                </c:pt>
                <c:pt idx="1">
                  <c:v>4564.5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013-48E4-9A29-AB00994737DB}"/>
            </c:ext>
          </c:extLst>
        </c:ser>
        <c:ser>
          <c:idx val="4"/>
          <c:order val="4"/>
          <c:tx>
            <c:strRef>
              <c:f>Grafy!$AX$7</c:f>
              <c:strCache>
                <c:ptCount val="1"/>
                <c:pt idx="0">
                  <c:v>CAGR: 1,8%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Grafy!$AX$9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Grafy!$AY$9</c:f>
              <c:numCache>
                <c:formatCode>#,##0</c:formatCode>
                <c:ptCount val="1"/>
                <c:pt idx="0">
                  <c:v>4390.3450000000003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013-48E4-9A29-AB00994737DB}"/>
            </c:ext>
          </c:extLst>
        </c:ser>
        <c:ser>
          <c:idx val="5"/>
          <c:order val="5"/>
          <c:tx>
            <c:strRef>
              <c:f>Grafy!$AU$12</c:f>
              <c:strCache>
                <c:ptCount val="1"/>
                <c:pt idx="0">
                  <c:v>CAGR line 30-40 PG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Grafy!$AU$14:$AU$15</c:f>
              <c:numCache>
                <c:formatCode>General</c:formatCode>
                <c:ptCount val="2"/>
                <c:pt idx="0">
                  <c:v>9</c:v>
                </c:pt>
                <c:pt idx="1">
                  <c:v>13</c:v>
                </c:pt>
              </c:numCache>
            </c:numRef>
          </c:xVal>
          <c:yVal>
            <c:numRef>
              <c:f>Grafy!$AV$14:$AV$15</c:f>
              <c:numCache>
                <c:formatCode>#,##0</c:formatCode>
                <c:ptCount val="2"/>
                <c:pt idx="0">
                  <c:v>863.74833649342327</c:v>
                </c:pt>
                <c:pt idx="1">
                  <c:v>1088.7483364934233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013-48E4-9A29-AB00994737DB}"/>
            </c:ext>
          </c:extLst>
        </c:ser>
        <c:ser>
          <c:idx val="6"/>
          <c:order val="6"/>
          <c:tx>
            <c:strRef>
              <c:f>Grafy!$AX$12</c:f>
              <c:strCache>
                <c:ptCount val="1"/>
                <c:pt idx="0">
                  <c:v>CAGR: 0,7%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Grafy!$AX$14</c:f>
              <c:numCache>
                <c:formatCode>General</c:formatCode>
                <c:ptCount val="1"/>
                <c:pt idx="0">
                  <c:v>11</c:v>
                </c:pt>
              </c:numCache>
            </c:numRef>
          </c:xVal>
          <c:yVal>
            <c:numRef>
              <c:f>Grafy!$AY$14</c:f>
              <c:numCache>
                <c:formatCode>#,##0</c:formatCode>
                <c:ptCount val="1"/>
                <c:pt idx="0">
                  <c:v>976.24833649342327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013-48E4-9A29-AB00994737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3797024"/>
        <c:axId val="167555360"/>
      </c:scatterChart>
      <c:catAx>
        <c:axId val="42379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67555360"/>
        <c:crosses val="autoZero"/>
        <c:auto val="1"/>
        <c:lblAlgn val="ctr"/>
        <c:lblOffset val="100"/>
        <c:noMultiLvlLbl val="1"/>
      </c:catAx>
      <c:valAx>
        <c:axId val="167555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42379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Power supply seasonality (based on 2017-2022 monthly profiles)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7403379472755611E-2"/>
          <c:y val="0.17171296296296296"/>
          <c:w val="0.81268280752259847"/>
          <c:h val="0.61498432487605714"/>
        </c:manualLayout>
      </c:layout>
      <c:areaChart>
        <c:grouping val="stacked"/>
        <c:varyColors val="0"/>
        <c:ser>
          <c:idx val="0"/>
          <c:order val="0"/>
          <c:tx>
            <c:strRef>
              <c:f>Grafy!$A$131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Grafy!$B$131:$M$131</c:f>
              <c:numCache>
                <c:formatCode>0</c:formatCode>
                <c:ptCount val="12"/>
                <c:pt idx="0">
                  <c:v>43.709079357334105</c:v>
                </c:pt>
                <c:pt idx="1">
                  <c:v>43.850145982519763</c:v>
                </c:pt>
                <c:pt idx="2">
                  <c:v>39.654099782766522</c:v>
                </c:pt>
                <c:pt idx="3">
                  <c:v>32.302279968680139</c:v>
                </c:pt>
                <c:pt idx="4">
                  <c:v>27.89464625056554</c:v>
                </c:pt>
                <c:pt idx="5">
                  <c:v>23.219181415023264</c:v>
                </c:pt>
                <c:pt idx="6">
                  <c:v>23.610560689353687</c:v>
                </c:pt>
                <c:pt idx="7">
                  <c:v>24.614624796806989</c:v>
                </c:pt>
                <c:pt idx="8">
                  <c:v>29.014418854886337</c:v>
                </c:pt>
                <c:pt idx="9">
                  <c:v>43.559454637023912</c:v>
                </c:pt>
                <c:pt idx="10">
                  <c:v>40.436774317376738</c:v>
                </c:pt>
                <c:pt idx="11">
                  <c:v>48.084733947663004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60-4EA7-8B0E-EAC1932E48B3}"/>
            </c:ext>
          </c:extLst>
        </c:ser>
        <c:ser>
          <c:idx val="1"/>
          <c:order val="1"/>
          <c:tx>
            <c:strRef>
              <c:f>Grafy!$A$132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Grafy!$B$132:$M$132</c:f>
              <c:numCache>
                <c:formatCode>0</c:formatCode>
                <c:ptCount val="12"/>
                <c:pt idx="0">
                  <c:v>6.4822599841726021</c:v>
                </c:pt>
                <c:pt idx="1">
                  <c:v>10.13807490754796</c:v>
                </c:pt>
                <c:pt idx="2">
                  <c:v>17.132074456877184</c:v>
                </c:pt>
                <c:pt idx="3">
                  <c:v>22.268419303866239</c:v>
                </c:pt>
                <c:pt idx="4">
                  <c:v>25.758457154992112</c:v>
                </c:pt>
                <c:pt idx="5">
                  <c:v>27.369882121679339</c:v>
                </c:pt>
                <c:pt idx="6">
                  <c:v>28.00069271136341</c:v>
                </c:pt>
                <c:pt idx="7">
                  <c:v>25.670200612020025</c:v>
                </c:pt>
                <c:pt idx="8">
                  <c:v>20.121967904362098</c:v>
                </c:pt>
                <c:pt idx="9">
                  <c:v>14.385461390131484</c:v>
                </c:pt>
                <c:pt idx="10">
                  <c:v>7.7228661921441146</c:v>
                </c:pt>
                <c:pt idx="11">
                  <c:v>5.6996432608434278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60-4EA7-8B0E-EAC1932E48B3}"/>
            </c:ext>
          </c:extLst>
        </c:ser>
        <c:ser>
          <c:idx val="2"/>
          <c:order val="2"/>
          <c:tx>
            <c:strRef>
              <c:f>Grafy!$A$133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Grafy!$B$133:$M$133</c:f>
              <c:numCache>
                <c:formatCode>0</c:formatCode>
                <c:ptCount val="12"/>
                <c:pt idx="0">
                  <c:v>62.016184751415615</c:v>
                </c:pt>
                <c:pt idx="1">
                  <c:v>54.437679456282609</c:v>
                </c:pt>
                <c:pt idx="2">
                  <c:v>55.647326587216817</c:v>
                </c:pt>
                <c:pt idx="3">
                  <c:v>48.899959147463534</c:v>
                </c:pt>
                <c:pt idx="4">
                  <c:v>46.192100841511255</c:v>
                </c:pt>
                <c:pt idx="5">
                  <c:v>44.741253386873694</c:v>
                </c:pt>
                <c:pt idx="6">
                  <c:v>47.188195766315886</c:v>
                </c:pt>
                <c:pt idx="7">
                  <c:v>47.15893585750409</c:v>
                </c:pt>
                <c:pt idx="8">
                  <c:v>46.512523357448224</c:v>
                </c:pt>
                <c:pt idx="9">
                  <c:v>49.087037616472884</c:v>
                </c:pt>
                <c:pt idx="10">
                  <c:v>50.553633950644517</c:v>
                </c:pt>
                <c:pt idx="11">
                  <c:v>56.825169280850886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60-4EA7-8B0E-EAC1932E48B3}"/>
            </c:ext>
          </c:extLst>
        </c:ser>
        <c:ser>
          <c:idx val="3"/>
          <c:order val="3"/>
          <c:tx>
            <c:strRef>
              <c:f>Grafy!$A$134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Grafy!$B$134:$M$134</c:f>
              <c:numCache>
                <c:formatCode>0</c:formatCode>
                <c:ptCount val="12"/>
                <c:pt idx="0">
                  <c:v>55.986922017220905</c:v>
                </c:pt>
                <c:pt idx="1">
                  <c:v>46.635960991552246</c:v>
                </c:pt>
                <c:pt idx="2">
                  <c:v>45.138200920328337</c:v>
                </c:pt>
                <c:pt idx="3">
                  <c:v>35.930116697830812</c:v>
                </c:pt>
                <c:pt idx="4">
                  <c:v>35.033251556347601</c:v>
                </c:pt>
                <c:pt idx="5">
                  <c:v>38.950599854447283</c:v>
                </c:pt>
                <c:pt idx="6">
                  <c:v>44.316863039564133</c:v>
                </c:pt>
                <c:pt idx="7">
                  <c:v>41.853721362174262</c:v>
                </c:pt>
                <c:pt idx="8">
                  <c:v>41.435638549107615</c:v>
                </c:pt>
                <c:pt idx="9">
                  <c:v>44.774004748652132</c:v>
                </c:pt>
                <c:pt idx="10">
                  <c:v>53.09860024348324</c:v>
                </c:pt>
                <c:pt idx="11">
                  <c:v>51.566120019291446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60-4EA7-8B0E-EAC1932E48B3}"/>
            </c:ext>
          </c:extLst>
        </c:ser>
        <c:ser>
          <c:idx val="4"/>
          <c:order val="4"/>
          <c:tx>
            <c:strRef>
              <c:f>Grafy!$A$135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Grafy!$B$135:$M$135</c:f>
              <c:numCache>
                <c:formatCode>0</c:formatCode>
                <c:ptCount val="12"/>
                <c:pt idx="0">
                  <c:v>46.696492730834088</c:v>
                </c:pt>
                <c:pt idx="1">
                  <c:v>39.212461491054015</c:v>
                </c:pt>
                <c:pt idx="2">
                  <c:v>39.108012197462742</c:v>
                </c:pt>
                <c:pt idx="3">
                  <c:v>32.25416269023674</c:v>
                </c:pt>
                <c:pt idx="4">
                  <c:v>30.956850597887673</c:v>
                </c:pt>
                <c:pt idx="5">
                  <c:v>31.359734433723723</c:v>
                </c:pt>
                <c:pt idx="6">
                  <c:v>34.308647450896508</c:v>
                </c:pt>
                <c:pt idx="7">
                  <c:v>35.185407222076449</c:v>
                </c:pt>
                <c:pt idx="8">
                  <c:v>36.994269203401693</c:v>
                </c:pt>
                <c:pt idx="9">
                  <c:v>38.305136446015844</c:v>
                </c:pt>
                <c:pt idx="10">
                  <c:v>42.589720358548917</c:v>
                </c:pt>
                <c:pt idx="11">
                  <c:v>41.79910517786157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60-4EA7-8B0E-EAC1932E48B3}"/>
            </c:ext>
          </c:extLst>
        </c:ser>
        <c:ser>
          <c:idx val="5"/>
          <c:order val="5"/>
          <c:tx>
            <c:strRef>
              <c:f>Grafy!$A$136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Grafy!$B$136:$M$136</c:f>
              <c:numCache>
                <c:formatCode>0</c:formatCode>
                <c:ptCount val="12"/>
                <c:pt idx="0">
                  <c:v>25.037545581010416</c:v>
                </c:pt>
                <c:pt idx="1">
                  <c:v>23.283440207835348</c:v>
                </c:pt>
                <c:pt idx="2">
                  <c:v>25.253970072235635</c:v>
                </c:pt>
                <c:pt idx="3">
                  <c:v>23.65381468808253</c:v>
                </c:pt>
                <c:pt idx="4">
                  <c:v>26.640634204344092</c:v>
                </c:pt>
                <c:pt idx="5">
                  <c:v>25.068322396899749</c:v>
                </c:pt>
                <c:pt idx="6">
                  <c:v>22.35827054593528</c:v>
                </c:pt>
                <c:pt idx="7">
                  <c:v>20.47013488020632</c:v>
                </c:pt>
                <c:pt idx="8">
                  <c:v>18.693615761294449</c:v>
                </c:pt>
                <c:pt idx="9">
                  <c:v>18.812502562538608</c:v>
                </c:pt>
                <c:pt idx="10">
                  <c:v>21.725616499112217</c:v>
                </c:pt>
                <c:pt idx="11">
                  <c:v>25.242132600505375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60-4EA7-8B0E-EAC1932E48B3}"/>
            </c:ext>
          </c:extLst>
        </c:ser>
        <c:ser>
          <c:idx val="6"/>
          <c:order val="6"/>
          <c:tx>
            <c:strRef>
              <c:f>Grafy!$A$137</c:f>
              <c:strCache>
                <c:ptCount val="1"/>
                <c:pt idx="0">
                  <c:v>Oil/Other fossil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Grafy!$B$137:$M$137</c:f>
              <c:numCache>
                <c:formatCode>0</c:formatCode>
                <c:ptCount val="12"/>
                <c:pt idx="0">
                  <c:v>9.7117657879909256</c:v>
                </c:pt>
                <c:pt idx="1">
                  <c:v>8.3053155909538887</c:v>
                </c:pt>
                <c:pt idx="2">
                  <c:v>8.5266185373127641</c:v>
                </c:pt>
                <c:pt idx="3">
                  <c:v>7.6929183046789813</c:v>
                </c:pt>
                <c:pt idx="4">
                  <c:v>8.1717213124888328</c:v>
                </c:pt>
                <c:pt idx="5">
                  <c:v>8.5733777013052439</c:v>
                </c:pt>
                <c:pt idx="6">
                  <c:v>9.4930765314918002</c:v>
                </c:pt>
                <c:pt idx="7">
                  <c:v>9.7433963229000327</c:v>
                </c:pt>
                <c:pt idx="8">
                  <c:v>9.1718410125632879</c:v>
                </c:pt>
                <c:pt idx="9">
                  <c:v>8.8215968293440934</c:v>
                </c:pt>
                <c:pt idx="10">
                  <c:v>8.3747879143647825</c:v>
                </c:pt>
                <c:pt idx="11">
                  <c:v>8.7935841546053624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60-4EA7-8B0E-EAC1932E48B3}"/>
            </c:ext>
          </c:extLst>
        </c:ser>
        <c:ser>
          <c:idx val="7"/>
          <c:order val="7"/>
          <c:tx>
            <c:strRef>
              <c:f>Grafy!$A$138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Grafy!$B$130:$M$130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Grafy!$B$138:$M$138</c:f>
              <c:numCache>
                <c:formatCode>0</c:formatCode>
                <c:ptCount val="12"/>
                <c:pt idx="0">
                  <c:v>20.20303030606712</c:v>
                </c:pt>
                <c:pt idx="1">
                  <c:v>16.529388809521009</c:v>
                </c:pt>
                <c:pt idx="2">
                  <c:v>18.503864339407187</c:v>
                </c:pt>
                <c:pt idx="3">
                  <c:v>14.359521528105375</c:v>
                </c:pt>
                <c:pt idx="4">
                  <c:v>14.093267911192754</c:v>
                </c:pt>
                <c:pt idx="5">
                  <c:v>11.84136418318181</c:v>
                </c:pt>
                <c:pt idx="6">
                  <c:v>12.896420500234171</c:v>
                </c:pt>
                <c:pt idx="7">
                  <c:v>11.021484511632195</c:v>
                </c:pt>
                <c:pt idx="8">
                  <c:v>11.153793209080135</c:v>
                </c:pt>
                <c:pt idx="9">
                  <c:v>9.9413303680152012</c:v>
                </c:pt>
                <c:pt idx="10">
                  <c:v>14.585935512433622</c:v>
                </c:pt>
                <c:pt idx="11">
                  <c:v>16.830598821129996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B60-4EA7-8B0E-EAC1932E4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859824"/>
        <c:axId val="680171056"/>
      </c:areaChart>
      <c:catAx>
        <c:axId val="95785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80171056"/>
        <c:crosses val="autoZero"/>
        <c:auto val="1"/>
        <c:lblAlgn val="ctr"/>
        <c:lblOffset val="100"/>
        <c:noMultiLvlLbl val="0"/>
      </c:catAx>
      <c:valAx>
        <c:axId val="68017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59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Solar capacity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Grafy!$A$479</c:f>
              <c:strCache>
                <c:ptCount val="1"/>
                <c:pt idx="0">
                  <c:v>Installed solar PV capacity in GW</c:v>
                </c:pt>
              </c:strCache>
            </c:strRef>
          </c:tx>
          <c:spPr>
            <a:solidFill>
              <a:srgbClr val="FFE16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Grafy!$B$475:$L$475</c:f>
              <c:strCache>
                <c:ptCount val="11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8">
                  <c:v>FF55</c:v>
                </c:pt>
                <c:pt idx="9">
                  <c:v>RePowerEU</c:v>
                </c:pt>
                <c:pt idx="10">
                  <c:v>Our Base</c:v>
                </c:pt>
              </c:strCache>
            </c:strRef>
          </c:cat>
          <c:val>
            <c:numRef>
              <c:f>Grafy!$B$479:$L$479</c:f>
              <c:numCache>
                <c:formatCode>0</c:formatCode>
                <c:ptCount val="11"/>
                <c:pt idx="0">
                  <c:v>97</c:v>
                </c:pt>
                <c:pt idx="1">
                  <c:v>104</c:v>
                </c:pt>
                <c:pt idx="2">
                  <c:v>121</c:v>
                </c:pt>
                <c:pt idx="3">
                  <c:v>139</c:v>
                </c:pt>
                <c:pt idx="4">
                  <c:v>165</c:v>
                </c:pt>
                <c:pt idx="5">
                  <c:v>207</c:v>
                </c:pt>
                <c:pt idx="6">
                  <c:v>262.89999999999998</c:v>
                </c:pt>
                <c:pt idx="8" formatCode="General">
                  <c:v>530</c:v>
                </c:pt>
                <c:pt idx="9" formatCode="General">
                  <c:v>592</c:v>
                </c:pt>
                <c:pt idx="10">
                  <c:v>329.87533392698134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15-4F44-B54B-728DF672A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6787616"/>
        <c:axId val="22562560"/>
      </c:barChart>
      <c:scatterChart>
        <c:scatterStyle val="lineMarker"/>
        <c:varyColors val="0"/>
        <c:ser>
          <c:idx val="1"/>
          <c:order val="1"/>
          <c:tx>
            <c:strRef>
              <c:f>Grafy!$D$498</c:f>
              <c:strCache>
                <c:ptCount val="1"/>
                <c:pt idx="0">
                  <c:v>CAGR line 17-23 Solar cap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Grafy!$D$500:$D$501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xVal>
          <c:yVal>
            <c:numRef>
              <c:f>Grafy!$E$500:$E$501</c:f>
              <c:numCache>
                <c:formatCode>#,##0</c:formatCode>
                <c:ptCount val="2"/>
                <c:pt idx="0">
                  <c:v>307.32</c:v>
                </c:pt>
                <c:pt idx="1">
                  <c:v>473.21999999999997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F15-4F44-B54B-728DF672A8DD}"/>
            </c:ext>
          </c:extLst>
        </c:ser>
        <c:ser>
          <c:idx val="2"/>
          <c:order val="2"/>
          <c:tx>
            <c:strRef>
              <c:f>Grafy!$G$498</c:f>
              <c:strCache>
                <c:ptCount val="1"/>
                <c:pt idx="0">
                  <c:v>CAGR: 18,1%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Grafy!$G$500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Grafy!$H$500</c:f>
              <c:numCache>
                <c:formatCode>#,##0</c:formatCode>
                <c:ptCount val="1"/>
                <c:pt idx="0">
                  <c:v>390.27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F15-4F44-B54B-728DF672A8DD}"/>
            </c:ext>
          </c:extLst>
        </c:ser>
        <c:ser>
          <c:idx val="3"/>
          <c:order val="3"/>
          <c:tx>
            <c:strRef>
              <c:f>Grafy!$D$503</c:f>
              <c:strCache>
                <c:ptCount val="1"/>
                <c:pt idx="0">
                  <c:v>CAGR line 23-30 Solar FF55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Grafy!$D$505:$D$506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xVal>
          <c:yVal>
            <c:numRef>
              <c:f>Grafy!$E$505:$E$506</c:f>
              <c:numCache>
                <c:formatCode>#,##0</c:formatCode>
                <c:ptCount val="2"/>
                <c:pt idx="0">
                  <c:v>421.9</c:v>
                </c:pt>
                <c:pt idx="1">
                  <c:v>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F15-4F44-B54B-728DF672A8DD}"/>
            </c:ext>
          </c:extLst>
        </c:ser>
        <c:ser>
          <c:idx val="4"/>
          <c:order val="4"/>
          <c:tx>
            <c:strRef>
              <c:f>Grafy!$G$503</c:f>
              <c:strCache>
                <c:ptCount val="1"/>
                <c:pt idx="0">
                  <c:v>CAGR: 10,5%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Grafy!$G$505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Grafy!$H$505</c:f>
              <c:numCache>
                <c:formatCode>#,##0</c:formatCode>
                <c:ptCount val="1"/>
                <c:pt idx="0">
                  <c:v>555.45000000000005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F15-4F44-B54B-728DF672A8DD}"/>
            </c:ext>
          </c:extLst>
        </c:ser>
        <c:ser>
          <c:idx val="5"/>
          <c:order val="5"/>
          <c:tx>
            <c:strRef>
              <c:f>Grafy!$D$508</c:f>
              <c:strCache>
                <c:ptCount val="1"/>
                <c:pt idx="0">
                  <c:v>CAGR line 23-30 Solar RePEU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Grafy!$D$510:$D$511</c:f>
              <c:numCache>
                <c:formatCode>General</c:formatCode>
                <c:ptCount val="2"/>
                <c:pt idx="0">
                  <c:v>7</c:v>
                </c:pt>
                <c:pt idx="1">
                  <c:v>10</c:v>
                </c:pt>
              </c:numCache>
            </c:numRef>
          </c:xVal>
          <c:yVal>
            <c:numRef>
              <c:f>Grafy!$E$510:$E$511</c:f>
              <c:numCache>
                <c:formatCode>#,##0</c:formatCode>
                <c:ptCount val="2"/>
                <c:pt idx="0">
                  <c:v>558.9</c:v>
                </c:pt>
                <c:pt idx="1">
                  <c:v>888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F15-4F44-B54B-728DF672A8DD}"/>
            </c:ext>
          </c:extLst>
        </c:ser>
        <c:ser>
          <c:idx val="6"/>
          <c:order val="6"/>
          <c:tx>
            <c:strRef>
              <c:f>Grafy!$G$508</c:f>
              <c:strCache>
                <c:ptCount val="1"/>
                <c:pt idx="0">
                  <c:v>CAGR: 12,3%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Grafy!$G$510</c:f>
              <c:numCache>
                <c:formatCode>General</c:formatCode>
                <c:ptCount val="1"/>
                <c:pt idx="0">
                  <c:v>8.5</c:v>
                </c:pt>
              </c:numCache>
            </c:numRef>
          </c:xVal>
          <c:yVal>
            <c:numRef>
              <c:f>Grafy!$H$510</c:f>
              <c:numCache>
                <c:formatCode>#,##0</c:formatCode>
                <c:ptCount val="1"/>
                <c:pt idx="0">
                  <c:v>723.45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F15-4F44-B54B-728DF672A8DD}"/>
            </c:ext>
          </c:extLst>
        </c:ser>
        <c:ser>
          <c:idx val="7"/>
          <c:order val="7"/>
          <c:tx>
            <c:strRef>
              <c:f>Grafy!$D$513</c:f>
              <c:strCache>
                <c:ptCount val="1"/>
                <c:pt idx="0">
                  <c:v>CAGR line 23-30 Solar Our Base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Grafy!$D$515:$D$516</c:f>
              <c:numCache>
                <c:formatCode>General</c:formatCode>
                <c:ptCount val="2"/>
                <c:pt idx="0">
                  <c:v>7</c:v>
                </c:pt>
                <c:pt idx="1">
                  <c:v>11</c:v>
                </c:pt>
              </c:numCache>
            </c:numRef>
          </c:xVal>
          <c:yVal>
            <c:numRef>
              <c:f>Grafy!$E$515:$E$516</c:f>
              <c:numCache>
                <c:formatCode>#,##0</c:formatCode>
                <c:ptCount val="2"/>
                <c:pt idx="0">
                  <c:v>15.493499554763957</c:v>
                </c:pt>
                <c:pt idx="1">
                  <c:v>82.468833481745321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F15-4F44-B54B-728DF672A8DD}"/>
            </c:ext>
          </c:extLst>
        </c:ser>
        <c:ser>
          <c:idx val="8"/>
          <c:order val="8"/>
          <c:tx>
            <c:strRef>
              <c:f>Grafy!$G$513</c:f>
              <c:strCache>
                <c:ptCount val="1"/>
                <c:pt idx="0">
                  <c:v>CAGR: 3,3%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Grafy!$G$515</c:f>
              <c:numCache>
                <c:formatCode>General</c:formatCode>
                <c:ptCount val="1"/>
                <c:pt idx="0">
                  <c:v>9</c:v>
                </c:pt>
              </c:numCache>
            </c:numRef>
          </c:xVal>
          <c:yVal>
            <c:numRef>
              <c:f>Grafy!$H$515</c:f>
              <c:numCache>
                <c:formatCode>#,##0</c:formatCode>
                <c:ptCount val="1"/>
                <c:pt idx="0">
                  <c:v>48.981166518254639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F15-4F44-B54B-728DF672A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787616"/>
        <c:axId val="22562560"/>
      </c:scatterChart>
      <c:catAx>
        <c:axId val="3667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2562560"/>
        <c:crosses val="autoZero"/>
        <c:auto val="1"/>
        <c:lblAlgn val="ctr"/>
        <c:lblOffset val="100"/>
        <c:noMultiLvlLbl val="0"/>
      </c:catAx>
      <c:valAx>
        <c:axId val="225625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GW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36678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Wind capacity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Grafy!$A$478</c:f>
              <c:strCache>
                <c:ptCount val="1"/>
                <c:pt idx="0">
                  <c:v>Installed wind capacity in GW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Grafy!$B$475:$L$475</c:f>
              <c:strCache>
                <c:ptCount val="11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8">
                  <c:v>FF55</c:v>
                </c:pt>
                <c:pt idx="9">
                  <c:v>RePowerEU</c:v>
                </c:pt>
                <c:pt idx="10">
                  <c:v>Our Base</c:v>
                </c:pt>
              </c:strCache>
            </c:strRef>
          </c:cat>
          <c:val>
            <c:numRef>
              <c:f>Grafy!$B$478:$L$478</c:f>
              <c:numCache>
                <c:formatCode>0</c:formatCode>
                <c:ptCount val="11"/>
                <c:pt idx="0">
                  <c:v>148.912285</c:v>
                </c:pt>
                <c:pt idx="1">
                  <c:v>157.211478</c:v>
                </c:pt>
                <c:pt idx="2">
                  <c:v>167.13906399999999</c:v>
                </c:pt>
                <c:pt idx="3">
                  <c:v>177.05884800000001</c:v>
                </c:pt>
                <c:pt idx="4">
                  <c:v>188.37076200000001</c:v>
                </c:pt>
                <c:pt idx="5">
                  <c:v>204.49900000000002</c:v>
                </c:pt>
                <c:pt idx="6">
                  <c:v>220.25200000000001</c:v>
                </c:pt>
                <c:pt idx="8" formatCode="General">
                  <c:v>469</c:v>
                </c:pt>
                <c:pt idx="9" formatCode="General">
                  <c:v>510</c:v>
                </c:pt>
                <c:pt idx="10">
                  <c:v>341.62107723361299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15-4B03-AAB0-BE145A7CC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6787616"/>
        <c:axId val="22562560"/>
      </c:barChart>
      <c:scatterChart>
        <c:scatterStyle val="lineMarker"/>
        <c:varyColors val="0"/>
        <c:ser>
          <c:idx val="1"/>
          <c:order val="1"/>
          <c:tx>
            <c:strRef>
              <c:f>Grafy!$L$500:$L$501</c:f>
              <c:strCache>
                <c:ptCount val="1"/>
                <c:pt idx="0">
                  <c:v>1 7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Grafy!$L$500:$L$501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xVal>
          <c:yVal>
            <c:numRef>
              <c:f>Grafy!$M$500:$M$501</c:f>
              <c:numCache>
                <c:formatCode>#,##0</c:formatCode>
                <c:ptCount val="2"/>
                <c:pt idx="0">
                  <c:v>325.11388499999998</c:v>
                </c:pt>
                <c:pt idx="1">
                  <c:v>396.45360000000005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F15-4B03-AAB0-BE145A7CC688}"/>
            </c:ext>
          </c:extLst>
        </c:ser>
        <c:ser>
          <c:idx val="2"/>
          <c:order val="2"/>
          <c:tx>
            <c:strRef>
              <c:f>Grafy!$O$498</c:f>
              <c:strCache>
                <c:ptCount val="1"/>
                <c:pt idx="0">
                  <c:v>CAGR: 6,7%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Grafy!$O$500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Grafy!$P$500</c:f>
              <c:numCache>
                <c:formatCode>#,##0</c:formatCode>
                <c:ptCount val="1"/>
                <c:pt idx="0">
                  <c:v>360.78374250000002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F15-4B03-AAB0-BE145A7CC688}"/>
            </c:ext>
          </c:extLst>
        </c:ser>
        <c:ser>
          <c:idx val="3"/>
          <c:order val="3"/>
          <c:tx>
            <c:strRef>
              <c:f>Grafy!$L$503</c:f>
              <c:strCache>
                <c:ptCount val="1"/>
                <c:pt idx="0">
                  <c:v>CAGR line 23-30 Wind FF55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Grafy!$L$505:$L$506</c:f>
              <c:numCache>
                <c:formatCode>General</c:formatCode>
                <c:ptCount val="2"/>
                <c:pt idx="0">
                  <c:v>7</c:v>
                </c:pt>
                <c:pt idx="1">
                  <c:v>9</c:v>
                </c:pt>
              </c:numCache>
            </c:numRef>
          </c:xVal>
          <c:yVal>
            <c:numRef>
              <c:f>Grafy!$M$505:$M$506</c:f>
              <c:numCache>
                <c:formatCode>#,##0</c:formatCode>
                <c:ptCount val="2"/>
                <c:pt idx="0">
                  <c:v>360.952</c:v>
                </c:pt>
                <c:pt idx="1">
                  <c:v>609.70000000000005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F15-4B03-AAB0-BE145A7CC688}"/>
            </c:ext>
          </c:extLst>
        </c:ser>
        <c:ser>
          <c:idx val="4"/>
          <c:order val="4"/>
          <c:tx>
            <c:strRef>
              <c:f>Grafy!$O$503</c:f>
              <c:strCache>
                <c:ptCount val="1"/>
                <c:pt idx="0">
                  <c:v>CAGR: 11,4%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Grafy!$O$505</c:f>
              <c:numCache>
                <c:formatCode>General</c:formatCode>
                <c:ptCount val="1"/>
                <c:pt idx="0">
                  <c:v>8</c:v>
                </c:pt>
              </c:numCache>
            </c:numRef>
          </c:xVal>
          <c:yVal>
            <c:numRef>
              <c:f>Grafy!$P$505</c:f>
              <c:numCache>
                <c:formatCode>#,##0</c:formatCode>
                <c:ptCount val="1"/>
                <c:pt idx="0">
                  <c:v>485.32600000000002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F15-4B03-AAB0-BE145A7CC688}"/>
            </c:ext>
          </c:extLst>
        </c:ser>
        <c:ser>
          <c:idx val="5"/>
          <c:order val="5"/>
          <c:tx>
            <c:strRef>
              <c:f>Grafy!$L$508</c:f>
              <c:strCache>
                <c:ptCount val="1"/>
                <c:pt idx="0">
                  <c:v>CAGR line 23-30 Wind RePEU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Grafy!$L$510:$L$511</c:f>
              <c:numCache>
                <c:formatCode>General</c:formatCode>
                <c:ptCount val="2"/>
                <c:pt idx="0">
                  <c:v>7</c:v>
                </c:pt>
                <c:pt idx="1">
                  <c:v>10</c:v>
                </c:pt>
              </c:numCache>
            </c:numRef>
          </c:xVal>
          <c:yVal>
            <c:numRef>
              <c:f>Grafy!$M$510:$M$511</c:f>
              <c:numCache>
                <c:formatCode>#,##0</c:formatCode>
                <c:ptCount val="2"/>
                <c:pt idx="0">
                  <c:v>454.75200000000001</c:v>
                </c:pt>
                <c:pt idx="1">
                  <c:v>744.5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F15-4B03-AAB0-BE145A7CC688}"/>
            </c:ext>
          </c:extLst>
        </c:ser>
        <c:ser>
          <c:idx val="6"/>
          <c:order val="6"/>
          <c:tx>
            <c:strRef>
              <c:f>Grafy!$O$508</c:f>
              <c:strCache>
                <c:ptCount val="1"/>
                <c:pt idx="0">
                  <c:v>CAGR: 12,7%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Grafy!$O$510</c:f>
              <c:numCache>
                <c:formatCode>General</c:formatCode>
                <c:ptCount val="1"/>
                <c:pt idx="0">
                  <c:v>8.5</c:v>
                </c:pt>
              </c:numCache>
            </c:numRef>
          </c:xVal>
          <c:yVal>
            <c:numRef>
              <c:f>Grafy!$P$510</c:f>
              <c:numCache>
                <c:formatCode>#,##0</c:formatCode>
                <c:ptCount val="1"/>
                <c:pt idx="0">
                  <c:v>599.62599999999998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F15-4B03-AAB0-BE145A7CC688}"/>
            </c:ext>
          </c:extLst>
        </c:ser>
        <c:ser>
          <c:idx val="7"/>
          <c:order val="7"/>
          <c:tx>
            <c:strRef>
              <c:f>Grafy!$L$513</c:f>
              <c:strCache>
                <c:ptCount val="1"/>
                <c:pt idx="0">
                  <c:v>CAGR line 23-30 Wind Our Base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Grafy!$L$515:$L$516</c:f>
              <c:numCache>
                <c:formatCode>General</c:formatCode>
                <c:ptCount val="2"/>
                <c:pt idx="0">
                  <c:v>7</c:v>
                </c:pt>
                <c:pt idx="1">
                  <c:v>11</c:v>
                </c:pt>
              </c:numCache>
            </c:numRef>
          </c:xVal>
          <c:yVal>
            <c:numRef>
              <c:f>Grafy!$M$515:$M$516</c:f>
              <c:numCache>
                <c:formatCode>#,##0</c:formatCode>
                <c:ptCount val="2"/>
                <c:pt idx="0">
                  <c:v>49.441461383193513</c:v>
                </c:pt>
                <c:pt idx="1">
                  <c:v>170.8105386168065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F15-4B03-AAB0-BE145A7CC688}"/>
            </c:ext>
          </c:extLst>
        </c:ser>
        <c:ser>
          <c:idx val="8"/>
          <c:order val="8"/>
          <c:tx>
            <c:strRef>
              <c:f>Grafy!$O$513</c:f>
              <c:strCache>
                <c:ptCount val="1"/>
                <c:pt idx="0">
                  <c:v>CAGR: 6,5%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Grafy!$O$515</c:f>
              <c:numCache>
                <c:formatCode>General</c:formatCode>
                <c:ptCount val="1"/>
                <c:pt idx="0">
                  <c:v>9</c:v>
                </c:pt>
              </c:numCache>
            </c:numRef>
          </c:xVal>
          <c:yVal>
            <c:numRef>
              <c:f>Grafy!$P$515</c:f>
              <c:numCache>
                <c:formatCode>#,##0</c:formatCode>
                <c:ptCount val="1"/>
                <c:pt idx="0">
                  <c:v>110.126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FF15-4B03-AAB0-BE145A7CC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787616"/>
        <c:axId val="22562560"/>
      </c:scatterChart>
      <c:catAx>
        <c:axId val="3667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2562560"/>
        <c:crosses val="autoZero"/>
        <c:auto val="1"/>
        <c:lblAlgn val="ctr"/>
        <c:lblOffset val="100"/>
        <c:noMultiLvlLbl val="0"/>
      </c:catAx>
      <c:valAx>
        <c:axId val="225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GW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36678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 dirty="0" err="1"/>
              <a:t>Replacement</a:t>
            </a:r>
            <a:r>
              <a:rPr lang="sk-SK" dirty="0"/>
              <a:t> &amp; </a:t>
            </a:r>
            <a:r>
              <a:rPr lang="sk-SK" dirty="0" err="1"/>
              <a:t>renovation</a:t>
            </a:r>
            <a:r>
              <a:rPr lang="sk-SK" dirty="0"/>
              <a:t>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Grafy!$A$477</c:f>
              <c:strCache>
                <c:ptCount val="1"/>
                <c:pt idx="0">
                  <c:v>Annual renovation rate of which (medium&amp;deep renovation)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Grafy!$H$475:$L$475</c:f>
              <c:strCache>
                <c:ptCount val="5"/>
                <c:pt idx="0">
                  <c:v>2023</c:v>
                </c:pt>
                <c:pt idx="2">
                  <c:v>FF55</c:v>
                </c:pt>
                <c:pt idx="3">
                  <c:v>RePowerEU</c:v>
                </c:pt>
                <c:pt idx="4">
                  <c:v>Our Base</c:v>
                </c:pt>
              </c:strCache>
            </c:strRef>
          </c:cat>
          <c:val>
            <c:numRef>
              <c:f>Grafy!$H$477:$L$477</c:f>
              <c:numCache>
                <c:formatCode>General</c:formatCode>
                <c:ptCount val="5"/>
                <c:pt idx="0" formatCode="0.00%">
                  <c:v>8.0000000000000002E-3</c:v>
                </c:pt>
                <c:pt idx="2" formatCode="0.00%">
                  <c:v>1.9E-2</c:v>
                </c:pt>
                <c:pt idx="3" formatCode="0.00%">
                  <c:v>2.1000000000000001E-2</c:v>
                </c:pt>
                <c:pt idx="4" formatCode="0.00%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D-4CEE-A84B-9260FB3D5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6787616"/>
        <c:axId val="22562560"/>
      </c:barChart>
      <c:scatterChart>
        <c:scatterStyle val="lineMarker"/>
        <c:varyColors val="0"/>
        <c:ser>
          <c:idx val="1"/>
          <c:order val="1"/>
          <c:tx>
            <c:strRef>
              <c:f>Grafy!$T$503</c:f>
              <c:strCache>
                <c:ptCount val="1"/>
                <c:pt idx="0">
                  <c:v>CAGR line 23-30 Insulation FF55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Grafy!$T$505:$T$506</c:f>
              <c:numCache>
                <c:formatCode>General</c:formatCode>
                <c:ptCount val="2"/>
                <c:pt idx="0">
                  <c:v>1</c:v>
                </c:pt>
                <c:pt idx="1">
                  <c:v>3</c:v>
                </c:pt>
              </c:numCache>
            </c:numRef>
          </c:xVal>
          <c:yVal>
            <c:numRef>
              <c:f>Grafy!$U$505:$U$506</c:f>
              <c:numCache>
                <c:formatCode>General</c:formatCode>
                <c:ptCount val="2"/>
                <c:pt idx="0">
                  <c:v>1.37E-2</c:v>
                </c:pt>
                <c:pt idx="1">
                  <c:v>2.47E-2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46D-4CEE-A84B-9260FB3D55B8}"/>
            </c:ext>
          </c:extLst>
        </c:ser>
        <c:ser>
          <c:idx val="2"/>
          <c:order val="2"/>
          <c:tx>
            <c:strRef>
              <c:f>Grafy!$W$503</c:f>
              <c:strCache>
                <c:ptCount val="1"/>
                <c:pt idx="0">
                  <c:v>CAGR: 13,2%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Grafy!$W$505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Grafy!$X$505</c:f>
              <c:numCache>
                <c:formatCode>#,##0</c:formatCode>
                <c:ptCount val="1"/>
                <c:pt idx="0">
                  <c:v>1.9200000000000002E-2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46D-4CEE-A84B-9260FB3D55B8}"/>
            </c:ext>
          </c:extLst>
        </c:ser>
        <c:ser>
          <c:idx val="3"/>
          <c:order val="3"/>
          <c:tx>
            <c:strRef>
              <c:f>Grafy!$T$508</c:f>
              <c:strCache>
                <c:ptCount val="1"/>
                <c:pt idx="0">
                  <c:v>CAGR line 23-30 Insulation RePEU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Grafy!$T$510:$T$511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xVal>
          <c:yVal>
            <c:numRef>
              <c:f>Grafy!$U$510:$U$511</c:f>
              <c:numCache>
                <c:formatCode>General</c:formatCode>
                <c:ptCount val="2"/>
                <c:pt idx="0">
                  <c:v>2.5103113640197818E-2</c:v>
                </c:pt>
                <c:pt idx="1">
                  <c:v>3.8103113640197819E-2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46D-4CEE-A84B-9260FB3D55B8}"/>
            </c:ext>
          </c:extLst>
        </c:ser>
        <c:ser>
          <c:idx val="4"/>
          <c:order val="4"/>
          <c:tx>
            <c:strRef>
              <c:f>Grafy!$W$508</c:f>
              <c:strCache>
                <c:ptCount val="1"/>
                <c:pt idx="0">
                  <c:v>CAGR: 14,8%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Grafy!$W$510</c:f>
              <c:numCache>
                <c:formatCode>General</c:formatCode>
                <c:ptCount val="1"/>
                <c:pt idx="0">
                  <c:v>2.5</c:v>
                </c:pt>
              </c:numCache>
            </c:numRef>
          </c:xVal>
          <c:yVal>
            <c:numRef>
              <c:f>Grafy!$X$510</c:f>
              <c:numCache>
                <c:formatCode>#,##0</c:formatCode>
                <c:ptCount val="1"/>
                <c:pt idx="0">
                  <c:v>3.160311364019782E-2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46D-4CEE-A84B-9260FB3D55B8}"/>
            </c:ext>
          </c:extLst>
        </c:ser>
        <c:ser>
          <c:idx val="5"/>
          <c:order val="5"/>
          <c:tx>
            <c:strRef>
              <c:f>Grafy!$T$513</c:f>
              <c:strCache>
                <c:ptCount val="1"/>
                <c:pt idx="0">
                  <c:v>CAGR line 23-30 Insulation Our Base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  <a:tailEnd type="triangle"/>
            </a:ln>
            <a:effectLst/>
          </c:spPr>
          <c:marker>
            <c:symbol val="none"/>
          </c:marker>
          <c:xVal>
            <c:numRef>
              <c:f>Grafy!$T$515:$T$516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xVal>
          <c:yVal>
            <c:numRef>
              <c:f>Grafy!$U$515:$U$516</c:f>
              <c:numCache>
                <c:formatCode>General</c:formatCode>
                <c:ptCount val="2"/>
                <c:pt idx="0">
                  <c:v>3.65051894003297E-2</c:v>
                </c:pt>
                <c:pt idx="1">
                  <c:v>3.65051894003297E-2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46D-4CEE-A84B-9260FB3D55B8}"/>
            </c:ext>
          </c:extLst>
        </c:ser>
        <c:ser>
          <c:idx val="6"/>
          <c:order val="6"/>
          <c:tx>
            <c:strRef>
              <c:f>Grafy!$W$513</c:f>
              <c:strCache>
                <c:ptCount val="1"/>
                <c:pt idx="0">
                  <c:v>CAGR: 0,0%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Grafy!$W$515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Grafy!$X$515</c:f>
              <c:numCache>
                <c:formatCode>#,##0</c:formatCode>
                <c:ptCount val="1"/>
                <c:pt idx="0">
                  <c:v>3.65051894003297E-2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46D-4CEE-A84B-9260FB3D55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787616"/>
        <c:axId val="22562560"/>
      </c:scatterChart>
      <c:catAx>
        <c:axId val="36678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2562560"/>
        <c:crosses val="autoZero"/>
        <c:auto val="1"/>
        <c:lblAlgn val="ctr"/>
        <c:lblOffset val="100"/>
        <c:noMultiLvlLbl val="0"/>
      </c:catAx>
      <c:valAx>
        <c:axId val="225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36678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/>
              <a:t>Power demand split (2022)</a:t>
            </a:r>
            <a:endParaRPr lang="sk-S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1955207843981594"/>
          <c:y val="0.16226114463705099"/>
          <c:w val="0.83478848369277414"/>
          <c:h val="0.64028579649599171"/>
        </c:manualLayout>
      </c:layout>
      <c:areaChart>
        <c:grouping val="stacked"/>
        <c:varyColors val="0"/>
        <c:ser>
          <c:idx val="2"/>
          <c:order val="0"/>
          <c:tx>
            <c:strRef>
              <c:f>Grafy!$A$148</c:f>
              <c:strCache>
                <c:ptCount val="1"/>
                <c:pt idx="0">
                  <c:v>Power demand less EV &amp; HP</c:v>
                </c:pt>
              </c:strCache>
            </c:strRef>
          </c:tx>
          <c:spPr>
            <a:solidFill>
              <a:srgbClr val="72BF44"/>
            </a:solidFill>
            <a:ln>
              <a:noFill/>
            </a:ln>
            <a:effectLst/>
          </c:spPr>
          <c:cat>
            <c:strRef>
              <c:f>Grafy!$B$145:$M$145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Grafy!$B$148:$M$148</c:f>
              <c:numCache>
                <c:formatCode>0</c:formatCode>
                <c:ptCount val="12"/>
                <c:pt idx="0">
                  <c:v>240.45231898425124</c:v>
                </c:pt>
                <c:pt idx="1">
                  <c:v>221.00059143992726</c:v>
                </c:pt>
                <c:pt idx="2">
                  <c:v>229.68159203140263</c:v>
                </c:pt>
                <c:pt idx="3">
                  <c:v>205.26822046716407</c:v>
                </c:pt>
                <c:pt idx="4">
                  <c:v>208.58078983667355</c:v>
                </c:pt>
                <c:pt idx="5">
                  <c:v>209.91692064919704</c:v>
                </c:pt>
                <c:pt idx="6">
                  <c:v>220.7335732993611</c:v>
                </c:pt>
                <c:pt idx="7">
                  <c:v>214.26284457829698</c:v>
                </c:pt>
                <c:pt idx="8">
                  <c:v>209.86373852479889</c:v>
                </c:pt>
                <c:pt idx="9">
                  <c:v>219.23978354604159</c:v>
                </c:pt>
                <c:pt idx="10">
                  <c:v>221.15465085903205</c:v>
                </c:pt>
                <c:pt idx="11">
                  <c:v>229.07769764740581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2-4BEE-A478-0168EAD5DAEF}"/>
            </c:ext>
          </c:extLst>
        </c:ser>
        <c:ser>
          <c:idx val="0"/>
          <c:order val="1"/>
          <c:tx>
            <c:strRef>
              <c:f>Grafy!$A$146</c:f>
              <c:strCache>
                <c:ptCount val="1"/>
                <c:pt idx="0">
                  <c:v>EV demand</c:v>
                </c:pt>
              </c:strCache>
            </c:strRef>
          </c:tx>
          <c:spPr>
            <a:solidFill>
              <a:srgbClr val="28B9DA"/>
            </a:solidFill>
            <a:ln>
              <a:noFill/>
            </a:ln>
            <a:effectLst/>
          </c:spPr>
          <c:cat>
            <c:strRef>
              <c:f>Grafy!$B$145:$M$145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Grafy!$B$146:$M$146</c:f>
              <c:numCache>
                <c:formatCode>0</c:formatCode>
                <c:ptCount val="12"/>
                <c:pt idx="0">
                  <c:v>1.1122064526250715</c:v>
                </c:pt>
                <c:pt idx="1">
                  <c:v>1.0975067286517841</c:v>
                </c:pt>
                <c:pt idx="2">
                  <c:v>0.94758976516541826</c:v>
                </c:pt>
                <c:pt idx="3">
                  <c:v>0.89424925812817657</c:v>
                </c:pt>
                <c:pt idx="4">
                  <c:v>1.006990861903412</c:v>
                </c:pt>
                <c:pt idx="5">
                  <c:v>1.2067948439371097</c:v>
                </c:pt>
                <c:pt idx="6">
                  <c:v>1.4391539357937726</c:v>
                </c:pt>
                <c:pt idx="7">
                  <c:v>1.4550609870234135</c:v>
                </c:pt>
                <c:pt idx="8">
                  <c:v>1.1314447370375424</c:v>
                </c:pt>
                <c:pt idx="9">
                  <c:v>1.1227688438219019</c:v>
                </c:pt>
                <c:pt idx="10">
                  <c:v>0.93563677733004891</c:v>
                </c:pt>
                <c:pt idx="11">
                  <c:v>1.2105968085823038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42-4BEE-A478-0168EAD5DAEF}"/>
            </c:ext>
          </c:extLst>
        </c:ser>
        <c:ser>
          <c:idx val="1"/>
          <c:order val="2"/>
          <c:tx>
            <c:strRef>
              <c:f>Grafy!$A$147</c:f>
              <c:strCache>
                <c:ptCount val="1"/>
                <c:pt idx="0">
                  <c:v>HP demand</c:v>
                </c:pt>
              </c:strCache>
            </c:strRef>
          </c:tx>
          <c:spPr>
            <a:solidFill>
              <a:srgbClr val="1A171B"/>
            </a:solidFill>
            <a:ln>
              <a:noFill/>
            </a:ln>
            <a:effectLst/>
          </c:spPr>
          <c:cat>
            <c:strRef>
              <c:f>Grafy!$B$145:$M$145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Grafy!$B$147:$M$147</c:f>
              <c:numCache>
                <c:formatCode>0</c:formatCode>
                <c:ptCount val="12"/>
                <c:pt idx="0">
                  <c:v>28.278755079169432</c:v>
                </c:pt>
                <c:pt idx="1">
                  <c:v>20.294369268687806</c:v>
                </c:pt>
                <c:pt idx="2">
                  <c:v>18.334985097039148</c:v>
                </c:pt>
                <c:pt idx="3">
                  <c:v>11.198722603652113</c:v>
                </c:pt>
                <c:pt idx="4">
                  <c:v>5.1531491307528778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2.1028845903073887</c:v>
                </c:pt>
                <c:pt idx="9">
                  <c:v>7.3239722083306331</c:v>
                </c:pt>
                <c:pt idx="10">
                  <c:v>16.997647351746068</c:v>
                </c:pt>
                <c:pt idx="11">
                  <c:v>24.552792806762969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42-4BEE-A478-0168EAD5D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868944"/>
        <c:axId val="734674480"/>
      </c:areaChart>
      <c:catAx>
        <c:axId val="9578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734674480"/>
        <c:crosses val="autoZero"/>
        <c:auto val="1"/>
        <c:lblAlgn val="ctr"/>
        <c:lblOffset val="100"/>
        <c:noMultiLvlLbl val="0"/>
      </c:catAx>
      <c:valAx>
        <c:axId val="734674480"/>
        <c:scaling>
          <c:orientation val="minMax"/>
          <c:max val="340"/>
          <c:min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68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/>
              <a:t>Power demand split (2040</a:t>
            </a:r>
            <a:r>
              <a:rPr lang="sk-SK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/>
      <c:areaChart>
        <c:grouping val="stacked"/>
        <c:varyColors val="0"/>
        <c:ser>
          <c:idx val="2"/>
          <c:order val="0"/>
          <c:tx>
            <c:strRef>
              <c:f>Grafy!$A$153</c:f>
              <c:strCache>
                <c:ptCount val="1"/>
                <c:pt idx="0">
                  <c:v>Power demand less EV &amp; HP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strRef>
              <c:f>Grafy!$B$145:$M$145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Grafy!$B$153:$M$153</c:f>
              <c:numCache>
                <c:formatCode>0</c:formatCode>
                <c:ptCount val="12"/>
                <c:pt idx="0">
                  <c:v>226.44928656930205</c:v>
                </c:pt>
                <c:pt idx="1">
                  <c:v>208.13035396944179</c:v>
                </c:pt>
                <c:pt idx="2">
                  <c:v>216.30580596321539</c:v>
                </c:pt>
                <c:pt idx="3">
                  <c:v>193.31417670038763</c:v>
                </c:pt>
                <c:pt idx="4">
                  <c:v>196.43383457520261</c:v>
                </c:pt>
                <c:pt idx="5">
                  <c:v>197.69215418940863</c:v>
                </c:pt>
                <c:pt idx="6">
                  <c:v>207.8788859541292</c:v>
                </c:pt>
                <c:pt idx="7">
                  <c:v>201.7849879677911</c:v>
                </c:pt>
                <c:pt idx="8">
                  <c:v>197.6420691905237</c:v>
                </c:pt>
                <c:pt idx="9">
                  <c:v>206.4720888587521</c:v>
                </c:pt>
                <c:pt idx="10">
                  <c:v>208.27544155143278</c:v>
                </c:pt>
                <c:pt idx="11">
                  <c:v>215.73708010106952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9-4F19-A9AC-13095A9CE422}"/>
            </c:ext>
          </c:extLst>
        </c:ser>
        <c:ser>
          <c:idx val="0"/>
          <c:order val="1"/>
          <c:tx>
            <c:strRef>
              <c:f>Grafy!$A$151</c:f>
              <c:strCache>
                <c:ptCount val="1"/>
                <c:pt idx="0">
                  <c:v>EV demand</c:v>
                </c:pt>
              </c:strCache>
            </c:strRef>
          </c:tx>
          <c:spPr>
            <a:solidFill>
              <a:srgbClr val="28B9DA"/>
            </a:solidFill>
            <a:ln w="25400">
              <a:noFill/>
            </a:ln>
            <a:effectLst/>
          </c:spPr>
          <c:cat>
            <c:strRef>
              <c:f>Grafy!$B$145:$M$145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Grafy!$B$151:$M$151</c:f>
              <c:numCache>
                <c:formatCode>0</c:formatCode>
                <c:ptCount val="12"/>
                <c:pt idx="0">
                  <c:v>31.920325190339558</c:v>
                </c:pt>
                <c:pt idx="1">
                  <c:v>31.498443112306209</c:v>
                </c:pt>
                <c:pt idx="2">
                  <c:v>27.195826260247504</c:v>
                </c:pt>
                <c:pt idx="3">
                  <c:v>25.66495370827867</c:v>
                </c:pt>
                <c:pt idx="4">
                  <c:v>28.900637736627925</c:v>
                </c:pt>
                <c:pt idx="5">
                  <c:v>34.635012020995049</c:v>
                </c:pt>
                <c:pt idx="6">
                  <c:v>41.303717957281279</c:v>
                </c:pt>
                <c:pt idx="7">
                  <c:v>41.76025032757196</c:v>
                </c:pt>
                <c:pt idx="8">
                  <c:v>32.472463952977471</c:v>
                </c:pt>
                <c:pt idx="9">
                  <c:v>32.223465817688584</c:v>
                </c:pt>
                <c:pt idx="10">
                  <c:v>26.852775509372407</c:v>
                </c:pt>
                <c:pt idx="11">
                  <c:v>34.744128406312129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99-4F19-A9AC-13095A9CE422}"/>
            </c:ext>
          </c:extLst>
        </c:ser>
        <c:ser>
          <c:idx val="1"/>
          <c:order val="2"/>
          <c:tx>
            <c:strRef>
              <c:f>Grafy!$A$152</c:f>
              <c:strCache>
                <c:ptCount val="1"/>
                <c:pt idx="0">
                  <c:v>HP demand</c:v>
                </c:pt>
              </c:strCache>
            </c:strRef>
          </c:tx>
          <c:spPr>
            <a:solidFill>
              <a:srgbClr val="1A171B"/>
            </a:solidFill>
            <a:ln w="25400">
              <a:noFill/>
            </a:ln>
            <a:effectLst/>
          </c:spPr>
          <c:cat>
            <c:strRef>
              <c:f>Grafy!$B$145:$M$145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Grafy!$B$152:$M$152</c:f>
              <c:numCache>
                <c:formatCode>0</c:formatCode>
                <c:ptCount val="12"/>
                <c:pt idx="0">
                  <c:v>84.8362652375083</c:v>
                </c:pt>
                <c:pt idx="1">
                  <c:v>60.883107806063414</c:v>
                </c:pt>
                <c:pt idx="2">
                  <c:v>55.00495529111744</c:v>
                </c:pt>
                <c:pt idx="3">
                  <c:v>33.596167810956338</c:v>
                </c:pt>
                <c:pt idx="4">
                  <c:v>15.459447392258632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6.3086537709221657</c:v>
                </c:pt>
                <c:pt idx="9">
                  <c:v>21.971916624991898</c:v>
                </c:pt>
                <c:pt idx="10">
                  <c:v>50.992942055238203</c:v>
                </c:pt>
                <c:pt idx="11">
                  <c:v>73.658378420288898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99-4F19-A9AC-13095A9CE4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868944"/>
        <c:axId val="734674480"/>
      </c:areaChart>
      <c:catAx>
        <c:axId val="957868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734674480"/>
        <c:crosses val="autoZero"/>
        <c:auto val="1"/>
        <c:lblAlgn val="ctr"/>
        <c:lblOffset val="100"/>
        <c:noMultiLvlLbl val="0"/>
      </c:catAx>
      <c:valAx>
        <c:axId val="734674480"/>
        <c:scaling>
          <c:orientation val="minMax"/>
          <c:max val="340"/>
          <c:min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68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sk-SK"/>
              <a:t>Power supply seasonality, 2040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8386099363692303E-2"/>
          <c:y val="0.17171296296296296"/>
          <c:w val="0.83255715696660582"/>
          <c:h val="0.56405839895013121"/>
        </c:manualLayout>
      </c:layout>
      <c:areaChart>
        <c:grouping val="stacked"/>
        <c:varyColors val="0"/>
        <c:ser>
          <c:idx val="0"/>
          <c:order val="0"/>
          <c:tx>
            <c:strRef>
              <c:f>Grafy!$A$209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Grafy!$B$209:$M$209</c:f>
              <c:numCache>
                <c:formatCode>0</c:formatCode>
                <c:ptCount val="12"/>
                <c:pt idx="0">
                  <c:v>114.48978995848915</c:v>
                </c:pt>
                <c:pt idx="1">
                  <c:v>114.85929415590365</c:v>
                </c:pt>
                <c:pt idx="2">
                  <c:v>103.86834090020996</c:v>
                </c:pt>
                <c:pt idx="3">
                  <c:v>84.611282213473388</c:v>
                </c:pt>
                <c:pt idx="4">
                  <c:v>73.066105192575534</c:v>
                </c:pt>
                <c:pt idx="5">
                  <c:v>60.819382203894726</c:v>
                </c:pt>
                <c:pt idx="6">
                  <c:v>61.844545203688668</c:v>
                </c:pt>
                <c:pt idx="7">
                  <c:v>64.47455000949563</c:v>
                </c:pt>
                <c:pt idx="8">
                  <c:v>75.99919214281455</c:v>
                </c:pt>
                <c:pt idx="9">
                  <c:v>114.09786903375712</c:v>
                </c:pt>
                <c:pt idx="10">
                  <c:v>105.91844683680061</c:v>
                </c:pt>
                <c:pt idx="11">
                  <c:v>125.95120214889702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43-4C1B-BAF4-3FBC1BE2AF44}"/>
            </c:ext>
          </c:extLst>
        </c:ser>
        <c:ser>
          <c:idx val="1"/>
          <c:order val="1"/>
          <c:tx>
            <c:strRef>
              <c:f>Grafy!$A$210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E163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Grafy!$B$210:$M$210</c:f>
              <c:numCache>
                <c:formatCode>0</c:formatCode>
                <c:ptCount val="12"/>
                <c:pt idx="0">
                  <c:v>14.886898374090341</c:v>
                </c:pt>
                <c:pt idx="1">
                  <c:v>23.282696347583453</c:v>
                </c:pt>
                <c:pt idx="2">
                  <c:v>39.344835288866221</c:v>
                </c:pt>
                <c:pt idx="3">
                  <c:v>51.140758923232546</c:v>
                </c:pt>
                <c:pt idx="4">
                  <c:v>59.155839919412486</c:v>
                </c:pt>
                <c:pt idx="5">
                  <c:v>62.856573887984815</c:v>
                </c:pt>
                <c:pt idx="6">
                  <c:v>64.305268195966264</c:v>
                </c:pt>
                <c:pt idx="7">
                  <c:v>58.953153481459985</c:v>
                </c:pt>
                <c:pt idx="8">
                  <c:v>46.21130470088378</c:v>
                </c:pt>
                <c:pt idx="9">
                  <c:v>33.037073844952019</c:v>
                </c:pt>
                <c:pt idx="10">
                  <c:v>17.7360248493369</c:v>
                </c:pt>
                <c:pt idx="11">
                  <c:v>13.08957218623117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43-4C1B-BAF4-3FBC1BE2AF44}"/>
            </c:ext>
          </c:extLst>
        </c:ser>
        <c:ser>
          <c:idx val="2"/>
          <c:order val="2"/>
          <c:tx>
            <c:strRef>
              <c:f>Grafy!$A$211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7030A0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Grafy!$B$211:$M$211</c:f>
              <c:numCache>
                <c:formatCode>0</c:formatCode>
                <c:ptCount val="12"/>
                <c:pt idx="0">
                  <c:v>70.132868223296072</c:v>
                </c:pt>
                <c:pt idx="1">
                  <c:v>61.562487518265961</c:v>
                </c:pt>
                <c:pt idx="2">
                  <c:v>62.930453367351191</c:v>
                </c:pt>
                <c:pt idx="3">
                  <c:v>55.29998991005872</c:v>
                </c:pt>
                <c:pt idx="4">
                  <c:v>52.237726881464816</c:v>
                </c:pt>
                <c:pt idx="5">
                  <c:v>50.596992390040334</c:v>
                </c:pt>
                <c:pt idx="6">
                  <c:v>53.364190793736086</c:v>
                </c:pt>
                <c:pt idx="7">
                  <c:v>53.331101345600104</c:v>
                </c:pt>
                <c:pt idx="8">
                  <c:v>52.600086323214761</c:v>
                </c:pt>
                <c:pt idx="9">
                  <c:v>55.511553224813412</c:v>
                </c:pt>
                <c:pt idx="10">
                  <c:v>57.170097810448858</c:v>
                </c:pt>
                <c:pt idx="11">
                  <c:v>64.262452211709714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43-4C1B-BAF4-3FBC1BE2AF44}"/>
            </c:ext>
          </c:extLst>
        </c:ser>
        <c:ser>
          <c:idx val="3"/>
          <c:order val="3"/>
          <c:tx>
            <c:strRef>
              <c:f>Grafy!$A$212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Grafy!$B$212:$M$212</c:f>
              <c:numCache>
                <c:formatCode>0</c:formatCode>
                <c:ptCount val="12"/>
                <c:pt idx="0">
                  <c:v>30.544645456126887</c:v>
                </c:pt>
                <c:pt idx="1">
                  <c:v>28.404718179990255</c:v>
                </c:pt>
                <c:pt idx="2">
                  <c:v>30.808673307064169</c:v>
                </c:pt>
                <c:pt idx="3">
                  <c:v>28.856557884027694</c:v>
                </c:pt>
                <c:pt idx="4">
                  <c:v>29.237471691150461</c:v>
                </c:pt>
                <c:pt idx="5">
                  <c:v>30.582191745421426</c:v>
                </c:pt>
                <c:pt idx="6">
                  <c:v>27.276054061613763</c:v>
                </c:pt>
                <c:pt idx="7">
                  <c:v>24.972616039058522</c:v>
                </c:pt>
                <c:pt idx="8">
                  <c:v>22.805345031697897</c:v>
                </c:pt>
                <c:pt idx="9">
                  <c:v>22.950381420415226</c:v>
                </c:pt>
                <c:pt idx="10">
                  <c:v>26.504245439475881</c:v>
                </c:pt>
                <c:pt idx="11">
                  <c:v>30.794232140060501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43-4C1B-BAF4-3FBC1BE2AF44}"/>
            </c:ext>
          </c:extLst>
        </c:ser>
        <c:ser>
          <c:idx val="4"/>
          <c:order val="4"/>
          <c:tx>
            <c:strRef>
              <c:f>Grafy!$A$213</c:f>
              <c:strCache>
                <c:ptCount val="1"/>
                <c:pt idx="0">
                  <c:v>Oil/Other fossil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Grafy!$B$213:$M$213</c:f>
              <c:numCache>
                <c:formatCode>0</c:formatCode>
                <c:ptCount val="12"/>
                <c:pt idx="0">
                  <c:v>0.64511634575760557</c:v>
                </c:pt>
                <c:pt idx="1">
                  <c:v>0.55169110966670354</c:v>
                </c:pt>
                <c:pt idx="2">
                  <c:v>0.56639143823485805</c:v>
                </c:pt>
                <c:pt idx="3">
                  <c:v>0.51101184411418554</c:v>
                </c:pt>
                <c:pt idx="4">
                  <c:v>0.54281694047657847</c:v>
                </c:pt>
                <c:pt idx="5">
                  <c:v>0.56949747493961578</c:v>
                </c:pt>
                <c:pt idx="6">
                  <c:v>0.6305896348495218</c:v>
                </c:pt>
                <c:pt idx="7">
                  <c:v>0.64721744410989024</c:v>
                </c:pt>
                <c:pt idx="8">
                  <c:v>0.60925115854946876</c:v>
                </c:pt>
                <c:pt idx="9">
                  <c:v>0.58598574497446054</c:v>
                </c:pt>
                <c:pt idx="10">
                  <c:v>0.55630589675985465</c:v>
                </c:pt>
                <c:pt idx="11">
                  <c:v>0.58412496756725696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43-4C1B-BAF4-3FBC1BE2AF44}"/>
            </c:ext>
          </c:extLst>
        </c:ser>
        <c:ser>
          <c:idx val="5"/>
          <c:order val="5"/>
          <c:tx>
            <c:strRef>
              <c:f>Grafy!$A$214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72BF44"/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Grafy!$B$214:$M$214</c:f>
              <c:numCache>
                <c:formatCode>0</c:formatCode>
                <c:ptCount val="12"/>
                <c:pt idx="0">
                  <c:v>38.065723535506656</c:v>
                </c:pt>
                <c:pt idx="1">
                  <c:v>31.143998454784771</c:v>
                </c:pt>
                <c:pt idx="2">
                  <c:v>34.864224505512375</c:v>
                </c:pt>
                <c:pt idx="3">
                  <c:v>27.055623256025388</c:v>
                </c:pt>
                <c:pt idx="4">
                  <c:v>26.553959079009289</c:v>
                </c:pt>
                <c:pt idx="5">
                  <c:v>22.311014162310386</c:v>
                </c:pt>
                <c:pt idx="6">
                  <c:v>24.298908130238761</c:v>
                </c:pt>
                <c:pt idx="7">
                  <c:v>20.766230412705394</c:v>
                </c:pt>
                <c:pt idx="8">
                  <c:v>21.015521049906674</c:v>
                </c:pt>
                <c:pt idx="9">
                  <c:v>18.731048146295151</c:v>
                </c:pt>
                <c:pt idx="10">
                  <c:v>27.482223226497311</c:v>
                </c:pt>
                <c:pt idx="11">
                  <c:v>31.711526041207843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43-4C1B-BAF4-3FBC1BE2AF44}"/>
            </c:ext>
          </c:extLst>
        </c:ser>
        <c:ser>
          <c:idx val="6"/>
          <c:order val="6"/>
          <c:tx>
            <c:strRef>
              <c:f>Grafy!$A$215</c:f>
              <c:strCache>
                <c:ptCount val="1"/>
                <c:pt idx="0">
                  <c:v>Coal+gas</c:v>
                </c:pt>
              </c:strCache>
            </c:strRef>
          </c:tx>
          <c:spPr>
            <a:solidFill>
              <a:srgbClr val="1A171B">
                <a:alpha val="50196"/>
              </a:srgbClr>
            </a:solidFill>
            <a:ln w="25400">
              <a:noFill/>
            </a:ln>
            <a:effectLst/>
          </c:spPr>
          <c:cat>
            <c:multiLvlStrRef>
              <c:f>Grafy!$B$189:$M$190</c:f>
              <c:multiLvlStrCache>
                <c:ptCount val="12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</c:lvl>
                <c:lvl>
                  <c:pt idx="0">
                    <c:v>Winter</c:v>
                  </c:pt>
                  <c:pt idx="3">
                    <c:v>Summer</c:v>
                  </c:pt>
                  <c:pt idx="9">
                    <c:v>Winter</c:v>
                  </c:pt>
                </c:lvl>
              </c:multiLvlStrCache>
            </c:multiLvlStrRef>
          </c:cat>
          <c:val>
            <c:numRef>
              <c:f>Grafy!$B$215:$M$215</c:f>
              <c:numCache>
                <c:formatCode>0</c:formatCode>
                <c:ptCount val="12"/>
                <c:pt idx="0">
                  <c:v>74.44083510388316</c:v>
                </c:pt>
                <c:pt idx="1">
                  <c:v>40.707019121616611</c:v>
                </c:pt>
                <c:pt idx="2">
                  <c:v>26.123668707341551</c:v>
                </c:pt>
                <c:pt idx="3">
                  <c:v>5.1000741886907122</c:v>
                </c:pt>
                <c:pt idx="4">
                  <c:v>0</c:v>
                </c:pt>
                <c:pt idx="5">
                  <c:v>4.5915143458123566</c:v>
                </c:pt>
                <c:pt idx="6">
                  <c:v>17.463047891317387</c:v>
                </c:pt>
                <c:pt idx="7">
                  <c:v>20.40036956293352</c:v>
                </c:pt>
                <c:pt idx="8">
                  <c:v>17.182486507356202</c:v>
                </c:pt>
                <c:pt idx="9">
                  <c:v>15.753559886225162</c:v>
                </c:pt>
                <c:pt idx="10">
                  <c:v>50.753815056723965</c:v>
                </c:pt>
                <c:pt idx="11">
                  <c:v>57.746477231997062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43-4C1B-BAF4-3FBC1BE2A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7859824"/>
        <c:axId val="680171056"/>
      </c:areaChart>
      <c:catAx>
        <c:axId val="95785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80171056"/>
        <c:crosses val="autoZero"/>
        <c:auto val="1"/>
        <c:lblAlgn val="ctr"/>
        <c:lblOffset val="100"/>
        <c:noMultiLvlLbl val="0"/>
      </c:catAx>
      <c:valAx>
        <c:axId val="68017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/>
                  <a:t>TWh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9578598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0.32655</cdr:x>
      <cdr:y>0.66223</cdr:y>
    </cdr:from>
    <cdr:to>
      <cdr:x>0.51236</cdr:x>
      <cdr:y>0.78303</cdr:y>
    </cdr:to>
    <cdr:sp macro="" textlink="">
      <cdr:nvSpPr>
        <cdr:cNvPr id="5" name="Ovál 4">
          <a:extLst xmlns:a="http://schemas.openxmlformats.org/drawingml/2006/main">
            <a:ext uri="{FF2B5EF4-FFF2-40B4-BE49-F238E27FC236}">
              <a16:creationId xmlns:a16="http://schemas.microsoft.com/office/drawing/2014/main" id="{A47624A5-4318-0563-8A43-C4FB2DD73B3E}"/>
            </a:ext>
          </a:extLst>
        </cdr:cNvPr>
        <cdr:cNvSpPr/>
      </cdr:nvSpPr>
      <cdr:spPr>
        <a:xfrm xmlns:a="http://schemas.openxmlformats.org/drawingml/2006/main">
          <a:off x="1720037" y="1750959"/>
          <a:ext cx="978714" cy="319399"/>
        </a:xfrm>
        <a:prstGeom xmlns:a="http://schemas.openxmlformats.org/drawingml/2006/main" prst="ellipse">
          <a:avLst/>
        </a:prstGeom>
        <a:solidFill xmlns:a="http://schemas.openxmlformats.org/drawingml/2006/main">
          <a:srgbClr val="72BF44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HP &amp; </a:t>
          </a:r>
          <a:r>
            <a:rPr lang="sk-SK" sz="9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Insulation</a:t>
          </a:r>
          <a:endParaRPr lang="sk-SK" sz="9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0.60424</cdr:x>
      <cdr:y>0.66223</cdr:y>
    </cdr:from>
    <cdr:to>
      <cdr:x>0.7847</cdr:x>
      <cdr:y>0.78303</cdr:y>
    </cdr:to>
    <cdr:sp macro="" textlink="">
      <cdr:nvSpPr>
        <cdr:cNvPr id="9" name="Ovál 8">
          <a:extLst xmlns:a="http://schemas.openxmlformats.org/drawingml/2006/main">
            <a:ext uri="{FF2B5EF4-FFF2-40B4-BE49-F238E27FC236}">
              <a16:creationId xmlns:a16="http://schemas.microsoft.com/office/drawing/2014/main" id="{0F530B70-259F-4D2C-48BA-D419E4DCF08E}"/>
            </a:ext>
          </a:extLst>
        </cdr:cNvPr>
        <cdr:cNvSpPr/>
      </cdr:nvSpPr>
      <cdr:spPr>
        <a:xfrm xmlns:a="http://schemas.openxmlformats.org/drawingml/2006/main">
          <a:off x="3182715" y="1750959"/>
          <a:ext cx="950554" cy="319399"/>
        </a:xfrm>
        <a:prstGeom xmlns:a="http://schemas.openxmlformats.org/drawingml/2006/main" prst="ellipse">
          <a:avLst/>
        </a:prstGeom>
        <a:solidFill xmlns:a="http://schemas.openxmlformats.org/drawingml/2006/main">
          <a:srgbClr val="72BF44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HP &amp; </a:t>
          </a:r>
          <a:r>
            <a:rPr lang="sk-SK" sz="9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Insulation</a:t>
          </a:r>
          <a:endParaRPr lang="sk-SK" sz="9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0.34752</cdr:x>
      <cdr:y>0.57024</cdr:y>
    </cdr:from>
    <cdr:to>
      <cdr:x>0.50875</cdr:x>
      <cdr:y>0.61285</cdr:y>
    </cdr:to>
    <cdr:cxnSp macro="">
      <cdr:nvCxnSpPr>
        <cdr:cNvPr id="10" name="Rovná spojovacia šípka 9">
          <a:extLst xmlns:a="http://schemas.openxmlformats.org/drawingml/2006/main">
            <a:ext uri="{FF2B5EF4-FFF2-40B4-BE49-F238E27FC236}">
              <a16:creationId xmlns:a16="http://schemas.microsoft.com/office/drawing/2014/main" id="{312C6B41-F0B7-D18C-34B3-4426E9ECD1BD}"/>
            </a:ext>
          </a:extLst>
        </cdr:cNvPr>
        <cdr:cNvCxnSpPr/>
      </cdr:nvCxnSpPr>
      <cdr:spPr>
        <a:xfrm xmlns:a="http://schemas.openxmlformats.org/drawingml/2006/main">
          <a:off x="1588845" y="1564294"/>
          <a:ext cx="737160" cy="1168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92D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0.61944</cdr:x>
      <cdr:y>0.59838</cdr:y>
    </cdr:from>
    <cdr:to>
      <cdr:x>0.78068</cdr:x>
      <cdr:y>0.64098</cdr:y>
    </cdr:to>
    <cdr:cxnSp macro="">
      <cdr:nvCxnSpPr>
        <cdr:cNvPr id="12" name="Rovná spojovacia šípka 11">
          <a:extLst xmlns:a="http://schemas.openxmlformats.org/drawingml/2006/main">
            <a:ext uri="{FF2B5EF4-FFF2-40B4-BE49-F238E27FC236}">
              <a16:creationId xmlns:a16="http://schemas.microsoft.com/office/drawing/2014/main" id="{9E36DC71-B1A7-23ED-8F4C-246AF5091578}"/>
            </a:ext>
          </a:extLst>
        </cdr:cNvPr>
        <cdr:cNvCxnSpPr/>
      </cdr:nvCxnSpPr>
      <cdr:spPr>
        <a:xfrm xmlns:a="http://schemas.openxmlformats.org/drawingml/2006/main">
          <a:off x="2832100" y="1641475"/>
          <a:ext cx="737160" cy="1168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92D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0.0874</cdr:x>
      <cdr:y>0.92464</cdr:y>
    </cdr:from>
    <cdr:to>
      <cdr:x>1</cdr:x>
      <cdr:y>1</cdr:y>
    </cdr:to>
    <cdr:sp macro="" textlink="">
      <cdr:nvSpPr>
        <cdr:cNvPr id="11" name="BlokTextu 1">
          <a:extLst xmlns:a="http://schemas.openxmlformats.org/drawingml/2006/main">
            <a:ext uri="{FF2B5EF4-FFF2-40B4-BE49-F238E27FC236}">
              <a16:creationId xmlns:a16="http://schemas.microsoft.com/office/drawing/2014/main" id="{F3FB2C44-EE80-52EC-7CF1-53B8DB9F9E5C}"/>
            </a:ext>
          </a:extLst>
        </cdr:cNvPr>
        <cdr:cNvSpPr txBox="1"/>
      </cdr:nvSpPr>
      <cdr:spPr>
        <a:xfrm xmlns:a="http://schemas.openxmlformats.org/drawingml/2006/main">
          <a:off x="409574" y="2430780"/>
          <a:ext cx="4276725" cy="19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fontAlgn="auto" latinLnBrk="0" hangingPunct="1"/>
          <a:r>
            <a:rPr lang="sk-SK" sz="100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rPr>
            <a:t>*</a:t>
          </a:r>
          <a:r>
            <a:rPr lang="sk-SK" sz="90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rPr>
            <a:t>2019-2022</a:t>
          </a:r>
          <a:r>
            <a:rPr lang="sk-SK" sz="900" baseline="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rPr>
            <a:t> average</a:t>
          </a:r>
          <a:endParaRPr lang="sk-SK" sz="1000">
            <a:solidFill>
              <a:schemeClr val="bg1">
                <a:lumMod val="65000"/>
              </a:schemeClr>
            </a:solidFill>
            <a:effectLst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1,125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989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665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0.02794</cdr:y>
    </cdr:from>
    <cdr:to>
      <cdr:x>1</cdr:x>
      <cdr:y>0.26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60B9F6B7-8841-4FBB-EA88-8D8D16433797}"/>
            </a:ext>
          </a:extLst>
        </cdr:cNvPr>
        <cdr:cNvSpPr txBox="1"/>
      </cdr:nvSpPr>
      <cdr:spPr>
        <a:xfrm xmlns:a="http://schemas.openxmlformats.org/drawingml/2006/main">
          <a:off x="4181475" y="736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1,190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0.91677</cdr:x>
      <cdr:y>0.33151</cdr:y>
    </cdr:from>
    <cdr:to>
      <cdr:x>1</cdr:x>
      <cdr:y>0.43439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60DAF25B-E713-5580-2298-9A34BC9380E0}"/>
            </a:ext>
          </a:extLst>
        </cdr:cNvPr>
        <cdr:cNvSpPr txBox="1"/>
      </cdr:nvSpPr>
      <cdr:spPr>
        <a:xfrm xmlns:a="http://schemas.openxmlformats.org/drawingml/2006/main">
          <a:off x="4250853" y="87402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124</a:t>
          </a:r>
        </a:p>
      </cdr:txBody>
    </cdr:sp>
  </cdr:relSizeAnchor>
  <cdr:relSizeAnchor xmlns:cdr="http://schemas.openxmlformats.org/drawingml/2006/chartDrawing">
    <cdr:from>
      <cdr:x>0.90198</cdr:x>
      <cdr:y>0.55113</cdr:y>
    </cdr:from>
    <cdr:to>
      <cdr:x>0.98521</cdr:x>
      <cdr:y>0.65401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3F14DD17-9E28-080E-9404-7A5C85F63638}"/>
            </a:ext>
          </a:extLst>
        </cdr:cNvPr>
        <cdr:cNvSpPr txBox="1"/>
      </cdr:nvSpPr>
      <cdr:spPr>
        <a:xfrm xmlns:a="http://schemas.openxmlformats.org/drawingml/2006/main">
          <a:off x="4182273" y="1453064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1,066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1,125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989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665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1,166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282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1,187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523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665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1,243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359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0.03667</cdr:x>
      <cdr:y>0.94747</cdr:y>
    </cdr:from>
    <cdr:to>
      <cdr:x>1</cdr:x>
      <cdr:y>1</cdr:y>
    </cdr:to>
    <cdr:sp macro="" textlink="">
      <cdr:nvSpPr>
        <cdr:cNvPr id="2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E1D1CFF7-8C8D-EE5D-4044-37C7701FB2E2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922813" y="6364577"/>
          <a:ext cx="4523624" cy="1384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sp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Beyond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Fossil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Fuels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(2022 –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Linear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interpolation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of 2021 &amp; 2023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values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)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0.02794</cdr:y>
    </cdr:from>
    <cdr:to>
      <cdr:x>1</cdr:x>
      <cdr:y>0.26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60B9F6B7-8841-4FBB-EA88-8D8D16433797}"/>
            </a:ext>
          </a:extLst>
        </cdr:cNvPr>
        <cdr:cNvSpPr txBox="1"/>
      </cdr:nvSpPr>
      <cdr:spPr>
        <a:xfrm xmlns:a="http://schemas.openxmlformats.org/drawingml/2006/main">
          <a:off x="4181475" y="736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1,190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0.91677</cdr:x>
      <cdr:y>0.33151</cdr:y>
    </cdr:from>
    <cdr:to>
      <cdr:x>1</cdr:x>
      <cdr:y>0.43439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60DAF25B-E713-5580-2298-9A34BC9380E0}"/>
            </a:ext>
          </a:extLst>
        </cdr:cNvPr>
        <cdr:cNvSpPr txBox="1"/>
      </cdr:nvSpPr>
      <cdr:spPr>
        <a:xfrm xmlns:a="http://schemas.openxmlformats.org/drawingml/2006/main">
          <a:off x="4250853" y="87402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124</a:t>
          </a:r>
        </a:p>
      </cdr:txBody>
    </cdr:sp>
  </cdr:relSizeAnchor>
  <cdr:relSizeAnchor xmlns:cdr="http://schemas.openxmlformats.org/drawingml/2006/chartDrawing">
    <cdr:from>
      <cdr:x>0.90198</cdr:x>
      <cdr:y>0.55113</cdr:y>
    </cdr:from>
    <cdr:to>
      <cdr:x>0.98521</cdr:x>
      <cdr:y>0.65401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3F14DD17-9E28-080E-9404-7A5C85F63638}"/>
            </a:ext>
          </a:extLst>
        </cdr:cNvPr>
        <cdr:cNvSpPr txBox="1"/>
      </cdr:nvSpPr>
      <cdr:spPr>
        <a:xfrm xmlns:a="http://schemas.openxmlformats.org/drawingml/2006/main">
          <a:off x="4182273" y="1453064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1,066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0.06075</cdr:x>
      <cdr:y>0.70122</cdr:y>
    </cdr:from>
    <cdr:to>
      <cdr:x>0.10235</cdr:x>
      <cdr:y>0.87075</cdr:y>
    </cdr:to>
    <cdr:sp macro="" textlink="">
      <cdr:nvSpPr>
        <cdr:cNvPr id="2" name="Obdĺžnik 1">
          <a:extLst xmlns:a="http://schemas.openxmlformats.org/drawingml/2006/main">
            <a:ext uri="{FF2B5EF4-FFF2-40B4-BE49-F238E27FC236}">
              <a16:creationId xmlns:a16="http://schemas.microsoft.com/office/drawing/2014/main" id="{0B97A078-C6E9-FEE6-527B-2FC1CE6EB795}"/>
            </a:ext>
          </a:extLst>
        </cdr:cNvPr>
        <cdr:cNvSpPr/>
      </cdr:nvSpPr>
      <cdr:spPr>
        <a:xfrm xmlns:a="http://schemas.openxmlformats.org/drawingml/2006/main">
          <a:off x="321096" y="1981289"/>
          <a:ext cx="219853" cy="47901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400" dirty="0">
              <a:solidFill>
                <a:schemeClr val="tx1"/>
              </a:solidFill>
            </a:rPr>
            <a:t>/</a:t>
          </a:r>
        </a:p>
        <a:p xmlns:a="http://schemas.openxmlformats.org/drawingml/2006/main">
          <a:pPr algn="ctr"/>
          <a:r>
            <a:rPr lang="sk-SK" sz="1050" dirty="0">
              <a:solidFill>
                <a:schemeClr val="tx1"/>
              </a:solidFill>
            </a:rPr>
            <a:t>0</a:t>
          </a: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1,125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989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665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1,105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186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919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/>
            <a:t>922</a:t>
          </a:r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165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758</a:t>
          </a: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1,158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333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825</a:t>
          </a: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/>
            <a:t>1,114</a:t>
          </a:r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683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431</a:t>
          </a: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0.02794</cdr:y>
    </cdr:from>
    <cdr:to>
      <cdr:x>1</cdr:x>
      <cdr:y>0.26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60B9F6B7-8841-4FBB-EA88-8D8D16433797}"/>
            </a:ext>
          </a:extLst>
        </cdr:cNvPr>
        <cdr:cNvSpPr txBox="1"/>
      </cdr:nvSpPr>
      <cdr:spPr>
        <a:xfrm xmlns:a="http://schemas.openxmlformats.org/drawingml/2006/main">
          <a:off x="4181475" y="736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1,190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0.91677</cdr:x>
      <cdr:y>0.33151</cdr:y>
    </cdr:from>
    <cdr:to>
      <cdr:x>1</cdr:x>
      <cdr:y>0.43439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60DAF25B-E713-5580-2298-9A34BC9380E0}"/>
            </a:ext>
          </a:extLst>
        </cdr:cNvPr>
        <cdr:cNvSpPr txBox="1"/>
      </cdr:nvSpPr>
      <cdr:spPr>
        <a:xfrm xmlns:a="http://schemas.openxmlformats.org/drawingml/2006/main">
          <a:off x="4250853" y="87402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124</a:t>
          </a:r>
        </a:p>
      </cdr:txBody>
    </cdr:sp>
  </cdr:relSizeAnchor>
  <cdr:relSizeAnchor xmlns:cdr="http://schemas.openxmlformats.org/drawingml/2006/chartDrawing">
    <cdr:from>
      <cdr:x>0.90198</cdr:x>
      <cdr:y>0.55113</cdr:y>
    </cdr:from>
    <cdr:to>
      <cdr:x>0.98521</cdr:x>
      <cdr:y>0.65401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3F14DD17-9E28-080E-9404-7A5C85F63638}"/>
            </a:ext>
          </a:extLst>
        </cdr:cNvPr>
        <cdr:cNvSpPr txBox="1"/>
      </cdr:nvSpPr>
      <cdr:spPr>
        <a:xfrm xmlns:a="http://schemas.openxmlformats.org/drawingml/2006/main">
          <a:off x="4182273" y="1453064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1,066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1,125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28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989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665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29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1,138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897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0.0601</cdr:x>
      <cdr:y>0.69379</cdr:y>
    </cdr:from>
    <cdr:to>
      <cdr:x>0.10471</cdr:x>
      <cdr:y>0.84452</cdr:y>
    </cdr:to>
    <cdr:sp macro="" textlink="">
      <cdr:nvSpPr>
        <cdr:cNvPr id="2" name="Obdĺžnik 1">
          <a:extLst xmlns:a="http://schemas.openxmlformats.org/drawingml/2006/main">
            <a:ext uri="{FF2B5EF4-FFF2-40B4-BE49-F238E27FC236}">
              <a16:creationId xmlns:a16="http://schemas.microsoft.com/office/drawing/2014/main" id="{0B97A078-C6E9-FEE6-527B-2FC1CE6EB795}"/>
            </a:ext>
          </a:extLst>
        </cdr:cNvPr>
        <cdr:cNvSpPr/>
      </cdr:nvSpPr>
      <cdr:spPr>
        <a:xfrm xmlns:a="http://schemas.openxmlformats.org/drawingml/2006/main">
          <a:off x="317641" y="1961216"/>
          <a:ext cx="235785" cy="42608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400" dirty="0">
              <a:solidFill>
                <a:schemeClr val="tx1"/>
              </a:solidFill>
            </a:rPr>
            <a:t>/</a:t>
          </a:r>
        </a:p>
        <a:p xmlns:a="http://schemas.openxmlformats.org/drawingml/2006/main">
          <a:pPr algn="ctr"/>
          <a:r>
            <a:rPr lang="sk-SK" sz="1050" dirty="0">
              <a:solidFill>
                <a:schemeClr val="tx1"/>
              </a:solidFill>
            </a:rPr>
            <a:t>0</a:t>
          </a:r>
        </a:p>
      </cdr:txBody>
    </cdr:sp>
  </cdr:relSizeAnchor>
</c:userShapes>
</file>

<file path=ppt/drawings/drawing30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1,039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715</a:t>
          </a:r>
        </a:p>
      </cdr:txBody>
    </cdr:sp>
  </cdr:relSizeAnchor>
</c:userShapes>
</file>

<file path=ppt/drawings/drawing31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1,102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861</a:t>
          </a:r>
        </a:p>
      </cdr:txBody>
    </cdr:sp>
  </cdr:relSizeAnchor>
</c:userShapes>
</file>

<file path=ppt/drawings/drawing32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/>
            <a:t>933</a:t>
          </a:r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609</a:t>
          </a:r>
        </a:p>
      </cdr:txBody>
    </cdr:sp>
  </cdr:relSizeAnchor>
</c:userShapes>
</file>

<file path=ppt/drawings/drawing33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0.02794</cdr:y>
    </cdr:from>
    <cdr:to>
      <cdr:x>1</cdr:x>
      <cdr:y>0.26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60B9F6B7-8841-4FBB-EA88-8D8D16433797}"/>
            </a:ext>
          </a:extLst>
        </cdr:cNvPr>
        <cdr:cNvSpPr txBox="1"/>
      </cdr:nvSpPr>
      <cdr:spPr>
        <a:xfrm xmlns:a="http://schemas.openxmlformats.org/drawingml/2006/main">
          <a:off x="4181475" y="736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1,190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0.91677</cdr:x>
      <cdr:y>0.33151</cdr:y>
    </cdr:from>
    <cdr:to>
      <cdr:x>1</cdr:x>
      <cdr:y>0.43439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60DAF25B-E713-5580-2298-9A34BC9380E0}"/>
            </a:ext>
          </a:extLst>
        </cdr:cNvPr>
        <cdr:cNvSpPr txBox="1"/>
      </cdr:nvSpPr>
      <cdr:spPr>
        <a:xfrm xmlns:a="http://schemas.openxmlformats.org/drawingml/2006/main">
          <a:off x="4250853" y="87402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124</a:t>
          </a:r>
        </a:p>
      </cdr:txBody>
    </cdr:sp>
  </cdr:relSizeAnchor>
  <cdr:relSizeAnchor xmlns:cdr="http://schemas.openxmlformats.org/drawingml/2006/chartDrawing">
    <cdr:from>
      <cdr:x>0.90198</cdr:x>
      <cdr:y>0.55113</cdr:y>
    </cdr:from>
    <cdr:to>
      <cdr:x>0.98521</cdr:x>
      <cdr:y>0.65401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3F14DD17-9E28-080E-9404-7A5C85F63638}"/>
            </a:ext>
          </a:extLst>
        </cdr:cNvPr>
        <cdr:cNvSpPr txBox="1"/>
      </cdr:nvSpPr>
      <cdr:spPr>
        <a:xfrm xmlns:a="http://schemas.openxmlformats.org/drawingml/2006/main">
          <a:off x="4182273" y="1453064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1,066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34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1,125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241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884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35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989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324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665</a:t>
          </a:r>
          <a:endParaRPr lang="sk-SK" sz="1100" dirty="0">
            <a:solidFill>
              <a:srgbClr val="72BF44"/>
            </a:solidFill>
          </a:endParaRPr>
        </a:p>
      </cdr:txBody>
    </cdr:sp>
  </cdr:relSizeAnchor>
</c:userShapes>
</file>

<file path=ppt/drawings/drawing36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/>
            <a:t>1,128</a:t>
          </a:r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244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884</a:t>
          </a:r>
        </a:p>
      </cdr:txBody>
    </cdr:sp>
  </cdr:relSizeAnchor>
</c:userShapes>
</file>

<file path=ppt/drawings/drawing37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/>
            <a:t>940</a:t>
          </a:r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276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665</a:t>
          </a:r>
        </a:p>
      </cdr:txBody>
    </cdr:sp>
  </cdr:relSizeAnchor>
</c:userShapes>
</file>

<file path=ppt/drawings/drawing38.xml><?xml version="1.0" encoding="utf-8"?>
<c:userShapes xmlns:c="http://schemas.openxmlformats.org/drawingml/2006/chart">
  <cdr:relSizeAnchor xmlns:cdr="http://schemas.openxmlformats.org/drawingml/2006/chartDrawing">
    <cdr:from>
      <cdr:x>0.90065</cdr:x>
      <cdr:y>0.01349</cdr:y>
    </cdr:from>
    <cdr:to>
      <cdr:x>0.99945</cdr:x>
      <cdr:y>0.24555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4E1AC7DD-B326-6D0D-734B-3A8B87FA7072}"/>
            </a:ext>
          </a:extLst>
        </cdr:cNvPr>
        <cdr:cNvSpPr txBox="1"/>
      </cdr:nvSpPr>
      <cdr:spPr>
        <a:xfrm xmlns:a="http://schemas.openxmlformats.org/drawingml/2006/main">
          <a:off x="4150360" y="355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1,121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0.91625</cdr:x>
      <cdr:y>0.40655</cdr:y>
    </cdr:from>
    <cdr:to>
      <cdr:x>1</cdr:x>
      <cdr:y>0.50943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EC2C740-5F65-5EBB-8757-52DCD4C32CBF}"/>
            </a:ext>
          </a:extLst>
        </cdr:cNvPr>
        <cdr:cNvSpPr txBox="1"/>
      </cdr:nvSpPr>
      <cdr:spPr>
        <a:xfrm xmlns:a="http://schemas.openxmlformats.org/drawingml/2006/main">
          <a:off x="4222278" y="107188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237</a:t>
          </a:r>
        </a:p>
      </cdr:txBody>
    </cdr:sp>
  </cdr:relSizeAnchor>
  <cdr:relSizeAnchor xmlns:cdr="http://schemas.openxmlformats.org/drawingml/2006/chartDrawing">
    <cdr:from>
      <cdr:x>0.91625</cdr:x>
      <cdr:y>0.60308</cdr:y>
    </cdr:from>
    <cdr:to>
      <cdr:x>1</cdr:x>
      <cdr:y>0.70597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B2FF3C75-EAD1-BC5A-958B-6ECB080EDB8E}"/>
            </a:ext>
          </a:extLst>
        </cdr:cNvPr>
        <cdr:cNvSpPr txBox="1"/>
      </cdr:nvSpPr>
      <cdr:spPr>
        <a:xfrm xmlns:a="http://schemas.openxmlformats.org/drawingml/2006/main">
          <a:off x="4222278" y="15900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884</a:t>
          </a:r>
        </a:p>
      </cdr:txBody>
    </cdr:sp>
  </cdr:relSizeAnchor>
</c:userShapes>
</file>

<file path=ppt/drawings/drawing39.xml><?xml version="1.0" encoding="utf-8"?>
<c:userShapes xmlns:c="http://schemas.openxmlformats.org/drawingml/2006/chart">
  <cdr:relSizeAnchor xmlns:cdr="http://schemas.openxmlformats.org/drawingml/2006/chartDrawing">
    <cdr:from>
      <cdr:x>0.89549</cdr:x>
      <cdr:y>0.00771</cdr:y>
    </cdr:from>
    <cdr:to>
      <cdr:x>0.99409</cdr:x>
      <cdr:y>0.23977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DD9B0AC6-8614-1130-646B-D46DFF75A3BD}"/>
            </a:ext>
          </a:extLst>
        </cdr:cNvPr>
        <cdr:cNvSpPr txBox="1"/>
      </cdr:nvSpPr>
      <cdr:spPr>
        <a:xfrm xmlns:a="http://schemas.openxmlformats.org/drawingml/2006/main">
          <a:off x="4135120" y="2032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/>
            <a:t>995</a:t>
          </a:r>
        </a:p>
      </cdr:txBody>
    </cdr:sp>
  </cdr:relSizeAnchor>
  <cdr:relSizeAnchor xmlns:cdr="http://schemas.openxmlformats.org/drawingml/2006/chartDrawing">
    <cdr:from>
      <cdr:x>0.91364</cdr:x>
      <cdr:y>0.46146</cdr:y>
    </cdr:from>
    <cdr:to>
      <cdr:x>0.99721</cdr:x>
      <cdr:y>0.56435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F65113BF-3B35-EAE0-064E-5AA6D2817A68}"/>
            </a:ext>
          </a:extLst>
        </cdr:cNvPr>
        <cdr:cNvSpPr txBox="1"/>
      </cdr:nvSpPr>
      <cdr:spPr>
        <a:xfrm xmlns:a="http://schemas.openxmlformats.org/drawingml/2006/main">
          <a:off x="4218940" y="121666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331</a:t>
          </a:r>
        </a:p>
      </cdr:txBody>
    </cdr:sp>
  </cdr:relSizeAnchor>
  <cdr:relSizeAnchor xmlns:cdr="http://schemas.openxmlformats.org/drawingml/2006/chartDrawing">
    <cdr:from>
      <cdr:x>0.91199</cdr:x>
      <cdr:y>0.63198</cdr:y>
    </cdr:from>
    <cdr:to>
      <cdr:x>0.99556</cdr:x>
      <cdr:y>0.73487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73CB080-42E1-C6BF-1001-3B838C3E01F5}"/>
            </a:ext>
          </a:extLst>
        </cdr:cNvPr>
        <cdr:cNvSpPr txBox="1"/>
      </cdr:nvSpPr>
      <cdr:spPr>
        <a:xfrm xmlns:a="http://schemas.openxmlformats.org/drawingml/2006/main">
          <a:off x="4211320" y="166624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2BF44"/>
              </a:solidFill>
            </a:rPr>
            <a:t>665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0.90716</cdr:x>
      <cdr:y>0.04643</cdr:y>
    </cdr:from>
    <cdr:to>
      <cdr:x>0.99066</cdr:x>
      <cdr:y>0.27008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FCB35177-1D89-342D-29A5-456B71DE50A9}"/>
            </a:ext>
          </a:extLst>
        </cdr:cNvPr>
        <cdr:cNvSpPr txBox="1"/>
      </cdr:nvSpPr>
      <cdr:spPr>
        <a:xfrm xmlns:a="http://schemas.openxmlformats.org/drawingml/2006/main">
          <a:off x="6152608" y="130752"/>
          <a:ext cx="566317" cy="629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latin typeface="Arial" panose="020B0604020202020204" pitchFamily="34" charset="0"/>
              <a:cs typeface="Arial" panose="020B0604020202020204" pitchFamily="34" charset="0"/>
            </a:rPr>
            <a:t>S/W</a:t>
          </a:r>
          <a:br>
            <a:rPr lang="sk-SK" sz="11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k-SK" sz="1100" dirty="0">
              <a:latin typeface="Arial" panose="020B0604020202020204" pitchFamily="34" charset="0"/>
              <a:cs typeface="Arial" panose="020B0604020202020204" pitchFamily="34" charset="0"/>
            </a:rPr>
            <a:t>swing</a:t>
          </a:r>
          <a:br>
            <a:rPr lang="sk-SK" sz="11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sk-SK" sz="11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sk-SK" sz="1100" b="1" dirty="0">
              <a:latin typeface="Arial" panose="020B0604020202020204" pitchFamily="34" charset="0"/>
              <a:cs typeface="Arial" panose="020B0604020202020204" pitchFamily="34" charset="0"/>
            </a:rPr>
            <a:t>358</a:t>
          </a:r>
        </a:p>
      </cdr:txBody>
    </cdr:sp>
  </cdr:relSizeAnchor>
  <cdr:relSizeAnchor xmlns:cdr="http://schemas.openxmlformats.org/drawingml/2006/chartDrawing">
    <cdr:from>
      <cdr:x>0.91294</cdr:x>
      <cdr:y>0.27186</cdr:y>
    </cdr:from>
    <cdr:to>
      <cdr:x>0.95869</cdr:x>
      <cdr:y>0.35406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D6D9D979-708B-7D15-20EE-59A473FFA52F}"/>
            </a:ext>
          </a:extLst>
        </cdr:cNvPr>
        <cdr:cNvSpPr txBox="1"/>
      </cdr:nvSpPr>
      <cdr:spPr>
        <a:xfrm xmlns:a="http://schemas.openxmlformats.org/drawingml/2006/main">
          <a:off x="6191767" y="765588"/>
          <a:ext cx="310287" cy="231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201</a:t>
          </a:r>
        </a:p>
      </cdr:txBody>
    </cdr:sp>
  </cdr:relSizeAnchor>
  <cdr:relSizeAnchor xmlns:cdr="http://schemas.openxmlformats.org/drawingml/2006/chartDrawing">
    <cdr:from>
      <cdr:x>0.91967</cdr:x>
      <cdr:y>0.42526</cdr:y>
    </cdr:from>
    <cdr:to>
      <cdr:x>0.96542</cdr:x>
      <cdr:y>0.50746</cdr:y>
    </cdr:to>
    <cdr:sp macro="" textlink="">
      <cdr:nvSpPr>
        <cdr:cNvPr id="6" name="BlokTextu 1">
          <a:extLst xmlns:a="http://schemas.openxmlformats.org/drawingml/2006/main">
            <a:ext uri="{FF2B5EF4-FFF2-40B4-BE49-F238E27FC236}">
              <a16:creationId xmlns:a16="http://schemas.microsoft.com/office/drawing/2014/main" id="{0FD608FB-BE8A-1767-5F01-4A264F4EC387}"/>
            </a:ext>
          </a:extLst>
        </cdr:cNvPr>
        <cdr:cNvSpPr txBox="1"/>
      </cdr:nvSpPr>
      <cdr:spPr>
        <a:xfrm xmlns:a="http://schemas.openxmlformats.org/drawingml/2006/main">
          <a:off x="6375400" y="1163320"/>
          <a:ext cx="317210" cy="224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54</a:t>
          </a:r>
        </a:p>
      </cdr:txBody>
    </cdr:sp>
  </cdr:relSizeAnchor>
  <cdr:relSizeAnchor xmlns:cdr="http://schemas.openxmlformats.org/drawingml/2006/chartDrawing">
    <cdr:from>
      <cdr:x>0.90538</cdr:x>
      <cdr:y>0.50046</cdr:y>
    </cdr:from>
    <cdr:to>
      <cdr:x>0.95114</cdr:x>
      <cdr:y>0.58267</cdr:y>
    </cdr:to>
    <cdr:sp macro="" textlink="">
      <cdr:nvSpPr>
        <cdr:cNvPr id="7" name="BlokTextu 1">
          <a:extLst xmlns:a="http://schemas.openxmlformats.org/drawingml/2006/main">
            <a:ext uri="{FF2B5EF4-FFF2-40B4-BE49-F238E27FC236}">
              <a16:creationId xmlns:a16="http://schemas.microsoft.com/office/drawing/2014/main" id="{A1BA7FB6-87D0-5BA2-05BB-00AB78CAE525}"/>
            </a:ext>
          </a:extLst>
        </cdr:cNvPr>
        <cdr:cNvSpPr txBox="1"/>
      </cdr:nvSpPr>
      <cdr:spPr>
        <a:xfrm xmlns:a="http://schemas.openxmlformats.org/drawingml/2006/main">
          <a:off x="6276340" y="1369060"/>
          <a:ext cx="317210" cy="224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-201</a:t>
          </a:r>
        </a:p>
      </cdr:txBody>
    </cdr:sp>
  </cdr:relSizeAnchor>
  <cdr:relSizeAnchor xmlns:cdr="http://schemas.openxmlformats.org/drawingml/2006/chartDrawing">
    <cdr:from>
      <cdr:x>0.90977</cdr:x>
      <cdr:y>0.60353</cdr:y>
    </cdr:from>
    <cdr:to>
      <cdr:x>0.95553</cdr:x>
      <cdr:y>0.68573</cdr:y>
    </cdr:to>
    <cdr:sp macro="" textlink="">
      <cdr:nvSpPr>
        <cdr:cNvPr id="8" name="BlokTextu 1">
          <a:extLst xmlns:a="http://schemas.openxmlformats.org/drawingml/2006/main">
            <a:ext uri="{FF2B5EF4-FFF2-40B4-BE49-F238E27FC236}">
              <a16:creationId xmlns:a16="http://schemas.microsoft.com/office/drawing/2014/main" id="{353DC256-C18E-4AC0-D7EC-EDD9BB0F1ECB}"/>
            </a:ext>
          </a:extLst>
        </cdr:cNvPr>
        <cdr:cNvSpPr txBox="1"/>
      </cdr:nvSpPr>
      <cdr:spPr>
        <a:xfrm xmlns:a="http://schemas.openxmlformats.org/drawingml/2006/main">
          <a:off x="6306820" y="1651000"/>
          <a:ext cx="317210" cy="224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258</a:t>
          </a:r>
        </a:p>
      </cdr:txBody>
    </cdr:sp>
  </cdr:relSizeAnchor>
</c:userShapes>
</file>

<file path=ppt/drawings/drawing40.xml><?xml version="1.0" encoding="utf-8"?>
<c:userShapes xmlns:c="http://schemas.openxmlformats.org/drawingml/2006/chart">
  <cdr:relSizeAnchor xmlns:cdr="http://schemas.openxmlformats.org/drawingml/2006/chartDrawing">
    <cdr:from>
      <cdr:x>0.30096</cdr:x>
      <cdr:y>0.17588</cdr:y>
    </cdr:from>
    <cdr:to>
      <cdr:x>0.30096</cdr:x>
      <cdr:y>0.90332</cdr:y>
    </cdr:to>
    <cdr:cxnSp macro="">
      <cdr:nvCxnSpPr>
        <cdr:cNvPr id="2" name="Rovná spojnica 1">
          <a:extLst xmlns:a="http://schemas.openxmlformats.org/drawingml/2006/main">
            <a:ext uri="{FF2B5EF4-FFF2-40B4-BE49-F238E27FC236}">
              <a16:creationId xmlns:a16="http://schemas.microsoft.com/office/drawing/2014/main" id="{1B45C6E8-EF16-A263-BCD4-0A21278F3A80}"/>
            </a:ext>
          </a:extLst>
        </cdr:cNvPr>
        <cdr:cNvCxnSpPr/>
      </cdr:nvCxnSpPr>
      <cdr:spPr>
        <a:xfrm xmlns:a="http://schemas.openxmlformats.org/drawingml/2006/main">
          <a:off x="1336943" y="494491"/>
          <a:ext cx="0" cy="2045284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0.65322</cdr:x>
      <cdr:y>0.17585</cdr:y>
    </cdr:from>
    <cdr:to>
      <cdr:x>0.65322</cdr:x>
      <cdr:y>0.90929</cdr:y>
    </cdr:to>
    <cdr:cxnSp macro="">
      <cdr:nvCxnSpPr>
        <cdr:cNvPr id="4" name="Rovná spojnica 3">
          <a:extLst xmlns:a="http://schemas.openxmlformats.org/drawingml/2006/main">
            <a:ext uri="{FF2B5EF4-FFF2-40B4-BE49-F238E27FC236}">
              <a16:creationId xmlns:a16="http://schemas.microsoft.com/office/drawing/2014/main" id="{27E4FFA8-5B02-1178-0566-F5F1D85BC514}"/>
            </a:ext>
          </a:extLst>
        </cdr:cNvPr>
        <cdr:cNvCxnSpPr/>
      </cdr:nvCxnSpPr>
      <cdr:spPr>
        <a:xfrm xmlns:a="http://schemas.openxmlformats.org/drawingml/2006/main">
          <a:off x="2901799" y="494417"/>
          <a:ext cx="0" cy="2062136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0.41254</cdr:x>
      <cdr:y>0.16523</cdr:y>
    </cdr:from>
    <cdr:to>
      <cdr:x>0.53177</cdr:x>
      <cdr:y>0.27985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2A44DDDD-021F-3B87-DF0B-2F73840F32B6}"/>
            </a:ext>
          </a:extLst>
        </cdr:cNvPr>
        <cdr:cNvSpPr txBox="1"/>
      </cdr:nvSpPr>
      <cdr:spPr>
        <a:xfrm xmlns:a="http://schemas.openxmlformats.org/drawingml/2006/main">
          <a:off x="1871980" y="43942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2030</a:t>
          </a:r>
        </a:p>
      </cdr:txBody>
    </cdr:sp>
  </cdr:relSizeAnchor>
  <cdr:relSizeAnchor xmlns:cdr="http://schemas.openxmlformats.org/drawingml/2006/chartDrawing">
    <cdr:from>
      <cdr:x>0.76518</cdr:x>
      <cdr:y>0.1681</cdr:y>
    </cdr:from>
    <cdr:to>
      <cdr:x>0.88441</cdr:x>
      <cdr:y>0.28271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2F7B0DE1-CC70-9DAF-658C-44DF484D0CBD}"/>
            </a:ext>
          </a:extLst>
        </cdr:cNvPr>
        <cdr:cNvSpPr txBox="1"/>
      </cdr:nvSpPr>
      <cdr:spPr>
        <a:xfrm xmlns:a="http://schemas.openxmlformats.org/drawingml/2006/main">
          <a:off x="3472180" y="44704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2040</a:t>
          </a:r>
        </a:p>
      </cdr:txBody>
    </cdr:sp>
  </cdr:relSizeAnchor>
</c:userShapes>
</file>

<file path=ppt/drawings/drawing41.xml><?xml version="1.0" encoding="utf-8"?>
<c:userShapes xmlns:c="http://schemas.openxmlformats.org/drawingml/2006/chart">
  <cdr:relSizeAnchor xmlns:cdr="http://schemas.openxmlformats.org/drawingml/2006/chartDrawing">
    <cdr:from>
      <cdr:x>0.50649</cdr:x>
      <cdr:y>0.17857</cdr:y>
    </cdr:from>
    <cdr:to>
      <cdr:x>0.50649</cdr:x>
      <cdr:y>0.65256</cdr:y>
    </cdr:to>
    <cdr:cxnSp macro="">
      <cdr:nvCxnSpPr>
        <cdr:cNvPr id="3" name="Rovná spojnica 2">
          <a:extLst xmlns:a="http://schemas.openxmlformats.org/drawingml/2006/main">
            <a:ext uri="{FF2B5EF4-FFF2-40B4-BE49-F238E27FC236}">
              <a16:creationId xmlns:a16="http://schemas.microsoft.com/office/drawing/2014/main" id="{F7F9834A-D733-92E0-0B8A-09D34E1B1ADD}"/>
            </a:ext>
          </a:extLst>
        </cdr:cNvPr>
        <cdr:cNvCxnSpPr/>
      </cdr:nvCxnSpPr>
      <cdr:spPr>
        <a:xfrm xmlns:a="http://schemas.openxmlformats.org/drawingml/2006/main">
          <a:off x="3307538" y="466211"/>
          <a:ext cx="0" cy="1237495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0.83128</cdr:x>
      <cdr:y>0.16937</cdr:y>
    </cdr:from>
    <cdr:to>
      <cdr:x>0.83128</cdr:x>
      <cdr:y>0.64336</cdr:y>
    </cdr:to>
    <cdr:cxnSp macro="">
      <cdr:nvCxnSpPr>
        <cdr:cNvPr id="4" name="Rovná spojnica 3">
          <a:extLst xmlns:a="http://schemas.openxmlformats.org/drawingml/2006/main">
            <a:ext uri="{FF2B5EF4-FFF2-40B4-BE49-F238E27FC236}">
              <a16:creationId xmlns:a16="http://schemas.microsoft.com/office/drawing/2014/main" id="{2B49E0D8-9D4E-5113-BF36-092A7D344587}"/>
            </a:ext>
          </a:extLst>
        </cdr:cNvPr>
        <cdr:cNvCxnSpPr/>
      </cdr:nvCxnSpPr>
      <cdr:spPr>
        <a:xfrm xmlns:a="http://schemas.openxmlformats.org/drawingml/2006/main">
          <a:off x="5428540" y="442195"/>
          <a:ext cx="0" cy="1237495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0.94772</cdr:y>
    </cdr:from>
    <cdr:to>
      <cdr:x>1</cdr:x>
      <cdr:y>0.96662</cdr:y>
    </cdr:to>
    <cdr:sp macro="" textlink="">
      <cdr:nvSpPr>
        <cdr:cNvPr id="6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B8FA0BF2-64FA-1041-F281-02D79731AB0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0" y="2584450"/>
          <a:ext cx="6530340" cy="515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Ember yearly data</a:t>
          </a:r>
          <a:r>
            <a:rPr lang="sk-SK" sz="900" baseline="0" dirty="0">
              <a:solidFill>
                <a:schemeClr val="bg1">
                  <a:lumMod val="50000"/>
                </a:schemeClr>
              </a:solidFill>
            </a:rPr>
            <a:t> (2019-2023), RePowerEU &amp; WoodMac calc. as capacity growth (GW) applied on 2023 generation (TWh)</a:t>
          </a:r>
          <a:endParaRPr lang="sk-SK" sz="9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0.50875</cdr:x>
      <cdr:y>0.18629</cdr:y>
    </cdr:from>
    <cdr:to>
      <cdr:x>0.70128</cdr:x>
      <cdr:y>0.30879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76DC2540-F158-9369-63A9-BE8E88B71BEC}"/>
            </a:ext>
          </a:extLst>
        </cdr:cNvPr>
        <cdr:cNvSpPr txBox="1"/>
      </cdr:nvSpPr>
      <cdr:spPr>
        <a:xfrm xmlns:a="http://schemas.openxmlformats.org/drawingml/2006/main">
          <a:off x="3322319" y="486728"/>
          <a:ext cx="1257300" cy="32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sk-SK" sz="1100"/>
        </a:p>
      </cdr:txBody>
    </cdr:sp>
  </cdr:relSizeAnchor>
  <cdr:relSizeAnchor xmlns:cdr="http://schemas.openxmlformats.org/drawingml/2006/chartDrawing">
    <cdr:from>
      <cdr:x>0.62544</cdr:x>
      <cdr:y>0.16296</cdr:y>
    </cdr:from>
    <cdr:to>
      <cdr:x>0.70829</cdr:x>
      <cdr:y>0.27962</cdr:y>
    </cdr:to>
    <cdr:sp macro="" textlink="">
      <cdr:nvSpPr>
        <cdr:cNvPr id="5" name="BlokTextu 4">
          <a:extLst xmlns:a="http://schemas.openxmlformats.org/drawingml/2006/main">
            <a:ext uri="{FF2B5EF4-FFF2-40B4-BE49-F238E27FC236}">
              <a16:creationId xmlns:a16="http://schemas.microsoft.com/office/drawing/2014/main" id="{1F2C4501-D3B4-2421-FFB1-B2687D1EA429}"/>
            </a:ext>
          </a:extLst>
        </cdr:cNvPr>
        <cdr:cNvSpPr txBox="1"/>
      </cdr:nvSpPr>
      <cdr:spPr>
        <a:xfrm xmlns:a="http://schemas.openxmlformats.org/drawingml/2006/main">
          <a:off x="4084320" y="425456"/>
          <a:ext cx="541039" cy="304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2030</a:t>
          </a:r>
        </a:p>
      </cdr:txBody>
    </cdr:sp>
  </cdr:relSizeAnchor>
  <cdr:relSizeAnchor xmlns:cdr="http://schemas.openxmlformats.org/drawingml/2006/chartDrawing">
    <cdr:from>
      <cdr:x>0.84092</cdr:x>
      <cdr:y>0.16235</cdr:y>
    </cdr:from>
    <cdr:to>
      <cdr:x>0.92376</cdr:x>
      <cdr:y>0.27901</cdr:y>
    </cdr:to>
    <cdr:sp macro="" textlink="">
      <cdr:nvSpPr>
        <cdr:cNvPr id="7" name="BlokTextu 1">
          <a:extLst xmlns:a="http://schemas.openxmlformats.org/drawingml/2006/main">
            <a:ext uri="{FF2B5EF4-FFF2-40B4-BE49-F238E27FC236}">
              <a16:creationId xmlns:a16="http://schemas.microsoft.com/office/drawing/2014/main" id="{3BBB67E2-5E6F-AC21-56AD-9FB883AF88A0}"/>
            </a:ext>
          </a:extLst>
        </cdr:cNvPr>
        <cdr:cNvSpPr txBox="1"/>
      </cdr:nvSpPr>
      <cdr:spPr>
        <a:xfrm xmlns:a="http://schemas.openxmlformats.org/drawingml/2006/main">
          <a:off x="5491509" y="423864"/>
          <a:ext cx="540973" cy="3045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2040</a:t>
          </a:r>
        </a:p>
      </cdr:txBody>
    </cdr:sp>
  </cdr:relSizeAnchor>
</c:userShapes>
</file>

<file path=ppt/drawings/drawing42.xml><?xml version="1.0" encoding="utf-8"?>
<c:userShapes xmlns:c="http://schemas.openxmlformats.org/drawingml/2006/chart">
  <cdr:relSizeAnchor xmlns:cdr="http://schemas.openxmlformats.org/drawingml/2006/chartDrawing">
    <cdr:from>
      <cdr:x>0.50485</cdr:x>
      <cdr:y>0.17287</cdr:y>
    </cdr:from>
    <cdr:to>
      <cdr:x>0.50485</cdr:x>
      <cdr:y>0.64823</cdr:y>
    </cdr:to>
    <cdr:cxnSp macro="">
      <cdr:nvCxnSpPr>
        <cdr:cNvPr id="2" name="Rovná spojnica 1">
          <a:extLst xmlns:a="http://schemas.openxmlformats.org/drawingml/2006/main">
            <a:ext uri="{FF2B5EF4-FFF2-40B4-BE49-F238E27FC236}">
              <a16:creationId xmlns:a16="http://schemas.microsoft.com/office/drawing/2014/main" id="{6A656EE1-CC77-B7C6-B9BD-73BD8AEE6E42}"/>
            </a:ext>
          </a:extLst>
        </cdr:cNvPr>
        <cdr:cNvCxnSpPr/>
      </cdr:nvCxnSpPr>
      <cdr:spPr>
        <a:xfrm xmlns:a="http://schemas.openxmlformats.org/drawingml/2006/main">
          <a:off x="3361252" y="452482"/>
          <a:ext cx="0" cy="1244241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0.83076</cdr:x>
      <cdr:y>0.17868</cdr:y>
    </cdr:from>
    <cdr:to>
      <cdr:x>0.83076</cdr:x>
      <cdr:y>0.65404</cdr:y>
    </cdr:to>
    <cdr:cxnSp macro="">
      <cdr:nvCxnSpPr>
        <cdr:cNvPr id="3" name="Rovná spojnica 2">
          <a:extLst xmlns:a="http://schemas.openxmlformats.org/drawingml/2006/main">
            <a:ext uri="{FF2B5EF4-FFF2-40B4-BE49-F238E27FC236}">
              <a16:creationId xmlns:a16="http://schemas.microsoft.com/office/drawing/2014/main" id="{6A656EE1-CC77-B7C6-B9BD-73BD8AEE6E42}"/>
            </a:ext>
          </a:extLst>
        </cdr:cNvPr>
        <cdr:cNvCxnSpPr/>
      </cdr:nvCxnSpPr>
      <cdr:spPr>
        <a:xfrm xmlns:a="http://schemas.openxmlformats.org/drawingml/2006/main">
          <a:off x="5531185" y="467693"/>
          <a:ext cx="0" cy="1244240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0.00601</cdr:x>
      <cdr:y>0.92967</cdr:y>
    </cdr:from>
    <cdr:to>
      <cdr:x>1</cdr:x>
      <cdr:y>0.9485</cdr:y>
    </cdr:to>
    <cdr:sp macro="" textlink="">
      <cdr:nvSpPr>
        <cdr:cNvPr id="4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1F0F2197-F6C3-031E-64C8-AF5487218EBC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0005" y="2543174"/>
          <a:ext cx="6617970" cy="5153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Ember yearly data</a:t>
          </a:r>
          <a:r>
            <a:rPr lang="sk-SK" sz="900" baseline="0" dirty="0">
              <a:solidFill>
                <a:schemeClr val="bg1">
                  <a:lumMod val="50000"/>
                </a:schemeClr>
              </a:solidFill>
            </a:rPr>
            <a:t> (2019-2023), RePowerEU &amp; WoodMac calc. as capacity growth (GW) applied on 2023 generation (TWh)</a:t>
          </a:r>
          <a:endParaRPr lang="sk-SK" sz="900" dirty="0">
            <a:solidFill>
              <a:schemeClr val="bg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0.83624</cdr:x>
      <cdr:y>0.17054</cdr:y>
    </cdr:from>
    <cdr:to>
      <cdr:x>0.9175</cdr:x>
      <cdr:y>0.28682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A04CDEBD-3F35-929A-7FC6-1D7F5B77167E}"/>
            </a:ext>
          </a:extLst>
        </cdr:cNvPr>
        <cdr:cNvSpPr txBox="1"/>
      </cdr:nvSpPr>
      <cdr:spPr>
        <a:xfrm xmlns:a="http://schemas.openxmlformats.org/drawingml/2006/main">
          <a:off x="5567694" y="446383"/>
          <a:ext cx="541027" cy="30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2040</a:t>
          </a:r>
        </a:p>
      </cdr:txBody>
    </cdr:sp>
  </cdr:relSizeAnchor>
  <cdr:relSizeAnchor xmlns:cdr="http://schemas.openxmlformats.org/drawingml/2006/chartDrawing">
    <cdr:from>
      <cdr:x>0.58331</cdr:x>
      <cdr:y>0.17054</cdr:y>
    </cdr:from>
    <cdr:to>
      <cdr:x>0.66457</cdr:x>
      <cdr:y>0.28682</cdr:y>
    </cdr:to>
    <cdr:sp macro="" textlink="">
      <cdr:nvSpPr>
        <cdr:cNvPr id="6" name="BlokTextu 1">
          <a:extLst xmlns:a="http://schemas.openxmlformats.org/drawingml/2006/main">
            <a:ext uri="{FF2B5EF4-FFF2-40B4-BE49-F238E27FC236}">
              <a16:creationId xmlns:a16="http://schemas.microsoft.com/office/drawing/2014/main" id="{1ABF4C28-4C63-9CE3-971F-EC265FB70E4A}"/>
            </a:ext>
          </a:extLst>
        </cdr:cNvPr>
        <cdr:cNvSpPr txBox="1"/>
      </cdr:nvSpPr>
      <cdr:spPr>
        <a:xfrm xmlns:a="http://schemas.openxmlformats.org/drawingml/2006/main">
          <a:off x="3883660" y="44704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2030</a:t>
          </a:r>
        </a:p>
      </cdr:txBody>
    </cdr:sp>
  </cdr:relSizeAnchor>
</c:userShapes>
</file>

<file path=ppt/drawings/drawing43.xml><?xml version="1.0" encoding="utf-8"?>
<c:userShapes xmlns:c="http://schemas.openxmlformats.org/drawingml/2006/chart">
  <cdr:relSizeAnchor xmlns:cdr="http://schemas.openxmlformats.org/drawingml/2006/chartDrawing">
    <cdr:from>
      <cdr:x>0.29622</cdr:x>
      <cdr:y>0.16384</cdr:y>
    </cdr:from>
    <cdr:to>
      <cdr:x>0.29622</cdr:x>
      <cdr:y>0.89218</cdr:y>
    </cdr:to>
    <cdr:cxnSp macro="">
      <cdr:nvCxnSpPr>
        <cdr:cNvPr id="2" name="Rovná spojnica 1">
          <a:extLst xmlns:a="http://schemas.openxmlformats.org/drawingml/2006/main">
            <a:ext uri="{FF2B5EF4-FFF2-40B4-BE49-F238E27FC236}">
              <a16:creationId xmlns:a16="http://schemas.microsoft.com/office/drawing/2014/main" id="{988C68A6-F5AC-F87E-92F7-83DCE188D409}"/>
            </a:ext>
          </a:extLst>
        </cdr:cNvPr>
        <cdr:cNvCxnSpPr/>
      </cdr:nvCxnSpPr>
      <cdr:spPr>
        <a:xfrm xmlns:a="http://schemas.openxmlformats.org/drawingml/2006/main">
          <a:off x="1347445" y="467693"/>
          <a:ext cx="0" cy="2079110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0.65396</cdr:x>
      <cdr:y>0.16384</cdr:y>
    </cdr:from>
    <cdr:to>
      <cdr:x>0.65396</cdr:x>
      <cdr:y>0.89218</cdr:y>
    </cdr:to>
    <cdr:cxnSp macro="">
      <cdr:nvCxnSpPr>
        <cdr:cNvPr id="3" name="Rovná spojnica 2">
          <a:extLst xmlns:a="http://schemas.openxmlformats.org/drawingml/2006/main">
            <a:ext uri="{FF2B5EF4-FFF2-40B4-BE49-F238E27FC236}">
              <a16:creationId xmlns:a16="http://schemas.microsoft.com/office/drawing/2014/main" id="{2566E8C9-98A9-4DB8-C4C8-728F71BDA25B}"/>
            </a:ext>
          </a:extLst>
        </cdr:cNvPr>
        <cdr:cNvCxnSpPr/>
      </cdr:nvCxnSpPr>
      <cdr:spPr>
        <a:xfrm xmlns:a="http://schemas.openxmlformats.org/drawingml/2006/main">
          <a:off x="2974733" y="467693"/>
          <a:ext cx="0" cy="2079110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0.77653</cdr:x>
      <cdr:y>0.16053</cdr:y>
    </cdr:from>
    <cdr:to>
      <cdr:x>0.89442</cdr:x>
      <cdr:y>0.27384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E673DAA0-2FDB-61AB-FF45-B13852C753FA}"/>
            </a:ext>
          </a:extLst>
        </cdr:cNvPr>
        <cdr:cNvSpPr txBox="1"/>
      </cdr:nvSpPr>
      <cdr:spPr>
        <a:xfrm xmlns:a="http://schemas.openxmlformats.org/drawingml/2006/main">
          <a:off x="3563620" y="43180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2040</a:t>
          </a:r>
        </a:p>
      </cdr:txBody>
    </cdr:sp>
  </cdr:relSizeAnchor>
  <cdr:relSizeAnchor xmlns:cdr="http://schemas.openxmlformats.org/drawingml/2006/chartDrawing">
    <cdr:from>
      <cdr:x>0.41788</cdr:x>
      <cdr:y>0.1577</cdr:y>
    </cdr:from>
    <cdr:to>
      <cdr:x>0.53577</cdr:x>
      <cdr:y>0.27101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E673DAA0-2FDB-61AB-FF45-B13852C753FA}"/>
            </a:ext>
          </a:extLst>
        </cdr:cNvPr>
        <cdr:cNvSpPr txBox="1"/>
      </cdr:nvSpPr>
      <cdr:spPr>
        <a:xfrm xmlns:a="http://schemas.openxmlformats.org/drawingml/2006/main">
          <a:off x="1917700" y="42418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2030</a:t>
          </a:r>
        </a:p>
      </cdr:txBody>
    </cdr:sp>
  </cdr:relSizeAnchor>
</c:userShapes>
</file>

<file path=ppt/drawings/drawing44.xml><?xml version="1.0" encoding="utf-8"?>
<c:userShapes xmlns:c="http://schemas.openxmlformats.org/drawingml/2006/chart">
  <cdr:relSizeAnchor xmlns:cdr="http://schemas.openxmlformats.org/drawingml/2006/chartDrawing">
    <cdr:from>
      <cdr:x>0.28585</cdr:x>
      <cdr:y>0.17886</cdr:y>
    </cdr:from>
    <cdr:to>
      <cdr:x>0.28585</cdr:x>
      <cdr:y>0.90184</cdr:y>
    </cdr:to>
    <cdr:cxnSp macro="">
      <cdr:nvCxnSpPr>
        <cdr:cNvPr id="2" name="Rovná spojnica 1">
          <a:extLst xmlns:a="http://schemas.openxmlformats.org/drawingml/2006/main">
            <a:ext uri="{FF2B5EF4-FFF2-40B4-BE49-F238E27FC236}">
              <a16:creationId xmlns:a16="http://schemas.microsoft.com/office/drawing/2014/main" id="{1B45C6E8-EF16-A263-BCD4-0A21278F3A80}"/>
            </a:ext>
          </a:extLst>
        </cdr:cNvPr>
        <cdr:cNvCxnSpPr/>
      </cdr:nvCxnSpPr>
      <cdr:spPr>
        <a:xfrm xmlns:a="http://schemas.openxmlformats.org/drawingml/2006/main">
          <a:off x="1300274" y="481517"/>
          <a:ext cx="0" cy="1946377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0.65322</cdr:x>
      <cdr:y>0.17585</cdr:y>
    </cdr:from>
    <cdr:to>
      <cdr:x>0.65322</cdr:x>
      <cdr:y>0.89249</cdr:y>
    </cdr:to>
    <cdr:cxnSp macro="">
      <cdr:nvCxnSpPr>
        <cdr:cNvPr id="4" name="Rovná spojnica 3">
          <a:extLst xmlns:a="http://schemas.openxmlformats.org/drawingml/2006/main">
            <a:ext uri="{FF2B5EF4-FFF2-40B4-BE49-F238E27FC236}">
              <a16:creationId xmlns:a16="http://schemas.microsoft.com/office/drawing/2014/main" id="{27E4FFA8-5B02-1178-0566-F5F1D85BC514}"/>
            </a:ext>
          </a:extLst>
        </cdr:cNvPr>
        <cdr:cNvCxnSpPr/>
      </cdr:nvCxnSpPr>
      <cdr:spPr>
        <a:xfrm xmlns:a="http://schemas.openxmlformats.org/drawingml/2006/main">
          <a:off x="2971366" y="473414"/>
          <a:ext cx="0" cy="1929313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0.41254</cdr:x>
      <cdr:y>0.16523</cdr:y>
    </cdr:from>
    <cdr:to>
      <cdr:x>0.53177</cdr:x>
      <cdr:y>0.27985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2A44DDDD-021F-3B87-DF0B-2F73840F32B6}"/>
            </a:ext>
          </a:extLst>
        </cdr:cNvPr>
        <cdr:cNvSpPr txBox="1"/>
      </cdr:nvSpPr>
      <cdr:spPr>
        <a:xfrm xmlns:a="http://schemas.openxmlformats.org/drawingml/2006/main">
          <a:off x="1871980" y="43942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2030</a:t>
          </a:r>
        </a:p>
      </cdr:txBody>
    </cdr:sp>
  </cdr:relSizeAnchor>
  <cdr:relSizeAnchor xmlns:cdr="http://schemas.openxmlformats.org/drawingml/2006/chartDrawing">
    <cdr:from>
      <cdr:x>0.76518</cdr:x>
      <cdr:y>0.1681</cdr:y>
    </cdr:from>
    <cdr:to>
      <cdr:x>0.88441</cdr:x>
      <cdr:y>0.28271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2F7B0DE1-CC70-9DAF-658C-44DF484D0CBD}"/>
            </a:ext>
          </a:extLst>
        </cdr:cNvPr>
        <cdr:cNvSpPr txBox="1"/>
      </cdr:nvSpPr>
      <cdr:spPr>
        <a:xfrm xmlns:a="http://schemas.openxmlformats.org/drawingml/2006/main">
          <a:off x="3472180" y="447040"/>
          <a:ext cx="54102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2040</a:t>
          </a:r>
        </a:p>
      </cdr:txBody>
    </cdr:sp>
  </cdr:relSizeAnchor>
</c:userShapes>
</file>

<file path=ppt/drawings/drawing45.xml><?xml version="1.0" encoding="utf-8"?>
<c:userShapes xmlns:c="http://schemas.openxmlformats.org/drawingml/2006/chart">
  <cdr:relSizeAnchor xmlns:cdr="http://schemas.openxmlformats.org/drawingml/2006/chartDrawing">
    <cdr:from>
      <cdr:x>0.56319</cdr:x>
      <cdr:y>0.18529</cdr:y>
    </cdr:from>
    <cdr:to>
      <cdr:x>0.56395</cdr:x>
      <cdr:y>0.69281</cdr:y>
    </cdr:to>
    <cdr:cxnSp macro="">
      <cdr:nvCxnSpPr>
        <cdr:cNvPr id="2" name="Rovná spojnica 1">
          <a:extLst xmlns:a="http://schemas.openxmlformats.org/drawingml/2006/main">
            <a:ext uri="{FF2B5EF4-FFF2-40B4-BE49-F238E27FC236}">
              <a16:creationId xmlns:a16="http://schemas.microsoft.com/office/drawing/2014/main" id="{6B1BE875-33DC-EDBB-7F17-555B51ECF2EF}"/>
            </a:ext>
          </a:extLst>
        </cdr:cNvPr>
        <cdr:cNvCxnSpPr/>
      </cdr:nvCxnSpPr>
      <cdr:spPr>
        <a:xfrm xmlns:a="http://schemas.openxmlformats.org/drawingml/2006/main">
          <a:off x="3749698" y="486062"/>
          <a:ext cx="5060" cy="1331319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0.81345</cdr:x>
      <cdr:y>0.17196</cdr:y>
    </cdr:from>
    <cdr:to>
      <cdr:x>0.8144</cdr:x>
      <cdr:y>0.68991</cdr:y>
    </cdr:to>
    <cdr:cxnSp macro="">
      <cdr:nvCxnSpPr>
        <cdr:cNvPr id="3" name="Rovná spojnica 2">
          <a:extLst xmlns:a="http://schemas.openxmlformats.org/drawingml/2006/main">
            <a:ext uri="{FF2B5EF4-FFF2-40B4-BE49-F238E27FC236}">
              <a16:creationId xmlns:a16="http://schemas.microsoft.com/office/drawing/2014/main" id="{6B1BE875-33DC-EDBB-7F17-555B51ECF2EF}"/>
            </a:ext>
          </a:extLst>
        </cdr:cNvPr>
        <cdr:cNvCxnSpPr/>
      </cdr:nvCxnSpPr>
      <cdr:spPr>
        <a:xfrm xmlns:a="http://schemas.openxmlformats.org/drawingml/2006/main" flipH="1">
          <a:off x="5415909" y="451083"/>
          <a:ext cx="6326" cy="1358679"/>
        </a:xfrm>
        <a:prstGeom xmlns:a="http://schemas.openxmlformats.org/drawingml/2006/main" prst="line">
          <a:avLst/>
        </a:prstGeom>
        <a:ln xmlns:a="http://schemas.openxmlformats.org/drawingml/2006/main" w="9525" cap="flat" cmpd="sng" algn="ctr">
          <a:solidFill>
            <a:schemeClr val="dk1"/>
          </a:solidFill>
          <a:prstDash val="dash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0.09776</cdr:x>
      <cdr:y>0.9456</cdr:y>
    </cdr:from>
    <cdr:to>
      <cdr:x>0.75863</cdr:x>
      <cdr:y>0.99696</cdr:y>
    </cdr:to>
    <cdr:sp macro="" textlink="">
      <cdr:nvSpPr>
        <cdr:cNvPr id="4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1F0F2197-F6C3-031E-64C8-AF5487218EBC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650875" y="2593975"/>
          <a:ext cx="4400072" cy="1408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Ember yearly data (2019-2023)</a:t>
          </a:r>
        </a:p>
      </cdr:txBody>
    </cdr:sp>
  </cdr:relSizeAnchor>
  <cdr:relSizeAnchor xmlns:cdr="http://schemas.openxmlformats.org/drawingml/2006/chartDrawing">
    <cdr:from>
      <cdr:x>0.83281</cdr:x>
      <cdr:y>0.14427</cdr:y>
    </cdr:from>
    <cdr:to>
      <cdr:x>0.91407</cdr:x>
      <cdr:y>0.26047</cdr:y>
    </cdr:to>
    <cdr:sp macro="" textlink="">
      <cdr:nvSpPr>
        <cdr:cNvPr id="5" name="BlokTextu 1">
          <a:extLst xmlns:a="http://schemas.openxmlformats.org/drawingml/2006/main">
            <a:ext uri="{FF2B5EF4-FFF2-40B4-BE49-F238E27FC236}">
              <a16:creationId xmlns:a16="http://schemas.microsoft.com/office/drawing/2014/main" id="{9EC9CC21-4699-964D-8D8B-606930A06C65}"/>
            </a:ext>
          </a:extLst>
        </cdr:cNvPr>
        <cdr:cNvSpPr txBox="1"/>
      </cdr:nvSpPr>
      <cdr:spPr>
        <a:xfrm xmlns:a="http://schemas.openxmlformats.org/drawingml/2006/main">
          <a:off x="5544838" y="378460"/>
          <a:ext cx="541027" cy="3047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2040</a:t>
          </a:r>
        </a:p>
      </cdr:txBody>
    </cdr:sp>
  </cdr:relSizeAnchor>
  <cdr:relSizeAnchor xmlns:cdr="http://schemas.openxmlformats.org/drawingml/2006/chartDrawing">
    <cdr:from>
      <cdr:x>0.64626</cdr:x>
      <cdr:y>0.14427</cdr:y>
    </cdr:from>
    <cdr:to>
      <cdr:x>0.72752</cdr:x>
      <cdr:y>0.26047</cdr:y>
    </cdr:to>
    <cdr:sp macro="" textlink="">
      <cdr:nvSpPr>
        <cdr:cNvPr id="6" name="BlokTextu 1">
          <a:extLst xmlns:a="http://schemas.openxmlformats.org/drawingml/2006/main">
            <a:ext uri="{FF2B5EF4-FFF2-40B4-BE49-F238E27FC236}">
              <a16:creationId xmlns:a16="http://schemas.microsoft.com/office/drawing/2014/main" id="{9EC9CC21-4699-964D-8D8B-606930A06C65}"/>
            </a:ext>
          </a:extLst>
        </cdr:cNvPr>
        <cdr:cNvSpPr txBox="1"/>
      </cdr:nvSpPr>
      <cdr:spPr>
        <a:xfrm xmlns:a="http://schemas.openxmlformats.org/drawingml/2006/main">
          <a:off x="4302781" y="378447"/>
          <a:ext cx="541027" cy="304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200" b="1">
              <a:latin typeface="Arial" panose="020B0604020202020204" pitchFamily="34" charset="0"/>
              <a:cs typeface="Arial" panose="020B0604020202020204" pitchFamily="34" charset="0"/>
            </a:rPr>
            <a:t>2030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0.89667</cdr:x>
      <cdr:y>0.01826</cdr:y>
    </cdr:from>
    <cdr:to>
      <cdr:x>0.97959</cdr:x>
      <cdr:y>0.23825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C3AB5CC2-2F15-792E-149D-3BD26C1CEDFC}"/>
            </a:ext>
          </a:extLst>
        </cdr:cNvPr>
        <cdr:cNvSpPr txBox="1"/>
      </cdr:nvSpPr>
      <cdr:spPr>
        <a:xfrm xmlns:a="http://schemas.openxmlformats.org/drawingml/2006/main">
          <a:off x="6258657" y="50800"/>
          <a:ext cx="578837" cy="611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sz="1100" b="1" dirty="0">
              <a:latin typeface="Arial" panose="020B0604020202020204" pitchFamily="34" charset="0"/>
              <a:cs typeface="Arial" panose="020B0604020202020204" pitchFamily="34" charset="0"/>
            </a:rPr>
            <a:t>189</a:t>
          </a:r>
        </a:p>
      </cdr:txBody>
    </cdr:sp>
  </cdr:relSizeAnchor>
  <cdr:relSizeAnchor xmlns:cdr="http://schemas.openxmlformats.org/drawingml/2006/chartDrawing">
    <cdr:from>
      <cdr:x>0.90209</cdr:x>
      <cdr:y>0.26041</cdr:y>
    </cdr:from>
    <cdr:to>
      <cdr:x>0.94753</cdr:x>
      <cdr:y>0.34126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8E0D42FD-9501-54B9-41B4-FCE9A8B55650}"/>
            </a:ext>
          </a:extLst>
        </cdr:cNvPr>
        <cdr:cNvSpPr txBox="1"/>
      </cdr:nvSpPr>
      <cdr:spPr>
        <a:xfrm xmlns:a="http://schemas.openxmlformats.org/drawingml/2006/main">
          <a:off x="6296527" y="724277"/>
          <a:ext cx="317142" cy="224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106</a:t>
          </a:r>
          <a:endParaRPr lang="sk-SK" sz="11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0.9082</cdr:x>
      <cdr:y>0.46324</cdr:y>
    </cdr:from>
    <cdr:to>
      <cdr:x>0.95365</cdr:x>
      <cdr:y>0.54409</cdr:y>
    </cdr:to>
    <cdr:sp macro="" textlink="">
      <cdr:nvSpPr>
        <cdr:cNvPr id="8" name="BlokTextu 1">
          <a:extLst xmlns:a="http://schemas.openxmlformats.org/drawingml/2006/main">
            <a:ext uri="{FF2B5EF4-FFF2-40B4-BE49-F238E27FC236}">
              <a16:creationId xmlns:a16="http://schemas.microsoft.com/office/drawing/2014/main" id="{F3FB6F39-90D9-8335-B5AE-8E9E22BCA55E}"/>
            </a:ext>
          </a:extLst>
        </cdr:cNvPr>
        <cdr:cNvSpPr txBox="1"/>
      </cdr:nvSpPr>
      <cdr:spPr>
        <a:xfrm xmlns:a="http://schemas.openxmlformats.org/drawingml/2006/main">
          <a:off x="6159609" y="1108471"/>
          <a:ext cx="308253" cy="1934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48</a:t>
          </a:r>
          <a:endParaRPr lang="sk-SK" sz="11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0.90804</cdr:x>
      <cdr:y>0.64252</cdr:y>
    </cdr:from>
    <cdr:to>
      <cdr:x>0.95348</cdr:x>
      <cdr:y>0.72338</cdr:y>
    </cdr:to>
    <cdr:sp macro="" textlink="">
      <cdr:nvSpPr>
        <cdr:cNvPr id="9" name="BlokTextu 1">
          <a:extLst xmlns:a="http://schemas.openxmlformats.org/drawingml/2006/main">
            <a:ext uri="{FF2B5EF4-FFF2-40B4-BE49-F238E27FC236}">
              <a16:creationId xmlns:a16="http://schemas.microsoft.com/office/drawing/2014/main" id="{7A38CB3A-0413-6A9D-B711-BDD44BFC75CA}"/>
            </a:ext>
          </a:extLst>
        </cdr:cNvPr>
        <cdr:cNvSpPr txBox="1"/>
      </cdr:nvSpPr>
      <cdr:spPr>
        <a:xfrm xmlns:a="http://schemas.openxmlformats.org/drawingml/2006/main">
          <a:off x="6338023" y="1787049"/>
          <a:ext cx="317210" cy="224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99</a:t>
          </a:r>
        </a:p>
      </cdr:txBody>
    </cdr:sp>
  </cdr:relSizeAnchor>
  <cdr:relSizeAnchor xmlns:cdr="http://schemas.openxmlformats.org/drawingml/2006/chartDrawing">
    <cdr:from>
      <cdr:x>0.90215</cdr:x>
      <cdr:y>0.5712</cdr:y>
    </cdr:from>
    <cdr:to>
      <cdr:x>0.9476</cdr:x>
      <cdr:y>0.65984</cdr:y>
    </cdr:to>
    <cdr:sp macro="" textlink="">
      <cdr:nvSpPr>
        <cdr:cNvPr id="10" name="BlokTextu 1">
          <a:extLst xmlns:a="http://schemas.openxmlformats.org/drawingml/2006/main">
            <a:ext uri="{FF2B5EF4-FFF2-40B4-BE49-F238E27FC236}">
              <a16:creationId xmlns:a16="http://schemas.microsoft.com/office/drawing/2014/main" id="{F691059C-B996-B401-7A74-3764D01BB1FD}"/>
            </a:ext>
          </a:extLst>
        </cdr:cNvPr>
        <cdr:cNvSpPr txBox="1"/>
      </cdr:nvSpPr>
      <cdr:spPr>
        <a:xfrm xmlns:a="http://schemas.openxmlformats.org/drawingml/2006/main">
          <a:off x="6118598" y="1366818"/>
          <a:ext cx="308253" cy="2121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rPr>
            <a:t>-88</a:t>
          </a:r>
          <a:endParaRPr lang="sk-SK" sz="1100" dirty="0">
            <a:solidFill>
              <a:schemeClr val="tx1"/>
            </a:solidFill>
            <a:highlight>
              <a:srgbClr val="FFFF00"/>
            </a:highlight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0.09898</cdr:x>
      <cdr:y>0.94935</cdr:y>
    </cdr:from>
    <cdr:to>
      <cdr:x>0.74707</cdr:x>
      <cdr:y>1</cdr:y>
    </cdr:to>
    <cdr:sp macro="" textlink="">
      <cdr:nvSpPr>
        <cdr:cNvPr id="12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DE35472A-BEAE-BE63-B5CB-10C90127495B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690880" y="2640428"/>
          <a:ext cx="4523624" cy="1408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Ember yearly data/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Eurostat monthly profiles</a:t>
          </a:r>
          <a:r>
            <a:rPr lang="en-GB" sz="900" dirty="0">
              <a:solidFill>
                <a:schemeClr val="bg1">
                  <a:lumMod val="50000"/>
                </a:schemeClr>
              </a:solidFill>
            </a:rPr>
            <a:t>, own calculations</a:t>
          </a:r>
          <a:endParaRPr lang="sk-SK" sz="900" dirty="0">
            <a:solidFill>
              <a:schemeClr val="bg1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0.03667</cdr:x>
      <cdr:y>0.92385</cdr:y>
    </cdr:from>
    <cdr:to>
      <cdr:x>1</cdr:x>
      <cdr:y>0.97638</cdr:y>
    </cdr:to>
    <cdr:sp macro="" textlink="">
      <cdr:nvSpPr>
        <cdr:cNvPr id="2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E1D1CFF7-8C8D-EE5D-4044-37C7701FB2E2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63993" y="1693632"/>
          <a:ext cx="4308128" cy="963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spAutoFit/>
        </a:bodyPr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Beyond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Fossil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Fuels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(2022 –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Linear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interpolation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 of 2021 &amp; 2023 </a:t>
          </a: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values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0.02361</cdr:x>
      <cdr:y>0.94036</cdr:y>
    </cdr:from>
    <cdr:to>
      <cdr:x>0.986</cdr:x>
      <cdr:y>1</cdr:y>
    </cdr:to>
    <cdr:sp macro="" textlink="">
      <cdr:nvSpPr>
        <cdr:cNvPr id="2" name="Zástupný symbol pro text 1">
          <a:extLst xmlns:a="http://schemas.openxmlformats.org/drawingml/2006/main">
            <a:ext uri="{FF2B5EF4-FFF2-40B4-BE49-F238E27FC236}">
              <a16:creationId xmlns:a16="http://schemas.microsoft.com/office/drawing/2014/main" id="{B93BB982-18FE-DD71-6214-6944BB0C88D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07950" y="2221309"/>
          <a:ext cx="4400056" cy="14089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horz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just">
            <a:buNone/>
          </a:pPr>
          <a:r>
            <a:rPr lang="sk-SK" sz="900" dirty="0" err="1">
              <a:solidFill>
                <a:schemeClr val="bg1">
                  <a:lumMod val="50000"/>
                </a:schemeClr>
              </a:solidFill>
            </a:rPr>
            <a:t>Source</a:t>
          </a:r>
          <a:r>
            <a:rPr lang="sk-SK" sz="900" dirty="0">
              <a:solidFill>
                <a:schemeClr val="bg1">
                  <a:lumMod val="50000"/>
                </a:schemeClr>
              </a:solidFill>
            </a:rPr>
            <a:t>: Eurostat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0.37543</cdr:x>
      <cdr:y>0.19981</cdr:y>
    </cdr:from>
    <cdr:to>
      <cdr:x>0.44818</cdr:x>
      <cdr:y>0.29784</cdr:y>
    </cdr:to>
    <cdr:sp macro="" textlink="">
      <cdr:nvSpPr>
        <cdr:cNvPr id="2" name="Ovál 1">
          <a:extLst xmlns:a="http://schemas.openxmlformats.org/drawingml/2006/main">
            <a:ext uri="{FF2B5EF4-FFF2-40B4-BE49-F238E27FC236}">
              <a16:creationId xmlns:a16="http://schemas.microsoft.com/office/drawing/2014/main" id="{525321D1-A949-3D53-7951-B7DB19E2C491}"/>
            </a:ext>
          </a:extLst>
        </cdr:cNvPr>
        <cdr:cNvSpPr/>
      </cdr:nvSpPr>
      <cdr:spPr>
        <a:xfrm xmlns:a="http://schemas.openxmlformats.org/drawingml/2006/main">
          <a:off x="1718300" y="542528"/>
          <a:ext cx="332976" cy="26619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36000" rIns="0" bIns="0"/>
        <a:lstStyle xmlns:a="http://schemas.openxmlformats.org/drawingml/2006/main"/>
        <a:p xmlns:a="http://schemas.openxmlformats.org/drawingml/2006/main">
          <a:r>
            <a:rPr lang="sk-SK" sz="900">
              <a:latin typeface="Arial" panose="020B0604020202020204" pitchFamily="34" charset="0"/>
              <a:cs typeface="Arial" panose="020B0604020202020204" pitchFamily="34" charset="0"/>
            </a:rPr>
            <a:t>48%</a:t>
          </a:r>
        </a:p>
      </cdr:txBody>
    </cdr:sp>
  </cdr:relSizeAnchor>
  <cdr:relSizeAnchor xmlns:cdr="http://schemas.openxmlformats.org/drawingml/2006/chartDrawing">
    <cdr:from>
      <cdr:x>0.63611</cdr:x>
      <cdr:y>0.30176</cdr:y>
    </cdr:from>
    <cdr:to>
      <cdr:x>0.70845</cdr:x>
      <cdr:y>0.40258</cdr:y>
    </cdr:to>
    <cdr:sp macro="" textlink="">
      <cdr:nvSpPr>
        <cdr:cNvPr id="3" name="Ovál 2">
          <a:extLst xmlns:a="http://schemas.openxmlformats.org/drawingml/2006/main">
            <a:ext uri="{FF2B5EF4-FFF2-40B4-BE49-F238E27FC236}">
              <a16:creationId xmlns:a16="http://schemas.microsoft.com/office/drawing/2014/main" id="{54014DFC-F152-4A3B-CFA7-76EE2E1AC778}"/>
            </a:ext>
          </a:extLst>
        </cdr:cNvPr>
        <cdr:cNvSpPr/>
      </cdr:nvSpPr>
      <cdr:spPr>
        <a:xfrm xmlns:a="http://schemas.openxmlformats.org/drawingml/2006/main">
          <a:off x="2911402" y="819366"/>
          <a:ext cx="331111" cy="27375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900">
              <a:latin typeface="Arial" panose="020B0604020202020204" pitchFamily="34" charset="0"/>
              <a:cs typeface="Arial" panose="020B0604020202020204" pitchFamily="34" charset="0"/>
            </a:rPr>
            <a:t>53%</a:t>
          </a:r>
        </a:p>
      </cdr:txBody>
    </cdr:sp>
  </cdr:relSizeAnchor>
  <cdr:relSizeAnchor xmlns:cdr="http://schemas.openxmlformats.org/drawingml/2006/chartDrawing">
    <cdr:from>
      <cdr:x>0.90156</cdr:x>
      <cdr:y>0.39445</cdr:y>
    </cdr:from>
    <cdr:to>
      <cdr:x>0.97423</cdr:x>
      <cdr:y>0.49633</cdr:y>
    </cdr:to>
    <cdr:sp macro="" textlink="">
      <cdr:nvSpPr>
        <cdr:cNvPr id="4" name="Ovál 3">
          <a:extLst xmlns:a="http://schemas.openxmlformats.org/drawingml/2006/main">
            <a:ext uri="{FF2B5EF4-FFF2-40B4-BE49-F238E27FC236}">
              <a16:creationId xmlns:a16="http://schemas.microsoft.com/office/drawing/2014/main" id="{923B2DF8-85C5-E6F3-6F60-2A56ABF70940}"/>
            </a:ext>
          </a:extLst>
        </cdr:cNvPr>
        <cdr:cNvSpPr>
          <a:spLocks xmlns:a="http://schemas.openxmlformats.org/drawingml/2006/main"/>
        </cdr:cNvSpPr>
      </cdr:nvSpPr>
      <cdr:spPr>
        <a:xfrm xmlns:a="http://schemas.openxmlformats.org/drawingml/2006/main">
          <a:off x="4126336" y="1071035"/>
          <a:ext cx="332580" cy="27663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900" dirty="0">
              <a:latin typeface="Arial" panose="020B0604020202020204" pitchFamily="34" charset="0"/>
              <a:cs typeface="Arial" panose="020B0604020202020204" pitchFamily="34" charset="0"/>
            </a:rPr>
            <a:t>57%</a:t>
          </a:r>
        </a:p>
      </cdr:txBody>
    </cdr:sp>
  </cdr:relSizeAnchor>
  <cdr:relSizeAnchor xmlns:cdr="http://schemas.openxmlformats.org/drawingml/2006/chartDrawing">
    <cdr:from>
      <cdr:x>0.35042</cdr:x>
      <cdr:y>0.29784</cdr:y>
    </cdr:from>
    <cdr:to>
      <cdr:x>0.41181</cdr:x>
      <cdr:y>0.35417</cdr:y>
    </cdr:to>
    <cdr:cxnSp macro="">
      <cdr:nvCxnSpPr>
        <cdr:cNvPr id="6" name="Rovná spojovacia šípka 5">
          <a:extLst xmlns:a="http://schemas.openxmlformats.org/drawingml/2006/main">
            <a:ext uri="{FF2B5EF4-FFF2-40B4-BE49-F238E27FC236}">
              <a16:creationId xmlns:a16="http://schemas.microsoft.com/office/drawing/2014/main" id="{456F8092-7259-E8AC-26AE-D158DDDA7A4C}"/>
            </a:ext>
          </a:extLst>
        </cdr:cNvPr>
        <cdr:cNvCxnSpPr>
          <a:stCxn xmlns:a="http://schemas.openxmlformats.org/drawingml/2006/main" id="2" idx="4"/>
        </cdr:cNvCxnSpPr>
      </cdr:nvCxnSpPr>
      <cdr:spPr>
        <a:xfrm xmlns:a="http://schemas.openxmlformats.org/drawingml/2006/main" flipH="1">
          <a:off x="1603832" y="808718"/>
          <a:ext cx="280956" cy="15295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0.61827</cdr:x>
      <cdr:y>0.40258</cdr:y>
    </cdr:from>
    <cdr:to>
      <cdr:x>0.67228</cdr:x>
      <cdr:y>0.46122</cdr:y>
    </cdr:to>
    <cdr:cxnSp macro="">
      <cdr:nvCxnSpPr>
        <cdr:cNvPr id="7" name="Rovná spojovacia šípka 6">
          <a:extLst xmlns:a="http://schemas.openxmlformats.org/drawingml/2006/main">
            <a:ext uri="{FF2B5EF4-FFF2-40B4-BE49-F238E27FC236}">
              <a16:creationId xmlns:a16="http://schemas.microsoft.com/office/drawing/2014/main" id="{AEFA3D78-C40D-B0A9-1665-8287CB2F48E2}"/>
            </a:ext>
          </a:extLst>
        </cdr:cNvPr>
        <cdr:cNvCxnSpPr>
          <a:stCxn xmlns:a="http://schemas.openxmlformats.org/drawingml/2006/main" id="3" idx="4"/>
        </cdr:cNvCxnSpPr>
      </cdr:nvCxnSpPr>
      <cdr:spPr>
        <a:xfrm xmlns:a="http://schemas.openxmlformats.org/drawingml/2006/main" flipH="1">
          <a:off x="2829750" y="1093118"/>
          <a:ext cx="247208" cy="15922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0.89</cdr:x>
      <cdr:y>0.49633</cdr:y>
    </cdr:from>
    <cdr:to>
      <cdr:x>0.93789</cdr:x>
      <cdr:y>0.54514</cdr:y>
    </cdr:to>
    <cdr:cxnSp macro="">
      <cdr:nvCxnSpPr>
        <cdr:cNvPr id="8" name="Rovná spojovacia šípka 7">
          <a:extLst xmlns:a="http://schemas.openxmlformats.org/drawingml/2006/main">
            <a:ext uri="{FF2B5EF4-FFF2-40B4-BE49-F238E27FC236}">
              <a16:creationId xmlns:a16="http://schemas.microsoft.com/office/drawing/2014/main" id="{AEFA3D78-C40D-B0A9-1665-8287CB2F48E2}"/>
            </a:ext>
          </a:extLst>
        </cdr:cNvPr>
        <cdr:cNvCxnSpPr>
          <a:stCxn xmlns:a="http://schemas.openxmlformats.org/drawingml/2006/main" id="4" idx="4"/>
        </cdr:cNvCxnSpPr>
      </cdr:nvCxnSpPr>
      <cdr:spPr>
        <a:xfrm xmlns:a="http://schemas.openxmlformats.org/drawingml/2006/main" flipH="1">
          <a:off x="4073427" y="1347674"/>
          <a:ext cx="219199" cy="1325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0.0874</cdr:x>
      <cdr:y>0.92464</cdr:y>
    </cdr:from>
    <cdr:to>
      <cdr:x>1</cdr:x>
      <cdr:y>1</cdr:y>
    </cdr:to>
    <cdr:sp macro="" textlink="">
      <cdr:nvSpPr>
        <cdr:cNvPr id="11" name="BlokTextu 1">
          <a:extLst xmlns:a="http://schemas.openxmlformats.org/drawingml/2006/main">
            <a:ext uri="{FF2B5EF4-FFF2-40B4-BE49-F238E27FC236}">
              <a16:creationId xmlns:a16="http://schemas.microsoft.com/office/drawing/2014/main" id="{F3FB2C44-EE80-52EC-7CF1-53B8DB9F9E5C}"/>
            </a:ext>
          </a:extLst>
        </cdr:cNvPr>
        <cdr:cNvSpPr txBox="1"/>
      </cdr:nvSpPr>
      <cdr:spPr>
        <a:xfrm xmlns:a="http://schemas.openxmlformats.org/drawingml/2006/main">
          <a:off x="409574" y="2430780"/>
          <a:ext cx="4276725" cy="198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eaLnBrk="1" fontAlgn="auto" latinLnBrk="0" hangingPunct="1"/>
          <a:r>
            <a:rPr lang="sk-SK" sz="100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rPr>
            <a:t>*</a:t>
          </a:r>
          <a:r>
            <a:rPr lang="sk-SK" sz="90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rPr>
            <a:t>2019-2022</a:t>
          </a:r>
          <a:r>
            <a:rPr lang="sk-SK" sz="900" baseline="0">
              <a:solidFill>
                <a:schemeClr val="bg1">
                  <a:lumMod val="65000"/>
                </a:schemeClr>
              </a:solidFill>
              <a:effectLst/>
              <a:latin typeface="+mn-lt"/>
              <a:ea typeface="+mn-ea"/>
              <a:cs typeface="+mn-cs"/>
            </a:rPr>
            <a:t> average</a:t>
          </a:r>
          <a:endParaRPr lang="sk-SK" sz="1000">
            <a:solidFill>
              <a:schemeClr val="bg1">
                <a:lumMod val="65000"/>
              </a:schemeClr>
            </a:solidFill>
            <a:effectLst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0.90181</cdr:x>
      <cdr:y>0.02794</cdr:y>
    </cdr:from>
    <cdr:to>
      <cdr:x>1</cdr:x>
      <cdr:y>0.26</cdr:y>
    </cdr:to>
    <cdr:sp macro="" textlink="">
      <cdr:nvSpPr>
        <cdr:cNvPr id="2" name="BlokTextu 1">
          <a:extLst xmlns:a="http://schemas.openxmlformats.org/drawingml/2006/main">
            <a:ext uri="{FF2B5EF4-FFF2-40B4-BE49-F238E27FC236}">
              <a16:creationId xmlns:a16="http://schemas.microsoft.com/office/drawing/2014/main" id="{60B9F6B7-8841-4FBB-EA88-8D8D16433797}"/>
            </a:ext>
          </a:extLst>
        </cdr:cNvPr>
        <cdr:cNvSpPr txBox="1"/>
      </cdr:nvSpPr>
      <cdr:spPr>
        <a:xfrm xmlns:a="http://schemas.openxmlformats.org/drawingml/2006/main">
          <a:off x="4181475" y="73660"/>
          <a:ext cx="455295" cy="6118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k-SK" sz="1100" dirty="0"/>
            <a:t>S/W</a:t>
          </a:r>
          <a:br>
            <a:rPr lang="sk-SK" sz="1100" dirty="0"/>
          </a:br>
          <a:r>
            <a:rPr lang="sk-SK" sz="1100" dirty="0"/>
            <a:t>swing</a:t>
          </a:r>
          <a:br>
            <a:rPr lang="sk-SK" sz="1100" dirty="0"/>
          </a:br>
          <a:r>
            <a:rPr lang="sk-SK" sz="1100" dirty="0"/>
            <a:t> </a:t>
          </a:r>
          <a:r>
            <a:rPr lang="sk-SK" b="1" dirty="0"/>
            <a:t>1,190</a:t>
          </a:r>
          <a:endParaRPr lang="sk-SK" sz="1100" b="1" dirty="0"/>
        </a:p>
      </cdr:txBody>
    </cdr:sp>
  </cdr:relSizeAnchor>
  <cdr:relSizeAnchor xmlns:cdr="http://schemas.openxmlformats.org/drawingml/2006/chartDrawing">
    <cdr:from>
      <cdr:x>0.91677</cdr:x>
      <cdr:y>0.33151</cdr:y>
    </cdr:from>
    <cdr:to>
      <cdr:x>1</cdr:x>
      <cdr:y>0.43439</cdr:y>
    </cdr:to>
    <cdr:sp macro="" textlink="">
      <cdr:nvSpPr>
        <cdr:cNvPr id="3" name="BlokTextu 1">
          <a:extLst xmlns:a="http://schemas.openxmlformats.org/drawingml/2006/main">
            <a:ext uri="{FF2B5EF4-FFF2-40B4-BE49-F238E27FC236}">
              <a16:creationId xmlns:a16="http://schemas.microsoft.com/office/drawing/2014/main" id="{60DAF25B-E713-5580-2298-9A34BC9380E0}"/>
            </a:ext>
          </a:extLst>
        </cdr:cNvPr>
        <cdr:cNvSpPr txBox="1"/>
      </cdr:nvSpPr>
      <cdr:spPr>
        <a:xfrm xmlns:a="http://schemas.openxmlformats.org/drawingml/2006/main">
          <a:off x="4250853" y="874020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sz="1100" dirty="0">
              <a:solidFill>
                <a:srgbClr val="28B9DA"/>
              </a:solidFill>
            </a:rPr>
            <a:t>124</a:t>
          </a:r>
        </a:p>
      </cdr:txBody>
    </cdr:sp>
  </cdr:relSizeAnchor>
  <cdr:relSizeAnchor xmlns:cdr="http://schemas.openxmlformats.org/drawingml/2006/chartDrawing">
    <cdr:from>
      <cdr:x>0.90198</cdr:x>
      <cdr:y>0.55113</cdr:y>
    </cdr:from>
    <cdr:to>
      <cdr:x>0.98521</cdr:x>
      <cdr:y>0.65401</cdr:y>
    </cdr:to>
    <cdr:sp macro="" textlink="">
      <cdr:nvSpPr>
        <cdr:cNvPr id="4" name="BlokTextu 1">
          <a:extLst xmlns:a="http://schemas.openxmlformats.org/drawingml/2006/main">
            <a:ext uri="{FF2B5EF4-FFF2-40B4-BE49-F238E27FC236}">
              <a16:creationId xmlns:a16="http://schemas.microsoft.com/office/drawing/2014/main" id="{3F14DD17-9E28-080E-9404-7A5C85F63638}"/>
            </a:ext>
          </a:extLst>
        </cdr:cNvPr>
        <cdr:cNvSpPr txBox="1"/>
      </cdr:nvSpPr>
      <cdr:spPr>
        <a:xfrm xmlns:a="http://schemas.openxmlformats.org/drawingml/2006/main">
          <a:off x="4182273" y="1453064"/>
          <a:ext cx="385917" cy="27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k-SK" dirty="0">
              <a:solidFill>
                <a:srgbClr val="72BF44"/>
              </a:solidFill>
            </a:rPr>
            <a:t>1,066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39D0D-A280-9845-8E2D-3445B79AAA86}" type="datetime1">
              <a:rPr lang="cs-CZ" smtClean="0"/>
              <a:t>05.04.2024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805B4-37A9-4A6C-9E1F-0DFDC96B5D2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69063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F2D1-2052-C34A-9454-862B38489127}" type="datetime1">
              <a:rPr lang="cs-CZ" smtClean="0"/>
              <a:t>05.04.2024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2C9D-B4C9-4899-8303-1C40FBA97D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0771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05.04.2024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67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05.04.2024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620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05.04.2024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07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35EF2D1-2052-C34A-9454-862B38489127}" type="datetime1">
              <a:rPr lang="cs-CZ" smtClean="0"/>
              <a:t>05.04.2024</a:t>
            </a:fld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F2C9D-B4C9-4899-8303-1C40FBA97DC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61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5">
            <a:extLst>
              <a:ext uri="{FF2B5EF4-FFF2-40B4-BE49-F238E27FC236}">
                <a16:creationId xmlns:a16="http://schemas.microsoft.com/office/drawing/2014/main" id="{5C69205D-13A5-5A44-852B-A9DFBB389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"/>
          <a:stretch/>
        </p:blipFill>
        <p:spPr>
          <a:xfrm>
            <a:off x="2757055" y="18828"/>
            <a:ext cx="9434945" cy="68391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14389" y="2464848"/>
            <a:ext cx="7454007" cy="949127"/>
          </a:xfrm>
        </p:spPr>
        <p:txBody>
          <a:bodyPr anchor="b">
            <a:normAutofit/>
          </a:bodyPr>
          <a:lstStyle>
            <a:lvl1pPr>
              <a:defRPr sz="3200" b="1" cap="all" baseline="0">
                <a:solidFill>
                  <a:srgbClr val="72BF4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NÁZOV PREZENTÁCIE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814387" y="3456505"/>
            <a:ext cx="8717540" cy="646331"/>
          </a:xfrm>
        </p:spPr>
        <p:txBody>
          <a:bodyPr anchor="t">
            <a:noAutofit/>
          </a:bodyPr>
          <a:lstStyle>
            <a:lvl1pPr marL="0" indent="0">
              <a:buNone/>
              <a:defRPr sz="2400" b="0" cap="all" baseline="0">
                <a:solidFill>
                  <a:srgbClr val="72BF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814387" y="4416394"/>
            <a:ext cx="7454007" cy="23134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50000"/>
              </a:lnSpc>
              <a:buNone/>
              <a:defRPr sz="16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err="1"/>
              <a:t>Meno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14385" y="4585954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43EADD91-5677-6140-9BE4-FC4D388F3DC2}" type="datetime1">
              <a:rPr lang="cs-CZ" smtClean="0"/>
              <a:pPr/>
              <a:t>05.04.2024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565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82133" y="631827"/>
            <a:ext cx="10255211" cy="384174"/>
          </a:xfrm>
        </p:spPr>
        <p:txBody>
          <a:bodyPr>
            <a:normAutofit/>
          </a:bodyPr>
          <a:lstStyle>
            <a:lvl1pPr>
              <a:defRPr sz="1400" cap="all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Názov</a:t>
            </a:r>
            <a:r>
              <a:rPr lang="cs-CZ" dirty="0"/>
              <a:t> grafu / podstránky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982133" y="1270000"/>
            <a:ext cx="10255211" cy="825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982133" y="2374900"/>
            <a:ext cx="10255251" cy="284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graf, kliknite na ikonu</a:t>
            </a:r>
            <a:endParaRPr lang="cs-CZ" dirty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8DEDF48C-746A-8447-B06F-EECD99BEC05B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E7D4DAB9-F61E-1947-83B3-569AD5D96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9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82133" y="631827"/>
            <a:ext cx="10255211" cy="384174"/>
          </a:xfrm>
        </p:spPr>
        <p:txBody>
          <a:bodyPr>
            <a:normAutofit/>
          </a:bodyPr>
          <a:lstStyle>
            <a:lvl1pPr>
              <a:defRPr sz="1400" cap="all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Názov</a:t>
            </a:r>
            <a:r>
              <a:rPr lang="cs-CZ" dirty="0"/>
              <a:t> grafu / podstránky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982133" y="1270000"/>
            <a:ext cx="10255211" cy="825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982133" y="2374900"/>
            <a:ext cx="4927600" cy="284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graf, kliknite na ikonu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>
          <a:xfrm>
            <a:off x="6163733" y="2362200"/>
            <a:ext cx="5073651" cy="2857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103A4A3A-4D59-A14A-8156-6E47C3FCDB5A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6">
            <a:extLst>
              <a:ext uri="{FF2B5EF4-FFF2-40B4-BE49-F238E27FC236}">
                <a16:creationId xmlns:a16="http://schemas.microsoft.com/office/drawing/2014/main" id="{38AE7863-EF25-B649-B198-670F8D423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1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82133" y="631827"/>
            <a:ext cx="10255211" cy="384174"/>
          </a:xfrm>
        </p:spPr>
        <p:txBody>
          <a:bodyPr>
            <a:normAutofit/>
          </a:bodyPr>
          <a:lstStyle>
            <a:lvl1pPr>
              <a:defRPr sz="1400" cap="all" baseline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Názov</a:t>
            </a:r>
            <a:r>
              <a:rPr lang="cs-CZ" dirty="0"/>
              <a:t> grafu / podstránky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>
          <a:xfrm>
            <a:off x="982133" y="1270000"/>
            <a:ext cx="10255211" cy="8255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4"/>
          </p:nvPr>
        </p:nvSpPr>
        <p:spPr>
          <a:xfrm>
            <a:off x="982133" y="2374900"/>
            <a:ext cx="10255211" cy="2844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/>
              <a:t>Ak chcete pridať graf, kliknite na ikonu</a:t>
            </a:r>
            <a:endParaRPr lang="cs-CZ" dirty="0"/>
          </a:p>
        </p:txBody>
      </p:sp>
      <p:sp>
        <p:nvSpPr>
          <p:cNvPr id="11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783A899C-6EA2-2B4E-8B5A-F07BA0F4A943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2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C36FFC9E-B6AA-3D49-BB69-C1F762CA6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64802271-972C-2345-89AC-7FEC42EF1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5"/>
          <a:stretch/>
        </p:blipFill>
        <p:spPr>
          <a:xfrm>
            <a:off x="2757055" y="18828"/>
            <a:ext cx="9434945" cy="68391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14389" y="2996198"/>
            <a:ext cx="7454007" cy="949127"/>
          </a:xfrm>
        </p:spPr>
        <p:txBody>
          <a:bodyPr anchor="b">
            <a:normAutofit/>
          </a:bodyPr>
          <a:lstStyle>
            <a:lvl1pPr>
              <a:defRPr sz="3200" b="1" cap="all" baseline="0">
                <a:solidFill>
                  <a:srgbClr val="72BF44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err="1"/>
              <a:t>Ďakujeme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za </a:t>
            </a:r>
            <a:r>
              <a:rPr lang="cs-CZ" dirty="0" err="1"/>
              <a:t>pozornosť</a:t>
            </a:r>
            <a:endParaRPr 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056B2-1D4A-4601-2F8F-FE2D142AA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F2B806-8888-B1B8-E318-FA4E1FADD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A0B8078-BEFB-F5B4-AE72-B4688F115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E57173-9D96-5A6B-03DE-A683A8D7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DC6B829-EE95-6532-AE2F-7C08A3D1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1213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4363C0-B98A-876E-F260-C138CBF6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62D28C-4B4E-F109-B482-3C8ECBB4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6F3A1A9-C982-0C7F-DC30-13BA091D9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66F78A1-2892-082A-5128-83FB50F2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8F2D01A-FCD9-6723-ECF5-053DB1F1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134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E5469-38C6-8B96-A4D7-566A4170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9AD144-A1CB-7B6D-75F1-25DDA09C1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3E20343-49D3-2996-E5FF-E3AF8AF2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E06C1B-31A5-AE5A-54D2-AF9A696F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6705097-95A1-60E3-DAF4-BE522876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270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1AC58-8A9B-2292-1A43-EA943D12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D70937-EF3F-B503-5AA7-EFBFE2633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069D83F-41E9-92C3-305A-A37A3F852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2984E5A-EC6E-607B-2B34-E85B6383B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8EACE22-D4E0-7E21-4365-71284A23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878343B-9AEF-4151-E24C-02C4832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4465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9BE84-454F-56B5-5BFF-8F8663B5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E09DB1-294C-A5FD-5856-3650B670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D80A014-C3AA-05F7-AFD9-C8A94DE5F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07F21BB-CE19-A05C-A844-14048061F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AD58401-1EDC-5EC8-7E71-04D36F49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FF22CA1-EDD2-3D7B-2D55-43C148D8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C015708-425D-9399-0CEC-30BC6F30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2AFCF2A3-E250-5C4D-53CA-3295A3D1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5458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4DE43-BC2F-0F22-C8D4-0D21ED7A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3C522E1-726B-223D-6438-D1F4E0D18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6626EF0-B73A-34C9-C34C-44717067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E367921-7D3C-F320-64FB-3D9ACE2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601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977659" y="1802924"/>
            <a:ext cx="10259684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0857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6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4621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F81E38FF-04FA-1C42-B94B-1DB43BE35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9B0F1D80-E085-D445-9CA1-08DE2A87A9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73669"/>
            <a:ext cx="11237384" cy="785921"/>
          </a:xfrm>
          <a:solidFill>
            <a:schemeClr val="accent4">
              <a:lumMod val="75000"/>
            </a:schemeClr>
          </a:solidFill>
        </p:spPr>
        <p:txBody>
          <a:bodyPr lIns="828000" tIns="288000" bIns="21600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2837913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18954BA-8572-6012-00BC-E0B41A65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C86D985-E98A-E125-E8AE-ACA32B188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70F0036-6796-7794-0093-07BA487A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256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394FC1-7C59-75AA-A338-62C36B1BC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F6E2E1-4E19-F16C-B8CA-C41FCD744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F62BEF-432A-4772-BCA5-BBEA4F0B8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82084D2-413E-BDD9-598A-13B772416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278A529-5212-7EA4-CDE2-2C618A76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33AA5DE-E42B-5400-8240-C7F350FE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0701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D22A5-ABC0-7BDA-2283-058561377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14B52C8-E8CC-95D2-5152-6F2F63113A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CA99D7-E840-967A-8285-77C46692A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F0139DA-CBE9-6020-94FA-8D1348F8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8694B2E-E5F1-14E3-B74D-7250257B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EED9C26-4A7C-54F8-BF28-568BD722D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89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E3892-E7E8-9F5F-17ED-49291B164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35D461D-F0E2-390B-42D0-75515D5E7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7476BCE-7868-77C4-9F77-092E1AFC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1D23219-A2AA-766C-E072-101C7C33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E62D9FD-1069-9075-ABAF-E4299954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615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A764F891-AA99-7D18-8C4B-544AE8F47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1F90E33-69F9-48B8-AF59-C60B6BF6C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E4544D7-8A8F-68CE-B7D7-15AE2E50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D05633-2487-7091-A24A-9A44EA11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53A36DD-C0C0-7F5E-4A2D-E6EB2323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365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977659" y="1802924"/>
            <a:ext cx="10259684" cy="307777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0857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6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4621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text 3">
            <a:extLst>
              <a:ext uri="{FF2B5EF4-FFF2-40B4-BE49-F238E27FC236}">
                <a16:creationId xmlns:a16="http://schemas.microsoft.com/office/drawing/2014/main" id="{9B0F1D80-E085-D445-9CA1-08DE2A87A9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73669"/>
            <a:ext cx="11237384" cy="785921"/>
          </a:xfrm>
          <a:solidFill>
            <a:schemeClr val="accent4">
              <a:lumMod val="75000"/>
            </a:schemeClr>
          </a:solidFill>
        </p:spPr>
        <p:txBody>
          <a:bodyPr lIns="828000" tIns="288000" bIns="21600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OBSAH</a:t>
            </a:r>
          </a:p>
        </p:txBody>
      </p:sp>
    </p:spTree>
    <p:extLst>
      <p:ext uri="{BB962C8B-B14F-4D97-AF65-F5344CB8AC3E}">
        <p14:creationId xmlns:p14="http://schemas.microsoft.com/office/powerpoint/2010/main" val="66605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abulku 2"/>
          <p:cNvSpPr>
            <a:spLocks noGrp="1"/>
          </p:cNvSpPr>
          <p:nvPr>
            <p:ph type="tbl" sz="quarter" idx="16"/>
          </p:nvPr>
        </p:nvSpPr>
        <p:spPr>
          <a:xfrm>
            <a:off x="977904" y="1854199"/>
            <a:ext cx="10259439" cy="3748804"/>
          </a:xfrm>
          <a:noFill/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k-SK"/>
              <a:t>Ak chcete pridať tabuľku, kliknite na ikonu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73669"/>
            <a:ext cx="11237384" cy="785921"/>
          </a:xfrm>
          <a:solidFill>
            <a:schemeClr val="accent4">
              <a:lumMod val="75000"/>
            </a:schemeClr>
          </a:solidFill>
        </p:spPr>
        <p:txBody>
          <a:bodyPr lIns="828000" tIns="288000" bIns="21600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 err="1"/>
              <a:t>Tabuľka</a:t>
            </a:r>
            <a:endParaRPr lang="cs-CZ" dirty="0"/>
          </a:p>
        </p:txBody>
      </p:sp>
      <p:sp>
        <p:nvSpPr>
          <p:cNvPr id="13" name="Zástupný symbol pro datum 4"/>
          <p:cNvSpPr>
            <a:spLocks noGrp="1"/>
          </p:cNvSpPr>
          <p:nvPr>
            <p:ph type="dt" sz="half" idx="20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4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67B3A305-34C6-1045-8731-F6E353345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6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kla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990606" y="1777041"/>
            <a:ext cx="10246738" cy="892552"/>
          </a:xfrm>
        </p:spPr>
        <p:txBody>
          <a:bodyPr wrap="square">
            <a:spAutoFit/>
          </a:bodyPr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/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defRPr sz="1400"/>
            </a:lvl2pPr>
            <a:lvl3pPr marL="1143000" indent="-228600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/>
            </a:lvl3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9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3">
            <a:extLst>
              <a:ext uri="{FF2B5EF4-FFF2-40B4-BE49-F238E27FC236}">
                <a16:creationId xmlns:a16="http://schemas.microsoft.com/office/drawing/2014/main" id="{7C5A724E-DA8E-284E-BD6E-88052E9171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73669"/>
            <a:ext cx="11237384" cy="785921"/>
          </a:xfrm>
          <a:solidFill>
            <a:schemeClr val="accent4">
              <a:lumMod val="75000"/>
            </a:schemeClr>
          </a:solidFill>
        </p:spPr>
        <p:txBody>
          <a:bodyPr lIns="828000" tIns="288000" bIns="21600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28772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5">
            <a:extLst>
              <a:ext uri="{FF2B5EF4-FFF2-40B4-BE49-F238E27FC236}">
                <a16:creationId xmlns:a16="http://schemas.microsoft.com/office/drawing/2014/main" id="{EA7DAF90-49D3-1042-96EE-9317B0178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4" b="16003"/>
          <a:stretch/>
        </p:blipFill>
        <p:spPr>
          <a:xfrm>
            <a:off x="7180" y="0"/>
            <a:ext cx="12184820" cy="66453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98024" y="2589167"/>
            <a:ext cx="6783185" cy="110126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8000" cap="all" baseline="0">
                <a:latin typeface="Arial Black" panose="020B0A04020102020204" pitchFamily="34" charset="0"/>
              </a:defRPr>
            </a:lvl1pPr>
          </a:lstStyle>
          <a:p>
            <a:r>
              <a:rPr lang="cs-CZ" dirty="0"/>
              <a:t>01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802220" y="3701018"/>
            <a:ext cx="6800849" cy="535531"/>
          </a:xfrm>
        </p:spPr>
        <p:txBody>
          <a:bodyPr anchor="ctr" anchorCtr="0">
            <a:spAutoFit/>
          </a:bodyPr>
          <a:lstStyle>
            <a:lvl1pPr marL="0" indent="0">
              <a:buFontTx/>
              <a:buNone/>
              <a:defRPr sz="3200" b="0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2BF4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PODNADPIS</a:t>
            </a:r>
          </a:p>
        </p:txBody>
      </p:sp>
      <p:sp>
        <p:nvSpPr>
          <p:cNvPr id="3" name="Pravouholník 2">
            <a:extLst>
              <a:ext uri="{FF2B5EF4-FFF2-40B4-BE49-F238E27FC236}">
                <a16:creationId xmlns:a16="http://schemas.microsoft.com/office/drawing/2014/main" id="{0FEB68E3-2F4E-2E4A-ABDB-82AC2B72AD8B}"/>
              </a:ext>
            </a:extLst>
          </p:cNvPr>
          <p:cNvSpPr/>
          <p:nvPr userDrawn="1"/>
        </p:nvSpPr>
        <p:spPr>
          <a:xfrm>
            <a:off x="1" y="5231219"/>
            <a:ext cx="12184820" cy="1626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895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977659" y="767751"/>
            <a:ext cx="10259683" cy="51150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 hasCustomPrompt="1"/>
          </p:nvPr>
        </p:nvSpPr>
        <p:spPr>
          <a:xfrm>
            <a:off x="979259" y="5233037"/>
            <a:ext cx="3930637" cy="385472"/>
          </a:xfrm>
          <a:solidFill>
            <a:srgbClr val="72BF44"/>
          </a:solidFill>
        </p:spPr>
        <p:txBody>
          <a:bodyPr wrap="square" tIns="144000" bIns="7200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cap="all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 err="1"/>
              <a:t>Názov</a:t>
            </a:r>
            <a:r>
              <a:rPr lang="cs-CZ" dirty="0"/>
              <a:t> fotografie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977659" y="5629574"/>
            <a:ext cx="3932237" cy="253191"/>
          </a:xfrm>
          <a:solidFill>
            <a:srgbClr val="72BF44"/>
          </a:solidFill>
        </p:spPr>
        <p:txBody>
          <a:bodyPr tIns="5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Popis fotografie</a:t>
            </a:r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16F15EBE-C22A-BB4C-B05E-69C375D934D6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0" name="Obrázek 6">
            <a:extLst>
              <a:ext uri="{FF2B5EF4-FFF2-40B4-BE49-F238E27FC236}">
                <a16:creationId xmlns:a16="http://schemas.microsoft.com/office/drawing/2014/main" id="{2C876E2A-636B-7B45-9ECA-54ABD1D37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1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54805" y="2257727"/>
            <a:ext cx="4773137" cy="3040476"/>
          </a:xfrm>
        </p:spPr>
        <p:txBody>
          <a:bodyPr anchor="t">
            <a:noAutofit/>
          </a:bodyPr>
          <a:lstStyle>
            <a:lvl1pPr marL="0" indent="0" algn="l">
              <a:buClr>
                <a:srgbClr val="72BF44"/>
              </a:buClr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text.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954805" y="1681166"/>
            <a:ext cx="4773137" cy="354671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6"/>
            <a:ext cx="5065144" cy="354671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72200" y="2257731"/>
            <a:ext cx="5064995" cy="30404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12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27A104E7-B8AB-4F45-A612-A86E87D89E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5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Zástupný symbol pro text 3">
            <a:extLst>
              <a:ext uri="{FF2B5EF4-FFF2-40B4-BE49-F238E27FC236}">
                <a16:creationId xmlns:a16="http://schemas.microsoft.com/office/drawing/2014/main" id="{D3C35477-BAF0-9449-81CA-00C5FC88C8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73669"/>
            <a:ext cx="11237384" cy="785921"/>
          </a:xfrm>
          <a:solidFill>
            <a:schemeClr val="accent4">
              <a:lumMod val="75000"/>
            </a:schemeClr>
          </a:solidFill>
        </p:spPr>
        <p:txBody>
          <a:bodyPr lIns="828000" tIns="288000" bIns="21600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pic>
        <p:nvPicPr>
          <p:cNvPr id="13" name="Obrázek 6">
            <a:extLst>
              <a:ext uri="{FF2B5EF4-FFF2-40B4-BE49-F238E27FC236}">
                <a16:creationId xmlns:a16="http://schemas.microsoft.com/office/drawing/2014/main" id="{4B8B9553-E78D-8945-B336-EE4D073C1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954804" y="2257727"/>
            <a:ext cx="2967341" cy="3040476"/>
          </a:xfrm>
        </p:spPr>
        <p:txBody>
          <a:bodyPr anchor="t">
            <a:normAutofit/>
          </a:bodyPr>
          <a:lstStyle>
            <a:lvl1pPr marL="0" indent="0" algn="l">
              <a:buClr>
                <a:srgbClr val="72BF44"/>
              </a:buClr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vložíte text.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954803" y="1681166"/>
            <a:ext cx="2967340" cy="354671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3" hasCustomPrompt="1"/>
          </p:nvPr>
        </p:nvSpPr>
        <p:spPr>
          <a:xfrm>
            <a:off x="4400915" y="2257731"/>
            <a:ext cx="3190335" cy="304047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Kliknutím vložíte text.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8047011" y="1698418"/>
            <a:ext cx="3190335" cy="354671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5" hasCustomPrompt="1"/>
          </p:nvPr>
        </p:nvSpPr>
        <p:spPr>
          <a:xfrm>
            <a:off x="4400917" y="1693608"/>
            <a:ext cx="3190335" cy="354671"/>
          </a:xfrm>
        </p:spPr>
        <p:txBody>
          <a:bodyPr anchor="b">
            <a:normAutofit/>
          </a:bodyPr>
          <a:lstStyle>
            <a:lvl1pPr marL="0" indent="0">
              <a:buNone/>
              <a:defRPr sz="1400" b="1" cap="all" baseline="0"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6" hasCustomPrompt="1"/>
          </p:nvPr>
        </p:nvSpPr>
        <p:spPr>
          <a:xfrm>
            <a:off x="8047569" y="2257425"/>
            <a:ext cx="3189627" cy="3040063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dirty="0"/>
              <a:t>Kliknutím vložte text.</a:t>
            </a:r>
          </a:p>
        </p:txBody>
      </p:sp>
      <p:sp>
        <p:nvSpPr>
          <p:cNvPr id="13" name="Zástupný symbol pro datum 4"/>
          <p:cNvSpPr>
            <a:spLocks noGrp="1"/>
          </p:cNvSpPr>
          <p:nvPr>
            <p:ph type="dt" sz="half" idx="19"/>
          </p:nvPr>
        </p:nvSpPr>
        <p:spPr>
          <a:xfrm>
            <a:off x="1393569" y="6356352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cs-CZ"/>
              <a:t>| </a:t>
            </a:r>
            <a:fld id="{9376D90D-6BC8-974C-B808-CBB4526FF0D0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14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990607" y="6356352"/>
            <a:ext cx="611037" cy="365125"/>
          </a:xfrm>
        </p:spPr>
        <p:txBody>
          <a:bodyPr/>
          <a:lstStyle>
            <a:lvl1pPr algn="r"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A1CCE83-2C51-433C-92AC-22AAA9585990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3">
            <a:extLst>
              <a:ext uri="{FF2B5EF4-FFF2-40B4-BE49-F238E27FC236}">
                <a16:creationId xmlns:a16="http://schemas.microsoft.com/office/drawing/2014/main" id="{B3717B62-14BE-044F-B060-9456929A65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573669"/>
            <a:ext cx="11237384" cy="785921"/>
          </a:xfrm>
          <a:solidFill>
            <a:schemeClr val="accent4">
              <a:lumMod val="75000"/>
            </a:schemeClr>
          </a:solidFill>
        </p:spPr>
        <p:txBody>
          <a:bodyPr lIns="828000" tIns="288000" bIns="216000">
            <a:sp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FontTx/>
              <a:buNone/>
              <a:defRPr sz="2000" cap="all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pic>
        <p:nvPicPr>
          <p:cNvPr id="17" name="Obrázek 6">
            <a:extLst>
              <a:ext uri="{FF2B5EF4-FFF2-40B4-BE49-F238E27FC236}">
                <a16:creationId xmlns:a16="http://schemas.microsoft.com/office/drawing/2014/main" id="{C7F7347E-9319-1C46-A508-65A6959E1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43" y="5903343"/>
            <a:ext cx="954657" cy="9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4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82397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ADD91-5677-6140-9BE4-FC4D388F3DC2}" type="datetime1">
              <a:rPr lang="cs-CZ" smtClean="0"/>
              <a:t>05.04.2024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8382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Meno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CCE83-2C51-433C-92AC-22AAA95859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53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78" r:id="rId3"/>
    <p:sldLayoutId id="2147483675" r:id="rId4"/>
    <p:sldLayoutId id="2147483667" r:id="rId5"/>
    <p:sldLayoutId id="2147483660" r:id="rId6"/>
    <p:sldLayoutId id="2147483668" r:id="rId7"/>
    <p:sldLayoutId id="2147483670" r:id="rId8"/>
    <p:sldLayoutId id="2147483671" r:id="rId9"/>
    <p:sldLayoutId id="2147483673" r:id="rId10"/>
    <p:sldLayoutId id="2147483674" r:id="rId11"/>
    <p:sldLayoutId id="2147483676" r:id="rId12"/>
    <p:sldLayoutId id="214748367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2BF4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C8F461B-BAE7-4A00-C0AC-63169610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894859-BC14-F225-8E15-537DB1244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9C2F9C5-9E00-0DE8-A3AF-54F3AEEBB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1DAF6-136B-4F95-BDDC-E7648E9C78F8}" type="datetimeFigureOut">
              <a:rPr lang="sk-SK" smtClean="0"/>
              <a:t>5. 4. 2024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0363F2B-5A21-C1B0-8243-A39E51211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2859DEC-EB38-44F0-4A3E-A58DF3486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6501B-5400-47E5-8F8C-73B69052FF3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654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Relationship Id="rId9" Type="http://schemas.openxmlformats.org/officeDocument/2006/relationships/chart" Target="../charts/chart3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atcar.com/news/electric-car-best-winter-range/n24274" TargetMode="External"/><Relationship Id="rId2" Type="http://schemas.openxmlformats.org/officeDocument/2006/relationships/hyperlink" Target="https://www.odyssee-mure.eu/publications/efficiency-by-sector/transport/distance-travelled-by-car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kj1a28816enn(2).pdf" TargetMode="External"/><Relationship Id="rId3" Type="http://schemas.openxmlformats.org/officeDocument/2006/relationships/hyperlink" Target="ATMO_natref_heat_pumps_2022.pdf" TargetMode="External"/><Relationship Id="rId7" Type="http://schemas.openxmlformats.org/officeDocument/2006/relationships/hyperlink" Target="https://www.rics.org/news-insights/energy-efficiency-of-the-building-stock-in-the-eu" TargetMode="External"/><Relationship Id="rId2" Type="http://schemas.openxmlformats.org/officeDocument/2006/relationships/hyperlink" Target="EHPA_market_report_2023_Executive-Summary(1)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Putting-a-stop-to-energy-waste_Final(1).pdf" TargetMode="External"/><Relationship Id="rId5" Type="http://schemas.openxmlformats.org/officeDocument/2006/relationships/hyperlink" Target="insulation_paper_january_2023.pdf" TargetMode="External"/><Relationship Id="rId4" Type="http://schemas.openxmlformats.org/officeDocument/2006/relationships/hyperlink" Target="How-to-stay-warm-and-save-energy_final-report(2)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hva.eu/rehva-journal/chapter/modular-heat-pumps-energy-performanc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B7417718-EACF-4C4F-8185-5FC110610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Model 2030-2040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5B027DC-16A8-784C-B75F-5651FDA83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Monthly</a:t>
            </a:r>
            <a:r>
              <a:rPr lang="sk-SK" dirty="0"/>
              <a:t> flexibility </a:t>
            </a:r>
            <a:r>
              <a:rPr lang="sk-SK" dirty="0" err="1"/>
              <a:t>need</a:t>
            </a:r>
            <a:r>
              <a:rPr lang="sk-SK" dirty="0"/>
              <a:t> </a:t>
            </a:r>
            <a:r>
              <a:rPr lang="sk-SK" dirty="0" err="1"/>
              <a:t>analysis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95EDC67-E5D0-F849-AB27-12CC1E913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ADD91-5677-6140-9BE4-FC4D388F3DC2}" type="datetime1">
              <a:rPr lang="cs-CZ" smtClean="0"/>
              <a:pPr/>
              <a:t>05.04.2024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303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81BAC81-9047-B5BC-A9FE-81B12EEA51D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188E06B-BBBC-9F59-021B-D383F4F5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895174-6E6F-FFDA-8130-34C8004A54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Seasonal</a:t>
            </a:r>
            <a:r>
              <a:rPr lang="sk-SK" dirty="0"/>
              <a:t> profile to </a:t>
            </a:r>
            <a:r>
              <a:rPr lang="sk-SK" dirty="0" err="1"/>
              <a:t>be</a:t>
            </a:r>
            <a:r>
              <a:rPr lang="sk-SK" dirty="0"/>
              <a:t> more prominent</a:t>
            </a:r>
          </a:p>
        </p:txBody>
      </p:sp>
      <p:sp>
        <p:nvSpPr>
          <p:cNvPr id="6" name="Zástupný symbol pro text 1">
            <a:extLst>
              <a:ext uri="{FF2B5EF4-FFF2-40B4-BE49-F238E27FC236}">
                <a16:creationId xmlns:a16="http://schemas.microsoft.com/office/drawing/2014/main" id="{BA9BBF94-4858-DE59-BB34-3D2739E68862}"/>
              </a:ext>
            </a:extLst>
          </p:cNvPr>
          <p:cNvSpPr txBox="1">
            <a:spLocks/>
          </p:cNvSpPr>
          <p:nvPr/>
        </p:nvSpPr>
        <p:spPr>
          <a:xfrm>
            <a:off x="582867" y="1509606"/>
            <a:ext cx="4718975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/>
              <a:t>Annual</a:t>
            </a:r>
            <a:r>
              <a:rPr lang="sk-SK" dirty="0"/>
              <a:t>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consumption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seasonal</a:t>
            </a:r>
            <a:r>
              <a:rPr lang="sk-SK" dirty="0"/>
              <a:t> element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assumed</a:t>
            </a:r>
            <a:r>
              <a:rPr lang="sk-SK" dirty="0"/>
              <a:t> to </a:t>
            </a:r>
            <a:r>
              <a:rPr lang="sk-SK" dirty="0" err="1"/>
              <a:t>decrease</a:t>
            </a:r>
            <a:r>
              <a:rPr lang="sk-SK" dirty="0"/>
              <a:t> by 19.4% by 2030 and 47.5% by 2040</a:t>
            </a:r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decrease</a:t>
            </a:r>
            <a:r>
              <a:rPr lang="sk-SK" dirty="0"/>
              <a:t> of </a:t>
            </a:r>
            <a:r>
              <a:rPr lang="sk-SK" dirty="0" err="1"/>
              <a:t>seasonal</a:t>
            </a:r>
            <a:r>
              <a:rPr lang="sk-SK" dirty="0"/>
              <a:t> swing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much</a:t>
            </a:r>
            <a:r>
              <a:rPr lang="sk-SK" dirty="0"/>
              <a:t> </a:t>
            </a:r>
            <a:r>
              <a:rPr lang="sk-SK" dirty="0" err="1"/>
              <a:t>less</a:t>
            </a:r>
            <a:r>
              <a:rPr lang="sk-SK" dirty="0"/>
              <a:t> </a:t>
            </a:r>
            <a:r>
              <a:rPr lang="sk-SK" dirty="0" err="1"/>
              <a:t>dramatic</a:t>
            </a:r>
            <a:r>
              <a:rPr lang="sk-SK" dirty="0"/>
              <a:t>: by 5.5% by 2030 and 16.9% by 2040</a:t>
            </a:r>
          </a:p>
          <a:p>
            <a:r>
              <a:rPr lang="sk-SK" dirty="0" err="1"/>
              <a:t>Decreasing</a:t>
            </a:r>
            <a:r>
              <a:rPr lang="sk-SK" dirty="0"/>
              <a:t> </a:t>
            </a:r>
            <a:r>
              <a:rPr lang="sk-SK" dirty="0" err="1"/>
              <a:t>need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seasonal</a:t>
            </a:r>
            <a:r>
              <a:rPr lang="sk-SK" dirty="0"/>
              <a:t> swing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segment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partly</a:t>
            </a:r>
            <a:r>
              <a:rPr lang="sk-SK" dirty="0"/>
              <a:t> </a:t>
            </a:r>
            <a:r>
              <a:rPr lang="sk-SK" dirty="0" err="1"/>
              <a:t>offset</a:t>
            </a:r>
            <a:r>
              <a:rPr lang="sk-SK" dirty="0"/>
              <a:t> by </a:t>
            </a:r>
            <a:r>
              <a:rPr lang="sk-SK" dirty="0" err="1"/>
              <a:t>GtP</a:t>
            </a:r>
            <a:r>
              <a:rPr lang="sk-SK" dirty="0"/>
              <a:t> segment 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6F2CBFF-1338-C509-DEC2-215479580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491529"/>
              </p:ext>
            </p:extLst>
          </p:nvPr>
        </p:nvGraphicFramePr>
        <p:xfrm>
          <a:off x="582867" y="3735857"/>
          <a:ext cx="4576884" cy="2715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8483E802-2333-8D4D-E321-E041D5BBB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3923"/>
              </p:ext>
            </p:extLst>
          </p:nvPr>
        </p:nvGraphicFramePr>
        <p:xfrm>
          <a:off x="5304821" y="1359590"/>
          <a:ext cx="5931977" cy="180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C4EB4FD8-3A4F-41B7-9655-0D77E7731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548163"/>
              </p:ext>
            </p:extLst>
          </p:nvPr>
        </p:nvGraphicFramePr>
        <p:xfrm>
          <a:off x="5301256" y="3092492"/>
          <a:ext cx="5938521" cy="180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28ADFE63-246D-4D03-823B-3ACCEAA642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44404"/>
              </p:ext>
            </p:extLst>
          </p:nvPr>
        </p:nvGraphicFramePr>
        <p:xfrm>
          <a:off x="5301256" y="4872823"/>
          <a:ext cx="5931976" cy="198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0743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017686F-989B-EACB-B578-6F12F8272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0785" y="1432379"/>
            <a:ext cx="3330429" cy="1632104"/>
          </a:xfrm>
        </p:spPr>
        <p:txBody>
          <a:bodyPr vert="horz" wrap="square" lIns="54000" tIns="36000" rIns="54000" bIns="36000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r>
              <a:rPr lang="sk-SK" dirty="0">
                <a:latin typeface="+mn-lt"/>
                <a:cs typeface="+mn-cs"/>
              </a:rPr>
              <a:t>Base </a:t>
            </a:r>
            <a:r>
              <a:rPr lang="sk-SK" dirty="0" err="1">
                <a:latin typeface="+mn-lt"/>
                <a:cs typeface="+mn-cs"/>
              </a:rPr>
              <a:t>case</a:t>
            </a:r>
            <a:r>
              <a:rPr lang="sk-SK" dirty="0">
                <a:latin typeface="+mn-lt"/>
                <a:cs typeface="+mn-cs"/>
              </a:rPr>
              <a:t>: </a:t>
            </a:r>
          </a:p>
          <a:p>
            <a:pPr marL="468000" lvl="1" indent="-228600">
              <a:lnSpc>
                <a:spcPct val="100000"/>
              </a:lnSpc>
              <a:spcBef>
                <a:spcPts val="400"/>
              </a:spcBef>
              <a:buClr>
                <a:srgbClr val="72BF44"/>
              </a:buClr>
              <a:buFont typeface="Wingdings" panose="05000000000000000000" pitchFamily="2" charset="2"/>
              <a:buChar char="§"/>
            </a:pPr>
            <a:r>
              <a:rPr lang="sk-SK" sz="1300" dirty="0"/>
              <a:t>20/40/60 mil. </a:t>
            </a:r>
            <a:r>
              <a:rPr lang="sk-SK" sz="1300" dirty="0" err="1"/>
              <a:t>HPs</a:t>
            </a:r>
            <a:endParaRPr lang="sk-SK" sz="1300" dirty="0"/>
          </a:p>
          <a:p>
            <a:pPr marL="468000" lvl="1" indent="-228600">
              <a:lnSpc>
                <a:spcPct val="100000"/>
              </a:lnSpc>
              <a:spcBef>
                <a:spcPts val="400"/>
              </a:spcBef>
              <a:buClr>
                <a:srgbClr val="72BF44"/>
              </a:buClr>
              <a:buFont typeface="Wingdings" panose="05000000000000000000" pitchFamily="2" charset="2"/>
              <a:buChar char="§"/>
            </a:pPr>
            <a:r>
              <a:rPr lang="sk-SK" sz="1300" dirty="0"/>
              <a:t>2%/2.5% </a:t>
            </a:r>
            <a:r>
              <a:rPr lang="sk-SK" sz="1300" dirty="0" err="1"/>
              <a:t>replacement</a:t>
            </a:r>
            <a:r>
              <a:rPr lang="sk-SK" sz="1300" dirty="0"/>
              <a:t> + </a:t>
            </a:r>
            <a:r>
              <a:rPr lang="sk-SK" sz="1300" dirty="0" err="1"/>
              <a:t>renovation</a:t>
            </a:r>
            <a:endParaRPr lang="sk-SK" sz="1300" dirty="0"/>
          </a:p>
          <a:p>
            <a:pPr marL="468000" lvl="1" indent="-228600">
              <a:lnSpc>
                <a:spcPct val="100000"/>
              </a:lnSpc>
              <a:spcBef>
                <a:spcPts val="400"/>
              </a:spcBef>
              <a:buClr>
                <a:srgbClr val="72BF44"/>
              </a:buClr>
              <a:buFont typeface="Wingdings" panose="05000000000000000000" pitchFamily="2" charset="2"/>
              <a:buChar char="§"/>
            </a:pPr>
            <a:r>
              <a:rPr lang="sk-SK" sz="1300" dirty="0"/>
              <a:t>6/35/140  mil. </a:t>
            </a:r>
            <a:r>
              <a:rPr lang="sk-SK" sz="1300" dirty="0" err="1"/>
              <a:t>Evs</a:t>
            </a:r>
            <a:endParaRPr lang="sk-SK" sz="1300" dirty="0"/>
          </a:p>
          <a:p>
            <a:pPr marL="10800" indent="-2286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sk-SK" dirty="0" err="1">
                <a:latin typeface="+mn-lt"/>
                <a:cs typeface="+mn-cs"/>
              </a:rPr>
              <a:t>Higher</a:t>
            </a:r>
            <a:r>
              <a:rPr lang="sk-SK" dirty="0">
                <a:latin typeface="+mn-lt"/>
                <a:cs typeface="+mn-cs"/>
              </a:rPr>
              <a:t> </a:t>
            </a:r>
            <a:r>
              <a:rPr lang="sk-SK" dirty="0" err="1">
                <a:latin typeface="+mn-lt"/>
                <a:cs typeface="+mn-cs"/>
              </a:rPr>
              <a:t>share</a:t>
            </a:r>
            <a:r>
              <a:rPr lang="sk-SK" dirty="0">
                <a:latin typeface="+mn-lt"/>
                <a:cs typeface="+mn-cs"/>
              </a:rPr>
              <a:t> of </a:t>
            </a:r>
            <a:r>
              <a:rPr lang="sk-SK" dirty="0" err="1">
                <a:latin typeface="+mn-lt"/>
                <a:cs typeface="+mn-cs"/>
              </a:rPr>
              <a:t>solar</a:t>
            </a:r>
            <a:r>
              <a:rPr lang="sk-SK" dirty="0">
                <a:latin typeface="+mn-lt"/>
                <a:cs typeface="+mn-cs"/>
              </a:rPr>
              <a:t> on </a:t>
            </a:r>
            <a:r>
              <a:rPr lang="sk-SK" dirty="0" err="1">
                <a:latin typeface="+mn-lt"/>
                <a:cs typeface="+mn-cs"/>
              </a:rPr>
              <a:t>power</a:t>
            </a:r>
            <a:r>
              <a:rPr lang="sk-SK" dirty="0">
                <a:latin typeface="+mn-lt"/>
                <a:cs typeface="+mn-cs"/>
              </a:rPr>
              <a:t> </a:t>
            </a:r>
            <a:r>
              <a:rPr lang="sk-SK" dirty="0" err="1">
                <a:latin typeface="+mn-lt"/>
                <a:cs typeface="+mn-cs"/>
              </a:rPr>
              <a:t>supply</a:t>
            </a:r>
            <a:r>
              <a:rPr lang="sk-SK" dirty="0">
                <a:latin typeface="+mn-lt"/>
                <a:cs typeface="+mn-cs"/>
              </a:rPr>
              <a:t> </a:t>
            </a:r>
            <a:r>
              <a:rPr lang="sk-SK" dirty="0" err="1">
                <a:latin typeface="+mn-lt"/>
                <a:cs typeface="+mn-cs"/>
              </a:rPr>
              <a:t>results</a:t>
            </a:r>
            <a:r>
              <a:rPr lang="sk-SK" dirty="0">
                <a:latin typeface="+mn-lt"/>
                <a:cs typeface="+mn-cs"/>
              </a:rPr>
              <a:t> in </a:t>
            </a:r>
            <a:r>
              <a:rPr lang="sk-SK" dirty="0" err="1">
                <a:latin typeface="+mn-lt"/>
                <a:cs typeface="+mn-cs"/>
              </a:rPr>
              <a:t>higher</a:t>
            </a:r>
            <a:r>
              <a:rPr lang="sk-SK" dirty="0">
                <a:latin typeface="+mn-lt"/>
                <a:cs typeface="+mn-cs"/>
              </a:rPr>
              <a:t> swing (</a:t>
            </a:r>
            <a:r>
              <a:rPr lang="sk-SK" dirty="0" err="1">
                <a:latin typeface="+mn-lt"/>
                <a:cs typeface="+mn-cs"/>
              </a:rPr>
              <a:t>see</a:t>
            </a:r>
            <a:r>
              <a:rPr lang="sk-SK" dirty="0">
                <a:latin typeface="+mn-lt"/>
                <a:cs typeface="+mn-cs"/>
              </a:rPr>
              <a:t> </a:t>
            </a:r>
            <a:r>
              <a:rPr lang="sk-SK" dirty="0" err="1">
                <a:latin typeface="+mn-lt"/>
                <a:cs typeface="+mn-cs"/>
              </a:rPr>
              <a:t>the</a:t>
            </a:r>
            <a:r>
              <a:rPr lang="sk-SK" dirty="0">
                <a:latin typeface="+mn-lt"/>
                <a:cs typeface="+mn-cs"/>
              </a:rPr>
              <a:t> table)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sk-SK" sz="200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7E06714-378E-93D5-D863-67FDE5BF53F3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66686" y="6284331"/>
            <a:ext cx="2743200" cy="365125"/>
          </a:xfrm>
        </p:spPr>
        <p:txBody>
          <a:bodyPr/>
          <a:lstStyle/>
          <a:p>
            <a:r>
              <a:rPr lang="cs-CZ" dirty="0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B37F8CD-326C-D5DB-BB97-51CF9B34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4291" y="6283272"/>
            <a:ext cx="611037" cy="365125"/>
          </a:xfrm>
        </p:spPr>
        <p:txBody>
          <a:bodyPr/>
          <a:lstStyle/>
          <a:p>
            <a:fld id="{9A1CCE83-2C51-433C-92AC-22AAA9585990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79A899-7A5E-17D6-AC56-E1BA3CB975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573669"/>
            <a:ext cx="11237384" cy="785921"/>
          </a:xfrm>
        </p:spPr>
        <p:txBody>
          <a:bodyPr/>
          <a:lstStyle/>
          <a:p>
            <a:r>
              <a:rPr lang="sk-SK" dirty="0" err="1"/>
              <a:t>Scenarios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: </a:t>
            </a:r>
            <a:r>
              <a:rPr lang="sk-SK" dirty="0" err="1"/>
              <a:t>Monthly</a:t>
            </a:r>
            <a:r>
              <a:rPr lang="sk-SK" dirty="0"/>
              <a:t> </a:t>
            </a:r>
            <a:r>
              <a:rPr lang="sk-SK" dirty="0" err="1"/>
              <a:t>profiles</a:t>
            </a:r>
            <a:endParaRPr lang="sk-SK" dirty="0"/>
          </a:p>
        </p:txBody>
      </p:sp>
      <p:graphicFrame>
        <p:nvGraphicFramePr>
          <p:cNvPr id="10" name="Tabuľka 9">
            <a:extLst>
              <a:ext uri="{FF2B5EF4-FFF2-40B4-BE49-F238E27FC236}">
                <a16:creationId xmlns:a16="http://schemas.microsoft.com/office/drawing/2014/main" id="{4EF3085E-D43D-AD97-0C94-83387C2CC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26056"/>
              </p:ext>
            </p:extLst>
          </p:nvPr>
        </p:nvGraphicFramePr>
        <p:xfrm>
          <a:off x="8003098" y="1432379"/>
          <a:ext cx="3234286" cy="163558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067241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705141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752785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709119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259393">
                <a:tc gridSpan="4">
                  <a:txBody>
                    <a:bodyPr/>
                    <a:lstStyle/>
                    <a:p>
                      <a:pPr algn="ctr"/>
                      <a:r>
                        <a:rPr lang="sk-SK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S/W swing in </a:t>
                      </a:r>
                      <a:r>
                        <a:rPr lang="sk-SK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TWh</a:t>
                      </a:r>
                      <a:endParaRPr lang="sk-SK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538541"/>
                  </a:ext>
                </a:extLst>
              </a:tr>
              <a:tr h="324052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Eq</a:t>
                      </a:r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- </a:t>
                      </a:r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Walls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Ember</a:t>
                      </a:r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- </a:t>
                      </a:r>
                    </a:p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St. pol.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IEA - St. pol.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2697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1,190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2697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,125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1,166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1,243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sk-SK" sz="1050" i="1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Share</a:t>
                      </a:r>
                      <a:r>
                        <a:rPr lang="sk-SK" sz="105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sk-SK" sz="1050" i="1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solar</a:t>
                      </a:r>
                      <a:endParaRPr lang="sk-SK" sz="105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19%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13786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sk-SK" sz="1050" i="1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Share</a:t>
                      </a:r>
                      <a:r>
                        <a:rPr lang="sk-SK" sz="105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sk-SK" sz="1050" i="1" u="none" strike="noStrik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wind</a:t>
                      </a:r>
                      <a:endParaRPr lang="sk-SK" sz="1050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24%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32%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1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30%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478201"/>
                  </a:ext>
                </a:extLst>
              </a:tr>
              <a:tr h="226970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1,187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8483E802-2333-8D4D-E321-E041D5BBB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226348"/>
              </p:ext>
            </p:extLst>
          </p:nvPr>
        </p:nvGraphicFramePr>
        <p:xfrm>
          <a:off x="26508" y="1359590"/>
          <a:ext cx="4278921" cy="1822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C4EB4FD8-3A4F-41B7-9655-0D77E7731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7641399"/>
              </p:ext>
            </p:extLst>
          </p:nvPr>
        </p:nvGraphicFramePr>
        <p:xfrm>
          <a:off x="0" y="3064483"/>
          <a:ext cx="4305429" cy="1822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28ADFE63-246D-4D03-823B-3ACCEAA642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520417"/>
              </p:ext>
            </p:extLst>
          </p:nvPr>
        </p:nvGraphicFramePr>
        <p:xfrm>
          <a:off x="0" y="4769377"/>
          <a:ext cx="4270039" cy="2088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6BB6B902-CC17-4446-AC6C-D9BF034444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674916"/>
              </p:ext>
            </p:extLst>
          </p:nvPr>
        </p:nvGraphicFramePr>
        <p:xfrm>
          <a:off x="4270038" y="3064484"/>
          <a:ext cx="3891574" cy="182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C9E3362D-D707-4162-BC4D-053FB70EBE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991388"/>
              </p:ext>
            </p:extLst>
          </p:nvPr>
        </p:nvGraphicFramePr>
        <p:xfrm>
          <a:off x="4270039" y="4781973"/>
          <a:ext cx="3891574" cy="2088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A0AAF198-43AA-42A3-8702-D072CFB03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2123398"/>
              </p:ext>
            </p:extLst>
          </p:nvPr>
        </p:nvGraphicFramePr>
        <p:xfrm>
          <a:off x="8161613" y="3073601"/>
          <a:ext cx="4003880" cy="181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id="{41BCAF37-A0C4-EA63-B78D-EF093A887035}"/>
              </a:ext>
            </a:extLst>
          </p:cNvPr>
          <p:cNvSpPr txBox="1"/>
          <p:nvPr/>
        </p:nvSpPr>
        <p:spPr>
          <a:xfrm>
            <a:off x="8438209" y="4980373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" indent="-228600">
              <a:spcBef>
                <a:spcPts val="400"/>
              </a:spcBef>
              <a:buClr>
                <a:srgbClr val="72BF44"/>
              </a:buClr>
              <a:buFont typeface="Wingdings" panose="05000000000000000000" pitchFamily="2" charset="2"/>
              <a:buChar char="§"/>
            </a:pPr>
            <a:r>
              <a:rPr lang="sk-SK" dirty="0" err="1">
                <a:solidFill>
                  <a:srgbClr val="FF0000"/>
                </a:solidFill>
              </a:rPr>
              <a:t>The</a:t>
            </a:r>
            <a:r>
              <a:rPr lang="sk-SK" dirty="0">
                <a:solidFill>
                  <a:srgbClr val="FF0000"/>
                </a:solidFill>
              </a:rPr>
              <a:t> more </a:t>
            </a:r>
            <a:r>
              <a:rPr lang="sk-SK" dirty="0" err="1">
                <a:solidFill>
                  <a:srgbClr val="FF0000"/>
                </a:solidFill>
              </a:rPr>
              <a:t>rewewables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installed</a:t>
            </a:r>
            <a:r>
              <a:rPr lang="sk-SK" dirty="0">
                <a:solidFill>
                  <a:srgbClr val="FF0000"/>
                </a:solidFill>
              </a:rPr>
              <a:t> – </a:t>
            </a:r>
            <a:r>
              <a:rPr lang="sk-SK" dirty="0" err="1">
                <a:solidFill>
                  <a:srgbClr val="FF0000"/>
                </a:solidFill>
              </a:rPr>
              <a:t>the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greater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need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for</a:t>
            </a:r>
            <a:r>
              <a:rPr lang="sk-SK" dirty="0">
                <a:solidFill>
                  <a:srgbClr val="FF0000"/>
                </a:solidFill>
              </a:rPr>
              <a:t> flexibility </a:t>
            </a:r>
            <a:r>
              <a:rPr lang="sk-SK" dirty="0" err="1">
                <a:solidFill>
                  <a:srgbClr val="FF0000"/>
                </a:solidFill>
              </a:rPr>
              <a:t>from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gas</a:t>
            </a:r>
            <a:r>
              <a:rPr lang="sk-SK" dirty="0">
                <a:solidFill>
                  <a:srgbClr val="FF0000"/>
                </a:solidFill>
              </a:rPr>
              <a:t> (</a:t>
            </a:r>
            <a:r>
              <a:rPr lang="sk-SK" dirty="0" err="1">
                <a:solidFill>
                  <a:srgbClr val="FF0000"/>
                </a:solidFill>
              </a:rPr>
              <a:t>storage</a:t>
            </a:r>
            <a:r>
              <a:rPr lang="sk-SK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0359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6A95BB1-8B43-6944-BADC-2012E8AC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Thank</a:t>
            </a:r>
            <a:r>
              <a:rPr lang="sk-SK" dirty="0"/>
              <a:t> </a:t>
            </a:r>
            <a:r>
              <a:rPr lang="sk-SK" dirty="0" err="1"/>
              <a:t>you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your</a:t>
            </a:r>
            <a:r>
              <a:rPr lang="sk-SK" dirty="0"/>
              <a:t> </a:t>
            </a:r>
            <a:r>
              <a:rPr lang="sk-SK" dirty="0" err="1"/>
              <a:t>attention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6039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BEDCF92-387E-5D40-B96B-FD6087B79F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WE </a:t>
            </a:r>
            <a:r>
              <a:rPr lang="sk-SK" dirty="0" err="1"/>
              <a:t>Focus</a:t>
            </a:r>
            <a:r>
              <a:rPr lang="sk-SK" dirty="0"/>
              <a:t> on 2 </a:t>
            </a:r>
            <a:r>
              <a:rPr lang="sk-SK" dirty="0" err="1"/>
              <a:t>segments</a:t>
            </a:r>
            <a:r>
              <a:rPr lang="sk-SK" dirty="0"/>
              <a:t> of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consumption</a:t>
            </a:r>
            <a:r>
              <a:rPr lang="sk-SK" dirty="0"/>
              <a:t>: </a:t>
            </a:r>
            <a:r>
              <a:rPr lang="sk-SK" dirty="0" err="1"/>
              <a:t>Heating</a:t>
            </a:r>
            <a:r>
              <a:rPr lang="sk-SK" dirty="0"/>
              <a:t> &amp; </a:t>
            </a:r>
            <a:r>
              <a:rPr lang="sk-SK" dirty="0" err="1"/>
              <a:t>GtP</a:t>
            </a:r>
            <a:endParaRPr lang="sk-SK" dirty="0"/>
          </a:p>
        </p:txBody>
      </p:sp>
      <p:sp>
        <p:nvSpPr>
          <p:cNvPr id="7" name="Zástupný symbol pro text 1">
            <a:extLst>
              <a:ext uri="{FF2B5EF4-FFF2-40B4-BE49-F238E27FC236}">
                <a16:creationId xmlns:a16="http://schemas.microsoft.com/office/drawing/2014/main" id="{B9A4A036-DD16-855B-47A5-D32AA2FBD380}"/>
              </a:ext>
            </a:extLst>
          </p:cNvPr>
          <p:cNvSpPr txBox="1">
            <a:spLocks/>
          </p:cNvSpPr>
          <p:nvPr/>
        </p:nvSpPr>
        <p:spPr>
          <a:xfrm>
            <a:off x="582868" y="1629409"/>
            <a:ext cx="4654762" cy="29238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 err="1"/>
              <a:t>Scope</a:t>
            </a:r>
            <a:r>
              <a:rPr lang="sk-SK" dirty="0"/>
              <a:t>: EU27</a:t>
            </a:r>
          </a:p>
          <a:p>
            <a:r>
              <a:rPr lang="sk-SK" dirty="0" err="1"/>
              <a:t>Annual</a:t>
            </a:r>
            <a:r>
              <a:rPr lang="sk-SK" dirty="0"/>
              <a:t>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consumption</a:t>
            </a:r>
            <a:r>
              <a:rPr lang="sk-SK" dirty="0"/>
              <a:t> (2019-2022): 4,321 </a:t>
            </a:r>
            <a:r>
              <a:rPr lang="sk-SK" dirty="0" err="1"/>
              <a:t>TWh</a:t>
            </a:r>
            <a:r>
              <a:rPr lang="sk-SK" dirty="0"/>
              <a:t> </a:t>
            </a:r>
            <a:r>
              <a:rPr lang="sk-S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~ </a:t>
            </a:r>
            <a:r>
              <a:rPr lang="sk-SK" dirty="0"/>
              <a:t>393 </a:t>
            </a:r>
            <a:r>
              <a:rPr lang="sk-SK" dirty="0" err="1"/>
              <a:t>bcm</a:t>
            </a:r>
            <a:r>
              <a:rPr lang="sk-SK" dirty="0"/>
              <a:t> </a:t>
            </a:r>
            <a:r>
              <a:rPr lang="sk-SK" sz="1000" dirty="0"/>
              <a:t>(</a:t>
            </a:r>
            <a:r>
              <a:rPr lang="sk-SK" sz="1000" dirty="0" err="1"/>
              <a:t>using</a:t>
            </a:r>
            <a:r>
              <a:rPr lang="sk-SK" sz="1000" dirty="0"/>
              <a:t> 11 kWh/m3)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split</a:t>
            </a:r>
            <a:r>
              <a:rPr lang="sk-SK" dirty="0"/>
              <a:t> </a:t>
            </a:r>
            <a:r>
              <a:rPr lang="sk-SK" dirty="0" err="1"/>
              <a:t>into</a:t>
            </a:r>
            <a:endParaRPr lang="sk-SK" dirty="0"/>
          </a:p>
          <a:p>
            <a:pPr lvl="1"/>
            <a:r>
              <a:rPr lang="sk-SK" dirty="0"/>
              <a:t>Gas to </a:t>
            </a:r>
            <a:r>
              <a:rPr lang="sk-SK" dirty="0" err="1"/>
              <a:t>Power</a:t>
            </a:r>
            <a:r>
              <a:rPr lang="sk-SK" dirty="0"/>
              <a:t> (</a:t>
            </a:r>
            <a:r>
              <a:rPr lang="sk-SK" dirty="0" err="1"/>
              <a:t>GtP</a:t>
            </a:r>
            <a:r>
              <a:rPr lang="sk-SK" dirty="0"/>
              <a:t>)</a:t>
            </a:r>
          </a:p>
          <a:p>
            <a:pPr lvl="1"/>
            <a:r>
              <a:rPr lang="sk-SK" dirty="0" err="1"/>
              <a:t>Heating</a:t>
            </a:r>
            <a:endParaRPr lang="sk-SK" dirty="0"/>
          </a:p>
          <a:p>
            <a:pPr lvl="1"/>
            <a:r>
              <a:rPr lang="sk-SK" dirty="0" err="1"/>
              <a:t>Other</a:t>
            </a:r>
            <a:r>
              <a:rPr lang="sk-SK" dirty="0"/>
              <a:t> (</a:t>
            </a:r>
            <a:r>
              <a:rPr lang="sk-SK" dirty="0" err="1"/>
              <a:t>non-seasonal</a:t>
            </a:r>
            <a:r>
              <a:rPr lang="sk-SK" dirty="0"/>
              <a:t>, </a:t>
            </a:r>
            <a:r>
              <a:rPr lang="sk-SK" dirty="0" err="1"/>
              <a:t>mainly</a:t>
            </a:r>
            <a:r>
              <a:rPr lang="sk-SK" dirty="0"/>
              <a:t> </a:t>
            </a:r>
            <a:r>
              <a:rPr lang="sk-SK" dirty="0" err="1"/>
              <a:t>industry</a:t>
            </a:r>
            <a:r>
              <a:rPr lang="sk-SK" dirty="0"/>
              <a:t>)</a:t>
            </a:r>
          </a:p>
          <a:p>
            <a:pPr algn="just"/>
            <a:r>
              <a:rPr lang="sk-SK" dirty="0" err="1"/>
              <a:t>Year</a:t>
            </a:r>
            <a:r>
              <a:rPr lang="sk-SK" dirty="0"/>
              <a:t> 2023 </a:t>
            </a:r>
            <a:r>
              <a:rPr lang="sk-SK" dirty="0" err="1"/>
              <a:t>shows</a:t>
            </a:r>
            <a:r>
              <a:rPr lang="sk-SK" dirty="0"/>
              <a:t> </a:t>
            </a:r>
            <a:r>
              <a:rPr lang="sk-SK" dirty="0" err="1"/>
              <a:t>signs</a:t>
            </a:r>
            <a:r>
              <a:rPr lang="sk-SK" dirty="0"/>
              <a:t> of </a:t>
            </a:r>
            <a:r>
              <a:rPr lang="sk-SK" dirty="0" err="1"/>
              <a:t>demand</a:t>
            </a:r>
            <a:r>
              <a:rPr lang="sk-SK" dirty="0"/>
              <a:t> </a:t>
            </a:r>
            <a:r>
              <a:rPr lang="sk-SK" dirty="0" err="1"/>
              <a:t>decrease</a:t>
            </a:r>
            <a:r>
              <a:rPr lang="sk-SK" dirty="0"/>
              <a:t> of </a:t>
            </a:r>
            <a:r>
              <a:rPr lang="sk-SK" dirty="0" err="1"/>
              <a:t>which</a:t>
            </a:r>
            <a:r>
              <a:rPr lang="sk-SK" dirty="0"/>
              <a:t> a </a:t>
            </a:r>
            <a:r>
              <a:rPr lang="sk-SK" dirty="0" err="1"/>
              <a:t>significant</a:t>
            </a:r>
            <a:r>
              <a:rPr lang="sk-SK" dirty="0"/>
              <a:t> part </a:t>
            </a:r>
            <a:r>
              <a:rPr lang="sk-SK" dirty="0" err="1"/>
              <a:t>wil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permanent</a:t>
            </a:r>
            <a:r>
              <a:rPr lang="sk-SK" dirty="0"/>
              <a:t> –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reflected</a:t>
            </a:r>
            <a:r>
              <a:rPr lang="sk-SK" dirty="0"/>
              <a:t> </a:t>
            </a:r>
            <a:r>
              <a:rPr lang="sk-SK" dirty="0" err="1"/>
              <a:t>yet</a:t>
            </a:r>
            <a:br>
              <a:rPr lang="sk-SK" dirty="0"/>
            </a:br>
            <a:r>
              <a:rPr lang="sk-SK" sz="1200" dirty="0">
                <a:solidFill>
                  <a:schemeClr val="accent3"/>
                </a:solidFill>
              </a:rPr>
              <a:t>[TO DO]</a:t>
            </a:r>
            <a:endParaRPr lang="sk-SK" dirty="0">
              <a:solidFill>
                <a:schemeClr val="accent3"/>
              </a:solidFill>
            </a:endParaRPr>
          </a:p>
          <a:p>
            <a:pPr algn="just"/>
            <a:r>
              <a:rPr lang="sk-SK" dirty="0" err="1"/>
              <a:t>Only</a:t>
            </a:r>
            <a:r>
              <a:rPr lang="sk-SK" dirty="0"/>
              <a:t> </a:t>
            </a:r>
            <a:r>
              <a:rPr lang="sk-SK" dirty="0" err="1"/>
              <a:t>GtP</a:t>
            </a:r>
            <a:r>
              <a:rPr lang="sk-SK" dirty="0"/>
              <a:t> and </a:t>
            </a:r>
            <a:r>
              <a:rPr lang="sk-SK" dirty="0" err="1"/>
              <a:t>Heating</a:t>
            </a:r>
            <a:r>
              <a:rPr lang="sk-SK" dirty="0"/>
              <a:t> are </a:t>
            </a:r>
            <a:r>
              <a:rPr lang="sk-SK" dirty="0" err="1"/>
              <a:t>volatile</a:t>
            </a:r>
            <a:r>
              <a:rPr lang="sk-SK" dirty="0"/>
              <a:t> / </a:t>
            </a:r>
            <a:r>
              <a:rPr lang="sk-SK" dirty="0" err="1"/>
              <a:t>seasonal</a:t>
            </a:r>
            <a:r>
              <a:rPr lang="sk-SK" dirty="0"/>
              <a:t>, </a:t>
            </a:r>
            <a:r>
              <a:rPr lang="sk-SK" dirty="0" err="1"/>
              <a:t>therefore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focus</a:t>
            </a:r>
            <a:r>
              <a:rPr lang="sk-SK" dirty="0"/>
              <a:t> </a:t>
            </a:r>
            <a:r>
              <a:rPr lang="sk-SK" dirty="0" err="1"/>
              <a:t>only</a:t>
            </a:r>
            <a:r>
              <a:rPr lang="sk-SK" dirty="0"/>
              <a:t> on </a:t>
            </a:r>
            <a:r>
              <a:rPr lang="sk-SK" dirty="0" err="1"/>
              <a:t>these</a:t>
            </a:r>
            <a:endParaRPr lang="sk-SK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8FA53B5D-02DE-40E7-8084-DEAA9DAE83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245489"/>
              </p:ext>
            </p:extLst>
          </p:nvPr>
        </p:nvGraphicFramePr>
        <p:xfrm>
          <a:off x="5603846" y="1522416"/>
          <a:ext cx="5633538" cy="4626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875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9E609DB-FDE5-88B8-DC8F-560F45DC90F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 dirty="0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6B7F84C-2919-E5F4-C498-3EB52827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4AA88A2-771D-519B-4035-E08CD5FF1E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Coal</a:t>
            </a:r>
            <a:r>
              <a:rPr lang="sk-SK" dirty="0"/>
              <a:t>/Gas </a:t>
            </a:r>
            <a:r>
              <a:rPr lang="sk-SK" dirty="0" err="1"/>
              <a:t>switching</a:t>
            </a:r>
            <a:r>
              <a:rPr lang="sk-SK" dirty="0"/>
              <a:t>: </a:t>
            </a:r>
            <a:r>
              <a:rPr lang="sk-SK" dirty="0" err="1"/>
              <a:t>Coal</a:t>
            </a:r>
            <a:r>
              <a:rPr lang="sk-SK" dirty="0"/>
              <a:t> </a:t>
            </a:r>
            <a:r>
              <a:rPr lang="sk-SK" dirty="0" err="1"/>
              <a:t>diminishing</a:t>
            </a:r>
            <a:r>
              <a:rPr lang="sk-SK" dirty="0"/>
              <a:t>,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flexibility</a:t>
            </a:r>
          </a:p>
        </p:txBody>
      </p:sp>
      <p:sp>
        <p:nvSpPr>
          <p:cNvPr id="9" name="Zástupný symbol pro text 1">
            <a:extLst>
              <a:ext uri="{FF2B5EF4-FFF2-40B4-BE49-F238E27FC236}">
                <a16:creationId xmlns:a16="http://schemas.microsoft.com/office/drawing/2014/main" id="{E73FF0CC-B6D2-2C27-4A6B-30298C4F73F1}"/>
              </a:ext>
            </a:extLst>
          </p:cNvPr>
          <p:cNvSpPr txBox="1">
            <a:spLocks/>
          </p:cNvSpPr>
          <p:nvPr/>
        </p:nvSpPr>
        <p:spPr>
          <a:xfrm>
            <a:off x="582867" y="1629409"/>
            <a:ext cx="4718975" cy="21852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calculated</a:t>
            </a:r>
            <a:r>
              <a:rPr lang="sk-SK" dirty="0"/>
              <a:t> </a:t>
            </a:r>
            <a:r>
              <a:rPr lang="sk-SK" dirty="0" err="1"/>
              <a:t>coal+gas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 (top </a:t>
            </a:r>
            <a:r>
              <a:rPr lang="sk-SK" dirty="0" err="1"/>
              <a:t>right</a:t>
            </a:r>
            <a:r>
              <a:rPr lang="sk-SK" dirty="0"/>
              <a:t> </a:t>
            </a:r>
            <a:r>
              <a:rPr lang="sk-SK" dirty="0" err="1"/>
              <a:t>chart</a:t>
            </a:r>
            <a:r>
              <a:rPr lang="sk-SK" dirty="0"/>
              <a:t>)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assign</a:t>
            </a:r>
            <a:r>
              <a:rPr lang="sk-SK" dirty="0"/>
              <a:t> </a:t>
            </a:r>
            <a:r>
              <a:rPr lang="sk-SK" dirty="0" err="1"/>
              <a:t>volume</a:t>
            </a:r>
            <a:r>
              <a:rPr lang="sk-SK" dirty="0"/>
              <a:t> to </a:t>
            </a:r>
            <a:r>
              <a:rPr lang="sk-SK" dirty="0" err="1"/>
              <a:t>coal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pace</a:t>
            </a:r>
            <a:r>
              <a:rPr lang="sk-SK" dirty="0"/>
              <a:t> of </a:t>
            </a:r>
            <a:r>
              <a:rPr lang="sk-SK" dirty="0" err="1"/>
              <a:t>planned</a:t>
            </a:r>
            <a:r>
              <a:rPr lang="sk-SK" dirty="0"/>
              <a:t> </a:t>
            </a:r>
            <a:r>
              <a:rPr lang="sk-SK" dirty="0" err="1"/>
              <a:t>phase-out</a:t>
            </a:r>
            <a:r>
              <a:rPr lang="sk-SK" dirty="0"/>
              <a:t> (as </a:t>
            </a:r>
            <a:r>
              <a:rPr lang="sk-SK" dirty="0" err="1"/>
              <a:t>shown</a:t>
            </a:r>
            <a:r>
              <a:rPr lang="sk-SK" dirty="0"/>
              <a:t> </a:t>
            </a:r>
            <a:r>
              <a:rPr lang="sk-SK" dirty="0" err="1"/>
              <a:t>below</a:t>
            </a:r>
            <a:r>
              <a:rPr lang="sk-SK" dirty="0"/>
              <a:t>) </a:t>
            </a:r>
            <a:r>
              <a:rPr lang="sk-SK" dirty="0" err="1"/>
              <a:t>compared</a:t>
            </a:r>
            <a:r>
              <a:rPr lang="sk-SK" dirty="0"/>
              <a:t> to </a:t>
            </a: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 </a:t>
            </a:r>
          </a:p>
          <a:p>
            <a:r>
              <a:rPr lang="sk-SK" dirty="0"/>
              <a:t>Gas </a:t>
            </a:r>
            <a:r>
              <a:rPr lang="sk-SK" dirty="0" err="1"/>
              <a:t>gets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remainder</a:t>
            </a:r>
            <a:r>
              <a:rPr lang="sk-SK" dirty="0"/>
              <a:t>, </a:t>
            </a:r>
            <a:r>
              <a:rPr lang="sk-SK" dirty="0" err="1"/>
              <a:t>which</a:t>
            </a:r>
            <a:r>
              <a:rPr lang="sk-SK" dirty="0"/>
              <a:t> </a:t>
            </a:r>
            <a:r>
              <a:rPr lang="sk-SK" dirty="0" err="1"/>
              <a:t>might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slightly</a:t>
            </a:r>
            <a:r>
              <a:rPr lang="sk-SK" dirty="0"/>
              <a:t> </a:t>
            </a:r>
            <a:r>
              <a:rPr lang="sk-SK" dirty="0" err="1"/>
              <a:t>conservative</a:t>
            </a:r>
            <a:r>
              <a:rPr lang="sk-SK" dirty="0"/>
              <a:t> </a:t>
            </a:r>
            <a:r>
              <a:rPr lang="sk-SK" dirty="0" err="1"/>
              <a:t>assumption</a:t>
            </a:r>
            <a:r>
              <a:rPr lang="sk-SK" dirty="0"/>
              <a:t> (</a:t>
            </a:r>
            <a:r>
              <a:rPr lang="sk-SK" dirty="0" err="1"/>
              <a:t>see</a:t>
            </a:r>
            <a:r>
              <a:rPr lang="sk-SK" dirty="0"/>
              <a:t> </a:t>
            </a:r>
            <a:r>
              <a:rPr lang="en-GB" dirty="0"/>
              <a:t>Q2 </a:t>
            </a:r>
            <a:r>
              <a:rPr lang="sk-SK" dirty="0"/>
              <a:t>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bottom</a:t>
            </a:r>
            <a:r>
              <a:rPr lang="sk-SK" dirty="0"/>
              <a:t> </a:t>
            </a:r>
            <a:r>
              <a:rPr lang="sk-SK" dirty="0" err="1"/>
              <a:t>right</a:t>
            </a:r>
            <a:r>
              <a:rPr lang="sk-SK" dirty="0"/>
              <a:t> </a:t>
            </a:r>
            <a:r>
              <a:rPr lang="sk-SK" dirty="0" err="1"/>
              <a:t>chart</a:t>
            </a:r>
            <a:r>
              <a:rPr lang="sk-SK" dirty="0"/>
              <a:t>)</a:t>
            </a:r>
          </a:p>
          <a:p>
            <a:r>
              <a:rPr lang="sk-SK" dirty="0" err="1"/>
              <a:t>Under</a:t>
            </a:r>
            <a:r>
              <a:rPr lang="sk-SK" dirty="0"/>
              <a:t> </a:t>
            </a:r>
            <a:r>
              <a:rPr lang="sk-SK" dirty="0" err="1"/>
              <a:t>certain</a:t>
            </a:r>
            <a:r>
              <a:rPr lang="sk-SK" dirty="0"/>
              <a:t> </a:t>
            </a:r>
            <a:r>
              <a:rPr lang="sk-SK" dirty="0" err="1"/>
              <a:t>scenarios</a:t>
            </a:r>
            <a:r>
              <a:rPr lang="sk-SK" dirty="0"/>
              <a:t> </a:t>
            </a:r>
            <a:r>
              <a:rPr lang="sk-SK" dirty="0" err="1"/>
              <a:t>coal+gas</a:t>
            </a:r>
            <a:r>
              <a:rPr lang="sk-SK" dirty="0"/>
              <a:t>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turn</a:t>
            </a:r>
            <a:r>
              <a:rPr lang="sk-SK" dirty="0"/>
              <a:t> </a:t>
            </a:r>
            <a:r>
              <a:rPr lang="sk-SK" dirty="0" err="1"/>
              <a:t>negative</a:t>
            </a:r>
            <a:r>
              <a:rPr lang="sk-SK" dirty="0"/>
              <a:t> - </a:t>
            </a:r>
            <a:r>
              <a:rPr lang="sk-SK" dirty="0" err="1"/>
              <a:t>then</a:t>
            </a:r>
            <a:r>
              <a:rPr lang="sk-SK" dirty="0"/>
              <a:t> </a:t>
            </a:r>
            <a:r>
              <a:rPr lang="sk-SK" dirty="0" err="1"/>
              <a:t>hydro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curtailed</a:t>
            </a:r>
            <a:r>
              <a:rPr lang="sk-SK" dirty="0"/>
              <a:t> </a:t>
            </a:r>
            <a:r>
              <a:rPr lang="sk-SK" dirty="0" err="1"/>
              <a:t>first</a:t>
            </a:r>
            <a:r>
              <a:rPr lang="sk-SK" dirty="0"/>
              <a:t> in </a:t>
            </a:r>
            <a:r>
              <a:rPr lang="sk-SK" dirty="0" err="1"/>
              <a:t>our</a:t>
            </a:r>
            <a:r>
              <a:rPr lang="sk-SK" dirty="0"/>
              <a:t> model</a:t>
            </a:r>
            <a:endParaRPr lang="sk-SK" dirty="0">
              <a:highlight>
                <a:srgbClr val="FFFF00"/>
              </a:highlight>
            </a:endParaRP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869E6057-8703-1D11-ECD0-916ADFA5AD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8304900"/>
              </p:ext>
            </p:extLst>
          </p:nvPr>
        </p:nvGraphicFramePr>
        <p:xfrm>
          <a:off x="5450665" y="1359590"/>
          <a:ext cx="5786719" cy="2680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CDA196B9-B1EA-D089-7A19-A5CB794AD0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236666"/>
              </p:ext>
            </p:extLst>
          </p:nvPr>
        </p:nvGraphicFramePr>
        <p:xfrm>
          <a:off x="5450664" y="4040276"/>
          <a:ext cx="5786719" cy="2813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2C22D2D9-B874-E5AB-0D10-5F6117956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0580249"/>
              </p:ext>
            </p:extLst>
          </p:nvPr>
        </p:nvGraphicFramePr>
        <p:xfrm>
          <a:off x="582867" y="4040275"/>
          <a:ext cx="4517639" cy="2381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3393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79A899-7A5E-17D6-AC56-E1BA3CB975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HP </a:t>
            </a:r>
            <a:r>
              <a:rPr lang="sk-SK" dirty="0" err="1"/>
              <a:t>sensitivity</a:t>
            </a:r>
            <a:endParaRPr lang="sk-SK" dirty="0"/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CC8A8209-A79B-9347-CF90-B82F68BFF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267180"/>
              </p:ext>
            </p:extLst>
          </p:nvPr>
        </p:nvGraphicFramePr>
        <p:xfrm>
          <a:off x="787602" y="1538824"/>
          <a:ext cx="2998723" cy="141185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97619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780176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591754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305266">
                <a:tc gridSpan="4">
                  <a:txBody>
                    <a:bodyPr/>
                    <a:lstStyle/>
                    <a:p>
                      <a:pPr algn="ctr"/>
                      <a:r>
                        <a:rPr lang="sk-SK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HP in mil.</a:t>
                      </a:r>
                      <a:r>
                        <a:rPr lang="en-GB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units</a:t>
                      </a:r>
                      <a:r>
                        <a:rPr lang="sk-SK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sk-SK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697487"/>
                  </a:ext>
                </a:extLst>
              </a:tr>
              <a:tr h="30526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1622283C-1B38-253D-8C6C-D78C253D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27839"/>
              </p:ext>
            </p:extLst>
          </p:nvPr>
        </p:nvGraphicFramePr>
        <p:xfrm>
          <a:off x="8238661" y="1542086"/>
          <a:ext cx="2998723" cy="141185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89510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653783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697957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657473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305266">
                <a:tc gridSpan="4">
                  <a:txBody>
                    <a:bodyPr/>
                    <a:lstStyle/>
                    <a:p>
                      <a:pPr algn="ctr"/>
                      <a:r>
                        <a:rPr lang="sk-SK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S/W swing in </a:t>
                      </a:r>
                      <a:r>
                        <a:rPr lang="sk-SK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TWh</a:t>
                      </a:r>
                      <a:endParaRPr lang="sk-SK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538541"/>
                  </a:ext>
                </a:extLst>
              </a:tr>
              <a:tr h="30526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1,190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,105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1,125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1,158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1,114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8483E802-2333-8D4D-E321-E041D5BBB3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949545"/>
              </p:ext>
            </p:extLst>
          </p:nvPr>
        </p:nvGraphicFramePr>
        <p:xfrm>
          <a:off x="3821715" y="1359590"/>
          <a:ext cx="4100242" cy="177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C4EB4FD8-3A4F-41B7-9655-0D77E7731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058606"/>
              </p:ext>
            </p:extLst>
          </p:nvPr>
        </p:nvGraphicFramePr>
        <p:xfrm>
          <a:off x="3824288" y="3136438"/>
          <a:ext cx="4097668" cy="187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28ADFE63-246D-4D03-823B-3ACCEAA642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7918"/>
              </p:ext>
            </p:extLst>
          </p:nvPr>
        </p:nvGraphicFramePr>
        <p:xfrm>
          <a:off x="3846870" y="5006958"/>
          <a:ext cx="4075086" cy="184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611FE84F-A289-441A-B371-9819D83ADF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423035"/>
              </p:ext>
            </p:extLst>
          </p:nvPr>
        </p:nvGraphicFramePr>
        <p:xfrm>
          <a:off x="34056" y="3129914"/>
          <a:ext cx="4152857" cy="188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5A9D5AFF-A090-46D5-9A5B-C4E6F2AF2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328478"/>
              </p:ext>
            </p:extLst>
          </p:nvPr>
        </p:nvGraphicFramePr>
        <p:xfrm>
          <a:off x="0" y="5019403"/>
          <a:ext cx="4186913" cy="183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75D197DC-88A1-4F67-86C5-4C12FE600C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697246"/>
              </p:ext>
            </p:extLst>
          </p:nvPr>
        </p:nvGraphicFramePr>
        <p:xfrm>
          <a:off x="7921532" y="3145336"/>
          <a:ext cx="4135638" cy="1874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D90CBEF3-C190-4D85-9B3B-5C7226C97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768113"/>
              </p:ext>
            </p:extLst>
          </p:nvPr>
        </p:nvGraphicFramePr>
        <p:xfrm>
          <a:off x="7921532" y="5028301"/>
          <a:ext cx="4135638" cy="186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237053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79A899-7A5E-17D6-AC56-E1BA3CB975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Insulation</a:t>
            </a:r>
            <a:r>
              <a:rPr lang="sk-SK" dirty="0"/>
              <a:t> </a:t>
            </a:r>
            <a:r>
              <a:rPr lang="sk-SK" dirty="0" err="1"/>
              <a:t>Sensitivity</a:t>
            </a:r>
            <a:endParaRPr lang="sk-SK" dirty="0"/>
          </a:p>
        </p:txBody>
      </p:sp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27F966A6-9846-B44F-4FC5-FB4BBE3E8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881404"/>
              </p:ext>
            </p:extLst>
          </p:nvPr>
        </p:nvGraphicFramePr>
        <p:xfrm>
          <a:off x="787602" y="1538824"/>
          <a:ext cx="2998723" cy="15990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97619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780176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591754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305266">
                <a:tc gridSpan="4">
                  <a:txBody>
                    <a:bodyPr/>
                    <a:lstStyle/>
                    <a:p>
                      <a:pPr algn="l" fontAlgn="b"/>
                      <a:r>
                        <a:rPr lang="sk-SK" sz="14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Replacement</a:t>
                      </a:r>
                      <a:r>
                        <a:rPr lang="sk-SK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sk-SK" sz="14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sk-SK" sz="14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enovation</a:t>
                      </a:r>
                      <a:r>
                        <a:rPr lang="sk-SK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+ </a:t>
                      </a:r>
                      <a:r>
                        <a:rPr lang="sk-SK" sz="14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p.a</a:t>
                      </a:r>
                      <a:r>
                        <a:rPr lang="sk-SK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(%)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697487"/>
                  </a:ext>
                </a:extLst>
              </a:tr>
              <a:tr h="30526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313894">
                <a:tc rowSpan="3"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(0.8/0.8)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2.0%</a:t>
                      </a:r>
                    </a:p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(1.0/1.0)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2.7%</a:t>
                      </a:r>
                    </a:p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(1.2/1.5)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3.3%</a:t>
                      </a:r>
                    </a:p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(1.2/2.1)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6321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2.5%</a:t>
                      </a:r>
                    </a:p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(1.0/1.5)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439158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1.6%</a:t>
                      </a:r>
                    </a:p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(0.8/0.8)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13" name="Tabuľka 12">
            <a:extLst>
              <a:ext uri="{FF2B5EF4-FFF2-40B4-BE49-F238E27FC236}">
                <a16:creationId xmlns:a16="http://schemas.microsoft.com/office/drawing/2014/main" id="{954EDFE8-3D36-CE74-D6BF-0CC307D6D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045506"/>
              </p:ext>
            </p:extLst>
          </p:nvPr>
        </p:nvGraphicFramePr>
        <p:xfrm>
          <a:off x="8238661" y="1542086"/>
          <a:ext cx="2998723" cy="141185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89510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653783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697957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657473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305266">
                <a:tc gridSpan="4">
                  <a:txBody>
                    <a:bodyPr/>
                    <a:lstStyle/>
                    <a:p>
                      <a:pPr algn="ctr"/>
                      <a:r>
                        <a:rPr lang="sk-SK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S/W swing in </a:t>
                      </a:r>
                      <a:r>
                        <a:rPr lang="sk-SK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TWh</a:t>
                      </a:r>
                      <a:endParaRPr lang="sk-SK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538541"/>
                  </a:ext>
                </a:extLst>
              </a:tr>
              <a:tr h="30526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1,190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,138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1,125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1,102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1,039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933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883E723D-AAD7-0624-FE0C-AF5312E55A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5953916"/>
              </p:ext>
            </p:extLst>
          </p:nvPr>
        </p:nvGraphicFramePr>
        <p:xfrm>
          <a:off x="3821715" y="1359590"/>
          <a:ext cx="4100242" cy="177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4CB11036-75BB-98E4-C4BB-C099FA531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245378"/>
              </p:ext>
            </p:extLst>
          </p:nvPr>
        </p:nvGraphicFramePr>
        <p:xfrm>
          <a:off x="3824288" y="3136438"/>
          <a:ext cx="4097668" cy="187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198CB60-B49D-C5BD-1421-A36F880398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3572389"/>
              </p:ext>
            </p:extLst>
          </p:nvPr>
        </p:nvGraphicFramePr>
        <p:xfrm>
          <a:off x="3846870" y="5006958"/>
          <a:ext cx="4075086" cy="184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338124A-DA7B-431F-8D98-5EB5A79822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300854"/>
              </p:ext>
            </p:extLst>
          </p:nvPr>
        </p:nvGraphicFramePr>
        <p:xfrm>
          <a:off x="51136" y="3134360"/>
          <a:ext cx="4135637" cy="18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05F3EEB-F5C2-462A-A8DC-7110B1066A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114873"/>
              </p:ext>
            </p:extLst>
          </p:nvPr>
        </p:nvGraphicFramePr>
        <p:xfrm>
          <a:off x="426" y="5006958"/>
          <a:ext cx="4186348" cy="18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763F5F54-4419-4E8C-AE77-706390718F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692074"/>
              </p:ext>
            </p:extLst>
          </p:nvPr>
        </p:nvGraphicFramePr>
        <p:xfrm>
          <a:off x="7921956" y="3130550"/>
          <a:ext cx="4135637" cy="18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915D2CFF-CE4A-4953-A486-E7CBD6988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954354"/>
              </p:ext>
            </p:extLst>
          </p:nvPr>
        </p:nvGraphicFramePr>
        <p:xfrm>
          <a:off x="7921956" y="5006958"/>
          <a:ext cx="4135637" cy="188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994185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79A899-7A5E-17D6-AC56-E1BA3CB975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EV </a:t>
            </a:r>
            <a:r>
              <a:rPr lang="sk-SK" dirty="0" err="1"/>
              <a:t>sensitivity</a:t>
            </a:r>
            <a:r>
              <a:rPr lang="sk-SK" dirty="0"/>
              <a:t> </a:t>
            </a:r>
          </a:p>
        </p:txBody>
      </p:sp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DF4D1105-6CD6-1AAD-A38D-8EF00B07D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30239"/>
              </p:ext>
            </p:extLst>
          </p:nvPr>
        </p:nvGraphicFramePr>
        <p:xfrm>
          <a:off x="787602" y="1538824"/>
          <a:ext cx="2998723" cy="141185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97619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629174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780176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591754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305266">
                <a:tc gridSpan="4">
                  <a:txBody>
                    <a:bodyPr/>
                    <a:lstStyle/>
                    <a:p>
                      <a:pPr algn="ctr"/>
                      <a:r>
                        <a:rPr lang="sk-SK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EV in mil.</a:t>
                      </a:r>
                      <a:r>
                        <a:rPr lang="en-GB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units</a:t>
                      </a:r>
                      <a:r>
                        <a:rPr lang="sk-SK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sk-SK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697487"/>
                  </a:ext>
                </a:extLst>
              </a:tr>
              <a:tr h="30526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13" name="Tabuľka 12">
            <a:extLst>
              <a:ext uri="{FF2B5EF4-FFF2-40B4-BE49-F238E27FC236}">
                <a16:creationId xmlns:a16="http://schemas.microsoft.com/office/drawing/2014/main" id="{92AB343B-EF60-C418-0265-5154D0289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095883"/>
              </p:ext>
            </p:extLst>
          </p:nvPr>
        </p:nvGraphicFramePr>
        <p:xfrm>
          <a:off x="8238661" y="1542086"/>
          <a:ext cx="2998723" cy="141185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89510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653783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697957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657473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305266">
                <a:tc gridSpan="4">
                  <a:txBody>
                    <a:bodyPr/>
                    <a:lstStyle/>
                    <a:p>
                      <a:pPr algn="ctr"/>
                      <a:r>
                        <a:rPr lang="sk-SK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S/W swing in </a:t>
                      </a:r>
                      <a:r>
                        <a:rPr lang="sk-SK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TWh</a:t>
                      </a:r>
                      <a:endParaRPr lang="sk-SK" sz="16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538541"/>
                  </a:ext>
                </a:extLst>
              </a:tr>
              <a:tr h="305266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endParaRPr lang="sk-SK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1,190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,128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1,125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1,121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267108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 dirty="0">
                          <a:effectLst/>
                          <a:latin typeface="+mn-lt"/>
                        </a:rPr>
                        <a:t>2040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</a:tbl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702F2802-A585-4916-8C0E-8A8E3BD86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337576"/>
              </p:ext>
            </p:extLst>
          </p:nvPr>
        </p:nvGraphicFramePr>
        <p:xfrm>
          <a:off x="3821715" y="1359590"/>
          <a:ext cx="4100242" cy="177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668EC41-9D9E-6CD6-7660-56A2EC4CE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213062"/>
              </p:ext>
            </p:extLst>
          </p:nvPr>
        </p:nvGraphicFramePr>
        <p:xfrm>
          <a:off x="3824288" y="3136438"/>
          <a:ext cx="4097668" cy="187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44E224B-0EEE-6FAF-ACA8-6EB5CACF8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866587"/>
              </p:ext>
            </p:extLst>
          </p:nvPr>
        </p:nvGraphicFramePr>
        <p:xfrm>
          <a:off x="3846870" y="5006958"/>
          <a:ext cx="4075086" cy="184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E45B8F6E-CDDD-4AB0-B10A-A560DB9C70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839891"/>
              </p:ext>
            </p:extLst>
          </p:nvPr>
        </p:nvGraphicFramePr>
        <p:xfrm>
          <a:off x="0" y="3129914"/>
          <a:ext cx="4190490" cy="1897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761E44C-A260-43E7-A146-5C78AB96C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902579"/>
              </p:ext>
            </p:extLst>
          </p:nvPr>
        </p:nvGraphicFramePr>
        <p:xfrm>
          <a:off x="1" y="5010507"/>
          <a:ext cx="4190490" cy="184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9F6C965-710F-4AF6-BEFF-2CF8A199C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496234"/>
              </p:ext>
            </p:extLst>
          </p:nvPr>
        </p:nvGraphicFramePr>
        <p:xfrm>
          <a:off x="7921955" y="3136438"/>
          <a:ext cx="4097668" cy="1866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40424754-01C2-4F44-9513-8D62674812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6955903"/>
              </p:ext>
            </p:extLst>
          </p:nvPr>
        </p:nvGraphicFramePr>
        <p:xfrm>
          <a:off x="7921955" y="5003408"/>
          <a:ext cx="4097668" cy="1874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22495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E507DED-E0CC-5755-D732-701999C602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Gas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Space</a:t>
            </a:r>
            <a:r>
              <a:rPr lang="sk-SK" dirty="0"/>
              <a:t> </a:t>
            </a:r>
            <a:r>
              <a:rPr lang="sk-SK" dirty="0" err="1"/>
              <a:t>Heating</a:t>
            </a:r>
            <a:endParaRPr lang="sk-SK" dirty="0"/>
          </a:p>
        </p:txBody>
      </p:sp>
      <p:sp>
        <p:nvSpPr>
          <p:cNvPr id="8" name="Zástupný symbol pro text 1">
            <a:extLst>
              <a:ext uri="{FF2B5EF4-FFF2-40B4-BE49-F238E27FC236}">
                <a16:creationId xmlns:a16="http://schemas.microsoft.com/office/drawing/2014/main" id="{C29995AB-08B0-E854-DBD0-0AE9717AEBD2}"/>
              </a:ext>
            </a:extLst>
          </p:cNvPr>
          <p:cNvSpPr txBox="1">
            <a:spLocks/>
          </p:cNvSpPr>
          <p:nvPr/>
        </p:nvSpPr>
        <p:spPr>
          <a:xfrm>
            <a:off x="5205710" y="1503574"/>
            <a:ext cx="6031675" cy="52937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b="1" dirty="0" err="1"/>
              <a:t>Space</a:t>
            </a:r>
            <a:r>
              <a:rPr lang="sk-SK" b="1" dirty="0"/>
              <a:t> </a:t>
            </a:r>
            <a:r>
              <a:rPr lang="sk-SK" b="1" dirty="0" err="1"/>
              <a:t>heating</a:t>
            </a:r>
            <a:r>
              <a:rPr lang="sk-SK" b="1" dirty="0"/>
              <a:t> </a:t>
            </a:r>
            <a:r>
              <a:rPr lang="sk-SK" b="1" dirty="0" err="1"/>
              <a:t>demand</a:t>
            </a:r>
            <a:endParaRPr lang="sk-SK" b="1" dirty="0"/>
          </a:p>
          <a:p>
            <a:r>
              <a:rPr lang="sk-SK" dirty="0" err="1"/>
              <a:t>There</a:t>
            </a:r>
            <a:r>
              <a:rPr lang="sk-SK" dirty="0"/>
              <a:t> are </a:t>
            </a:r>
            <a:r>
              <a:rPr lang="sk-SK" dirty="0" err="1"/>
              <a:t>fundamentally</a:t>
            </a:r>
            <a:r>
              <a:rPr lang="sk-SK" dirty="0"/>
              <a:t>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ways</a:t>
            </a:r>
            <a:r>
              <a:rPr lang="sk-SK" dirty="0"/>
              <a:t> </a:t>
            </a:r>
            <a:r>
              <a:rPr lang="sk-SK" dirty="0" err="1"/>
              <a:t>how</a:t>
            </a:r>
            <a:r>
              <a:rPr lang="sk-SK" dirty="0"/>
              <a:t> </a:t>
            </a:r>
            <a:r>
              <a:rPr lang="sk-SK" dirty="0" err="1"/>
              <a:t>space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decrease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years</a:t>
            </a:r>
            <a:r>
              <a:rPr lang="sk-SK" dirty="0"/>
              <a:t> to </a:t>
            </a:r>
            <a:r>
              <a:rPr lang="sk-SK" dirty="0" err="1"/>
              <a:t>come</a:t>
            </a:r>
            <a:r>
              <a:rPr lang="sk-SK" dirty="0"/>
              <a:t>:</a:t>
            </a:r>
          </a:p>
          <a:p>
            <a:pPr lvl="1"/>
            <a:r>
              <a:rPr lang="sk-SK" dirty="0" err="1"/>
              <a:t>Fuel</a:t>
            </a:r>
            <a:r>
              <a:rPr lang="sk-SK" dirty="0"/>
              <a:t> </a:t>
            </a:r>
            <a:r>
              <a:rPr lang="sk-SK" dirty="0" err="1"/>
              <a:t>switching</a:t>
            </a:r>
            <a:r>
              <a:rPr lang="sk-SK" dirty="0"/>
              <a:t> to HP</a:t>
            </a:r>
          </a:p>
          <a:p>
            <a:pPr lvl="1"/>
            <a:r>
              <a:rPr lang="sk-SK" dirty="0" err="1"/>
              <a:t>Better</a:t>
            </a:r>
            <a:r>
              <a:rPr lang="sk-SK" dirty="0"/>
              <a:t> </a:t>
            </a:r>
            <a:r>
              <a:rPr lang="sk-SK" dirty="0" err="1"/>
              <a:t>insulation</a:t>
            </a:r>
            <a:endParaRPr lang="sk-SK" dirty="0"/>
          </a:p>
          <a:p>
            <a:pPr lvl="1"/>
            <a:r>
              <a:rPr lang="sk-SK" dirty="0" err="1"/>
              <a:t>Climate</a:t>
            </a:r>
            <a:r>
              <a:rPr lang="sk-SK" dirty="0"/>
              <a:t> and </a:t>
            </a:r>
            <a:r>
              <a:rPr lang="sk-SK" dirty="0" err="1"/>
              <a:t>behavioral</a:t>
            </a:r>
            <a:r>
              <a:rPr lang="sk-SK" dirty="0"/>
              <a:t> </a:t>
            </a:r>
            <a:r>
              <a:rPr lang="sk-SK" dirty="0" err="1"/>
              <a:t>changes</a:t>
            </a:r>
            <a:r>
              <a:rPr lang="sk-SK" dirty="0"/>
              <a:t> -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reflected</a:t>
            </a:r>
            <a:r>
              <a:rPr lang="sk-SK" dirty="0"/>
              <a:t> </a:t>
            </a:r>
            <a:r>
              <a:rPr lang="sk-SK" dirty="0" err="1"/>
              <a:t>yet</a:t>
            </a:r>
            <a:r>
              <a:rPr lang="sk-SK" dirty="0"/>
              <a:t> </a:t>
            </a:r>
            <a:r>
              <a:rPr lang="sk-SK" sz="1200" dirty="0">
                <a:solidFill>
                  <a:schemeClr val="accent3"/>
                </a:solidFill>
              </a:rPr>
              <a:t>[TO DO]</a:t>
            </a:r>
            <a:endParaRPr lang="sk-SK" sz="1400" dirty="0">
              <a:solidFill>
                <a:schemeClr val="accent3"/>
              </a:solidFill>
            </a:endParaRPr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overall</a:t>
            </a:r>
            <a:r>
              <a:rPr lang="sk-SK" dirty="0"/>
              <a:t> </a:t>
            </a:r>
            <a:r>
              <a:rPr lang="sk-SK" dirty="0" err="1"/>
              <a:t>effect</a:t>
            </a:r>
            <a:r>
              <a:rPr lang="sk-SK" dirty="0"/>
              <a:t> on </a:t>
            </a:r>
            <a:r>
              <a:rPr lang="sk-SK" dirty="0" err="1"/>
              <a:t>seasonal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a </a:t>
            </a:r>
            <a:r>
              <a:rPr lang="sk-SK" dirty="0" err="1"/>
              <a:t>decline</a:t>
            </a:r>
            <a:r>
              <a:rPr lang="sk-SK" dirty="0"/>
              <a:t> by 17.1% by 2030 and 37.7% by 2040</a:t>
            </a:r>
          </a:p>
          <a:p>
            <a:pPr marL="0" indent="0">
              <a:buNone/>
            </a:pPr>
            <a:r>
              <a:rPr lang="sk-SK" b="1" dirty="0" err="1"/>
              <a:t>Fuel</a:t>
            </a:r>
            <a:r>
              <a:rPr lang="sk-SK" b="1" dirty="0"/>
              <a:t> </a:t>
            </a:r>
            <a:r>
              <a:rPr lang="sk-SK" b="1" dirty="0" err="1"/>
              <a:t>switching</a:t>
            </a:r>
            <a:r>
              <a:rPr lang="sk-SK" b="1" dirty="0"/>
              <a:t> to HP</a:t>
            </a:r>
          </a:p>
          <a:p>
            <a:r>
              <a:rPr lang="sk-SK" dirty="0" err="1"/>
              <a:t>Increased</a:t>
            </a:r>
            <a:r>
              <a:rPr lang="sk-SK" dirty="0"/>
              <a:t> </a:t>
            </a:r>
            <a:r>
              <a:rPr lang="sk-SK" dirty="0" err="1"/>
              <a:t>penetration</a:t>
            </a:r>
            <a:r>
              <a:rPr lang="sk-SK" dirty="0"/>
              <a:t> of </a:t>
            </a:r>
            <a:r>
              <a:rPr lang="sk-SK" dirty="0" err="1"/>
              <a:t>HPs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pressure</a:t>
            </a:r>
            <a:r>
              <a:rPr lang="sk-SK" dirty="0"/>
              <a:t>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market</a:t>
            </a:r>
            <a:r>
              <a:rPr lang="sk-SK" dirty="0"/>
              <a:t> </a:t>
            </a:r>
            <a:r>
              <a:rPr lang="sk-SK" dirty="0" err="1"/>
              <a:t>share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44% (2022) to 37% in 2030 and 34% in 2040 (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assume</a:t>
            </a:r>
            <a:r>
              <a:rPr lang="sk-SK" dirty="0"/>
              <a:t> </a:t>
            </a:r>
            <a:r>
              <a:rPr lang="sk-SK" dirty="0" err="1"/>
              <a:t>HPs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replacing</a:t>
            </a:r>
            <a:r>
              <a:rPr lang="sk-SK" dirty="0"/>
              <a:t> </a:t>
            </a:r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sources</a:t>
            </a:r>
            <a:r>
              <a:rPr lang="sk-SK" dirty="0"/>
              <a:t> </a:t>
            </a:r>
            <a:r>
              <a:rPr lang="sk-SK" dirty="0" err="1"/>
              <a:t>proportionally</a:t>
            </a:r>
            <a:r>
              <a:rPr lang="sk-SK" dirty="0"/>
              <a:t>)</a:t>
            </a:r>
          </a:p>
          <a:p>
            <a:r>
              <a:rPr lang="sk-SK" sz="1200" dirty="0">
                <a:solidFill>
                  <a:schemeClr val="accent3"/>
                </a:solidFill>
              </a:rPr>
              <a:t>[TO DO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prioritise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oil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coal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to HP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switching</a:t>
            </a:r>
            <a:r>
              <a:rPr lang="sk-SK" sz="1200" dirty="0">
                <a:solidFill>
                  <a:schemeClr val="accent3"/>
                </a:solidFill>
              </a:rPr>
              <a:t>]</a:t>
            </a:r>
            <a:endParaRPr lang="sk-SK" sz="1200" dirty="0"/>
          </a:p>
          <a:p>
            <a:pPr marL="0" indent="0">
              <a:buNone/>
            </a:pPr>
            <a:r>
              <a:rPr lang="sk-SK" b="1" dirty="0" err="1"/>
              <a:t>Better</a:t>
            </a:r>
            <a:r>
              <a:rPr lang="sk-SK" b="1" dirty="0"/>
              <a:t> </a:t>
            </a:r>
            <a:r>
              <a:rPr lang="sk-SK" b="1" dirty="0" err="1"/>
              <a:t>insulation</a:t>
            </a:r>
            <a:endParaRPr lang="sk-SK" b="1" dirty="0"/>
          </a:p>
          <a:p>
            <a:r>
              <a:rPr lang="en-GB" dirty="0"/>
              <a:t>Annually</a:t>
            </a:r>
            <a:r>
              <a:rPr lang="sk-SK" dirty="0"/>
              <a:t> 2.0% or 2.5% (</a:t>
            </a:r>
            <a:r>
              <a:rPr lang="sk-SK" dirty="0" err="1"/>
              <a:t>up</a:t>
            </a:r>
            <a:r>
              <a:rPr lang="sk-SK" dirty="0"/>
              <a:t> to </a:t>
            </a:r>
            <a:r>
              <a:rPr lang="sk-SK" dirty="0" err="1"/>
              <a:t>vs</a:t>
            </a:r>
            <a:r>
              <a:rPr lang="sk-SK" dirty="0"/>
              <a:t>. </a:t>
            </a:r>
            <a:r>
              <a:rPr lang="sk-SK" dirty="0" err="1"/>
              <a:t>after</a:t>
            </a:r>
            <a:r>
              <a:rPr lang="sk-SK" dirty="0"/>
              <a:t> 2030) of </a:t>
            </a:r>
            <a:r>
              <a:rPr lang="sk-SK" dirty="0" err="1"/>
              <a:t>building</a:t>
            </a:r>
            <a:r>
              <a:rPr lang="sk-SK" dirty="0"/>
              <a:t> </a:t>
            </a:r>
            <a:r>
              <a:rPr lang="sk-SK" dirty="0" err="1"/>
              <a:t>stock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newly</a:t>
            </a:r>
            <a:r>
              <a:rPr lang="sk-SK" dirty="0"/>
              <a:t> </a:t>
            </a:r>
            <a:r>
              <a:rPr lang="sk-SK" dirty="0" err="1"/>
              <a:t>built</a:t>
            </a:r>
            <a:r>
              <a:rPr lang="sk-SK" dirty="0"/>
              <a:t> or </a:t>
            </a:r>
            <a:r>
              <a:rPr lang="sk-SK" dirty="0" err="1"/>
              <a:t>newly</a:t>
            </a:r>
            <a:r>
              <a:rPr lang="sk-SK" dirty="0"/>
              <a:t> </a:t>
            </a:r>
            <a:r>
              <a:rPr lang="sk-SK" dirty="0" err="1"/>
              <a:t>renovated</a:t>
            </a:r>
            <a:r>
              <a:rPr lang="sk-SK" dirty="0"/>
              <a:t>, </a:t>
            </a:r>
            <a:r>
              <a:rPr lang="sk-SK" dirty="0" err="1"/>
              <a:t>resulting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36% and 61% of </a:t>
            </a:r>
            <a:r>
              <a:rPr lang="sk-SK" dirty="0" err="1"/>
              <a:t>buildings</a:t>
            </a:r>
            <a:r>
              <a:rPr lang="sk-SK" dirty="0"/>
              <a:t> </a:t>
            </a:r>
            <a:r>
              <a:rPr lang="sk-SK" dirty="0" err="1"/>
              <a:t>well</a:t>
            </a:r>
            <a:r>
              <a:rPr lang="sk-SK" dirty="0"/>
              <a:t> </a:t>
            </a:r>
            <a:r>
              <a:rPr lang="sk-SK" dirty="0" err="1"/>
              <a:t>insulated</a:t>
            </a:r>
            <a:r>
              <a:rPr lang="sk-SK" dirty="0"/>
              <a:t> in 2030 and 2040 </a:t>
            </a:r>
            <a:r>
              <a:rPr lang="sk-SK" dirty="0" err="1"/>
              <a:t>respectively</a:t>
            </a:r>
            <a:r>
              <a:rPr lang="sk-SK" dirty="0"/>
              <a:t> (</a:t>
            </a:r>
            <a:r>
              <a:rPr lang="sk-SK" dirty="0" err="1"/>
              <a:t>up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20% in 2022)</a:t>
            </a:r>
          </a:p>
          <a:p>
            <a:r>
              <a:rPr lang="sk-SK" dirty="0"/>
              <a:t>Great part of </a:t>
            </a:r>
            <a:r>
              <a:rPr lang="sk-SK" dirty="0" err="1"/>
              <a:t>these</a:t>
            </a:r>
            <a:r>
              <a:rPr lang="sk-SK" dirty="0"/>
              <a:t> </a:t>
            </a:r>
            <a:r>
              <a:rPr lang="sk-SK" dirty="0" err="1"/>
              <a:t>replacements</a:t>
            </a:r>
            <a:r>
              <a:rPr lang="sk-SK" dirty="0"/>
              <a:t> / </a:t>
            </a:r>
            <a:r>
              <a:rPr lang="sk-SK" dirty="0" err="1"/>
              <a:t>renovations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connected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HP </a:t>
            </a:r>
            <a:r>
              <a:rPr lang="sk-SK" dirty="0" err="1"/>
              <a:t>installation</a:t>
            </a:r>
            <a:r>
              <a:rPr lang="sk-SK" dirty="0"/>
              <a:t>, </a:t>
            </a:r>
            <a:r>
              <a:rPr lang="sk-SK" dirty="0" err="1"/>
              <a:t>thus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overall</a:t>
            </a:r>
            <a:r>
              <a:rPr lang="sk-SK" dirty="0"/>
              <a:t> </a:t>
            </a:r>
            <a:r>
              <a:rPr lang="sk-SK" dirty="0" err="1"/>
              <a:t>effect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combined</a:t>
            </a:r>
            <a:endParaRPr lang="sk-SK" dirty="0"/>
          </a:p>
          <a:p>
            <a:r>
              <a:rPr lang="sk-SK" sz="1200" dirty="0">
                <a:solidFill>
                  <a:schemeClr val="accent3"/>
                </a:solidFill>
              </a:rPr>
              <a:t>[TO DO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allocate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gas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demand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replacement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various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</a:rPr>
              <a:t>factors</a:t>
            </a:r>
            <a:r>
              <a:rPr lang="sk-SK" sz="1200" dirty="0">
                <a:solidFill>
                  <a:schemeClr val="accent3"/>
                </a:solidFill>
              </a:rPr>
              <a:t>]</a:t>
            </a: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A74F64F-BAE2-7303-0B64-11E246B7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35" y="4031993"/>
            <a:ext cx="4815075" cy="2826008"/>
          </a:xfrm>
          <a:prstGeom prst="rect">
            <a:avLst/>
          </a:prstGeom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AD94ADAD-1F22-4238-9121-7B7263516C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48741"/>
              </p:ext>
            </p:extLst>
          </p:nvPr>
        </p:nvGraphicFramePr>
        <p:xfrm>
          <a:off x="390635" y="1422120"/>
          <a:ext cx="4815075" cy="260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584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45105A1-8DF5-A765-254C-7C1066D8184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590AD39-F327-C4F5-1AF2-15E9AE60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08D28B-8EEF-2136-65AF-79AD998790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573669"/>
            <a:ext cx="11237384" cy="785921"/>
          </a:xfrm>
        </p:spPr>
        <p:txBody>
          <a:bodyPr/>
          <a:lstStyle/>
          <a:p>
            <a:r>
              <a:rPr lang="sk-SK" dirty="0" err="1"/>
              <a:t>Scenarios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: </a:t>
            </a:r>
            <a:r>
              <a:rPr lang="sk-SK" dirty="0" err="1"/>
              <a:t>assumptions</a:t>
            </a:r>
            <a:r>
              <a:rPr lang="sk-SK" dirty="0"/>
              <a:t> &amp; </a:t>
            </a:r>
            <a:r>
              <a:rPr lang="sk-SK" dirty="0" err="1"/>
              <a:t>Annual</a:t>
            </a:r>
            <a:endParaRPr lang="sk-SK" dirty="0"/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B36B963D-AF99-125C-5280-5EB3D6E6E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309361"/>
              </p:ext>
            </p:extLst>
          </p:nvPr>
        </p:nvGraphicFramePr>
        <p:xfrm>
          <a:off x="536896" y="2391060"/>
          <a:ext cx="5721293" cy="18446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33446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550712">
                  <a:extLst>
                    <a:ext uri="{9D8B030D-6E8A-4147-A177-3AD203B41FA5}">
                      <a16:colId xmlns:a16="http://schemas.microsoft.com/office/drawing/2014/main" val="3583434784"/>
                    </a:ext>
                  </a:extLst>
                </a:gridCol>
                <a:gridCol w="979045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979045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979045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en-GB" sz="1300" b="1" dirty="0">
                          <a:solidFill>
                            <a:schemeClr val="bg1"/>
                          </a:solidFill>
                        </a:rPr>
                        <a:t>Scenario</a:t>
                      </a:r>
                      <a:endParaRPr lang="sk-SK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Actual (</a:t>
                      </a:r>
                      <a:r>
                        <a:rPr lang="sk-SK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r>
                        <a:rPr lang="en-GB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sk-SK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Equinor</a:t>
                      </a: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sk-SK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</a:b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Walls</a:t>
                      </a: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sk-SK" sz="1200" b="1" i="0" u="none" strike="noStrike" dirty="0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IEA</a:t>
                      </a: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sk-SK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</a:b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Stated</a:t>
                      </a:r>
                      <a:r>
                        <a:rPr lang="sk-SK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policies</a:t>
                      </a: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sk-SK" sz="1200" b="1" i="0" u="none" strike="noStrike" dirty="0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Ember</a:t>
                      </a: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sk-SK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</a:b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Stated</a:t>
                      </a:r>
                      <a:r>
                        <a:rPr lang="sk-SK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k-SK" sz="1200" b="1" u="none" strike="noStrike" dirty="0" err="1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policies</a:t>
                      </a:r>
                      <a:r>
                        <a:rPr lang="en-GB" sz="1200" b="1" u="none" strike="noStrike" dirty="0">
                          <a:solidFill>
                            <a:schemeClr val="bg2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sk-SK" sz="1200" b="1" i="0" u="none" strike="noStrike" dirty="0">
                        <a:solidFill>
                          <a:schemeClr val="bg2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36000" lvl="1" algn="l" fontAlgn="b"/>
                      <a:r>
                        <a:rPr lang="sk-S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Power</a:t>
                      </a:r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k-S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demand</a:t>
                      </a:r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in </a:t>
                      </a:r>
                      <a:r>
                        <a:rPr lang="sk-S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TWh</a:t>
                      </a:r>
                      <a:b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(2030/2040)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2,777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3,043 / 3,268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3,256 / </a:t>
                      </a:r>
                      <a:r>
                        <a:rPr lang="sk-S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n.a</a:t>
                      </a:r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3,000 / 4,359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11896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36000" lvl="1" algn="l" fontAlgn="b"/>
                      <a:r>
                        <a:rPr lang="sk-SK" sz="1200" u="none" strike="noStrike" dirty="0" err="1">
                          <a:effectLst/>
                          <a:latin typeface="+mj-lt"/>
                        </a:rPr>
                        <a:t>Wind+Solar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share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 </a:t>
                      </a:r>
                      <a:br>
                        <a:rPr lang="sk-SK" sz="1200" u="none" strike="noStrike" dirty="0">
                          <a:effectLst/>
                          <a:latin typeface="+mj-lt"/>
                        </a:rPr>
                      </a:b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(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2030/2040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)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34%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48%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49%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/ </a:t>
                      </a:r>
                      <a:r>
                        <a:rPr lang="en-GB" sz="1200" u="none" strike="noStrike" dirty="0" err="1">
                          <a:effectLst/>
                          <a:latin typeface="+mj-lt"/>
                        </a:rPr>
                        <a:t>n.a.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47%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72%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18799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36000" algn="l" fontAlgn="b"/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C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O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2 </a:t>
                      </a:r>
                      <a:r>
                        <a:rPr lang="sk-SK" sz="1200" u="none" strike="noStrike" dirty="0" err="1">
                          <a:effectLst/>
                          <a:latin typeface="+mj-lt"/>
                        </a:rPr>
                        <a:t>emissions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reduction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 </a:t>
                      </a:r>
                      <a:br>
                        <a:rPr lang="sk-SK" sz="1200" u="none" strike="noStrike" dirty="0">
                          <a:effectLst/>
                          <a:latin typeface="+mj-lt"/>
                        </a:rPr>
                      </a:b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(</a:t>
                      </a:r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1990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vs 2022 or 2050)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</a:t>
                      </a:r>
                      <a:r>
                        <a:rPr lang="sk-SK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81</a:t>
                      </a:r>
                      <a:r>
                        <a:rPr lang="sk-SK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</a:t>
                      </a:r>
                      <a:r>
                        <a:rPr lang="sk-SK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837954"/>
                  </a:ext>
                </a:extLst>
              </a:tr>
            </a:tbl>
          </a:graphicData>
        </a:graphic>
      </p:graphicFrame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7E4FCDAA-0811-C4F6-54EA-22F8CC6A93F5}"/>
              </a:ext>
            </a:extLst>
          </p:cNvPr>
          <p:cNvSpPr txBox="1">
            <a:spLocks/>
          </p:cNvSpPr>
          <p:nvPr/>
        </p:nvSpPr>
        <p:spPr>
          <a:xfrm>
            <a:off x="499233" y="1486885"/>
            <a:ext cx="6031675" cy="8463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300" dirty="0" err="1"/>
              <a:t>We</a:t>
            </a:r>
            <a:r>
              <a:rPr lang="sk-SK" sz="1300" dirty="0"/>
              <a:t> </a:t>
            </a:r>
            <a:r>
              <a:rPr lang="sk-SK" sz="1300" dirty="0" err="1"/>
              <a:t>present</a:t>
            </a:r>
            <a:r>
              <a:rPr lang="sk-SK" sz="1300" dirty="0"/>
              <a:t> </a:t>
            </a:r>
            <a:r>
              <a:rPr lang="sk-SK" sz="1300" dirty="0" err="1"/>
              <a:t>here</a:t>
            </a:r>
            <a:r>
              <a:rPr lang="sk-SK" sz="1300" dirty="0"/>
              <a:t> </a:t>
            </a:r>
            <a:r>
              <a:rPr lang="sk-SK" sz="1300" dirty="0" err="1"/>
              <a:t>three</a:t>
            </a:r>
            <a:r>
              <a:rPr lang="sk-SK" sz="1300" dirty="0"/>
              <a:t> </a:t>
            </a:r>
            <a:r>
              <a:rPr lang="sk-SK" sz="1300" dirty="0" err="1"/>
              <a:t>scenarios</a:t>
            </a:r>
            <a:r>
              <a:rPr lang="sk-SK" sz="1300" dirty="0"/>
              <a:t> </a:t>
            </a:r>
            <a:r>
              <a:rPr lang="sk-SK" sz="1300" dirty="0" err="1"/>
              <a:t>for</a:t>
            </a:r>
            <a:r>
              <a:rPr lang="sk-SK" sz="1300" dirty="0"/>
              <a:t> </a:t>
            </a:r>
            <a:r>
              <a:rPr lang="sk-SK" sz="1300" dirty="0" err="1"/>
              <a:t>power</a:t>
            </a:r>
            <a:r>
              <a:rPr lang="sk-SK" sz="1300" dirty="0"/>
              <a:t> </a:t>
            </a:r>
            <a:r>
              <a:rPr lang="sk-SK" sz="1300" dirty="0" err="1"/>
              <a:t>generation</a:t>
            </a:r>
            <a:endParaRPr lang="sk-SK" sz="1300" dirty="0"/>
          </a:p>
          <a:p>
            <a:r>
              <a:rPr lang="sk-SK" sz="1300" dirty="0" err="1"/>
              <a:t>Equinor</a:t>
            </a:r>
            <a:r>
              <a:rPr lang="sk-SK" sz="1300" dirty="0"/>
              <a:t> (</a:t>
            </a:r>
            <a:r>
              <a:rPr lang="sk-SK" sz="1300" dirty="0" err="1"/>
              <a:t>Walls</a:t>
            </a:r>
            <a:r>
              <a:rPr lang="sk-SK" sz="1300" dirty="0"/>
              <a:t>) </a:t>
            </a:r>
            <a:r>
              <a:rPr lang="sk-SK" sz="1300" dirty="0" err="1"/>
              <a:t>fits</a:t>
            </a:r>
            <a:r>
              <a:rPr lang="sk-SK" sz="1300" dirty="0"/>
              <a:t> </a:t>
            </a:r>
            <a:r>
              <a:rPr lang="sk-SK" sz="1300" dirty="0" err="1"/>
              <a:t>the</a:t>
            </a:r>
            <a:r>
              <a:rPr lang="sk-SK" sz="1300" dirty="0"/>
              <a:t> </a:t>
            </a:r>
            <a:r>
              <a:rPr lang="sk-SK" sz="1300" dirty="0" err="1"/>
              <a:t>best</a:t>
            </a:r>
            <a:r>
              <a:rPr lang="sk-SK" sz="1300" dirty="0"/>
              <a:t> </a:t>
            </a:r>
            <a:r>
              <a:rPr lang="sk-SK" sz="1300" dirty="0" err="1"/>
              <a:t>given</a:t>
            </a:r>
            <a:r>
              <a:rPr lang="sk-SK" sz="1300" dirty="0"/>
              <a:t> </a:t>
            </a:r>
            <a:r>
              <a:rPr lang="sk-SK" sz="1300" dirty="0" err="1"/>
              <a:t>the</a:t>
            </a:r>
            <a:r>
              <a:rPr lang="sk-SK" sz="1300" dirty="0"/>
              <a:t> </a:t>
            </a:r>
            <a:r>
              <a:rPr lang="sk-SK" sz="1300" dirty="0" err="1"/>
              <a:t>current</a:t>
            </a:r>
            <a:r>
              <a:rPr lang="sk-SK" sz="1300" dirty="0"/>
              <a:t> </a:t>
            </a:r>
            <a:r>
              <a:rPr lang="sk-SK" sz="1300" dirty="0" err="1"/>
              <a:t>trajectory</a:t>
            </a:r>
            <a:r>
              <a:rPr lang="sk-SK" sz="1300" dirty="0"/>
              <a:t> of </a:t>
            </a:r>
            <a:r>
              <a:rPr lang="sk-SK" sz="1300" dirty="0" err="1"/>
              <a:t>renewables</a:t>
            </a:r>
            <a:endParaRPr lang="sk-SK" sz="1300" dirty="0"/>
          </a:p>
          <a:p>
            <a:r>
              <a:rPr lang="sk-SK" sz="1300" dirty="0" err="1"/>
              <a:t>RePowerEU</a:t>
            </a:r>
            <a:r>
              <a:rPr lang="sk-SK" sz="1300" dirty="0"/>
              <a:t> </a:t>
            </a:r>
            <a:r>
              <a:rPr lang="sk-SK" sz="1300" dirty="0" err="1"/>
              <a:t>target</a:t>
            </a:r>
            <a:r>
              <a:rPr lang="sk-SK" sz="1300" dirty="0"/>
              <a:t> </a:t>
            </a:r>
            <a:r>
              <a:rPr lang="sk-SK" sz="1300" dirty="0" err="1"/>
              <a:t>for</a:t>
            </a:r>
            <a:r>
              <a:rPr lang="sk-SK" sz="1300" dirty="0"/>
              <a:t> </a:t>
            </a:r>
            <a:r>
              <a:rPr lang="sk-SK" sz="1300" dirty="0" err="1"/>
              <a:t>wind+solar</a:t>
            </a:r>
            <a:r>
              <a:rPr lang="sk-SK" sz="1300" dirty="0"/>
              <a:t> </a:t>
            </a:r>
            <a:r>
              <a:rPr lang="sk-SK" sz="1300" dirty="0" err="1"/>
              <a:t>share</a:t>
            </a:r>
            <a:r>
              <a:rPr lang="sk-SK" sz="1300" dirty="0"/>
              <a:t> in 2030 </a:t>
            </a:r>
            <a:r>
              <a:rPr lang="sk-SK" sz="1300" dirty="0" err="1"/>
              <a:t>is</a:t>
            </a:r>
            <a:r>
              <a:rPr lang="sk-SK" sz="1300" dirty="0"/>
              <a:t> 55%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FEADD892-DFD9-F806-CED0-2E88550AE3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2395034"/>
              </p:ext>
            </p:extLst>
          </p:nvPr>
        </p:nvGraphicFramePr>
        <p:xfrm>
          <a:off x="6795084" y="1419829"/>
          <a:ext cx="4442299" cy="2811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6B4E8E8-4AFD-D51C-4677-102D298257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059202"/>
              </p:ext>
            </p:extLst>
          </p:nvPr>
        </p:nvGraphicFramePr>
        <p:xfrm>
          <a:off x="119077" y="4231414"/>
          <a:ext cx="5499615" cy="221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DC009CDA-85E8-4241-891F-987DCDF64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740190"/>
              </p:ext>
            </p:extLst>
          </p:nvPr>
        </p:nvGraphicFramePr>
        <p:xfrm>
          <a:off x="5618692" y="4231414"/>
          <a:ext cx="5618691" cy="221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5916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9F00B0B-B00A-6076-554A-141B070641D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9D13361-EA8C-E009-5CF0-A8306EB2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643779-A03C-177F-7B2C-FF753F37E5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573669"/>
            <a:ext cx="11237384" cy="785921"/>
          </a:xfrm>
        </p:spPr>
        <p:txBody>
          <a:bodyPr/>
          <a:lstStyle/>
          <a:p>
            <a:r>
              <a:rPr lang="sk-SK" dirty="0"/>
              <a:t>EU Gas </a:t>
            </a:r>
            <a:r>
              <a:rPr lang="sk-SK" dirty="0" err="1"/>
              <a:t>consumption</a:t>
            </a:r>
            <a:r>
              <a:rPr lang="sk-SK" dirty="0"/>
              <a:t> to </a:t>
            </a:r>
            <a:r>
              <a:rPr lang="sk-SK" dirty="0" err="1"/>
              <a:t>decrease</a:t>
            </a:r>
            <a:r>
              <a:rPr lang="sk-SK" dirty="0"/>
              <a:t>, flexibility </a:t>
            </a:r>
            <a:r>
              <a:rPr lang="sk-SK" dirty="0" err="1"/>
              <a:t>questionable</a:t>
            </a:r>
            <a:endParaRPr lang="sk-SK" dirty="0"/>
          </a:p>
        </p:txBody>
      </p:sp>
      <p:sp>
        <p:nvSpPr>
          <p:cNvPr id="56" name="Šípka: zakrivená doľava 55">
            <a:extLst>
              <a:ext uri="{FF2B5EF4-FFF2-40B4-BE49-F238E27FC236}">
                <a16:creationId xmlns:a16="http://schemas.microsoft.com/office/drawing/2014/main" id="{53E4E389-0133-54D5-028C-1A78CE9BC933}"/>
              </a:ext>
            </a:extLst>
          </p:cNvPr>
          <p:cNvSpPr/>
          <p:nvPr/>
        </p:nvSpPr>
        <p:spPr>
          <a:xfrm>
            <a:off x="10786368" y="2306973"/>
            <a:ext cx="635861" cy="3420000"/>
          </a:xfrm>
          <a:prstGeom prst="curvedLeftArrow">
            <a:avLst/>
          </a:prstGeom>
          <a:solidFill>
            <a:schemeClr val="accent4"/>
          </a:solidFill>
          <a:ln w="12700">
            <a:solidFill>
              <a:srgbClr val="00B0F0">
                <a:alpha val="62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0" name="Zástupný symbol pro text 1">
            <a:extLst>
              <a:ext uri="{FF2B5EF4-FFF2-40B4-BE49-F238E27FC236}">
                <a16:creationId xmlns:a16="http://schemas.microsoft.com/office/drawing/2014/main" id="{C96F0161-F5A9-56CF-FEB0-B3F214DEF7CA}"/>
              </a:ext>
            </a:extLst>
          </p:cNvPr>
          <p:cNvSpPr txBox="1">
            <a:spLocks/>
          </p:cNvSpPr>
          <p:nvPr/>
        </p:nvSpPr>
        <p:spPr>
          <a:xfrm>
            <a:off x="514905" y="4320405"/>
            <a:ext cx="5455153" cy="2062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 dirty="0" err="1"/>
              <a:t>Key</a:t>
            </a:r>
            <a:r>
              <a:rPr lang="sk-SK" sz="1400" dirty="0"/>
              <a:t> </a:t>
            </a:r>
            <a:r>
              <a:rPr lang="sk-SK" sz="1400" dirty="0" err="1"/>
              <a:t>trends</a:t>
            </a:r>
            <a:r>
              <a:rPr lang="sk-SK" sz="1400" dirty="0"/>
              <a:t>:</a:t>
            </a:r>
          </a:p>
          <a:p>
            <a:pPr lvl="1"/>
            <a:r>
              <a:rPr lang="sk-SK" dirty="0" err="1"/>
              <a:t>Electrification</a:t>
            </a:r>
            <a:r>
              <a:rPr lang="sk-SK" dirty="0"/>
              <a:t> (</a:t>
            </a:r>
            <a:r>
              <a:rPr lang="sk-SK" dirty="0" err="1"/>
              <a:t>HPs</a:t>
            </a:r>
            <a:r>
              <a:rPr lang="sk-SK" dirty="0"/>
              <a:t>, </a:t>
            </a:r>
            <a:r>
              <a:rPr lang="sk-SK" dirty="0" err="1"/>
              <a:t>EVs</a:t>
            </a:r>
            <a:r>
              <a:rPr lang="sk-SK" dirty="0"/>
              <a:t>, </a:t>
            </a:r>
            <a:r>
              <a:rPr lang="sk-SK" dirty="0" err="1"/>
              <a:t>industry</a:t>
            </a:r>
            <a:r>
              <a:rPr lang="sk-SK" dirty="0"/>
              <a:t>)</a:t>
            </a:r>
          </a:p>
          <a:p>
            <a:pPr lvl="1"/>
            <a:r>
              <a:rPr lang="sk-SK" dirty="0"/>
              <a:t>More </a:t>
            </a:r>
            <a:r>
              <a:rPr lang="sk-SK" dirty="0" err="1"/>
              <a:t>intermittent</a:t>
            </a:r>
            <a:r>
              <a:rPr lang="sk-SK" dirty="0"/>
              <a:t> </a:t>
            </a:r>
            <a:r>
              <a:rPr lang="sk-SK" dirty="0" err="1"/>
              <a:t>generation</a:t>
            </a:r>
            <a:endParaRPr lang="sk-SK" dirty="0"/>
          </a:p>
          <a:p>
            <a:pPr lvl="1"/>
            <a:r>
              <a:rPr lang="sk-SK" dirty="0" err="1"/>
              <a:t>Insulation</a:t>
            </a:r>
            <a:r>
              <a:rPr lang="sk-SK" dirty="0"/>
              <a:t> and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efficiency</a:t>
            </a:r>
            <a:r>
              <a:rPr lang="sk-SK" dirty="0"/>
              <a:t> </a:t>
            </a:r>
            <a:r>
              <a:rPr lang="sk-SK" dirty="0" err="1"/>
              <a:t>measures</a:t>
            </a:r>
            <a:endParaRPr lang="sk-SK" dirty="0"/>
          </a:p>
          <a:p>
            <a:pPr lvl="1"/>
            <a:r>
              <a:rPr lang="sk-SK" dirty="0" err="1"/>
              <a:t>Decarbonization</a:t>
            </a:r>
            <a:endParaRPr lang="sk-SK" dirty="0"/>
          </a:p>
          <a:p>
            <a:endParaRPr lang="sk-SK" dirty="0"/>
          </a:p>
          <a:p>
            <a:pPr marL="457200" lvl="1" indent="0">
              <a:buNone/>
            </a:pPr>
            <a:endParaRPr lang="sk-SK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B897A10A-2A1A-D1A0-9F82-0632A9E6EB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401056"/>
              </p:ext>
            </p:extLst>
          </p:nvPr>
        </p:nvGraphicFramePr>
        <p:xfrm>
          <a:off x="352338" y="1385855"/>
          <a:ext cx="5342177" cy="282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D2D3108C-BFCE-4FDE-975D-28E77E0D75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402749"/>
              </p:ext>
            </p:extLst>
          </p:nvPr>
        </p:nvGraphicFramePr>
        <p:xfrm>
          <a:off x="5690534" y="1385855"/>
          <a:ext cx="5543869" cy="282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C6F2CBFF-1338-C509-DEC2-215479580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0347416"/>
              </p:ext>
            </p:extLst>
          </p:nvPr>
        </p:nvGraphicFramePr>
        <p:xfrm>
          <a:off x="5967077" y="4213973"/>
          <a:ext cx="5267326" cy="250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96244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45105A1-8DF5-A765-254C-7C1066D8184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590AD39-F327-C4F5-1AF2-15E9AE60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08D28B-8EEF-2136-65AF-79AD998790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Sensitivity</a:t>
            </a:r>
            <a:r>
              <a:rPr lang="sk-SK" dirty="0"/>
              <a:t> </a:t>
            </a:r>
            <a:r>
              <a:rPr lang="sk-SK" dirty="0" err="1"/>
              <a:t>scenarios</a:t>
            </a:r>
            <a:r>
              <a:rPr lang="sk-SK" dirty="0"/>
              <a:t> (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Walls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)</a:t>
            </a:r>
          </a:p>
        </p:txBody>
      </p:sp>
      <p:sp>
        <p:nvSpPr>
          <p:cNvPr id="6" name="Zástupný symbol pro text 1">
            <a:extLst>
              <a:ext uri="{FF2B5EF4-FFF2-40B4-BE49-F238E27FC236}">
                <a16:creationId xmlns:a16="http://schemas.microsoft.com/office/drawing/2014/main" id="{9607EFD5-29AF-3E3F-1ED3-B2C99B4EB9F7}"/>
              </a:ext>
            </a:extLst>
          </p:cNvPr>
          <p:cNvSpPr txBox="1">
            <a:spLocks/>
          </p:cNvSpPr>
          <p:nvPr/>
        </p:nvSpPr>
        <p:spPr>
          <a:xfrm>
            <a:off x="536896" y="1527694"/>
            <a:ext cx="5688000" cy="815608"/>
          </a:xfrm>
          <a:prstGeom prst="rect">
            <a:avLst/>
          </a:prstGeom>
        </p:spPr>
        <p:txBody>
          <a:bodyPr vert="horz" wrap="square" lIns="91440" tIns="45720" rIns="3600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/>
              <a:t>We</a:t>
            </a:r>
            <a:r>
              <a:rPr lang="sk-SK" dirty="0"/>
              <a:t> model </a:t>
            </a:r>
            <a:r>
              <a:rPr lang="sk-SK" dirty="0" err="1"/>
              <a:t>three</a:t>
            </a:r>
            <a:r>
              <a:rPr lang="sk-SK" dirty="0"/>
              <a:t> </a:t>
            </a:r>
            <a:r>
              <a:rPr lang="sk-SK" dirty="0" err="1"/>
              <a:t>scenarios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sensitivity</a:t>
            </a:r>
            <a:r>
              <a:rPr lang="sk-SK" dirty="0"/>
              <a:t> </a:t>
            </a:r>
            <a:r>
              <a:rPr lang="sk-SK" dirty="0" err="1"/>
              <a:t>analysis</a:t>
            </a:r>
            <a:r>
              <a:rPr lang="sk-SK" dirty="0"/>
              <a:t> (Base </a:t>
            </a:r>
            <a:r>
              <a:rPr lang="sk-SK" dirty="0" err="1"/>
              <a:t>scenario</a:t>
            </a:r>
            <a:r>
              <a:rPr lang="sk-SK" dirty="0"/>
              <a:t> </a:t>
            </a:r>
            <a:r>
              <a:rPr lang="sk-SK" dirty="0" err="1"/>
              <a:t>was</a:t>
            </a:r>
            <a:r>
              <a:rPr lang="sk-SK" dirty="0"/>
              <a:t> </a:t>
            </a:r>
            <a:r>
              <a:rPr lang="sk-SK" dirty="0" err="1"/>
              <a:t>described</a:t>
            </a:r>
            <a:r>
              <a:rPr lang="sk-SK" dirty="0"/>
              <a:t> so </a:t>
            </a:r>
            <a:r>
              <a:rPr lang="sk-SK" dirty="0" err="1"/>
              <a:t>far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presentation</a:t>
            </a:r>
            <a:r>
              <a:rPr lang="sk-SK" dirty="0"/>
              <a:t>)</a:t>
            </a:r>
          </a:p>
          <a:p>
            <a:r>
              <a:rPr lang="sk-SK" dirty="0"/>
              <a:t>In </a:t>
            </a:r>
            <a:r>
              <a:rPr lang="sk-SK" dirty="0" err="1"/>
              <a:t>all</a:t>
            </a:r>
            <a:r>
              <a:rPr lang="sk-SK" dirty="0"/>
              <a:t> of </a:t>
            </a:r>
            <a:r>
              <a:rPr lang="sk-SK" dirty="0" err="1"/>
              <a:t>them</a:t>
            </a:r>
            <a:r>
              <a:rPr lang="sk-SK" dirty="0"/>
              <a:t> </a:t>
            </a:r>
            <a:r>
              <a:rPr lang="sk-SK" dirty="0" err="1"/>
              <a:t>Equinor</a:t>
            </a:r>
            <a:r>
              <a:rPr lang="sk-SK" dirty="0"/>
              <a:t> (</a:t>
            </a:r>
            <a:r>
              <a:rPr lang="sk-SK" dirty="0" err="1"/>
              <a:t>Walls</a:t>
            </a:r>
            <a:r>
              <a:rPr lang="sk-SK" dirty="0"/>
              <a:t>)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generation</a:t>
            </a:r>
            <a:r>
              <a:rPr lang="sk-SK" dirty="0"/>
              <a:t> segment</a:t>
            </a: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95E0AC5C-B391-8927-1601-2D82DBBC3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078049"/>
              </p:ext>
            </p:extLst>
          </p:nvPr>
        </p:nvGraphicFramePr>
        <p:xfrm>
          <a:off x="536895" y="2469453"/>
          <a:ext cx="6056851" cy="140976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376739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517463">
                  <a:extLst>
                    <a:ext uri="{9D8B030D-6E8A-4147-A177-3AD203B41FA5}">
                      <a16:colId xmlns:a16="http://schemas.microsoft.com/office/drawing/2014/main" val="3583434784"/>
                    </a:ext>
                  </a:extLst>
                </a:gridCol>
                <a:gridCol w="1073791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981512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1107346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en-GB" sz="1300" b="1" dirty="0">
                          <a:solidFill>
                            <a:schemeClr val="bg1"/>
                          </a:solidFill>
                        </a:rPr>
                        <a:t>Scenario</a:t>
                      </a:r>
                      <a:endParaRPr lang="sk-SK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Slow</a:t>
                      </a:r>
                      <a:endParaRPr lang="sk-SK" sz="13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Rapid</a:t>
                      </a:r>
                      <a:endParaRPr lang="sk-SK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HP in mil.</a:t>
                      </a:r>
                      <a:r>
                        <a:rPr lang="en-GB" sz="1200" u="none" strike="noStrike" dirty="0">
                          <a:effectLst/>
                          <a:latin typeface="+mj-lt"/>
                        </a:rPr>
                        <a:t> units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 (2030/2040)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 </a:t>
                      </a: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44</a:t>
                      </a:r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40</a:t>
                      </a:r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60</a:t>
                      </a:r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 </a:t>
                      </a:r>
                      <a:r>
                        <a:rPr lang="en-GB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sk-SK" sz="12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100</a:t>
                      </a:r>
                      <a:endParaRPr lang="sk-SK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 dirty="0" err="1">
                          <a:effectLst/>
                          <a:latin typeface="+mj-lt"/>
                        </a:rPr>
                        <a:t>Replacement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 + </a:t>
                      </a:r>
                      <a:r>
                        <a:rPr lang="sk-SK" sz="1200" u="none" strike="noStrike" dirty="0" err="1">
                          <a:effectLst/>
                          <a:latin typeface="+mj-lt"/>
                        </a:rPr>
                        <a:t>renovation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sk-SK" sz="1200" u="none" strike="noStrike" dirty="0" err="1">
                          <a:effectLst/>
                          <a:latin typeface="+mj-lt"/>
                        </a:rPr>
                        <a:t>p.a</a:t>
                      </a:r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. (%) (2030/2040)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</a:t>
                      </a:r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6%/1.6%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2%/2.5%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2.7%/3.3%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42204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  <a:latin typeface="+mj-lt"/>
                        </a:rPr>
                        <a:t>   of </a:t>
                      </a:r>
                      <a:r>
                        <a:rPr lang="sk-SK" sz="1050" u="none" strike="noStrike" dirty="0" err="1">
                          <a:effectLst/>
                          <a:latin typeface="+mj-lt"/>
                        </a:rPr>
                        <a:t>which</a:t>
                      </a:r>
                      <a:r>
                        <a:rPr lang="sk-SK" sz="1050" u="none" strike="noStrike" dirty="0">
                          <a:effectLst/>
                          <a:latin typeface="+mj-lt"/>
                        </a:rPr>
                        <a:t> (</a:t>
                      </a:r>
                      <a:r>
                        <a:rPr lang="sk-SK" sz="1050" u="none" strike="noStrike" dirty="0" err="1">
                          <a:effectLst/>
                          <a:latin typeface="+mj-lt"/>
                        </a:rPr>
                        <a:t>insulation</a:t>
                      </a:r>
                      <a:r>
                        <a:rPr lang="sk-SK" sz="105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sk-SK" sz="1050" u="none" strike="noStrike" dirty="0" err="1">
                          <a:effectLst/>
                          <a:latin typeface="+mj-lt"/>
                        </a:rPr>
                        <a:t>replacement</a:t>
                      </a:r>
                      <a:r>
                        <a:rPr lang="sk-SK" sz="1050" u="none" strike="noStrike" dirty="0"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(0.8/0.8)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(1/1)/(1/1.5)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(1.2/1.5)/(1.2/2.1)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 dirty="0">
                          <a:effectLst/>
                          <a:latin typeface="+mj-lt"/>
                        </a:rPr>
                        <a:t>EV </a:t>
                      </a:r>
                      <a:r>
                        <a:rPr lang="sk-SK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mil.</a:t>
                      </a:r>
                      <a:r>
                        <a:rPr lang="en-GB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units</a:t>
                      </a:r>
                      <a:r>
                        <a:rPr lang="sk-SK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(2030/2040)</a:t>
                      </a:r>
                      <a:endParaRPr lang="sk-SK" sz="1200" u="none" strike="noStrike" dirty="0">
                        <a:effectLst/>
                        <a:latin typeface="+mj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25/90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35/140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50/170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20010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E228932-DCC4-4EC4-8322-B65AC30444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93692"/>
              </p:ext>
            </p:extLst>
          </p:nvPr>
        </p:nvGraphicFramePr>
        <p:xfrm>
          <a:off x="6688585" y="1359590"/>
          <a:ext cx="4548799" cy="2854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FEADD892-DFD9-F806-CED0-2E88550AE3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536221"/>
              </p:ext>
            </p:extLst>
          </p:nvPr>
        </p:nvGraphicFramePr>
        <p:xfrm>
          <a:off x="6688585" y="4165853"/>
          <a:ext cx="4548798" cy="2692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5587484B-4916-4BC6-9C4E-2FF21F22E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061481"/>
              </p:ext>
            </p:extLst>
          </p:nvPr>
        </p:nvGraphicFramePr>
        <p:xfrm>
          <a:off x="326645" y="4005364"/>
          <a:ext cx="6267101" cy="2445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746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351A948-013D-15C0-6F56-D3CFAFFCB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6217" y="1523005"/>
            <a:ext cx="4764457" cy="2119617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307F131-0DC3-2CCD-5B56-D8F20E4B3FB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A358D72-3670-2BC8-365C-8E29E6C69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0B4EFA2-51AF-5201-351C-70AB200AA7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Daily</a:t>
            </a:r>
            <a:r>
              <a:rPr lang="sk-SK" dirty="0"/>
              <a:t> variability of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demand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4C74846-A520-C022-B39E-9ACC3D0A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18" y="3909527"/>
            <a:ext cx="4776557" cy="2545046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D973550-A228-57F2-C7AC-42CB4226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475" y="3904636"/>
            <a:ext cx="4776557" cy="254504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955C124-0604-4129-FE47-D50D7C4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475" y="1354699"/>
            <a:ext cx="4764457" cy="25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7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E6BA9D2-CC22-1DF2-0392-BED59816848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6624616-65B6-330E-B006-07451930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0C06D96-3AE6-55CE-4C66-5BB666D496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Backup</a:t>
            </a:r>
          </a:p>
        </p:txBody>
      </p:sp>
      <p:graphicFrame>
        <p:nvGraphicFramePr>
          <p:cNvPr id="6" name="Tabuľka 5">
            <a:extLst>
              <a:ext uri="{FF2B5EF4-FFF2-40B4-BE49-F238E27FC236}">
                <a16:creationId xmlns:a16="http://schemas.microsoft.com/office/drawing/2014/main" id="{3DBB0F4A-C65A-A4C6-CC42-345EAB47E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95439"/>
              </p:ext>
            </p:extLst>
          </p:nvPr>
        </p:nvGraphicFramePr>
        <p:xfrm>
          <a:off x="954616" y="1698191"/>
          <a:ext cx="4884262" cy="17744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916609">
                  <a:extLst>
                    <a:ext uri="{9D8B030D-6E8A-4147-A177-3AD203B41FA5}">
                      <a16:colId xmlns:a16="http://schemas.microsoft.com/office/drawing/2014/main" val="1778082661"/>
                    </a:ext>
                  </a:extLst>
                </a:gridCol>
                <a:gridCol w="556434">
                  <a:extLst>
                    <a:ext uri="{9D8B030D-6E8A-4147-A177-3AD203B41FA5}">
                      <a16:colId xmlns:a16="http://schemas.microsoft.com/office/drawing/2014/main" val="3583434784"/>
                    </a:ext>
                  </a:extLst>
                </a:gridCol>
                <a:gridCol w="803739">
                  <a:extLst>
                    <a:ext uri="{9D8B030D-6E8A-4147-A177-3AD203B41FA5}">
                      <a16:colId xmlns:a16="http://schemas.microsoft.com/office/drawing/2014/main" val="2974658506"/>
                    </a:ext>
                  </a:extLst>
                </a:gridCol>
                <a:gridCol w="852330">
                  <a:extLst>
                    <a:ext uri="{9D8B030D-6E8A-4147-A177-3AD203B41FA5}">
                      <a16:colId xmlns:a16="http://schemas.microsoft.com/office/drawing/2014/main" val="698979730"/>
                    </a:ext>
                  </a:extLst>
                </a:gridCol>
                <a:gridCol w="755150">
                  <a:extLst>
                    <a:ext uri="{9D8B030D-6E8A-4147-A177-3AD203B41FA5}">
                      <a16:colId xmlns:a16="http://schemas.microsoft.com/office/drawing/2014/main" val="407928163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en-GB" sz="1300" b="1" dirty="0">
                          <a:solidFill>
                            <a:schemeClr val="bg1"/>
                          </a:solidFill>
                          <a:latin typeface="+mn-lt"/>
                        </a:rPr>
                        <a:t>Scenario</a:t>
                      </a:r>
                      <a:r>
                        <a:rPr lang="sk-SK" sz="1300" b="1" dirty="0">
                          <a:solidFill>
                            <a:schemeClr val="bg1"/>
                          </a:solidFill>
                          <a:latin typeface="+mn-lt"/>
                        </a:rPr>
                        <a:t>s to 2030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Fit </a:t>
                      </a:r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55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RePowerEU</a:t>
                      </a:r>
                      <a:endParaRPr lang="sk-SK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251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 dirty="0">
                          <a:effectLst/>
                          <a:latin typeface="+mn-lt"/>
                        </a:rPr>
                        <a:t>HP in mil.</a:t>
                      </a:r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 units</a:t>
                      </a:r>
                      <a:r>
                        <a:rPr lang="sk-SK" sz="1200" u="none" strike="noStrike" dirty="0">
                          <a:effectLst/>
                          <a:latin typeface="+mn-lt"/>
                        </a:rPr>
                        <a:t> 2030</a:t>
                      </a:r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sk-SK" sz="11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1.5</a:t>
                      </a:r>
                      <a:endParaRPr lang="sk-SK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2189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  <a:latin typeface="+mn-lt"/>
                        </a:rPr>
                        <a:t>  of </a:t>
                      </a:r>
                      <a:r>
                        <a:rPr lang="sk-SK" sz="1050" u="none" strike="noStrike" dirty="0" err="1">
                          <a:effectLst/>
                          <a:latin typeface="+mn-lt"/>
                        </a:rPr>
                        <a:t>which</a:t>
                      </a:r>
                      <a:r>
                        <a:rPr lang="sk-SK" sz="1050" u="none" strike="noStrike" dirty="0">
                          <a:effectLst/>
                          <a:latin typeface="+mn-lt"/>
                        </a:rPr>
                        <a:t> (</a:t>
                      </a:r>
                      <a:r>
                        <a:rPr lang="sk-SK" sz="1050" u="none" strike="noStrike" dirty="0" err="1">
                          <a:effectLst/>
                          <a:latin typeface="+mn-lt"/>
                        </a:rPr>
                        <a:t>medium&amp;deep</a:t>
                      </a:r>
                      <a:r>
                        <a:rPr lang="sk-SK" sz="105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sk-SK" sz="1050" u="none" strike="noStrike" dirty="0" err="1">
                          <a:effectLst/>
                          <a:latin typeface="+mn-lt"/>
                        </a:rPr>
                        <a:t>renovation</a:t>
                      </a:r>
                      <a:r>
                        <a:rPr lang="sk-SK" sz="1050" u="none" strike="noStrike" dirty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&lt;0.8%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1.9%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0.8%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62445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u="none" strike="noStrike" dirty="0" err="1">
                          <a:effectLst/>
                          <a:latin typeface="+mn-lt"/>
                        </a:rPr>
                        <a:t>Installed</a:t>
                      </a:r>
                      <a:r>
                        <a:rPr lang="sk-SK" sz="12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sk-SK" sz="1200" u="none" strike="noStrike" dirty="0" err="1">
                          <a:effectLst/>
                          <a:latin typeface="+mn-lt"/>
                        </a:rPr>
                        <a:t>wind</a:t>
                      </a:r>
                      <a:r>
                        <a:rPr lang="sk-SK" sz="12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sk-SK" sz="1200" u="none" strike="noStrike" dirty="0" err="1">
                          <a:effectLst/>
                          <a:latin typeface="+mn-lt"/>
                        </a:rPr>
                        <a:t>capacity</a:t>
                      </a:r>
                      <a:r>
                        <a:rPr lang="sk-SK" sz="1200" u="none" strike="noStrike" dirty="0">
                          <a:effectLst/>
                          <a:latin typeface="+mn-lt"/>
                        </a:rPr>
                        <a:t> in GW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204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469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4200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Installed</a:t>
                      </a:r>
                      <a:r>
                        <a:rPr lang="sk-SK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solar</a:t>
                      </a:r>
                      <a:r>
                        <a:rPr lang="sk-SK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PV </a:t>
                      </a:r>
                      <a:r>
                        <a:rPr lang="sk-SK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capacity</a:t>
                      </a:r>
                      <a:r>
                        <a:rPr lang="sk-SK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GW</a:t>
                      </a:r>
                    </a:p>
                    <a:p>
                      <a:pPr algn="l" fontAlgn="b"/>
                      <a:endParaRPr lang="sk-SK" sz="1200" u="none" strike="noStrike" dirty="0">
                        <a:effectLst/>
                        <a:latin typeface="+mn-lt"/>
                      </a:endParaRP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207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592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330</a:t>
                      </a:r>
                    </a:p>
                  </a:txBody>
                  <a:tcPr marL="28800" marR="2880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656948"/>
                  </a:ext>
                </a:extLst>
              </a:tr>
            </a:tbl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675C9A68-C252-A8C4-3BAB-C8E278FF3D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396707"/>
              </p:ext>
            </p:extLst>
          </p:nvPr>
        </p:nvGraphicFramePr>
        <p:xfrm>
          <a:off x="668923" y="4135071"/>
          <a:ext cx="5688000" cy="261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1E2C0E90-97E2-4649-BA6C-360B51639F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189411"/>
              </p:ext>
            </p:extLst>
          </p:nvPr>
        </p:nvGraphicFramePr>
        <p:xfrm>
          <a:off x="6356923" y="4169816"/>
          <a:ext cx="5618692" cy="261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2A6223E5-A8ED-49B5-95D2-089A813D45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429181"/>
              </p:ext>
            </p:extLst>
          </p:nvPr>
        </p:nvGraphicFramePr>
        <p:xfrm>
          <a:off x="6576297" y="1362586"/>
          <a:ext cx="4661087" cy="293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0416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2E69F4F-1C1E-2369-1EFD-752DFC774A8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B5C1405-2EBA-CE8D-69BC-0317A44F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DA2A5D-E910-1C92-5249-5FDDCAA4F5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BACKUP</a:t>
            </a:r>
          </a:p>
        </p:txBody>
      </p:sp>
      <p:sp>
        <p:nvSpPr>
          <p:cNvPr id="6" name="Zástupný symbol pro text 1">
            <a:extLst>
              <a:ext uri="{FF2B5EF4-FFF2-40B4-BE49-F238E27FC236}">
                <a16:creationId xmlns:a16="http://schemas.microsoft.com/office/drawing/2014/main" id="{5307BC55-5FB1-858A-B5EB-6B23220022C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977371" y="1561266"/>
            <a:ext cx="10260013" cy="3200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sk-SK" sz="1400" b="1" dirty="0"/>
              <a:t>Electric </a:t>
            </a:r>
            <a:r>
              <a:rPr lang="sk-SK" sz="1400" b="1" dirty="0" err="1"/>
              <a:t>vehicles</a:t>
            </a:r>
            <a:r>
              <a:rPr lang="sk-SK" sz="1400" b="1" dirty="0"/>
              <a:t> (</a:t>
            </a:r>
            <a:r>
              <a:rPr lang="sk-SK" sz="1400" b="1" dirty="0" err="1"/>
              <a:t>EVs</a:t>
            </a:r>
            <a:r>
              <a:rPr lang="sk-SK" sz="1400" b="1" dirty="0"/>
              <a:t>)</a:t>
            </a:r>
          </a:p>
          <a:p>
            <a:pPr>
              <a:spcBef>
                <a:spcPts val="400"/>
              </a:spcBef>
            </a:pPr>
            <a:r>
              <a:rPr lang="sk-SK" dirty="0"/>
              <a:t>2022: 6 mil. </a:t>
            </a:r>
            <a:r>
              <a:rPr lang="sk-SK" dirty="0" err="1"/>
              <a:t>Evs</a:t>
            </a:r>
            <a:r>
              <a:rPr lang="sk-SK" dirty="0"/>
              <a:t> (https://alternative-fuels-observatory.ec.europa.eu/transport-mode/road/european-union-eu27)</a:t>
            </a:r>
          </a:p>
          <a:p>
            <a:pPr>
              <a:spcBef>
                <a:spcPts val="400"/>
              </a:spcBef>
            </a:pPr>
            <a:r>
              <a:rPr lang="sk-SK" dirty="0"/>
              <a:t>2030: 35 mil. </a:t>
            </a:r>
            <a:r>
              <a:rPr lang="sk-SK" dirty="0" err="1"/>
              <a:t>Evs</a:t>
            </a:r>
            <a:r>
              <a:rPr lang="sk-SK" dirty="0"/>
              <a:t> (</a:t>
            </a:r>
            <a:r>
              <a:rPr lang="en-US" dirty="0"/>
              <a:t>More specifically, EU road passenger transport must reach 30m electric vehicles by 2030, close to six times more than the 5.3m registered today</a:t>
            </a:r>
            <a:r>
              <a:rPr lang="sk-SK" dirty="0"/>
              <a:t> https://www.rabobank.com/knowledge/d011340306-the-takeoff-of-the-passenger-electric-vehicle-market-a-pathway-toward-the-eus-2030-e-mobility-targets, https://www.consultancy.eu/news/5766/europes-electric-vehicles-fleet-to-reach-40-million-by-2030)</a:t>
            </a:r>
          </a:p>
          <a:p>
            <a:pPr>
              <a:spcBef>
                <a:spcPts val="400"/>
              </a:spcBef>
            </a:pPr>
            <a:r>
              <a:rPr lang="sk-SK" dirty="0"/>
              <a:t>2040: 140 mil. </a:t>
            </a:r>
            <a:r>
              <a:rPr lang="sk-SK" dirty="0" err="1"/>
              <a:t>Evs</a:t>
            </a:r>
            <a:r>
              <a:rPr lang="sk-SK" dirty="0"/>
              <a:t> (https://www.iea.org/data-and-statistics/charts/global-ev-stock-by-mode-in-the-sustainable-development-scenario-2020-2030, https://www.iea.org/data-and-statistics/charts/electric-vehicle-fleet-in-2040-in-the-future-is-electric-and-new-policies-scenarios ,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deployment</a:t>
            </a:r>
            <a:r>
              <a:rPr lang="sk-SK" dirty="0"/>
              <a:t> of </a:t>
            </a:r>
            <a:r>
              <a:rPr lang="sk-SK" dirty="0" err="1"/>
              <a:t>electric</a:t>
            </a:r>
            <a:r>
              <a:rPr lang="sk-SK" dirty="0"/>
              <a:t> </a:t>
            </a:r>
            <a:r>
              <a:rPr lang="sk-SK" dirty="0" err="1"/>
              <a:t>vehicles</a:t>
            </a:r>
            <a:r>
              <a:rPr lang="sk-SK" dirty="0"/>
              <a:t> (</a:t>
            </a:r>
            <a:r>
              <a:rPr lang="sk-SK" dirty="0" err="1"/>
              <a:t>EVs</a:t>
            </a:r>
            <a:r>
              <a:rPr lang="sk-SK" dirty="0"/>
              <a:t>)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expected</a:t>
            </a:r>
            <a:r>
              <a:rPr lang="sk-SK" dirty="0"/>
              <a:t> to </a:t>
            </a:r>
            <a:r>
              <a:rPr lang="sk-SK" dirty="0" err="1"/>
              <a:t>quadruple</a:t>
            </a:r>
            <a:r>
              <a:rPr lang="sk-SK" dirty="0"/>
              <a:t> over 2031-2040 (GIE))</a:t>
            </a:r>
          </a:p>
          <a:p>
            <a:pPr>
              <a:spcBef>
                <a:spcPts val="400"/>
              </a:spcBef>
            </a:pPr>
            <a:r>
              <a:rPr lang="en-US" sz="1400" dirty="0"/>
              <a:t>Av</a:t>
            </a:r>
            <a:r>
              <a:rPr lang="sk-SK" sz="1400" dirty="0"/>
              <a:t>g.</a:t>
            </a:r>
            <a:r>
              <a:rPr lang="en-US" sz="1400" dirty="0"/>
              <a:t> consumption: 0.2 kWh/km</a:t>
            </a:r>
            <a:r>
              <a:rPr lang="sk-SK" sz="1400" dirty="0"/>
              <a:t> (https://ev-database.org/cheatsheet/energy-consumption-electric-car)</a:t>
            </a:r>
            <a:endParaRPr lang="en-US" sz="1400" dirty="0"/>
          </a:p>
          <a:p>
            <a:pPr>
              <a:spcBef>
                <a:spcPts val="400"/>
              </a:spcBef>
            </a:pPr>
            <a:r>
              <a:rPr lang="sk-SK" sz="1400" dirty="0" err="1"/>
              <a:t>Annual</a:t>
            </a:r>
            <a:r>
              <a:rPr lang="sk-SK" sz="1400" dirty="0"/>
              <a:t> </a:t>
            </a:r>
            <a:r>
              <a:rPr lang="sk-SK" sz="1400" dirty="0" err="1"/>
              <a:t>mileage</a:t>
            </a:r>
            <a:r>
              <a:rPr lang="sk-SK" sz="1400" dirty="0"/>
              <a:t>: </a:t>
            </a:r>
            <a:r>
              <a:rPr lang="en-GB" sz="1400" dirty="0"/>
              <a:t>11,300 km/car (</a:t>
            </a:r>
            <a:r>
              <a:rPr lang="en-US" sz="1400" dirty="0"/>
              <a:t>2022) +23% in 2030/2040)</a:t>
            </a:r>
            <a:r>
              <a:rPr lang="sk-SK" sz="1400" dirty="0"/>
              <a:t> (</a:t>
            </a:r>
            <a:r>
              <a:rPr lang="en-US" dirty="0">
                <a:hlinkClick r:id="rId2"/>
              </a:rPr>
              <a:t>Change in distance travelled by car | ODYSSEE-MURE</a:t>
            </a:r>
            <a:r>
              <a:rPr lang="sk-SK" sz="1400" dirty="0"/>
              <a:t> , https://ev-database.org/cheatsheet/energy-consumption-electric-car)</a:t>
            </a:r>
            <a:endParaRPr lang="en-US" sz="1400" dirty="0"/>
          </a:p>
          <a:p>
            <a:pPr>
              <a:spcBef>
                <a:spcPts val="400"/>
              </a:spcBef>
            </a:pPr>
            <a:r>
              <a:rPr lang="sk-SK" dirty="0" err="1"/>
              <a:t>Kms</a:t>
            </a:r>
            <a:r>
              <a:rPr lang="sk-SK" dirty="0"/>
              <a:t> </a:t>
            </a:r>
            <a:r>
              <a:rPr lang="sk-SK" dirty="0" err="1"/>
              <a:t>peak</a:t>
            </a:r>
            <a:r>
              <a:rPr lang="sk-SK" dirty="0"/>
              <a:t> in </a:t>
            </a:r>
            <a:r>
              <a:rPr lang="sk-SK" dirty="0" err="1"/>
              <a:t>Sum</a:t>
            </a:r>
            <a:r>
              <a:rPr lang="sk-SK" dirty="0"/>
              <a:t>, </a:t>
            </a:r>
            <a:r>
              <a:rPr lang="sk-SK" dirty="0" err="1"/>
              <a:t>battery</a:t>
            </a:r>
            <a:r>
              <a:rPr lang="sk-SK" dirty="0"/>
              <a:t> </a:t>
            </a:r>
            <a:r>
              <a:rPr lang="sk-SK" dirty="0" err="1"/>
              <a:t>drain</a:t>
            </a:r>
            <a:r>
              <a:rPr lang="sk-SK" dirty="0"/>
              <a:t> in </a:t>
            </a:r>
            <a:r>
              <a:rPr lang="sk-SK" dirty="0" err="1"/>
              <a:t>Win</a:t>
            </a:r>
            <a:r>
              <a:rPr lang="sk-SK" dirty="0"/>
              <a:t> (</a:t>
            </a:r>
            <a:r>
              <a:rPr lang="en-US" dirty="0">
                <a:hlinkClick r:id="rId3"/>
              </a:rPr>
              <a:t>Range test: How far can electric cars go in winter? | What Car?</a:t>
            </a:r>
            <a:r>
              <a:rPr lang="sk-SK" dirty="0"/>
              <a:t>)</a:t>
            </a:r>
            <a:endParaRPr lang="sk-SK" sz="14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DAE12D09-BD24-7200-D771-E7F36131F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642" y="4671053"/>
            <a:ext cx="3800304" cy="218694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D71D46A-430A-3480-86A7-7A4FE4EBF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573" y="4831993"/>
            <a:ext cx="3336787" cy="18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52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D301FE6-8EDB-61F4-39D1-A627D69521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1BEDFB1-C7ED-F1D7-897F-21F130BF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A2A4B40-57FE-422E-3402-CC32878E79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backup</a:t>
            </a:r>
          </a:p>
        </p:txBody>
      </p:sp>
      <p:sp>
        <p:nvSpPr>
          <p:cNvPr id="7" name="Zástupný symbol pro text 1">
            <a:extLst>
              <a:ext uri="{FF2B5EF4-FFF2-40B4-BE49-F238E27FC236}">
                <a16:creationId xmlns:a16="http://schemas.microsoft.com/office/drawing/2014/main" id="{2E119A8D-3401-7B1A-5E3C-B75392BF80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977900" y="1803400"/>
            <a:ext cx="10260013" cy="39292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GB" sz="1400" b="1" dirty="0"/>
              <a:t>Heat pumps (HPs)</a:t>
            </a:r>
            <a:endParaRPr lang="sk-SK" sz="1400" b="1" dirty="0"/>
          </a:p>
          <a:p>
            <a:pPr>
              <a:spcBef>
                <a:spcPts val="400"/>
              </a:spcBef>
            </a:pPr>
            <a:r>
              <a:rPr lang="sk-SK" sz="1400" dirty="0"/>
              <a:t>2022</a:t>
            </a:r>
            <a:r>
              <a:rPr lang="en-GB" dirty="0"/>
              <a:t>:</a:t>
            </a:r>
            <a:r>
              <a:rPr lang="sk-SK" sz="1400" dirty="0"/>
              <a:t> 20 mil.</a:t>
            </a:r>
            <a:r>
              <a:rPr lang="en-GB" sz="1400" dirty="0"/>
              <a:t> HPs</a:t>
            </a:r>
            <a:r>
              <a:rPr lang="sk-SK" sz="1400" dirty="0"/>
              <a:t>  (90% </a:t>
            </a:r>
            <a:r>
              <a:rPr lang="sk-SK" sz="1400" dirty="0" err="1"/>
              <a:t>used</a:t>
            </a:r>
            <a:r>
              <a:rPr lang="sk-SK" sz="1400" dirty="0"/>
              <a:t> </a:t>
            </a:r>
            <a:r>
              <a:rPr lang="sk-SK" sz="1400" dirty="0" err="1"/>
              <a:t>for</a:t>
            </a:r>
            <a:r>
              <a:rPr lang="sk-SK" sz="1400" dirty="0"/>
              <a:t> </a:t>
            </a:r>
            <a:r>
              <a:rPr lang="sk-SK" sz="1400" dirty="0" err="1"/>
              <a:t>space</a:t>
            </a:r>
            <a:r>
              <a:rPr lang="sk-SK" sz="1400" dirty="0"/>
              <a:t> </a:t>
            </a:r>
            <a:r>
              <a:rPr lang="sk-SK" sz="1400" dirty="0" err="1"/>
              <a:t>heating</a:t>
            </a:r>
            <a:r>
              <a:rPr lang="sk-SK" sz="1400" dirty="0"/>
              <a:t>, </a:t>
            </a:r>
            <a:r>
              <a:rPr lang="sk-SK" sz="1400" dirty="0">
                <a:hlinkClick r:id="rId2" action="ppaction://hlinkfile"/>
              </a:rPr>
              <a:t>EHPA </a:t>
            </a:r>
            <a:r>
              <a:rPr lang="sk-SK" sz="1400" dirty="0" err="1">
                <a:hlinkClick r:id="rId2" action="ppaction://hlinkfile"/>
              </a:rPr>
              <a:t>market</a:t>
            </a:r>
            <a:r>
              <a:rPr lang="sk-SK" sz="1400" dirty="0">
                <a:hlinkClick r:id="rId2" action="ppaction://hlinkfile"/>
              </a:rPr>
              <a:t> report 2023</a:t>
            </a:r>
            <a:r>
              <a:rPr lang="sk-SK" sz="1400" dirty="0"/>
              <a:t>)</a:t>
            </a:r>
          </a:p>
          <a:p>
            <a:pPr>
              <a:spcBef>
                <a:spcPts val="400"/>
              </a:spcBef>
            </a:pPr>
            <a:r>
              <a:rPr lang="sk-SK" sz="1400" dirty="0"/>
              <a:t>20</a:t>
            </a:r>
            <a:r>
              <a:rPr lang="en-GB" sz="1400" dirty="0"/>
              <a:t>30/20</a:t>
            </a:r>
            <a:r>
              <a:rPr lang="sk-SK" sz="1400" dirty="0"/>
              <a:t>40</a:t>
            </a:r>
            <a:r>
              <a:rPr lang="en-GB" dirty="0"/>
              <a:t>:</a:t>
            </a:r>
            <a:r>
              <a:rPr lang="sk-SK" sz="1400" dirty="0"/>
              <a:t> 40</a:t>
            </a:r>
            <a:r>
              <a:rPr lang="en-GB" sz="1400" dirty="0"/>
              <a:t>/</a:t>
            </a:r>
            <a:r>
              <a:rPr lang="sk-SK" sz="1400" dirty="0"/>
              <a:t>50 mil. (</a:t>
            </a:r>
            <a:r>
              <a:rPr lang="sk-SK" sz="1400" dirty="0" err="1"/>
              <a:t>RePowerEU</a:t>
            </a:r>
            <a:r>
              <a:rPr lang="sk-SK" sz="1400" dirty="0"/>
              <a:t> &amp; Fit </a:t>
            </a:r>
            <a:r>
              <a:rPr lang="sk-SK" sz="1400" dirty="0" err="1"/>
              <a:t>for</a:t>
            </a:r>
            <a:r>
              <a:rPr lang="sk-SK" sz="1400" dirty="0"/>
              <a:t> 55, 90% </a:t>
            </a:r>
            <a:r>
              <a:rPr lang="sk-SK" sz="1400" dirty="0" err="1"/>
              <a:t>used</a:t>
            </a:r>
            <a:r>
              <a:rPr lang="sk-SK" sz="1400" dirty="0"/>
              <a:t> </a:t>
            </a:r>
            <a:r>
              <a:rPr lang="sk-SK" sz="1400" dirty="0" err="1"/>
              <a:t>for</a:t>
            </a:r>
            <a:r>
              <a:rPr lang="sk-SK" sz="1400" dirty="0"/>
              <a:t> </a:t>
            </a:r>
            <a:r>
              <a:rPr lang="sk-SK" sz="1400" dirty="0" err="1"/>
              <a:t>space</a:t>
            </a:r>
            <a:r>
              <a:rPr lang="sk-SK" sz="1400" dirty="0"/>
              <a:t> </a:t>
            </a:r>
            <a:r>
              <a:rPr lang="sk-SK" sz="1400" dirty="0" err="1"/>
              <a:t>heating</a:t>
            </a:r>
            <a:r>
              <a:rPr lang="sk-SK" sz="1400" dirty="0"/>
              <a:t>, </a:t>
            </a:r>
            <a:r>
              <a:rPr lang="sk-SK" sz="1400" dirty="0">
                <a:hlinkClick r:id="rId3" action="ppaction://hlinkfile"/>
              </a:rPr>
              <a:t>ATMO 2022</a:t>
            </a:r>
            <a:r>
              <a:rPr lang="sk-SK" sz="1400" dirty="0"/>
              <a:t>)</a:t>
            </a:r>
          </a:p>
          <a:p>
            <a:pPr>
              <a:spcBef>
                <a:spcPts val="400"/>
              </a:spcBef>
            </a:pPr>
            <a:endParaRPr lang="sk-SK" dirty="0"/>
          </a:p>
          <a:p>
            <a:pPr marL="0" indent="0">
              <a:buNone/>
            </a:pPr>
            <a:r>
              <a:rPr lang="sk-SK" b="1" dirty="0" err="1"/>
              <a:t>Insulation</a:t>
            </a:r>
            <a:endParaRPr lang="sk-SK" b="1" dirty="0"/>
          </a:p>
          <a:p>
            <a:r>
              <a:rPr lang="sk-SK" dirty="0" err="1"/>
              <a:t>replacement</a:t>
            </a:r>
            <a:r>
              <a:rPr lang="sk-SK" dirty="0"/>
              <a:t> rate of 1% </a:t>
            </a:r>
            <a:r>
              <a:rPr lang="sk-SK" dirty="0" err="1"/>
              <a:t>p.a</a:t>
            </a:r>
            <a:r>
              <a:rPr lang="sk-SK" dirty="0"/>
              <a:t>. (https://www.knaufinsulation.com/news/insulating-all-europes-residential-buildings-can-cut-energy-demand-for-space-heating-by-44)</a:t>
            </a:r>
          </a:p>
          <a:p>
            <a:r>
              <a:rPr lang="sk-SK" dirty="0" err="1"/>
              <a:t>Insulation</a:t>
            </a:r>
            <a:r>
              <a:rPr lang="sk-SK" dirty="0"/>
              <a:t> rate of 0,8% </a:t>
            </a:r>
            <a:r>
              <a:rPr lang="sk-SK" dirty="0" err="1"/>
              <a:t>p.a</a:t>
            </a:r>
            <a:r>
              <a:rPr lang="sk-SK" dirty="0"/>
              <a:t>. (1% of 136 mil. (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insulated</a:t>
            </a:r>
            <a:r>
              <a:rPr lang="sk-SK" dirty="0"/>
              <a:t> </a:t>
            </a:r>
            <a:r>
              <a:rPr lang="sk-SK" dirty="0" err="1"/>
              <a:t>buildings</a:t>
            </a:r>
            <a:r>
              <a:rPr lang="sk-SK" dirty="0"/>
              <a:t>)) </a:t>
            </a:r>
            <a:r>
              <a:rPr lang="sk-SK" dirty="0">
                <a:hlinkClick r:id="rId4" action="ppaction://hlinkfile"/>
              </a:rPr>
              <a:t>How-to-stay-warm-and-save-energy_final-report(2).pdf</a:t>
            </a:r>
            <a:endParaRPr lang="sk-SK" dirty="0"/>
          </a:p>
          <a:p>
            <a:r>
              <a:rPr lang="sk-SK" dirty="0" err="1"/>
              <a:t>Savings</a:t>
            </a:r>
            <a:r>
              <a:rPr lang="sk-SK" dirty="0"/>
              <a:t> </a:t>
            </a:r>
            <a:r>
              <a:rPr lang="sk-SK" dirty="0" err="1"/>
              <a:t>via</a:t>
            </a:r>
            <a:r>
              <a:rPr lang="sk-SK" dirty="0"/>
              <a:t> </a:t>
            </a:r>
            <a:r>
              <a:rPr lang="sk-SK" dirty="0" err="1"/>
              <a:t>insulation</a:t>
            </a:r>
            <a:r>
              <a:rPr lang="sk-SK" dirty="0"/>
              <a:t>: 32% (</a:t>
            </a:r>
            <a:r>
              <a:rPr lang="sk-SK" dirty="0" err="1"/>
              <a:t>avg</a:t>
            </a:r>
            <a:r>
              <a:rPr lang="sk-SK" dirty="0"/>
              <a:t>. </a:t>
            </a:r>
            <a:r>
              <a:rPr lang="sk-SK" dirty="0" err="1"/>
              <a:t>Calc</a:t>
            </a:r>
            <a:r>
              <a:rPr lang="sk-SK" dirty="0"/>
              <a:t>.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en-US" dirty="0">
                <a:hlinkClick r:id="rId5" action="ppaction://hlinkfile"/>
              </a:rPr>
              <a:t>Measuring the Returns to Home Insulation</a:t>
            </a:r>
            <a:r>
              <a:rPr lang="sk-SK" dirty="0"/>
              <a:t> and </a:t>
            </a:r>
            <a:r>
              <a:rPr lang="sk-SK" dirty="0">
                <a:hlinkClick r:id="rId6" action="ppaction://hlinkfile"/>
              </a:rPr>
              <a:t>BPIE</a:t>
            </a:r>
            <a:r>
              <a:rPr lang="sk-SK" dirty="0"/>
              <a:t>)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b="1" dirty="0" err="1"/>
              <a:t>Building</a:t>
            </a:r>
            <a:r>
              <a:rPr lang="sk-SK" b="1" dirty="0"/>
              <a:t> </a:t>
            </a:r>
            <a:r>
              <a:rPr lang="sk-SK" b="1" dirty="0" err="1"/>
              <a:t>stock</a:t>
            </a:r>
            <a:endParaRPr lang="sk-SK" b="1" dirty="0"/>
          </a:p>
          <a:p>
            <a:r>
              <a:rPr lang="sk-SK" dirty="0"/>
              <a:t>131 mil. </a:t>
            </a:r>
            <a:r>
              <a:rPr lang="sk-SK" dirty="0" err="1"/>
              <a:t>buildings</a:t>
            </a:r>
            <a:r>
              <a:rPr lang="sk-SK" dirty="0"/>
              <a:t> in EU (119/12) </a:t>
            </a:r>
            <a:r>
              <a:rPr lang="sk-SK" dirty="0">
                <a:hlinkClick r:id="rId7"/>
              </a:rPr>
              <a:t>https://www.rics.org/news-insights/energy-efficiency-of-the-building-stock-in-the-eu</a:t>
            </a:r>
            <a:endParaRPr lang="sk-SK" dirty="0"/>
          </a:p>
          <a:p>
            <a:r>
              <a:rPr lang="sk-SK" dirty="0"/>
              <a:t>3:1 in </a:t>
            </a:r>
            <a:r>
              <a:rPr lang="sk-SK" dirty="0" err="1"/>
              <a:t>square</a:t>
            </a:r>
            <a:r>
              <a:rPr lang="sk-SK" dirty="0"/>
              <a:t> </a:t>
            </a:r>
            <a:r>
              <a:rPr lang="sk-SK" dirty="0" err="1"/>
              <a:t>meters</a:t>
            </a:r>
            <a:r>
              <a:rPr lang="sk-SK" dirty="0"/>
              <a:t> </a:t>
            </a:r>
            <a:r>
              <a:rPr lang="sk-SK" dirty="0">
                <a:hlinkClick r:id="rId8" action="ppaction://hlinkfile"/>
              </a:rPr>
              <a:t>(EC </a:t>
            </a:r>
            <a:r>
              <a:rPr lang="sk-SK" dirty="0" err="1">
                <a:hlinkClick r:id="rId8" action="ppaction://hlinkfile"/>
              </a:rPr>
              <a:t>Technical</a:t>
            </a:r>
            <a:r>
              <a:rPr lang="sk-SK" dirty="0">
                <a:hlinkClick r:id="rId8" action="ppaction://hlinkfile"/>
              </a:rPr>
              <a:t> </a:t>
            </a:r>
            <a:r>
              <a:rPr lang="sk-SK" dirty="0" err="1">
                <a:hlinkClick r:id="rId8" action="ppaction://hlinkfile"/>
              </a:rPr>
              <a:t>reports</a:t>
            </a:r>
            <a:r>
              <a:rPr lang="sk-SK" dirty="0">
                <a:hlinkClick r:id="rId8" action="ppaction://hlinkfile"/>
              </a:rPr>
              <a:t>)</a:t>
            </a:r>
            <a:endParaRPr lang="sk-SK" dirty="0"/>
          </a:p>
          <a:p>
            <a:pPr>
              <a:spcBef>
                <a:spcPts val="400"/>
              </a:spcBef>
            </a:pP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12837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2F2F21C-A082-4666-F414-575C3250156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206F685-4920-1FD3-C797-36FC22DD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F38EEB-68F1-53A5-9616-5A75D8FD4F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to </a:t>
            </a:r>
            <a:r>
              <a:rPr lang="sk-SK" dirty="0" err="1"/>
              <a:t>increase</a:t>
            </a:r>
            <a:r>
              <a:rPr lang="sk-SK" dirty="0"/>
              <a:t>, to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matched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renewables</a:t>
            </a:r>
            <a:endParaRPr lang="sk-SK" dirty="0"/>
          </a:p>
        </p:txBody>
      </p:sp>
      <p:sp>
        <p:nvSpPr>
          <p:cNvPr id="8" name="Zástupný symbol pro text 1">
            <a:extLst>
              <a:ext uri="{FF2B5EF4-FFF2-40B4-BE49-F238E27FC236}">
                <a16:creationId xmlns:a16="http://schemas.microsoft.com/office/drawing/2014/main" id="{68362337-02D8-15ED-FA84-1796172F4651}"/>
              </a:ext>
            </a:extLst>
          </p:cNvPr>
          <p:cNvSpPr txBox="1">
            <a:spLocks/>
          </p:cNvSpPr>
          <p:nvPr/>
        </p:nvSpPr>
        <p:spPr>
          <a:xfrm>
            <a:off x="582868" y="1629409"/>
            <a:ext cx="4794476" cy="4647426"/>
          </a:xfrm>
          <a:prstGeom prst="rect">
            <a:avLst/>
          </a:prstGeom>
        </p:spPr>
        <p:txBody>
          <a:bodyPr vert="horz" wrap="square" lIns="72000" tIns="45720" rIns="7200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charts</a:t>
            </a:r>
            <a:r>
              <a:rPr lang="sk-SK" sz="1400" dirty="0"/>
              <a:t> </a:t>
            </a:r>
            <a:r>
              <a:rPr lang="sk-SK" sz="1400" dirty="0" err="1"/>
              <a:t>present</a:t>
            </a:r>
            <a:r>
              <a:rPr lang="sk-SK" sz="1400" dirty="0"/>
              <a:t> </a:t>
            </a:r>
            <a:r>
              <a:rPr lang="sk-SK" sz="1400" dirty="0" err="1"/>
              <a:t>two</a:t>
            </a:r>
            <a:r>
              <a:rPr lang="sk-SK" sz="1400" dirty="0"/>
              <a:t> </a:t>
            </a:r>
            <a:r>
              <a:rPr lang="sk-SK" sz="1400" dirty="0" err="1"/>
              <a:t>different</a:t>
            </a:r>
            <a:r>
              <a:rPr lang="sk-SK" sz="1400" dirty="0"/>
              <a:t> </a:t>
            </a:r>
            <a:r>
              <a:rPr lang="sk-SK" sz="1400" dirty="0" err="1"/>
              <a:t>scenarios</a:t>
            </a:r>
            <a:r>
              <a:rPr lang="sk-SK" sz="1400" dirty="0"/>
              <a:t> </a:t>
            </a:r>
            <a:endParaRPr lang="sk-SK" dirty="0"/>
          </a:p>
          <a:p>
            <a:pPr marL="576000" lvl="1" algn="just"/>
            <a:r>
              <a:rPr lang="sk-SK" dirty="0" err="1"/>
              <a:t>Equinor</a:t>
            </a:r>
            <a:r>
              <a:rPr lang="sk-SK" dirty="0"/>
              <a:t> (</a:t>
            </a:r>
            <a:r>
              <a:rPr lang="sk-SK" dirty="0" err="1"/>
              <a:t>Walls</a:t>
            </a:r>
            <a:r>
              <a:rPr lang="sk-SK" dirty="0"/>
              <a:t>) - </a:t>
            </a:r>
            <a:r>
              <a:rPr lang="en-US" dirty="0"/>
              <a:t>current trends</a:t>
            </a:r>
            <a:r>
              <a:rPr lang="sk-SK" dirty="0"/>
              <a:t>, </a:t>
            </a:r>
            <a:r>
              <a:rPr lang="en-US" dirty="0"/>
              <a:t>economic growth remains the key driver</a:t>
            </a:r>
            <a:r>
              <a:rPr lang="sk-SK" dirty="0"/>
              <a:t>, </a:t>
            </a:r>
            <a:r>
              <a:rPr lang="en-US" dirty="0"/>
              <a:t>energy transition that is slowly</a:t>
            </a:r>
            <a:r>
              <a:rPr lang="sk-SK" dirty="0"/>
              <a:t> </a:t>
            </a:r>
            <a:r>
              <a:rPr lang="en-US" dirty="0"/>
              <a:t>accelerating, but does not reach climate targets</a:t>
            </a:r>
            <a:endParaRPr lang="sk-SK" dirty="0"/>
          </a:p>
          <a:p>
            <a:pPr marL="576000" lvl="1" algn="just"/>
            <a:r>
              <a:rPr lang="sk-SK" dirty="0" err="1"/>
              <a:t>Ember</a:t>
            </a:r>
            <a:r>
              <a:rPr lang="sk-SK" dirty="0"/>
              <a:t> (</a:t>
            </a:r>
            <a:r>
              <a:rPr lang="sk-SK" dirty="0" err="1"/>
              <a:t>Stated</a:t>
            </a:r>
            <a:r>
              <a:rPr lang="sk-SK" dirty="0"/>
              <a:t> </a:t>
            </a:r>
            <a:r>
              <a:rPr lang="sk-SK" dirty="0" err="1"/>
              <a:t>policies</a:t>
            </a:r>
            <a:r>
              <a:rPr lang="sk-SK" dirty="0"/>
              <a:t>) - </a:t>
            </a:r>
            <a:r>
              <a:rPr lang="en-US" dirty="0"/>
              <a:t>pathway aligned with stated national policies until 2035</a:t>
            </a:r>
            <a:r>
              <a:rPr lang="sk-SK" dirty="0"/>
              <a:t> (</a:t>
            </a:r>
            <a:r>
              <a:rPr lang="en-US" dirty="0"/>
              <a:t>after</a:t>
            </a:r>
            <a:r>
              <a:rPr lang="sk-SK" dirty="0" err="1"/>
              <a:t>wards</a:t>
            </a:r>
            <a:r>
              <a:rPr lang="sk-SK" dirty="0"/>
              <a:t> </a:t>
            </a:r>
            <a:r>
              <a:rPr lang="sk-SK" dirty="0" err="1"/>
              <a:t>trajectory</a:t>
            </a:r>
            <a:r>
              <a:rPr lang="sk-SK" dirty="0"/>
              <a:t> of </a:t>
            </a:r>
            <a:r>
              <a:rPr lang="sk-SK" dirty="0" err="1"/>
              <a:t>zero</a:t>
            </a:r>
            <a:r>
              <a:rPr lang="sk-SK" dirty="0"/>
              <a:t> </a:t>
            </a:r>
            <a:r>
              <a:rPr lang="en-US" dirty="0"/>
              <a:t>emissions</a:t>
            </a:r>
            <a:r>
              <a:rPr lang="sk-SK" dirty="0"/>
              <a:t> </a:t>
            </a:r>
            <a:r>
              <a:rPr lang="en-US" dirty="0"/>
              <a:t>in the power sector at least cost by 2050</a:t>
            </a:r>
            <a:r>
              <a:rPr lang="sk-SK" dirty="0"/>
              <a:t> </a:t>
            </a:r>
            <a:r>
              <a:rPr lang="en-US" dirty="0"/>
              <a:t>due to a</a:t>
            </a:r>
            <a:r>
              <a:rPr lang="sk-SK" dirty="0"/>
              <a:t> </a:t>
            </a:r>
            <a:r>
              <a:rPr lang="en-US" dirty="0"/>
              <a:t>lack of detail in official plans</a:t>
            </a:r>
            <a:r>
              <a:rPr lang="sk-SK" dirty="0"/>
              <a:t>)</a:t>
            </a:r>
          </a:p>
          <a:p>
            <a:pPr algn="just"/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consider</a:t>
            </a:r>
            <a:r>
              <a:rPr lang="sk-SK" dirty="0"/>
              <a:t> </a:t>
            </a:r>
            <a:r>
              <a:rPr lang="sk-SK" dirty="0" err="1"/>
              <a:t>Walls</a:t>
            </a:r>
            <a:r>
              <a:rPr lang="sk-SK" dirty="0"/>
              <a:t> </a:t>
            </a:r>
            <a:r>
              <a:rPr lang="sk-SK" dirty="0" err="1"/>
              <a:t>scenario</a:t>
            </a:r>
            <a:r>
              <a:rPr lang="sk-SK" dirty="0"/>
              <a:t> more </a:t>
            </a:r>
            <a:r>
              <a:rPr lang="sk-SK" dirty="0" err="1"/>
              <a:t>likely</a:t>
            </a:r>
            <a:r>
              <a:rPr lang="sk-SK" dirty="0"/>
              <a:t> and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use</a:t>
            </a:r>
            <a:r>
              <a:rPr lang="sk-SK" dirty="0"/>
              <a:t> </a:t>
            </a:r>
            <a:r>
              <a:rPr lang="sk-SK" dirty="0" err="1"/>
              <a:t>it</a:t>
            </a:r>
            <a:r>
              <a:rPr lang="sk-SK" dirty="0"/>
              <a:t> to </a:t>
            </a:r>
            <a:r>
              <a:rPr lang="sk-SK" dirty="0" err="1"/>
              <a:t>demonstrate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, </a:t>
            </a:r>
            <a:r>
              <a:rPr lang="sk-SK" dirty="0" err="1"/>
              <a:t>however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sensitivity</a:t>
            </a:r>
            <a:r>
              <a:rPr lang="sk-SK" dirty="0"/>
              <a:t> </a:t>
            </a:r>
            <a:r>
              <a:rPr lang="sk-SK" dirty="0" err="1"/>
              <a:t>analysis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discuss</a:t>
            </a:r>
            <a:r>
              <a:rPr lang="sk-SK" dirty="0"/>
              <a:t> </a:t>
            </a:r>
            <a:r>
              <a:rPr lang="sk-SK" dirty="0" err="1"/>
              <a:t>various</a:t>
            </a:r>
            <a:r>
              <a:rPr lang="sk-SK" dirty="0"/>
              <a:t> </a:t>
            </a:r>
            <a:r>
              <a:rPr lang="sk-SK" dirty="0" err="1"/>
              <a:t>options</a:t>
            </a:r>
            <a:endParaRPr lang="sk-SK" dirty="0"/>
          </a:p>
          <a:p>
            <a:pPr algn="just"/>
            <a:r>
              <a:rPr lang="sk-SK" dirty="0"/>
              <a:t>In </a:t>
            </a:r>
            <a:r>
              <a:rPr lang="sk-SK" dirty="0" err="1"/>
              <a:t>Walls</a:t>
            </a:r>
            <a:r>
              <a:rPr lang="sk-SK" dirty="0"/>
              <a:t> </a:t>
            </a:r>
            <a:r>
              <a:rPr lang="sk-SK" dirty="0" err="1"/>
              <a:t>scenario</a:t>
            </a:r>
            <a:r>
              <a:rPr lang="sk-SK" dirty="0"/>
              <a:t> </a:t>
            </a:r>
            <a:r>
              <a:rPr lang="sk-SK" sz="1400" dirty="0" err="1"/>
              <a:t>Power</a:t>
            </a:r>
            <a:r>
              <a:rPr lang="sk-SK" sz="1400" dirty="0"/>
              <a:t> </a:t>
            </a:r>
            <a:r>
              <a:rPr lang="sk-SK" sz="1400" dirty="0" err="1"/>
              <a:t>demand</a:t>
            </a:r>
            <a:r>
              <a:rPr lang="sk-SK" sz="1400" dirty="0"/>
              <a:t> to </a:t>
            </a:r>
            <a:r>
              <a:rPr lang="sk-SK" sz="1400" dirty="0" err="1"/>
              <a:t>grow</a:t>
            </a:r>
            <a:r>
              <a:rPr lang="sk-SK" sz="1400" dirty="0"/>
              <a:t> by 10% by 2030 (+</a:t>
            </a:r>
            <a:r>
              <a:rPr lang="sk-SK" dirty="0"/>
              <a:t>266</a:t>
            </a:r>
            <a:r>
              <a:rPr lang="sk-SK" sz="1400" dirty="0"/>
              <a:t> </a:t>
            </a:r>
            <a:r>
              <a:rPr lang="sk-SK" sz="1400" dirty="0" err="1"/>
              <a:t>TWh</a:t>
            </a:r>
            <a:r>
              <a:rPr lang="sk-SK" sz="1400" dirty="0"/>
              <a:t>) and </a:t>
            </a:r>
            <a:r>
              <a:rPr lang="sk-SK" dirty="0"/>
              <a:t>18</a:t>
            </a:r>
            <a:r>
              <a:rPr lang="sk-SK" sz="1400" dirty="0"/>
              <a:t>% by 2040 (+</a:t>
            </a:r>
            <a:r>
              <a:rPr lang="sk-SK" dirty="0"/>
              <a:t>491</a:t>
            </a:r>
            <a:r>
              <a:rPr lang="sk-SK" sz="1400" dirty="0"/>
              <a:t> </a:t>
            </a:r>
            <a:r>
              <a:rPr lang="sk-SK" sz="1400" dirty="0" err="1"/>
              <a:t>TWh</a:t>
            </a:r>
            <a:r>
              <a:rPr lang="sk-SK" sz="1400" dirty="0"/>
              <a:t>)</a:t>
            </a:r>
          </a:p>
          <a:p>
            <a:pPr marL="576000" lvl="1" algn="just"/>
            <a:r>
              <a:rPr lang="sk-SK" dirty="0" err="1"/>
              <a:t>Decline</a:t>
            </a:r>
            <a:r>
              <a:rPr lang="sk-SK" dirty="0"/>
              <a:t> in </a:t>
            </a:r>
            <a:r>
              <a:rPr lang="sk-SK" dirty="0" err="1"/>
              <a:t>fossil</a:t>
            </a:r>
            <a:r>
              <a:rPr lang="sk-SK" dirty="0"/>
              <a:t> </a:t>
            </a:r>
            <a:r>
              <a:rPr lang="sk-SK" dirty="0" err="1"/>
              <a:t>sources</a:t>
            </a:r>
            <a:r>
              <a:rPr lang="sk-SK" dirty="0"/>
              <a:t> (-675 </a:t>
            </a:r>
            <a:r>
              <a:rPr lang="sk-SK" dirty="0" err="1"/>
              <a:t>TWh</a:t>
            </a:r>
            <a:r>
              <a:rPr lang="sk-SK" dirty="0"/>
              <a:t> by 2040) to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offset</a:t>
            </a:r>
            <a:r>
              <a:rPr lang="sk-SK" dirty="0"/>
              <a:t> by </a:t>
            </a:r>
          </a:p>
          <a:p>
            <a:pPr marL="576000" lvl="1" algn="just"/>
            <a:r>
              <a:rPr lang="sk-SK" dirty="0" err="1"/>
              <a:t>Growth</a:t>
            </a:r>
            <a:r>
              <a:rPr lang="sk-SK" dirty="0"/>
              <a:t> in </a:t>
            </a:r>
            <a:r>
              <a:rPr lang="sk-SK" dirty="0" err="1"/>
              <a:t>intermittent</a:t>
            </a:r>
            <a:r>
              <a:rPr lang="sk-SK" dirty="0"/>
              <a:t> </a:t>
            </a:r>
            <a:r>
              <a:rPr lang="sk-SK" dirty="0" err="1"/>
              <a:t>sources</a:t>
            </a:r>
            <a:r>
              <a:rPr lang="sk-SK" dirty="0"/>
              <a:t> (+953 </a:t>
            </a:r>
            <a:r>
              <a:rPr lang="sk-SK" dirty="0" err="1"/>
              <a:t>TWh</a:t>
            </a:r>
            <a:r>
              <a:rPr lang="sk-SK" dirty="0"/>
              <a:t> by 2040) – </a:t>
            </a:r>
            <a:r>
              <a:rPr lang="sk-SK" dirty="0" err="1"/>
              <a:t>what</a:t>
            </a:r>
            <a:r>
              <a:rPr lang="sk-SK" dirty="0"/>
              <a:t> </a:t>
            </a:r>
            <a:r>
              <a:rPr lang="sk-SK" dirty="0" err="1"/>
              <a:t>about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seasonal</a:t>
            </a:r>
            <a:r>
              <a:rPr lang="sk-SK" dirty="0"/>
              <a:t> profile?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3B8D60A-FED7-EFE7-8908-8F29ACF437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952225"/>
              </p:ext>
            </p:extLst>
          </p:nvPr>
        </p:nvGraphicFramePr>
        <p:xfrm>
          <a:off x="5442326" y="1359588"/>
          <a:ext cx="5795054" cy="278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1F073549-26F3-4B01-9AF0-2566D279A6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227807"/>
              </p:ext>
            </p:extLst>
          </p:nvPr>
        </p:nvGraphicFramePr>
        <p:xfrm>
          <a:off x="5442327" y="4145463"/>
          <a:ext cx="5795054" cy="271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145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A0CD681-3D80-23EA-F204-1A73030A23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3D7532E-AB3F-1A01-8449-61484E4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CBE7B2-93B1-C6D9-4C24-5903EC112B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573669"/>
            <a:ext cx="11237384" cy="785921"/>
          </a:xfrm>
        </p:spPr>
        <p:txBody>
          <a:bodyPr/>
          <a:lstStyle/>
          <a:p>
            <a:r>
              <a:rPr lang="sk-SK" dirty="0" err="1"/>
              <a:t>Supply</a:t>
            </a:r>
            <a:r>
              <a:rPr lang="sk-SK" dirty="0"/>
              <a:t>: </a:t>
            </a:r>
            <a:r>
              <a:rPr lang="sk-SK" dirty="0" err="1"/>
              <a:t>seasonal</a:t>
            </a:r>
            <a:r>
              <a:rPr lang="sk-SK" dirty="0"/>
              <a:t> Swing </a:t>
            </a:r>
            <a:r>
              <a:rPr lang="sk-SK" dirty="0" err="1"/>
              <a:t>being</a:t>
            </a:r>
            <a:r>
              <a:rPr lang="sk-SK" dirty="0"/>
              <a:t> </a:t>
            </a:r>
            <a:r>
              <a:rPr lang="sk-SK" dirty="0" err="1"/>
              <a:t>provided</a:t>
            </a:r>
            <a:r>
              <a:rPr lang="sk-SK" dirty="0"/>
              <a:t> by </a:t>
            </a:r>
            <a:r>
              <a:rPr lang="sk-SK" dirty="0" err="1"/>
              <a:t>gas</a:t>
            </a:r>
            <a:r>
              <a:rPr lang="sk-SK" dirty="0"/>
              <a:t>, </a:t>
            </a:r>
            <a:r>
              <a:rPr lang="sk-SK" dirty="0" err="1"/>
              <a:t>nuclear</a:t>
            </a:r>
            <a:r>
              <a:rPr lang="sk-SK" dirty="0"/>
              <a:t> &amp; </a:t>
            </a:r>
            <a:r>
              <a:rPr lang="sk-SK" dirty="0" err="1"/>
              <a:t>coal</a:t>
            </a:r>
            <a:endParaRPr lang="sk-SK" dirty="0"/>
          </a:p>
        </p:txBody>
      </p:sp>
      <p:sp>
        <p:nvSpPr>
          <p:cNvPr id="7" name="Zástupný symbol pro text 1">
            <a:extLst>
              <a:ext uri="{FF2B5EF4-FFF2-40B4-BE49-F238E27FC236}">
                <a16:creationId xmlns:a16="http://schemas.microsoft.com/office/drawing/2014/main" id="{DF014CE4-EE24-B4A0-70A5-5D61CE52A992}"/>
              </a:ext>
            </a:extLst>
          </p:cNvPr>
          <p:cNvSpPr txBox="1">
            <a:spLocks/>
          </p:cNvSpPr>
          <p:nvPr/>
        </p:nvSpPr>
        <p:spPr>
          <a:xfrm>
            <a:off x="582867" y="1629409"/>
            <a:ext cx="4069031" cy="39241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a</a:t>
            </a:r>
            <a:r>
              <a:rPr lang="sk-SK" sz="1400" dirty="0" err="1"/>
              <a:t>nnual</a:t>
            </a:r>
            <a:r>
              <a:rPr lang="sk-SK" sz="1400" dirty="0"/>
              <a:t> </a:t>
            </a:r>
            <a:r>
              <a:rPr lang="sk-SK" sz="1400" dirty="0" err="1"/>
              <a:t>power</a:t>
            </a:r>
            <a:r>
              <a:rPr lang="sk-SK" sz="1400" dirty="0"/>
              <a:t> </a:t>
            </a:r>
            <a:r>
              <a:rPr lang="sk-SK" sz="1400" dirty="0" err="1"/>
              <a:t>consumption</a:t>
            </a:r>
            <a:r>
              <a:rPr lang="sk-SK" sz="1400" dirty="0"/>
              <a:t> (&amp; </a:t>
            </a:r>
            <a:r>
              <a:rPr lang="sk-SK" sz="1400" dirty="0" err="1"/>
              <a:t>power</a:t>
            </a:r>
            <a:r>
              <a:rPr lang="sk-SK" sz="1400" dirty="0"/>
              <a:t> </a:t>
            </a:r>
            <a:r>
              <a:rPr lang="sk-SK" sz="1400" dirty="0" err="1"/>
              <a:t>supply</a:t>
            </a:r>
            <a:r>
              <a:rPr lang="sk-SK" sz="1400" dirty="0"/>
              <a:t>): 2,777 </a:t>
            </a:r>
            <a:r>
              <a:rPr lang="sk-SK" sz="1400" dirty="0" err="1"/>
              <a:t>TWh</a:t>
            </a:r>
            <a:r>
              <a:rPr lang="sk-SK" sz="1400" dirty="0"/>
              <a:t> (2022)</a:t>
            </a:r>
          </a:p>
          <a:p>
            <a:pPr algn="just"/>
            <a:r>
              <a:rPr lang="sk-SK" sz="1400" dirty="0" err="1"/>
              <a:t>We</a:t>
            </a:r>
            <a:r>
              <a:rPr lang="sk-SK" sz="1400" dirty="0"/>
              <a:t> </a:t>
            </a:r>
            <a:r>
              <a:rPr lang="sk-SK" sz="1400" dirty="0" err="1"/>
              <a:t>have</a:t>
            </a:r>
            <a:r>
              <a:rPr lang="sk-SK" sz="1400" dirty="0"/>
              <a:t> </a:t>
            </a:r>
            <a:r>
              <a:rPr lang="sk-SK" sz="1400" dirty="0" err="1"/>
              <a:t>applied</a:t>
            </a:r>
            <a:r>
              <a:rPr lang="sk-SK" sz="1400" dirty="0"/>
              <a:t> 2017-2022 </a:t>
            </a:r>
            <a:r>
              <a:rPr lang="sk-SK" sz="1400" dirty="0" err="1"/>
              <a:t>monthly</a:t>
            </a:r>
            <a:r>
              <a:rPr lang="sk-SK" sz="1400" dirty="0"/>
              <a:t> profile on </a:t>
            </a:r>
            <a:r>
              <a:rPr lang="sk-SK" sz="1400" dirty="0" err="1"/>
              <a:t>annual</a:t>
            </a:r>
            <a:r>
              <a:rPr lang="sk-SK" sz="1400" dirty="0"/>
              <a:t> net </a:t>
            </a:r>
            <a:r>
              <a:rPr lang="sk-SK" sz="1400" dirty="0" err="1"/>
              <a:t>electricity</a:t>
            </a:r>
            <a:r>
              <a:rPr lang="sk-SK" sz="1400" dirty="0"/>
              <a:t> </a:t>
            </a:r>
            <a:r>
              <a:rPr lang="sk-SK" sz="1400" dirty="0" err="1"/>
              <a:t>generation</a:t>
            </a:r>
            <a:r>
              <a:rPr lang="sk-SK" sz="1400" dirty="0"/>
              <a:t> in 2022 as </a:t>
            </a:r>
            <a:r>
              <a:rPr lang="sk-SK" sz="1400" dirty="0" err="1"/>
              <a:t>shown</a:t>
            </a:r>
            <a:r>
              <a:rPr lang="sk-SK" sz="1400" dirty="0"/>
              <a:t> in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chart</a:t>
            </a:r>
            <a:endParaRPr lang="sk-SK" sz="1400" dirty="0"/>
          </a:p>
          <a:p>
            <a:pPr algn="just"/>
            <a:r>
              <a:rPr lang="sk-SK" sz="1400" dirty="0" err="1"/>
              <a:t>Wind</a:t>
            </a:r>
            <a:r>
              <a:rPr lang="sk-SK" sz="1400" dirty="0"/>
              <a:t> &amp; </a:t>
            </a:r>
            <a:r>
              <a:rPr lang="sk-SK" sz="1400" dirty="0" err="1"/>
              <a:t>solar</a:t>
            </a:r>
            <a:r>
              <a:rPr lang="sk-SK" sz="1400" dirty="0"/>
              <a:t> </a:t>
            </a:r>
            <a:r>
              <a:rPr lang="sk-SK" sz="1400" dirty="0" err="1"/>
              <a:t>can</a:t>
            </a:r>
            <a:r>
              <a:rPr lang="sk-SK" sz="1400" dirty="0"/>
              <a:t> </a:t>
            </a:r>
            <a:r>
              <a:rPr lang="sk-SK" sz="1400" dirty="0" err="1"/>
              <a:t>supplement</a:t>
            </a:r>
            <a:r>
              <a:rPr lang="sk-SK" sz="1400" dirty="0"/>
              <a:t> </a:t>
            </a:r>
            <a:r>
              <a:rPr lang="sk-SK" sz="1400" dirty="0" err="1"/>
              <a:t>each</a:t>
            </a:r>
            <a:r>
              <a:rPr lang="sk-SK" sz="1400" dirty="0"/>
              <a:t> </a:t>
            </a:r>
            <a:r>
              <a:rPr lang="sk-SK" sz="1400" dirty="0" err="1"/>
              <a:t>other</a:t>
            </a:r>
            <a:r>
              <a:rPr lang="sk-SK" sz="1400" dirty="0"/>
              <a:t> </a:t>
            </a:r>
            <a:r>
              <a:rPr lang="sk-SK" sz="1400" dirty="0" err="1"/>
              <a:t>smoothening</a:t>
            </a:r>
            <a:r>
              <a:rPr lang="sk-SK" sz="1400" dirty="0"/>
              <a:t> </a:t>
            </a:r>
            <a:r>
              <a:rPr lang="sk-SK" sz="1400" dirty="0" err="1"/>
              <a:t>the</a:t>
            </a:r>
            <a:r>
              <a:rPr lang="sk-SK" sz="1400" dirty="0"/>
              <a:t> </a:t>
            </a:r>
            <a:r>
              <a:rPr lang="sk-SK" sz="1400" dirty="0" err="1"/>
              <a:t>monthly</a:t>
            </a:r>
            <a:r>
              <a:rPr lang="sk-SK" sz="1400" dirty="0"/>
              <a:t> </a:t>
            </a:r>
            <a:r>
              <a:rPr lang="sk-SK" sz="1400" dirty="0" err="1"/>
              <a:t>pattern</a:t>
            </a:r>
            <a:r>
              <a:rPr lang="sk-SK" sz="1400" dirty="0"/>
              <a:t> (</a:t>
            </a:r>
            <a:r>
              <a:rPr lang="sk-SK" sz="1400" dirty="0" err="1"/>
              <a:t>using</a:t>
            </a:r>
            <a:r>
              <a:rPr lang="sk-SK" sz="1400" dirty="0"/>
              <a:t> </a:t>
            </a:r>
            <a:r>
              <a:rPr lang="sk-SK" sz="1400" dirty="0" err="1"/>
              <a:t>ratio</a:t>
            </a:r>
            <a:r>
              <a:rPr lang="sk-SK" sz="1400" dirty="0"/>
              <a:t> </a:t>
            </a:r>
            <a:r>
              <a:rPr lang="sk-SK" dirty="0"/>
              <a:t>2.3:1</a:t>
            </a:r>
            <a:r>
              <a:rPr lang="sk-SK" sz="1400" dirty="0"/>
              <a:t> </a:t>
            </a:r>
            <a:r>
              <a:rPr lang="sk-SK" sz="1400" dirty="0" err="1"/>
              <a:t>due</a:t>
            </a:r>
            <a:r>
              <a:rPr lang="sk-SK" sz="1400" dirty="0"/>
              <a:t> to </a:t>
            </a:r>
            <a:r>
              <a:rPr lang="sk-SK" sz="1400" dirty="0" err="1"/>
              <a:t>load</a:t>
            </a:r>
            <a:r>
              <a:rPr lang="sk-SK" sz="1400" dirty="0"/>
              <a:t> </a:t>
            </a:r>
            <a:r>
              <a:rPr lang="sk-SK" sz="1400" dirty="0" err="1"/>
              <a:t>factors</a:t>
            </a:r>
            <a:r>
              <a:rPr lang="sk-SK" sz="1400" dirty="0"/>
              <a:t> of </a:t>
            </a:r>
            <a:r>
              <a:rPr lang="sk-SK" dirty="0"/>
              <a:t>24</a:t>
            </a:r>
            <a:r>
              <a:rPr lang="sk-SK" sz="1400" dirty="0"/>
              <a:t>% &amp; 11% </a:t>
            </a:r>
            <a:r>
              <a:rPr lang="sk-SK" sz="1400" dirty="0" err="1"/>
              <a:t>respectively</a:t>
            </a:r>
            <a:endParaRPr lang="sk-SK" sz="1400" dirty="0">
              <a:solidFill>
                <a:srgbClr val="FF0000"/>
              </a:solidFill>
            </a:endParaRPr>
          </a:p>
          <a:p>
            <a:pPr algn="just"/>
            <a:r>
              <a:rPr lang="sk-SK" dirty="0" err="1"/>
              <a:t>Others</a:t>
            </a:r>
            <a:r>
              <a:rPr lang="sk-SK" dirty="0"/>
              <a:t> of 172 </a:t>
            </a:r>
            <a:r>
              <a:rPr lang="sk-SK" dirty="0" err="1"/>
              <a:t>TWh</a:t>
            </a:r>
            <a:r>
              <a:rPr lang="sk-SK" dirty="0"/>
              <a:t> </a:t>
            </a:r>
            <a:r>
              <a:rPr lang="sk-SK" dirty="0" err="1"/>
              <a:t>include</a:t>
            </a:r>
            <a:r>
              <a:rPr lang="sk-SK" dirty="0"/>
              <a:t> </a:t>
            </a:r>
            <a:r>
              <a:rPr lang="sk-SK" dirty="0" err="1"/>
              <a:t>bioenergy</a:t>
            </a:r>
            <a:r>
              <a:rPr lang="sk-SK" dirty="0"/>
              <a:t>, </a:t>
            </a:r>
            <a:r>
              <a:rPr lang="sk-SK" dirty="0" err="1"/>
              <a:t>geothermal</a:t>
            </a:r>
            <a:r>
              <a:rPr lang="sk-SK" dirty="0"/>
              <a:t>, </a:t>
            </a:r>
            <a:r>
              <a:rPr lang="sk-SK" dirty="0" err="1"/>
              <a:t>ocean</a:t>
            </a:r>
            <a:r>
              <a:rPr lang="sk-SK" dirty="0"/>
              <a:t>, etc.</a:t>
            </a:r>
          </a:p>
          <a:p>
            <a:pPr algn="just"/>
            <a:r>
              <a:rPr lang="sk-SK" sz="1400" dirty="0" err="1"/>
              <a:t>Seasonal</a:t>
            </a:r>
            <a:r>
              <a:rPr lang="sk-SK" sz="1400" dirty="0"/>
              <a:t> swing (</a:t>
            </a:r>
            <a:r>
              <a:rPr lang="sk-SK" sz="1400" dirty="0" err="1"/>
              <a:t>Oct</a:t>
            </a:r>
            <a:r>
              <a:rPr lang="sk-SK" sz="1400" dirty="0"/>
              <a:t>-Mar </a:t>
            </a:r>
            <a:r>
              <a:rPr lang="sk-SK" sz="1400" dirty="0" err="1"/>
              <a:t>vs</a:t>
            </a:r>
            <a:r>
              <a:rPr lang="sk-SK" sz="1400" dirty="0"/>
              <a:t> </a:t>
            </a:r>
            <a:r>
              <a:rPr lang="sk-SK" sz="1400" dirty="0" err="1"/>
              <a:t>Apr-Sep</a:t>
            </a:r>
            <a:r>
              <a:rPr lang="sk-SK" sz="1400" dirty="0"/>
              <a:t>) of 189 </a:t>
            </a:r>
            <a:r>
              <a:rPr lang="sk-SK" sz="1400" dirty="0" err="1"/>
              <a:t>TWh</a:t>
            </a:r>
            <a:r>
              <a:rPr lang="sk-SK" sz="1400" dirty="0"/>
              <a:t> </a:t>
            </a:r>
            <a:r>
              <a:rPr lang="sk-SK" sz="1400" dirty="0" err="1"/>
              <a:t>delivered</a:t>
            </a:r>
            <a:r>
              <a:rPr lang="sk-SK" sz="1400" dirty="0"/>
              <a:t> </a:t>
            </a:r>
            <a:r>
              <a:rPr lang="sk-SK" sz="1400" dirty="0" err="1"/>
              <a:t>mostly</a:t>
            </a:r>
            <a:r>
              <a:rPr lang="sk-SK" sz="1400" dirty="0"/>
              <a:t> by </a:t>
            </a:r>
            <a:r>
              <a:rPr lang="sk-SK" sz="1400" dirty="0" err="1"/>
              <a:t>gas</a:t>
            </a:r>
            <a:r>
              <a:rPr lang="sk-SK" sz="1400" dirty="0"/>
              <a:t> (</a:t>
            </a:r>
            <a:r>
              <a:rPr lang="sk-SK" dirty="0"/>
              <a:t>60</a:t>
            </a:r>
            <a:r>
              <a:rPr lang="sk-SK" sz="1400" dirty="0"/>
              <a:t> </a:t>
            </a:r>
            <a:r>
              <a:rPr lang="sk-SK" sz="1400" dirty="0" err="1"/>
              <a:t>TWh</a:t>
            </a:r>
            <a:r>
              <a:rPr lang="sk-SK" sz="1400" dirty="0"/>
              <a:t>), </a:t>
            </a:r>
            <a:r>
              <a:rPr lang="sk-SK" sz="1400" dirty="0" err="1"/>
              <a:t>nuclear</a:t>
            </a:r>
            <a:r>
              <a:rPr lang="sk-SK" sz="1400" dirty="0"/>
              <a:t> (48 </a:t>
            </a:r>
            <a:r>
              <a:rPr lang="sk-SK" sz="1400" dirty="0" err="1"/>
              <a:t>TWh</a:t>
            </a:r>
            <a:r>
              <a:rPr lang="sk-SK" sz="1400" dirty="0"/>
              <a:t>) and </a:t>
            </a:r>
            <a:r>
              <a:rPr lang="sk-SK" sz="1400" dirty="0" err="1"/>
              <a:t>coal</a:t>
            </a:r>
            <a:r>
              <a:rPr lang="sk-SK" sz="1400" dirty="0"/>
              <a:t> (47 </a:t>
            </a:r>
            <a:r>
              <a:rPr lang="sk-SK" sz="1400" dirty="0" err="1"/>
              <a:t>TWh</a:t>
            </a:r>
            <a:r>
              <a:rPr lang="sk-SK" sz="1400" dirty="0"/>
              <a:t>)</a:t>
            </a:r>
          </a:p>
          <a:p>
            <a:pPr algn="just"/>
            <a:r>
              <a:rPr lang="sk-SK" dirty="0"/>
              <a:t>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future</a:t>
            </a:r>
            <a:r>
              <a:rPr lang="sk-SK" dirty="0"/>
              <a:t> </a:t>
            </a:r>
            <a:r>
              <a:rPr lang="sk-SK" dirty="0" err="1"/>
              <a:t>seasonality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change (</a:t>
            </a:r>
            <a:r>
              <a:rPr lang="sk-SK" dirty="0" err="1"/>
              <a:t>mainly</a:t>
            </a:r>
            <a:r>
              <a:rPr lang="sk-SK" dirty="0"/>
              <a:t> </a:t>
            </a:r>
            <a:r>
              <a:rPr lang="sk-SK" dirty="0" err="1"/>
              <a:t>due</a:t>
            </a:r>
            <a:r>
              <a:rPr lang="sk-SK" dirty="0"/>
              <a:t> to </a:t>
            </a:r>
            <a:r>
              <a:rPr lang="sk-SK" dirty="0" err="1"/>
              <a:t>heat</a:t>
            </a:r>
            <a:r>
              <a:rPr lang="sk-SK" dirty="0"/>
              <a:t> </a:t>
            </a:r>
            <a:r>
              <a:rPr lang="sk-SK" dirty="0" err="1"/>
              <a:t>pumps</a:t>
            </a:r>
            <a:r>
              <a:rPr lang="sk-SK" dirty="0"/>
              <a:t> and </a:t>
            </a:r>
            <a:r>
              <a:rPr lang="sk-SK" dirty="0" err="1"/>
              <a:t>electric</a:t>
            </a:r>
            <a:r>
              <a:rPr lang="sk-SK" dirty="0"/>
              <a:t> </a:t>
            </a:r>
            <a:r>
              <a:rPr lang="sk-SK" dirty="0" err="1"/>
              <a:t>vehicles</a:t>
            </a:r>
            <a:r>
              <a:rPr lang="sk-SK" dirty="0"/>
              <a:t>)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3FF8ADF6-D586-41BE-AE79-92DBE281CC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5792310"/>
              </p:ext>
            </p:extLst>
          </p:nvPr>
        </p:nvGraphicFramePr>
        <p:xfrm>
          <a:off x="4773083" y="1523909"/>
          <a:ext cx="6464301" cy="282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598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F1E1906-9EA9-52F3-48A7-4FAA826E143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780C238-5D72-6ACA-2350-BE78E3907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BB0AA0-420F-BDA8-E2B8-14F8196A461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DEMAND: </a:t>
            </a:r>
            <a:r>
              <a:rPr lang="en-GB" dirty="0"/>
              <a:t>HP penetration to affect Seasonal pattern</a:t>
            </a:r>
            <a:endParaRPr lang="sk-SK" dirty="0"/>
          </a:p>
        </p:txBody>
      </p:sp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9D9CA911-DC9B-D1A1-3020-A264C252E237}"/>
              </a:ext>
            </a:extLst>
          </p:cNvPr>
          <p:cNvSpPr txBox="1">
            <a:spLocks/>
          </p:cNvSpPr>
          <p:nvPr/>
        </p:nvSpPr>
        <p:spPr>
          <a:xfrm>
            <a:off x="625121" y="1428913"/>
            <a:ext cx="3551190" cy="22878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sk-SK" sz="1400" b="1" dirty="0"/>
              <a:t>Electric </a:t>
            </a:r>
            <a:r>
              <a:rPr lang="sk-SK" sz="1400" b="1" dirty="0" err="1"/>
              <a:t>vehicles</a:t>
            </a:r>
            <a:r>
              <a:rPr lang="sk-SK" sz="1400" b="1" dirty="0"/>
              <a:t> (</a:t>
            </a:r>
            <a:r>
              <a:rPr lang="sk-SK" sz="1400" b="1" dirty="0" err="1"/>
              <a:t>EVs</a:t>
            </a:r>
            <a:r>
              <a:rPr lang="sk-SK" sz="1400" b="1" dirty="0"/>
              <a:t>) </a:t>
            </a:r>
            <a:r>
              <a:rPr lang="sk-SK" sz="1400" b="1" dirty="0" err="1"/>
              <a:t>assumptions</a:t>
            </a:r>
            <a:endParaRPr lang="sk-SK" sz="1400" b="1" dirty="0"/>
          </a:p>
          <a:p>
            <a:pPr>
              <a:spcBef>
                <a:spcPts val="400"/>
              </a:spcBef>
            </a:pP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penetration</a:t>
            </a:r>
            <a:r>
              <a:rPr lang="sk-SK" dirty="0"/>
              <a:t> and </a:t>
            </a:r>
            <a:r>
              <a:rPr lang="sk-SK" dirty="0" err="1"/>
              <a:t>consumption</a:t>
            </a:r>
            <a:r>
              <a:rPr lang="sk-SK" dirty="0"/>
              <a:t> (2022): 6 mil. </a:t>
            </a:r>
            <a:r>
              <a:rPr lang="sk-SK" dirty="0" err="1"/>
              <a:t>EVs</a:t>
            </a:r>
            <a:r>
              <a:rPr lang="sk-SK" dirty="0"/>
              <a:t> (14 </a:t>
            </a:r>
            <a:r>
              <a:rPr lang="sk-SK" dirty="0" err="1"/>
              <a:t>TWh</a:t>
            </a:r>
            <a:r>
              <a:rPr lang="sk-SK" dirty="0"/>
              <a:t>)</a:t>
            </a:r>
          </a:p>
          <a:p>
            <a:pPr>
              <a:spcBef>
                <a:spcPts val="400"/>
              </a:spcBef>
            </a:pPr>
            <a:r>
              <a:rPr lang="sk-SK" dirty="0"/>
              <a:t>2030/2040: 35/140 mil. </a:t>
            </a:r>
            <a:r>
              <a:rPr lang="sk-SK" dirty="0" err="1"/>
              <a:t>EVs</a:t>
            </a:r>
            <a:endParaRPr lang="sk-SK" dirty="0"/>
          </a:p>
          <a:p>
            <a:pPr>
              <a:spcBef>
                <a:spcPts val="400"/>
              </a:spcBef>
            </a:pPr>
            <a:r>
              <a:rPr lang="sk-SK" sz="1400" dirty="0" err="1"/>
              <a:t>Annual</a:t>
            </a:r>
            <a:r>
              <a:rPr lang="sk-SK" sz="1400" dirty="0"/>
              <a:t> </a:t>
            </a:r>
            <a:r>
              <a:rPr lang="sk-SK" sz="1400" dirty="0" err="1"/>
              <a:t>mileage</a:t>
            </a:r>
            <a:r>
              <a:rPr lang="sk-SK" sz="1400" dirty="0"/>
              <a:t>: </a:t>
            </a:r>
            <a:r>
              <a:rPr lang="en-GB" sz="1400" dirty="0"/>
              <a:t>11,300 km/car (</a:t>
            </a:r>
            <a:r>
              <a:rPr lang="en-US" sz="1400" dirty="0"/>
              <a:t>2022) +23% in 2030/2040)</a:t>
            </a:r>
            <a:endParaRPr lang="sk-SK" sz="1400" dirty="0"/>
          </a:p>
          <a:p>
            <a:pPr>
              <a:spcBef>
                <a:spcPts val="400"/>
              </a:spcBef>
            </a:pPr>
            <a:r>
              <a:rPr lang="en-US" sz="1400" dirty="0"/>
              <a:t>Av</a:t>
            </a:r>
            <a:r>
              <a:rPr lang="sk-SK" sz="1400" dirty="0"/>
              <a:t>g.</a:t>
            </a:r>
            <a:r>
              <a:rPr lang="en-US" sz="1400" dirty="0"/>
              <a:t> consumption: 0.2 kWh/km</a:t>
            </a:r>
          </a:p>
          <a:p>
            <a:pPr>
              <a:spcBef>
                <a:spcPts val="400"/>
              </a:spcBef>
            </a:pPr>
            <a:r>
              <a:rPr lang="sk-SK" dirty="0" err="1"/>
              <a:t>Rather</a:t>
            </a:r>
            <a:r>
              <a:rPr lang="sk-SK" dirty="0"/>
              <a:t> </a:t>
            </a:r>
            <a:r>
              <a:rPr lang="sk-SK" dirty="0" err="1"/>
              <a:t>complex</a:t>
            </a:r>
            <a:r>
              <a:rPr lang="sk-SK" dirty="0"/>
              <a:t> </a:t>
            </a:r>
            <a:r>
              <a:rPr lang="sk-SK" dirty="0" err="1"/>
              <a:t>seasonality</a:t>
            </a:r>
            <a:r>
              <a:rPr lang="sk-SK" dirty="0"/>
              <a:t> as </a:t>
            </a:r>
            <a:r>
              <a:rPr lang="sk-SK" dirty="0" err="1"/>
              <a:t>mileage</a:t>
            </a:r>
            <a:r>
              <a:rPr lang="sk-SK" dirty="0"/>
              <a:t> </a:t>
            </a:r>
            <a:r>
              <a:rPr lang="sk-SK" dirty="0" err="1"/>
              <a:t>peaks</a:t>
            </a:r>
            <a:r>
              <a:rPr lang="sk-SK" dirty="0"/>
              <a:t> in </a:t>
            </a:r>
            <a:r>
              <a:rPr lang="sk-SK" dirty="0" err="1"/>
              <a:t>Sum</a:t>
            </a:r>
            <a:r>
              <a:rPr lang="sk-SK" dirty="0"/>
              <a:t> </a:t>
            </a:r>
            <a:r>
              <a:rPr lang="sk-SK" dirty="0" err="1"/>
              <a:t>while</a:t>
            </a:r>
            <a:r>
              <a:rPr lang="sk-SK" dirty="0"/>
              <a:t> </a:t>
            </a:r>
            <a:r>
              <a:rPr lang="sk-SK" dirty="0" err="1"/>
              <a:t>battery</a:t>
            </a:r>
            <a:r>
              <a:rPr lang="sk-SK" dirty="0"/>
              <a:t> </a:t>
            </a:r>
            <a:r>
              <a:rPr lang="sk-SK" dirty="0" err="1"/>
              <a:t>drain</a:t>
            </a:r>
            <a:r>
              <a:rPr lang="sk-SK" dirty="0"/>
              <a:t> in </a:t>
            </a:r>
            <a:r>
              <a:rPr lang="sk-SK" dirty="0" err="1"/>
              <a:t>Win</a:t>
            </a:r>
            <a:endParaRPr lang="sk-SK" sz="1400" dirty="0"/>
          </a:p>
        </p:txBody>
      </p:sp>
      <p:sp>
        <p:nvSpPr>
          <p:cNvPr id="15" name="Zástupný symbol pro text 1">
            <a:extLst>
              <a:ext uri="{FF2B5EF4-FFF2-40B4-BE49-F238E27FC236}">
                <a16:creationId xmlns:a16="http://schemas.microsoft.com/office/drawing/2014/main" id="{40DA3835-94DD-99D4-186D-476A4BAA37C7}"/>
              </a:ext>
            </a:extLst>
          </p:cNvPr>
          <p:cNvSpPr txBox="1">
            <a:spLocks/>
          </p:cNvSpPr>
          <p:nvPr/>
        </p:nvSpPr>
        <p:spPr>
          <a:xfrm>
            <a:off x="4176311" y="1425871"/>
            <a:ext cx="3551190" cy="207236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GB" sz="1400" b="1" dirty="0"/>
              <a:t>Heat pumps (HPs)</a:t>
            </a:r>
            <a:r>
              <a:rPr lang="sk-SK" sz="1400" b="1" dirty="0"/>
              <a:t> </a:t>
            </a:r>
            <a:r>
              <a:rPr lang="sk-SK" sz="1400" b="1" dirty="0" err="1"/>
              <a:t>assumptions</a:t>
            </a:r>
            <a:endParaRPr lang="sk-SK" sz="1400" b="1" dirty="0"/>
          </a:p>
          <a:p>
            <a:pPr>
              <a:spcBef>
                <a:spcPts val="400"/>
              </a:spcBef>
            </a:pPr>
            <a:r>
              <a:rPr lang="sk-SK" dirty="0" err="1"/>
              <a:t>Consumption</a:t>
            </a:r>
            <a:r>
              <a:rPr lang="sk-SK" dirty="0"/>
              <a:t> in 2022: 134 </a:t>
            </a:r>
            <a:r>
              <a:rPr lang="sk-SK" dirty="0" err="1"/>
              <a:t>TWh</a:t>
            </a:r>
            <a:endParaRPr lang="sk-SK" dirty="0"/>
          </a:p>
          <a:p>
            <a:pPr>
              <a:spcBef>
                <a:spcPts val="400"/>
              </a:spcBef>
            </a:pPr>
            <a:r>
              <a:rPr lang="sk-SK" sz="1400" dirty="0" err="1"/>
              <a:t>Number</a:t>
            </a:r>
            <a:r>
              <a:rPr lang="sk-SK" sz="1400" dirty="0"/>
              <a:t> of </a:t>
            </a:r>
            <a:r>
              <a:rPr lang="sk-SK" sz="1400" dirty="0" err="1"/>
              <a:t>units</a:t>
            </a:r>
            <a:r>
              <a:rPr lang="sk-SK" sz="1400" dirty="0"/>
              <a:t> 2022</a:t>
            </a:r>
            <a:r>
              <a:rPr lang="en-GB" dirty="0"/>
              <a:t>:</a:t>
            </a:r>
            <a:r>
              <a:rPr lang="sk-SK" sz="1400" dirty="0"/>
              <a:t> </a:t>
            </a:r>
            <a:r>
              <a:rPr lang="sk-SK" dirty="0"/>
              <a:t>20</a:t>
            </a:r>
            <a:r>
              <a:rPr lang="sk-SK" sz="1400" dirty="0"/>
              <a:t> mil.</a:t>
            </a:r>
            <a:r>
              <a:rPr lang="en-GB" sz="1400" dirty="0"/>
              <a:t> HPs</a:t>
            </a:r>
            <a:r>
              <a:rPr lang="sk-SK" sz="1400" dirty="0"/>
              <a:t> of </a:t>
            </a:r>
            <a:r>
              <a:rPr lang="sk-SK" sz="1400" dirty="0" err="1"/>
              <a:t>which</a:t>
            </a:r>
            <a:r>
              <a:rPr lang="sk-SK" sz="1400" dirty="0"/>
              <a:t> 90% </a:t>
            </a:r>
            <a:r>
              <a:rPr lang="sk-SK" sz="1400" dirty="0" err="1"/>
              <a:t>is</a:t>
            </a:r>
            <a:r>
              <a:rPr lang="sk-SK" sz="1400" dirty="0"/>
              <a:t>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space</a:t>
            </a:r>
            <a:r>
              <a:rPr lang="sk-SK" dirty="0"/>
              <a:t> </a:t>
            </a:r>
            <a:r>
              <a:rPr lang="sk-SK" dirty="0" err="1"/>
              <a:t>heating</a:t>
            </a:r>
            <a:endParaRPr lang="sk-SK" dirty="0"/>
          </a:p>
          <a:p>
            <a:pPr>
              <a:spcBef>
                <a:spcPts val="400"/>
              </a:spcBef>
            </a:pPr>
            <a:r>
              <a:rPr lang="sk-SK" sz="1400" dirty="0" err="1"/>
              <a:t>Number</a:t>
            </a:r>
            <a:r>
              <a:rPr lang="sk-SK" sz="1400" dirty="0"/>
              <a:t> of </a:t>
            </a:r>
            <a:r>
              <a:rPr lang="sk-SK" sz="1400" dirty="0" err="1"/>
              <a:t>units</a:t>
            </a:r>
            <a:r>
              <a:rPr lang="sk-SK" sz="1400" dirty="0"/>
              <a:t> 20</a:t>
            </a:r>
            <a:r>
              <a:rPr lang="en-GB" sz="1400" dirty="0"/>
              <a:t>30 / 2040</a:t>
            </a:r>
            <a:r>
              <a:rPr lang="en-GB" dirty="0"/>
              <a:t>:</a:t>
            </a:r>
            <a:r>
              <a:rPr lang="sk-SK" sz="1400" dirty="0"/>
              <a:t> </a:t>
            </a:r>
            <a:r>
              <a:rPr lang="sk-SK" dirty="0"/>
              <a:t>40</a:t>
            </a:r>
            <a:r>
              <a:rPr lang="en-GB" dirty="0"/>
              <a:t> mil. </a:t>
            </a:r>
            <a:r>
              <a:rPr lang="sk-SK" dirty="0"/>
              <a:t>(Fit </a:t>
            </a:r>
            <a:r>
              <a:rPr lang="sk-SK" dirty="0" err="1"/>
              <a:t>for</a:t>
            </a:r>
            <a:r>
              <a:rPr lang="sk-SK" dirty="0"/>
              <a:t> 55)</a:t>
            </a:r>
            <a:r>
              <a:rPr lang="en-GB" dirty="0"/>
              <a:t> / </a:t>
            </a:r>
            <a:r>
              <a:rPr lang="sk-SK" sz="1400" dirty="0"/>
              <a:t>6</a:t>
            </a:r>
            <a:r>
              <a:rPr lang="sk-SK" dirty="0"/>
              <a:t>0</a:t>
            </a:r>
            <a:r>
              <a:rPr lang="sk-SK" sz="1400" dirty="0"/>
              <a:t> mil. </a:t>
            </a:r>
            <a:r>
              <a:rPr lang="en-GB" dirty="0"/>
              <a:t>(own assumption)</a:t>
            </a:r>
            <a:endParaRPr lang="sk-SK" dirty="0"/>
          </a:p>
          <a:p>
            <a:pPr>
              <a:spcBef>
                <a:spcPts val="400"/>
              </a:spcBef>
            </a:pPr>
            <a:r>
              <a:rPr lang="sk-SK" dirty="0" err="1"/>
              <a:t>Highly</a:t>
            </a:r>
            <a:r>
              <a:rPr lang="sk-SK" dirty="0"/>
              <a:t> </a:t>
            </a:r>
            <a:r>
              <a:rPr lang="sk-SK" dirty="0" err="1"/>
              <a:t>seasonal</a:t>
            </a:r>
            <a:r>
              <a:rPr lang="sk-SK" dirty="0"/>
              <a:t> </a:t>
            </a:r>
            <a:r>
              <a:rPr lang="sk-SK" dirty="0" err="1"/>
              <a:t>consumption</a:t>
            </a:r>
            <a:endParaRPr lang="sk-SK" dirty="0"/>
          </a:p>
          <a:p>
            <a:pPr>
              <a:spcBef>
                <a:spcPts val="400"/>
              </a:spcBef>
            </a:pPr>
            <a:r>
              <a:rPr lang="sk-SK" dirty="0"/>
              <a:t>To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further</a:t>
            </a:r>
            <a:r>
              <a:rPr lang="sk-SK" dirty="0"/>
              <a:t> </a:t>
            </a:r>
            <a:r>
              <a:rPr lang="sk-SK" dirty="0" err="1"/>
              <a:t>discussed</a:t>
            </a:r>
            <a:r>
              <a:rPr lang="sk-SK" dirty="0"/>
              <a:t> in detail </a:t>
            </a:r>
          </a:p>
        </p:txBody>
      </p:sp>
      <p:sp>
        <p:nvSpPr>
          <p:cNvPr id="16" name="Zástupný symbol pro text 1">
            <a:extLst>
              <a:ext uri="{FF2B5EF4-FFF2-40B4-BE49-F238E27FC236}">
                <a16:creationId xmlns:a16="http://schemas.microsoft.com/office/drawing/2014/main" id="{1DCD9437-C54D-61EA-B330-44600A3D3211}"/>
              </a:ext>
            </a:extLst>
          </p:cNvPr>
          <p:cNvSpPr txBox="1">
            <a:spLocks/>
          </p:cNvSpPr>
          <p:nvPr/>
        </p:nvSpPr>
        <p:spPr>
          <a:xfrm>
            <a:off x="7727501" y="1425870"/>
            <a:ext cx="3551190" cy="21852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GB" sz="1400" b="1" dirty="0"/>
              <a:t>Other powe</a:t>
            </a:r>
            <a:r>
              <a:rPr lang="en-GB" b="1" dirty="0"/>
              <a:t>r demand</a:t>
            </a:r>
            <a:endParaRPr lang="sk-SK" sz="1400" b="1" dirty="0"/>
          </a:p>
          <a:p>
            <a:pPr>
              <a:spcBef>
                <a:spcPts val="400"/>
              </a:spcBef>
            </a:pPr>
            <a:r>
              <a:rPr lang="sk-SK" dirty="0"/>
              <a:t>By 2040 </a:t>
            </a:r>
            <a:r>
              <a:rPr lang="sk-SK" dirty="0" err="1"/>
              <a:t>EVs</a:t>
            </a:r>
            <a:r>
              <a:rPr lang="sk-SK" dirty="0"/>
              <a:t> to </a:t>
            </a:r>
            <a:r>
              <a:rPr lang="sk-SK" dirty="0" err="1"/>
              <a:t>grow</a:t>
            </a:r>
            <a:r>
              <a:rPr lang="sk-SK" dirty="0"/>
              <a:t> by 1770% (375 </a:t>
            </a:r>
            <a:r>
              <a:rPr lang="sk-SK" dirty="0" err="1"/>
              <a:t>TWh</a:t>
            </a:r>
            <a:r>
              <a:rPr lang="sk-SK" dirty="0"/>
              <a:t>), </a:t>
            </a:r>
            <a:r>
              <a:rPr lang="en-GB" dirty="0"/>
              <a:t>HPs by </a:t>
            </a:r>
            <a:r>
              <a:rPr lang="sk-SK" dirty="0"/>
              <a:t>200% (268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/>
              <a:t>TWh</a:t>
            </a:r>
            <a:r>
              <a:rPr lang="sk-SK" dirty="0"/>
              <a:t>),</a:t>
            </a:r>
            <a:r>
              <a:rPr lang="en-GB" dirty="0"/>
              <a:t> the</a:t>
            </a:r>
            <a:r>
              <a:rPr lang="sk-SK" dirty="0"/>
              <a:t> </a:t>
            </a:r>
            <a:r>
              <a:rPr lang="sk-SK" dirty="0" err="1"/>
              <a:t>remainder</a:t>
            </a:r>
            <a:r>
              <a:rPr lang="sk-SK" dirty="0"/>
              <a:t> </a:t>
            </a:r>
            <a:r>
              <a:rPr lang="sk-SK" dirty="0" err="1"/>
              <a:t>drops</a:t>
            </a:r>
            <a:r>
              <a:rPr lang="sk-SK" dirty="0"/>
              <a:t> by 6% (153 </a:t>
            </a:r>
            <a:r>
              <a:rPr lang="sk-SK" dirty="0" err="1"/>
              <a:t>TWh</a:t>
            </a:r>
            <a:r>
              <a:rPr lang="sk-SK" dirty="0"/>
              <a:t>) to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consistent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Equinor</a:t>
            </a:r>
            <a:r>
              <a:rPr lang="sk-SK" dirty="0"/>
              <a:t> </a:t>
            </a:r>
            <a:r>
              <a:rPr lang="sk-SK" dirty="0" err="1"/>
              <a:t>Walls</a:t>
            </a:r>
            <a:endParaRPr lang="sk-SK" dirty="0">
              <a:solidFill>
                <a:srgbClr val="FF0000"/>
              </a:solidFill>
            </a:endParaRPr>
          </a:p>
          <a:p>
            <a:pPr>
              <a:spcBef>
                <a:spcPts val="400"/>
              </a:spcBef>
            </a:pP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applied</a:t>
            </a:r>
            <a:r>
              <a:rPr lang="sk-SK" dirty="0"/>
              <a:t> 2022 </a:t>
            </a:r>
            <a:r>
              <a:rPr lang="sk-SK" dirty="0" err="1"/>
              <a:t>monthly</a:t>
            </a:r>
            <a:r>
              <a:rPr lang="sk-SK" dirty="0"/>
              <a:t> profile on </a:t>
            </a:r>
            <a:r>
              <a:rPr lang="sk-SK" dirty="0" err="1"/>
              <a:t>this</a:t>
            </a:r>
            <a:r>
              <a:rPr lang="sk-SK" dirty="0"/>
              <a:t> </a:t>
            </a:r>
            <a:r>
              <a:rPr lang="sk-SK" dirty="0" err="1"/>
              <a:t>remainder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</a:t>
            </a:r>
          </a:p>
          <a:p>
            <a:pPr>
              <a:spcBef>
                <a:spcPts val="400"/>
              </a:spcBef>
            </a:pPr>
            <a:r>
              <a:rPr lang="sk-SK" sz="1400" dirty="0" err="1"/>
              <a:t>Overall</a:t>
            </a:r>
            <a:r>
              <a:rPr lang="sk-SK" sz="1400" dirty="0"/>
              <a:t> </a:t>
            </a:r>
            <a:r>
              <a:rPr lang="sk-SK" sz="1400" dirty="0" err="1"/>
              <a:t>seasonal</a:t>
            </a:r>
            <a:r>
              <a:rPr lang="sk-SK" sz="1400" dirty="0"/>
              <a:t> </a:t>
            </a:r>
            <a:r>
              <a:rPr lang="sk-SK" sz="1400" dirty="0" err="1"/>
              <a:t>pattern</a:t>
            </a:r>
            <a:r>
              <a:rPr lang="sk-SK" sz="1400" dirty="0"/>
              <a:t> </a:t>
            </a:r>
            <a:r>
              <a:rPr lang="sk-SK" sz="1400" dirty="0" err="1"/>
              <a:t>will</a:t>
            </a:r>
            <a:r>
              <a:rPr lang="sk-SK" sz="1400" dirty="0"/>
              <a:t> </a:t>
            </a:r>
            <a:r>
              <a:rPr lang="en-GB" dirty="0"/>
              <a:t>be</a:t>
            </a:r>
            <a:r>
              <a:rPr lang="sk-SK" sz="1400" dirty="0"/>
              <a:t> more </a:t>
            </a:r>
            <a:r>
              <a:rPr lang="sk-SK" sz="1400" dirty="0" err="1"/>
              <a:t>pronounced</a:t>
            </a:r>
            <a:r>
              <a:rPr lang="sk-SK" sz="1400" dirty="0"/>
              <a:t> in </a:t>
            </a:r>
            <a:r>
              <a:rPr lang="en-GB" sz="1400" dirty="0"/>
              <a:t>2030+, mainly due to HP</a:t>
            </a:r>
            <a:endParaRPr lang="en-US" sz="1400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ED2E64F4-44C8-ACDD-B0E6-0218E55F3A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058224"/>
              </p:ext>
            </p:extLst>
          </p:nvPr>
        </p:nvGraphicFramePr>
        <p:xfrm>
          <a:off x="625121" y="3655270"/>
          <a:ext cx="5285479" cy="2825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2C53DA4F-54CB-492E-B783-9BC11FAB14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743856"/>
              </p:ext>
            </p:extLst>
          </p:nvPr>
        </p:nvGraphicFramePr>
        <p:xfrm>
          <a:off x="5951904" y="3653952"/>
          <a:ext cx="5285479" cy="282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9262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34D68E9D-2C38-BE2D-F4B1-EBDF18B9099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D45E630-BA12-C1B7-DA1A-F6A217739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BBCB4C-6D35-82E9-A0C9-7FCA145A02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In 2030/40 more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balancing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needed</a:t>
            </a:r>
            <a:endParaRPr lang="sk-SK" dirty="0"/>
          </a:p>
        </p:txBody>
      </p:sp>
      <p:sp>
        <p:nvSpPr>
          <p:cNvPr id="6" name="Zástupný symbol pro text 1">
            <a:extLst>
              <a:ext uri="{FF2B5EF4-FFF2-40B4-BE49-F238E27FC236}">
                <a16:creationId xmlns:a16="http://schemas.microsoft.com/office/drawing/2014/main" id="{C88E5F66-6CC8-EF22-73C2-6F95B5AE5126}"/>
              </a:ext>
            </a:extLst>
          </p:cNvPr>
          <p:cNvSpPr txBox="1">
            <a:spLocks/>
          </p:cNvSpPr>
          <p:nvPr/>
        </p:nvSpPr>
        <p:spPr>
          <a:xfrm>
            <a:off x="7146524" y="1567265"/>
            <a:ext cx="4900474" cy="33547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S</a:t>
            </a:r>
            <a:r>
              <a:rPr lang="en-GB" dirty="0" err="1"/>
              <a:t>easonal</a:t>
            </a:r>
            <a:r>
              <a:rPr lang="en-GB" dirty="0"/>
              <a:t> demand swing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increase</a:t>
            </a:r>
            <a:r>
              <a:rPr lang="sk-SK" dirty="0"/>
              <a:t> </a:t>
            </a:r>
            <a:r>
              <a:rPr lang="sk-SK" dirty="0" err="1"/>
              <a:t>due</a:t>
            </a:r>
            <a:r>
              <a:rPr lang="sk-SK" dirty="0"/>
              <a:t> to </a:t>
            </a:r>
            <a:r>
              <a:rPr lang="sk-SK" dirty="0" err="1"/>
              <a:t>rising</a:t>
            </a:r>
            <a:r>
              <a:rPr lang="sk-SK" dirty="0"/>
              <a:t> </a:t>
            </a:r>
            <a:r>
              <a:rPr lang="sk-SK" dirty="0" err="1"/>
              <a:t>share</a:t>
            </a:r>
            <a:r>
              <a:rPr lang="sk-SK" dirty="0"/>
              <a:t> of </a:t>
            </a:r>
            <a:r>
              <a:rPr lang="sk-SK" dirty="0" err="1"/>
              <a:t>heat</a:t>
            </a:r>
            <a:r>
              <a:rPr lang="sk-SK" dirty="0"/>
              <a:t> </a:t>
            </a:r>
            <a:r>
              <a:rPr lang="sk-SK" dirty="0" err="1"/>
              <a:t>pumps</a:t>
            </a:r>
            <a:r>
              <a:rPr lang="sk-SK" dirty="0"/>
              <a:t>: </a:t>
            </a:r>
          </a:p>
          <a:p>
            <a:pPr lvl="1"/>
            <a:r>
              <a:rPr lang="sk-SK" dirty="0"/>
              <a:t>189</a:t>
            </a:r>
            <a:r>
              <a:rPr lang="en-GB" dirty="0"/>
              <a:t> TWh</a:t>
            </a:r>
            <a:r>
              <a:rPr lang="sk-SK" dirty="0"/>
              <a:t> (6.8</a:t>
            </a:r>
            <a:r>
              <a:rPr lang="en-GB" dirty="0"/>
              <a:t> </a:t>
            </a:r>
            <a:r>
              <a:rPr lang="sk-SK" dirty="0"/>
              <a:t>% of </a:t>
            </a:r>
            <a:r>
              <a:rPr lang="sk-SK" dirty="0" err="1"/>
              <a:t>annual</a:t>
            </a:r>
            <a:r>
              <a:rPr lang="en-GB" dirty="0"/>
              <a:t>) in 2022</a:t>
            </a:r>
            <a:endParaRPr lang="sk-SK" dirty="0"/>
          </a:p>
          <a:p>
            <a:pPr lvl="1"/>
            <a:r>
              <a:rPr lang="sk-SK" dirty="0"/>
              <a:t>283</a:t>
            </a:r>
            <a:r>
              <a:rPr lang="en-GB" dirty="0"/>
              <a:t> TWh</a:t>
            </a:r>
            <a:r>
              <a:rPr lang="sk-SK" dirty="0"/>
              <a:t> (9.3</a:t>
            </a:r>
            <a:r>
              <a:rPr lang="en-GB" dirty="0"/>
              <a:t> </a:t>
            </a:r>
            <a:r>
              <a:rPr lang="sk-SK" dirty="0"/>
              <a:t>%</a:t>
            </a:r>
            <a:r>
              <a:rPr lang="en-GB" dirty="0"/>
              <a:t>) in 20</a:t>
            </a:r>
            <a:r>
              <a:rPr lang="sk-SK" dirty="0"/>
              <a:t>30</a:t>
            </a:r>
            <a:endParaRPr lang="en-GB" dirty="0"/>
          </a:p>
          <a:p>
            <a:pPr lvl="1"/>
            <a:r>
              <a:rPr lang="en-GB" dirty="0"/>
              <a:t>3</a:t>
            </a:r>
            <a:r>
              <a:rPr lang="sk-SK" dirty="0"/>
              <a:t>58</a:t>
            </a:r>
            <a:r>
              <a:rPr lang="en-GB" dirty="0"/>
              <a:t> TWh</a:t>
            </a:r>
            <a:r>
              <a:rPr lang="sk-SK" dirty="0"/>
              <a:t> (11</a:t>
            </a:r>
            <a:r>
              <a:rPr lang="en-GB" dirty="0"/>
              <a:t> </a:t>
            </a:r>
            <a:r>
              <a:rPr lang="sk-SK" dirty="0"/>
              <a:t>%</a:t>
            </a:r>
            <a:r>
              <a:rPr lang="en-GB" dirty="0"/>
              <a:t>) in 20</a:t>
            </a:r>
            <a:r>
              <a:rPr lang="sk-SK" dirty="0"/>
              <a:t>40</a:t>
            </a:r>
            <a:endParaRPr lang="en-GB" dirty="0"/>
          </a:p>
          <a:p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sources</a:t>
            </a:r>
            <a:r>
              <a:rPr lang="sk-SK" dirty="0"/>
              <a:t> </a:t>
            </a:r>
            <a:r>
              <a:rPr lang="sk-SK" dirty="0" err="1"/>
              <a:t>apart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coal</a:t>
            </a:r>
            <a:r>
              <a:rPr lang="sk-SK" dirty="0"/>
              <a:t> and </a:t>
            </a:r>
            <a:r>
              <a:rPr lang="sk-SK" dirty="0" err="1"/>
              <a:t>gas</a:t>
            </a:r>
            <a:r>
              <a:rPr lang="sk-SK" dirty="0"/>
              <a:t> are </a:t>
            </a:r>
            <a:r>
              <a:rPr lang="sk-SK" dirty="0" err="1"/>
              <a:t>shown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same</a:t>
            </a:r>
            <a:r>
              <a:rPr lang="sk-SK" dirty="0"/>
              <a:t> </a:t>
            </a:r>
            <a:r>
              <a:rPr lang="sk-SK" dirty="0" err="1"/>
              <a:t>seasonal</a:t>
            </a:r>
            <a:r>
              <a:rPr lang="sk-SK" dirty="0"/>
              <a:t> </a:t>
            </a:r>
            <a:r>
              <a:rPr lang="sk-SK" dirty="0" err="1"/>
              <a:t>pattern</a:t>
            </a:r>
            <a:r>
              <a:rPr lang="sk-SK" dirty="0"/>
              <a:t> as in 2022 </a:t>
            </a:r>
            <a:r>
              <a:rPr lang="sk-SK" dirty="0" err="1"/>
              <a:t>respecting</a:t>
            </a:r>
            <a:r>
              <a:rPr lang="sk-SK" dirty="0"/>
              <a:t> </a:t>
            </a:r>
            <a:r>
              <a:rPr lang="en-GB" dirty="0"/>
              <a:t>the forecasted growth</a:t>
            </a:r>
            <a:r>
              <a:rPr lang="sk-SK" dirty="0"/>
              <a:t> of </a:t>
            </a:r>
            <a:r>
              <a:rPr lang="sk-SK" dirty="0" err="1"/>
              <a:t>each</a:t>
            </a:r>
            <a:r>
              <a:rPr lang="sk-SK" dirty="0"/>
              <a:t> </a:t>
            </a:r>
            <a:r>
              <a:rPr lang="sk-SK" dirty="0" err="1"/>
              <a:t>individual</a:t>
            </a:r>
            <a:r>
              <a:rPr lang="sk-SK" dirty="0"/>
              <a:t> </a:t>
            </a:r>
            <a:r>
              <a:rPr lang="sk-SK" dirty="0" err="1"/>
              <a:t>source</a:t>
            </a:r>
            <a:endParaRPr lang="en-GB" dirty="0"/>
          </a:p>
          <a:p>
            <a:r>
              <a:rPr lang="en-GB" dirty="0" err="1"/>
              <a:t>Coal+gas</a:t>
            </a:r>
            <a:r>
              <a:rPr lang="en-GB" dirty="0"/>
              <a:t> </a:t>
            </a:r>
            <a:r>
              <a:rPr lang="sk-SK" dirty="0"/>
              <a:t>are</a:t>
            </a:r>
            <a:r>
              <a:rPr lang="en-GB" dirty="0"/>
              <a:t> used for balancing</a:t>
            </a:r>
            <a:r>
              <a:rPr lang="sk-SK" dirty="0"/>
              <a:t> in </a:t>
            </a:r>
            <a:r>
              <a:rPr lang="sk-SK" dirty="0" err="1"/>
              <a:t>our</a:t>
            </a:r>
            <a:r>
              <a:rPr lang="sk-SK" dirty="0"/>
              <a:t> model.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total</a:t>
            </a:r>
            <a:r>
              <a:rPr lang="sk-SK" dirty="0"/>
              <a:t> </a:t>
            </a:r>
            <a:r>
              <a:rPr lang="sk-SK" dirty="0" err="1"/>
              <a:t>share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decline</a:t>
            </a:r>
            <a:r>
              <a:rPr lang="sk-SK" dirty="0"/>
              <a:t> </a:t>
            </a:r>
            <a:r>
              <a:rPr lang="sk-SK" dirty="0" err="1"/>
              <a:t>notably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35% in 2022 (983 </a:t>
            </a:r>
            <a:r>
              <a:rPr lang="sk-SK" dirty="0" err="1"/>
              <a:t>TWh</a:t>
            </a:r>
            <a:r>
              <a:rPr lang="sk-SK" dirty="0"/>
              <a:t>) to 10% in 2040 (330 </a:t>
            </a:r>
            <a:r>
              <a:rPr lang="sk-SK" dirty="0" err="1"/>
              <a:t>TWh</a:t>
            </a:r>
            <a:r>
              <a:rPr lang="sk-SK" dirty="0"/>
              <a:t>).</a:t>
            </a:r>
          </a:p>
          <a:p>
            <a:r>
              <a:rPr lang="sk-SK" dirty="0" err="1"/>
              <a:t>Seasonal</a:t>
            </a:r>
            <a:r>
              <a:rPr lang="sk-SK" dirty="0"/>
              <a:t> </a:t>
            </a:r>
            <a:r>
              <a:rPr lang="sk-SK" dirty="0" err="1"/>
              <a:t>pattern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coal+gas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much</a:t>
            </a:r>
            <a:r>
              <a:rPr lang="sk-SK" dirty="0"/>
              <a:t> more prominent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2B1CBE5-367D-4923-A97C-4637D97063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361642"/>
              </p:ext>
            </p:extLst>
          </p:nvPr>
        </p:nvGraphicFramePr>
        <p:xfrm>
          <a:off x="243279" y="3752479"/>
          <a:ext cx="6782240" cy="281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93E17E02-6627-4EBA-85D8-6D791734D5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3853599"/>
              </p:ext>
            </p:extLst>
          </p:nvPr>
        </p:nvGraphicFramePr>
        <p:xfrm>
          <a:off x="243279" y="1359590"/>
          <a:ext cx="6782240" cy="2392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3FA2A9A2-8D68-9C60-4CE7-DD321EEECA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785956"/>
              </p:ext>
            </p:extLst>
          </p:nvPr>
        </p:nvGraphicFramePr>
        <p:xfrm>
          <a:off x="6773662" y="4829452"/>
          <a:ext cx="4472121" cy="2028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6498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D73EB0D-BB4A-9486-5FF9-CEE042E0685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0A2BC87-495C-5109-2CE7-0F982B96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C1C93D-5A1D-C523-2996-8B02CAD8EB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Heating demand</a:t>
            </a:r>
            <a:endParaRPr lang="sk-SK" dirty="0"/>
          </a:p>
        </p:txBody>
      </p:sp>
      <p:sp>
        <p:nvSpPr>
          <p:cNvPr id="8" name="Zástupný symbol pro text 1">
            <a:extLst>
              <a:ext uri="{FF2B5EF4-FFF2-40B4-BE49-F238E27FC236}">
                <a16:creationId xmlns:a16="http://schemas.microsoft.com/office/drawing/2014/main" id="{672B9BEF-BFD3-4FF4-A46A-C5B485E05DFE}"/>
              </a:ext>
            </a:extLst>
          </p:cNvPr>
          <p:cNvSpPr txBox="1">
            <a:spLocks/>
          </p:cNvSpPr>
          <p:nvPr/>
        </p:nvSpPr>
        <p:spPr>
          <a:xfrm>
            <a:off x="6096000" y="1629409"/>
            <a:ext cx="5141385" cy="40780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split</a:t>
            </a:r>
            <a:r>
              <a:rPr lang="sk-SK" dirty="0"/>
              <a:t> </a:t>
            </a:r>
            <a:r>
              <a:rPr lang="sk-SK" dirty="0" err="1"/>
              <a:t>gas</a:t>
            </a:r>
            <a:r>
              <a:rPr lang="sk-SK" dirty="0"/>
              <a:t> </a:t>
            </a:r>
            <a:r>
              <a:rPr lang="sk-SK" dirty="0" err="1"/>
              <a:t>consumption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</a:t>
            </a:r>
            <a:r>
              <a:rPr lang="en-GB" dirty="0"/>
              <a:t>three segments:</a:t>
            </a:r>
          </a:p>
          <a:p>
            <a:pPr lvl="1" algn="just"/>
            <a:r>
              <a:rPr lang="en-GB" dirty="0"/>
              <a:t>Gas to Power</a:t>
            </a:r>
            <a:r>
              <a:rPr lang="sk-SK" dirty="0"/>
              <a:t> (89 </a:t>
            </a:r>
            <a:r>
              <a:rPr lang="sk-SK" dirty="0" err="1"/>
              <a:t>bcm</a:t>
            </a:r>
            <a:r>
              <a:rPr lang="sk-SK" dirty="0"/>
              <a:t>)</a:t>
            </a:r>
            <a:endParaRPr lang="en-GB" dirty="0"/>
          </a:p>
          <a:p>
            <a:pPr lvl="1" algn="just"/>
            <a:r>
              <a:rPr lang="en-GB" dirty="0"/>
              <a:t>Flat consumption (</a:t>
            </a:r>
            <a:r>
              <a:rPr lang="sk-SK" dirty="0" err="1"/>
              <a:t>summer</a:t>
            </a:r>
            <a:r>
              <a:rPr lang="en-GB" dirty="0"/>
              <a:t> demand excluding </a:t>
            </a:r>
            <a:r>
              <a:rPr lang="en-GB" dirty="0" err="1"/>
              <a:t>GtP</a:t>
            </a:r>
            <a:r>
              <a:rPr lang="en-GB" dirty="0"/>
              <a:t>) which is mostly industrial demand</a:t>
            </a:r>
            <a:r>
              <a:rPr lang="sk-SK" dirty="0"/>
              <a:t> (177 </a:t>
            </a:r>
            <a:r>
              <a:rPr lang="sk-SK" dirty="0" err="1"/>
              <a:t>bcm</a:t>
            </a:r>
            <a:r>
              <a:rPr lang="sk-SK" dirty="0"/>
              <a:t>)</a:t>
            </a:r>
          </a:p>
          <a:p>
            <a:pPr lvl="1" algn="just"/>
            <a:r>
              <a:rPr lang="sk-SK" dirty="0" err="1"/>
              <a:t>Remaining</a:t>
            </a:r>
            <a:r>
              <a:rPr lang="sk-SK" dirty="0"/>
              <a:t> s</a:t>
            </a:r>
            <a:r>
              <a:rPr lang="en-GB" dirty="0" err="1"/>
              <a:t>easonal</a:t>
            </a:r>
            <a:r>
              <a:rPr lang="en-GB" dirty="0"/>
              <a:t> consumption </a:t>
            </a:r>
            <a:r>
              <a:rPr lang="sk-SK" dirty="0"/>
              <a:t>- most of </a:t>
            </a:r>
            <a:r>
              <a:rPr lang="sk-SK" dirty="0" err="1"/>
              <a:t>it</a:t>
            </a:r>
            <a:r>
              <a:rPr lang="sk-SK" dirty="0"/>
              <a:t> </a:t>
            </a:r>
            <a:r>
              <a:rPr lang="sk-SK" dirty="0" err="1"/>
              <a:t>being</a:t>
            </a:r>
            <a:r>
              <a:rPr lang="sk-SK" dirty="0"/>
              <a:t> </a:t>
            </a:r>
            <a:r>
              <a:rPr lang="sk-SK" dirty="0" err="1"/>
              <a:t>space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(126 </a:t>
            </a:r>
            <a:r>
              <a:rPr lang="sk-SK" dirty="0" err="1"/>
              <a:t>bcm</a:t>
            </a:r>
            <a:r>
              <a:rPr lang="sk-SK" dirty="0"/>
              <a:t>) </a:t>
            </a:r>
          </a:p>
          <a:p>
            <a:pPr algn="just"/>
            <a:r>
              <a:rPr lang="sk-SK" dirty="0" err="1"/>
              <a:t>Seasonal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well</a:t>
            </a:r>
            <a:r>
              <a:rPr lang="sk-SK" dirty="0"/>
              <a:t> </a:t>
            </a:r>
            <a:r>
              <a:rPr lang="sk-SK" dirty="0" err="1"/>
              <a:t>correlated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Degree</a:t>
            </a:r>
            <a:r>
              <a:rPr lang="sk-SK" dirty="0"/>
              <a:t> </a:t>
            </a:r>
            <a:r>
              <a:rPr lang="sk-SK" dirty="0" err="1"/>
              <a:t>Days</a:t>
            </a:r>
            <a:r>
              <a:rPr lang="sk-SK" dirty="0"/>
              <a:t> (</a:t>
            </a:r>
            <a:r>
              <a:rPr lang="sk-SK" dirty="0" err="1"/>
              <a:t>HDDs</a:t>
            </a:r>
            <a:r>
              <a:rPr lang="sk-SK" dirty="0"/>
              <a:t>)</a:t>
            </a:r>
            <a:endParaRPr lang="en-GB" dirty="0"/>
          </a:p>
          <a:p>
            <a:pPr lvl="1" algn="just"/>
            <a:r>
              <a:rPr lang="sk-SK" dirty="0" err="1"/>
              <a:t>HDDs</a:t>
            </a:r>
            <a:r>
              <a:rPr lang="sk-SK" dirty="0"/>
              <a:t> are </a:t>
            </a:r>
            <a:r>
              <a:rPr lang="sk-SK" dirty="0" err="1"/>
              <a:t>calculated</a:t>
            </a:r>
            <a:r>
              <a:rPr lang="sk-SK" dirty="0"/>
              <a:t> as </a:t>
            </a:r>
            <a:r>
              <a:rPr lang="sk-SK" dirty="0" err="1"/>
              <a:t>T</a:t>
            </a:r>
            <a:r>
              <a:rPr lang="sk-SK" baseline="-25000" dirty="0" err="1"/>
              <a:t>m</a:t>
            </a:r>
            <a:r>
              <a:rPr lang="sk-SK" dirty="0"/>
              <a:t> ≤ 15°C </a:t>
            </a:r>
            <a:r>
              <a:rPr lang="sk-SK" dirty="0" err="1"/>
              <a:t>Then</a:t>
            </a:r>
            <a:r>
              <a:rPr lang="sk-SK" dirty="0"/>
              <a:t> [HDD = ∑</a:t>
            </a:r>
            <a:r>
              <a:rPr lang="sk-SK" baseline="-25000" dirty="0"/>
              <a:t>i</a:t>
            </a:r>
            <a:r>
              <a:rPr lang="sk-SK" dirty="0"/>
              <a:t>(18°C - </a:t>
            </a:r>
            <a:r>
              <a:rPr lang="sk-SK" dirty="0" err="1"/>
              <a:t>T</a:t>
            </a:r>
            <a:r>
              <a:rPr lang="sk-SK" baseline="30000" dirty="0" err="1"/>
              <a:t>i</a:t>
            </a:r>
            <a:r>
              <a:rPr lang="sk-SK" baseline="-25000" dirty="0" err="1"/>
              <a:t>m</a:t>
            </a:r>
            <a:r>
              <a:rPr lang="sk-SK" dirty="0"/>
              <a:t>)] </a:t>
            </a:r>
            <a:r>
              <a:rPr lang="sk-SK" dirty="0" err="1"/>
              <a:t>Else</a:t>
            </a:r>
            <a:r>
              <a:rPr lang="sk-SK" dirty="0"/>
              <a:t> [HDD = 0]</a:t>
            </a:r>
            <a:endParaRPr lang="sk-SK" dirty="0">
              <a:highlight>
                <a:srgbClr val="FFFF00"/>
              </a:highlight>
            </a:endParaRPr>
          </a:p>
          <a:p>
            <a:pPr lvl="1" algn="just"/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en-GB" dirty="0"/>
              <a:t>historical </a:t>
            </a:r>
            <a:r>
              <a:rPr lang="sk-SK" dirty="0" err="1"/>
              <a:t>HDDs</a:t>
            </a:r>
            <a:r>
              <a:rPr lang="sk-SK" dirty="0"/>
              <a:t> in c</a:t>
            </a:r>
            <a:r>
              <a:rPr lang="en-GB" dirty="0" err="1"/>
              <a:t>alculating</a:t>
            </a:r>
            <a:r>
              <a:rPr lang="en-GB" dirty="0"/>
              <a:t> HP demand in connection with their varying efficiency</a:t>
            </a:r>
          </a:p>
          <a:p>
            <a:pPr lvl="1" algn="just"/>
            <a:r>
              <a:rPr lang="sk-SK" dirty="0" err="1"/>
              <a:t>HDDs</a:t>
            </a:r>
            <a:r>
              <a:rPr lang="sk-SK" dirty="0"/>
              <a:t> as </a:t>
            </a:r>
            <a:r>
              <a:rPr lang="sk-SK" dirty="0" err="1"/>
              <a:t>shown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chart</a:t>
            </a:r>
            <a:r>
              <a:rPr lang="sk-SK" dirty="0"/>
              <a:t> are </a:t>
            </a:r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daily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 and </a:t>
            </a:r>
            <a:r>
              <a:rPr lang="sk-SK" dirty="0" err="1"/>
              <a:t>weighted</a:t>
            </a:r>
            <a:r>
              <a:rPr lang="sk-SK" dirty="0"/>
              <a:t> </a:t>
            </a:r>
            <a:r>
              <a:rPr lang="sk-SK" dirty="0" err="1"/>
              <a:t>across</a:t>
            </a:r>
            <a:r>
              <a:rPr lang="sk-SK" dirty="0"/>
              <a:t> 10 European </a:t>
            </a:r>
            <a:r>
              <a:rPr lang="sk-SK" dirty="0" err="1"/>
              <a:t>countries</a:t>
            </a:r>
            <a:r>
              <a:rPr lang="sk-SK" dirty="0"/>
              <a:t> by </a:t>
            </a:r>
            <a:r>
              <a:rPr lang="sk-SK" dirty="0" err="1"/>
              <a:t>volume</a:t>
            </a:r>
            <a:r>
              <a:rPr lang="sk-SK" dirty="0"/>
              <a:t> of </a:t>
            </a:r>
            <a:r>
              <a:rPr lang="sk-SK" dirty="0" err="1"/>
              <a:t>consumption</a:t>
            </a:r>
            <a:r>
              <a:rPr lang="sk-SK" dirty="0"/>
              <a:t> (</a:t>
            </a:r>
            <a:r>
              <a:rPr lang="sk-SK" dirty="0" err="1"/>
              <a:t>also</a:t>
            </a:r>
            <a:r>
              <a:rPr lang="sk-SK" dirty="0"/>
              <a:t> </a:t>
            </a:r>
            <a:r>
              <a:rPr lang="sk-SK" dirty="0" err="1"/>
              <a:t>national</a:t>
            </a:r>
            <a:r>
              <a:rPr lang="sk-SK" dirty="0"/>
              <a:t> </a:t>
            </a:r>
            <a:r>
              <a:rPr lang="sk-SK" dirty="0" err="1"/>
              <a:t>data</a:t>
            </a:r>
            <a:r>
              <a:rPr lang="sk-SK" dirty="0"/>
              <a:t> are </a:t>
            </a:r>
            <a:r>
              <a:rPr lang="sk-SK" dirty="0" err="1"/>
              <a:t>weighted</a:t>
            </a:r>
            <a:r>
              <a:rPr lang="sk-SK" dirty="0"/>
              <a:t> </a:t>
            </a:r>
            <a:r>
              <a:rPr lang="sk-SK" dirty="0" err="1"/>
              <a:t>this</a:t>
            </a:r>
            <a:r>
              <a:rPr lang="sk-SK" dirty="0"/>
              <a:t> </a:t>
            </a:r>
            <a:r>
              <a:rPr lang="sk-SK" dirty="0" err="1"/>
              <a:t>way</a:t>
            </a:r>
            <a:r>
              <a:rPr lang="sk-SK" dirty="0"/>
              <a:t>)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9D37A0C-1E1C-7952-D9C9-F6F029946F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749383"/>
              </p:ext>
            </p:extLst>
          </p:nvPr>
        </p:nvGraphicFramePr>
        <p:xfrm>
          <a:off x="459476" y="4065499"/>
          <a:ext cx="5426971" cy="241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25E5AF1-45DB-9C41-BAD2-091221510C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3831922"/>
              </p:ext>
            </p:extLst>
          </p:nvPr>
        </p:nvGraphicFramePr>
        <p:xfrm>
          <a:off x="480242" y="1504042"/>
          <a:ext cx="5406205" cy="2417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453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8B6ECC-DBA8-8BE6-8643-DA59D0DD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2" y="3646298"/>
            <a:ext cx="4211163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6C607FA-AF90-8592-0C05-4F8A01BE3B1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 dirty="0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7F11649-F566-7A65-01B3-06985521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21C5DCE-3795-310E-14DB-AC1252912D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Heat</a:t>
            </a:r>
            <a:r>
              <a:rPr lang="sk-SK" dirty="0"/>
              <a:t> </a:t>
            </a:r>
            <a:r>
              <a:rPr lang="sk-SK" dirty="0" err="1"/>
              <a:t>Pumps</a:t>
            </a:r>
            <a:r>
              <a:rPr lang="sk-SK" dirty="0"/>
              <a:t>: </a:t>
            </a:r>
            <a:r>
              <a:rPr lang="sk-SK" dirty="0" err="1"/>
              <a:t>Number</a:t>
            </a:r>
            <a:r>
              <a:rPr lang="sk-SK" dirty="0"/>
              <a:t> of </a:t>
            </a:r>
            <a:r>
              <a:rPr lang="sk-SK" dirty="0" err="1"/>
              <a:t>units</a:t>
            </a:r>
            <a:r>
              <a:rPr lang="sk-SK" dirty="0"/>
              <a:t> to </a:t>
            </a:r>
            <a:r>
              <a:rPr lang="sk-SK" dirty="0" err="1"/>
              <a:t>double</a:t>
            </a:r>
            <a:r>
              <a:rPr lang="sk-SK" dirty="0"/>
              <a:t> by 2030</a:t>
            </a:r>
          </a:p>
        </p:txBody>
      </p:sp>
      <p:sp>
        <p:nvSpPr>
          <p:cNvPr id="10" name="Zástupný symbol pro text 1">
            <a:extLst>
              <a:ext uri="{FF2B5EF4-FFF2-40B4-BE49-F238E27FC236}">
                <a16:creationId xmlns:a16="http://schemas.microsoft.com/office/drawing/2014/main" id="{775AE824-B737-DDDF-D5BC-93F2998A74FE}"/>
              </a:ext>
            </a:extLst>
          </p:cNvPr>
          <p:cNvSpPr txBox="1">
            <a:spLocks/>
          </p:cNvSpPr>
          <p:nvPr/>
        </p:nvSpPr>
        <p:spPr>
          <a:xfrm>
            <a:off x="5427677" y="1629409"/>
            <a:ext cx="5809708" cy="43293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00"/>
              </a:spcBef>
            </a:pPr>
            <a:r>
              <a:rPr lang="sk-SK" dirty="0" err="1"/>
              <a:t>Existing</a:t>
            </a:r>
            <a:r>
              <a:rPr lang="sk-SK" dirty="0"/>
              <a:t> </a:t>
            </a:r>
            <a:r>
              <a:rPr lang="sk-SK" dirty="0" err="1"/>
              <a:t>stock</a:t>
            </a:r>
            <a:r>
              <a:rPr lang="sk-SK" dirty="0"/>
              <a:t> (2022) of </a:t>
            </a:r>
            <a:r>
              <a:rPr lang="sk-SK" dirty="0" err="1"/>
              <a:t>HPs</a:t>
            </a:r>
            <a:r>
              <a:rPr lang="sk-SK" dirty="0"/>
              <a:t>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space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18 mil. (90% of 20 mil. </a:t>
            </a:r>
            <a:r>
              <a:rPr lang="sk-SK" dirty="0" err="1"/>
              <a:t>shown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chart</a:t>
            </a:r>
            <a:r>
              <a:rPr lang="sk-SK" dirty="0"/>
              <a:t>) </a:t>
            </a:r>
          </a:p>
          <a:p>
            <a:pPr algn="just">
              <a:spcBef>
                <a:spcPts val="400"/>
              </a:spcBef>
            </a:pPr>
            <a:r>
              <a:rPr lang="sk-SK" dirty="0" err="1"/>
              <a:t>This</a:t>
            </a:r>
            <a:r>
              <a:rPr lang="sk-SK" dirty="0"/>
              <a:t> </a:t>
            </a:r>
            <a:r>
              <a:rPr lang="sk-SK" dirty="0" err="1"/>
              <a:t>represents</a:t>
            </a:r>
            <a:r>
              <a:rPr lang="sk-SK" dirty="0"/>
              <a:t> 13.7% </a:t>
            </a:r>
            <a:r>
              <a:rPr lang="sk-SK" dirty="0" err="1"/>
              <a:t>share</a:t>
            </a:r>
            <a:r>
              <a:rPr lang="sk-SK" dirty="0"/>
              <a:t> of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market</a:t>
            </a:r>
            <a:r>
              <a:rPr lang="sk-SK" dirty="0"/>
              <a:t> (in </a:t>
            </a:r>
            <a:r>
              <a:rPr lang="sk-SK" dirty="0" err="1"/>
              <a:t>terms</a:t>
            </a:r>
            <a:r>
              <a:rPr lang="sk-SK" dirty="0"/>
              <a:t> of </a:t>
            </a:r>
            <a:r>
              <a:rPr lang="sk-SK" dirty="0" err="1"/>
              <a:t>number</a:t>
            </a:r>
            <a:r>
              <a:rPr lang="sk-SK" dirty="0"/>
              <a:t> of </a:t>
            </a:r>
            <a:r>
              <a:rPr lang="sk-SK" dirty="0" err="1"/>
              <a:t>buildings</a:t>
            </a:r>
            <a:r>
              <a:rPr lang="sk-SK" dirty="0"/>
              <a:t>) and 5.1% </a:t>
            </a:r>
            <a:r>
              <a:rPr lang="sk-SK" dirty="0" err="1"/>
              <a:t>share</a:t>
            </a:r>
            <a:r>
              <a:rPr lang="sk-SK" dirty="0"/>
              <a:t> of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(134 </a:t>
            </a:r>
            <a:r>
              <a:rPr lang="sk-SK" dirty="0" err="1"/>
              <a:t>TWh</a:t>
            </a:r>
            <a:r>
              <a:rPr lang="sk-SK" dirty="0"/>
              <a:t>)</a:t>
            </a:r>
          </a:p>
          <a:p>
            <a:pPr algn="just">
              <a:spcBef>
                <a:spcPts val="400"/>
              </a:spcBef>
            </a:pPr>
            <a:r>
              <a:rPr lang="sk-SK" sz="1400" dirty="0"/>
              <a:t>HP </a:t>
            </a:r>
            <a:r>
              <a:rPr lang="sk-SK" sz="1400" dirty="0" err="1"/>
              <a:t>heating</a:t>
            </a:r>
            <a:r>
              <a:rPr lang="sk-SK" sz="1400" dirty="0"/>
              <a:t> </a:t>
            </a:r>
            <a:r>
              <a:rPr lang="sk-SK" sz="1400" dirty="0" err="1"/>
              <a:t>consumption</a:t>
            </a:r>
            <a:r>
              <a:rPr lang="sk-SK" sz="1400" dirty="0"/>
              <a:t> </a:t>
            </a:r>
            <a:r>
              <a:rPr lang="sk-SK" dirty="0"/>
              <a:t>of 134 </a:t>
            </a:r>
            <a:r>
              <a:rPr lang="sk-SK" dirty="0" err="1"/>
              <a:t>TWh</a:t>
            </a:r>
            <a:r>
              <a:rPr lang="sk-SK" dirty="0"/>
              <a:t> has </a:t>
            </a:r>
            <a:r>
              <a:rPr lang="sk-SK" dirty="0" err="1"/>
              <a:t>been</a:t>
            </a:r>
            <a:r>
              <a:rPr lang="sk-SK" dirty="0"/>
              <a:t> </a:t>
            </a:r>
            <a:r>
              <a:rPr lang="sk-SK" dirty="0" err="1"/>
              <a:t>quantified</a:t>
            </a:r>
            <a:r>
              <a:rPr lang="sk-SK" dirty="0"/>
              <a:t> as:</a:t>
            </a:r>
          </a:p>
          <a:p>
            <a:pPr lvl="1" algn="just">
              <a:spcBef>
                <a:spcPts val="400"/>
              </a:spcBef>
            </a:pPr>
            <a:r>
              <a:rPr lang="sk-SK" dirty="0" err="1"/>
              <a:t>Current</a:t>
            </a:r>
            <a:r>
              <a:rPr lang="sk-SK" dirty="0"/>
              <a:t> </a:t>
            </a:r>
            <a:r>
              <a:rPr lang="sk-SK" dirty="0" err="1"/>
              <a:t>residential</a:t>
            </a:r>
            <a:r>
              <a:rPr lang="sk-SK" dirty="0"/>
              <a:t> </a:t>
            </a:r>
            <a:r>
              <a:rPr lang="sk-SK" dirty="0" err="1"/>
              <a:t>consumption</a:t>
            </a:r>
            <a:r>
              <a:rPr lang="sk-SK" dirty="0"/>
              <a:t>: 95 </a:t>
            </a:r>
            <a:r>
              <a:rPr lang="sk-SK" dirty="0" err="1"/>
              <a:t>TWh</a:t>
            </a:r>
            <a:r>
              <a:rPr lang="sk-SK" dirty="0"/>
              <a:t> (81 </a:t>
            </a:r>
            <a:r>
              <a:rPr lang="sk-SK" dirty="0" err="1"/>
              <a:t>TWh</a:t>
            </a:r>
            <a:r>
              <a:rPr lang="sk-SK" dirty="0"/>
              <a:t> </a:t>
            </a:r>
            <a:r>
              <a:rPr lang="sk-SK" dirty="0" err="1"/>
              <a:t>sourced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Eurostat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2021 + 17% </a:t>
            </a:r>
            <a:r>
              <a:rPr lang="sk-SK" dirty="0" err="1"/>
              <a:t>increase</a:t>
            </a:r>
            <a:r>
              <a:rPr lang="sk-SK" dirty="0"/>
              <a:t> in HP </a:t>
            </a:r>
            <a:r>
              <a:rPr lang="sk-SK" dirty="0" err="1"/>
              <a:t>stock</a:t>
            </a:r>
            <a:r>
              <a:rPr lang="sk-SK" dirty="0"/>
              <a:t> in 2022)</a:t>
            </a:r>
          </a:p>
          <a:p>
            <a:pPr lvl="1" algn="just">
              <a:spcBef>
                <a:spcPts val="400"/>
              </a:spcBef>
            </a:pP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assume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same</a:t>
            </a:r>
            <a:r>
              <a:rPr lang="sk-SK" dirty="0"/>
              <a:t> </a:t>
            </a:r>
            <a:r>
              <a:rPr lang="sk-SK" dirty="0" err="1"/>
              <a:t>share</a:t>
            </a:r>
            <a:r>
              <a:rPr lang="sk-SK" dirty="0"/>
              <a:t> of </a:t>
            </a:r>
            <a:r>
              <a:rPr lang="sk-SK" dirty="0" err="1"/>
              <a:t>HPs</a:t>
            </a:r>
            <a:r>
              <a:rPr lang="sk-SK" dirty="0"/>
              <a:t> on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 in </a:t>
            </a:r>
            <a:r>
              <a:rPr lang="sk-SK" dirty="0" err="1"/>
              <a:t>non-residential</a:t>
            </a:r>
            <a:r>
              <a:rPr lang="sk-SK" dirty="0"/>
              <a:t> </a:t>
            </a:r>
            <a:r>
              <a:rPr lang="sk-SK" dirty="0" err="1"/>
              <a:t>sector</a:t>
            </a:r>
            <a:r>
              <a:rPr lang="sk-SK" dirty="0"/>
              <a:t>  </a:t>
            </a:r>
          </a:p>
          <a:p>
            <a:pPr algn="just">
              <a:spcBef>
                <a:spcPts val="400"/>
              </a:spcBef>
            </a:pPr>
            <a:r>
              <a:rPr lang="sk-SK" dirty="0" err="1"/>
              <a:t>Average</a:t>
            </a:r>
            <a:r>
              <a:rPr lang="sk-SK" dirty="0"/>
              <a:t> </a:t>
            </a:r>
            <a:r>
              <a:rPr lang="sk-SK" dirty="0" err="1"/>
              <a:t>efficiency</a:t>
            </a:r>
            <a:r>
              <a:rPr lang="sk-SK" dirty="0"/>
              <a:t> of </a:t>
            </a:r>
            <a:r>
              <a:rPr lang="sk-SK" dirty="0" err="1"/>
              <a:t>HPs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modelled</a:t>
            </a:r>
            <a:r>
              <a:rPr lang="sk-SK" dirty="0"/>
              <a:t> at 340% (</a:t>
            </a:r>
            <a:r>
              <a:rPr lang="sk-SK" dirty="0" err="1"/>
              <a:t>ranging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150% at -20 °C to 440% at 20 °C </a:t>
            </a:r>
            <a:r>
              <a:rPr lang="sk-SK" dirty="0" err="1"/>
              <a:t>assuming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medium</a:t>
            </a:r>
            <a:r>
              <a:rPr lang="sk-SK" dirty="0"/>
              <a:t> </a:t>
            </a:r>
            <a:r>
              <a:rPr lang="sk-SK" dirty="0" err="1"/>
              <a:t>temperature</a:t>
            </a:r>
            <a:r>
              <a:rPr lang="sk-SK" dirty="0"/>
              <a:t> (</a:t>
            </a:r>
            <a:r>
              <a:rPr lang="sk-SK" dirty="0" err="1"/>
              <a:t>Tw</a:t>
            </a:r>
            <a:r>
              <a:rPr lang="sk-SK" dirty="0"/>
              <a:t>) of 43 °C as </a:t>
            </a:r>
            <a:r>
              <a:rPr lang="sk-SK" dirty="0" err="1"/>
              <a:t>illustrated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chart</a:t>
            </a:r>
            <a:r>
              <a:rPr lang="sk-SK" dirty="0"/>
              <a:t>) </a:t>
            </a:r>
            <a:r>
              <a:rPr lang="sk-SK" dirty="0" err="1"/>
              <a:t>resulting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calculations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historical</a:t>
            </a:r>
            <a:r>
              <a:rPr lang="sk-SK" dirty="0"/>
              <a:t> </a:t>
            </a:r>
            <a:r>
              <a:rPr lang="sk-SK" dirty="0" err="1"/>
              <a:t>daily</a:t>
            </a:r>
            <a:r>
              <a:rPr lang="sk-SK" dirty="0"/>
              <a:t> </a:t>
            </a:r>
            <a:r>
              <a:rPr lang="sk-SK" dirty="0" err="1"/>
              <a:t>data</a:t>
            </a:r>
            <a:endParaRPr lang="sk-SK" dirty="0"/>
          </a:p>
          <a:p>
            <a:pPr algn="just">
              <a:spcBef>
                <a:spcPts val="400"/>
              </a:spcBef>
            </a:pPr>
            <a:r>
              <a:rPr lang="sk-SK" dirty="0" err="1"/>
              <a:t>Seasonal</a:t>
            </a:r>
            <a:r>
              <a:rPr lang="sk-SK" dirty="0"/>
              <a:t> profile </a:t>
            </a:r>
            <a:r>
              <a:rPr lang="sk-SK" dirty="0" err="1"/>
              <a:t>utilizes</a:t>
            </a:r>
            <a:r>
              <a:rPr lang="sk-SK" dirty="0"/>
              <a:t> H</a:t>
            </a:r>
            <a:r>
              <a:rPr lang="en-GB" dirty="0"/>
              <a:t>DD</a:t>
            </a:r>
            <a:r>
              <a:rPr lang="sk-SK" dirty="0"/>
              <a:t>s</a:t>
            </a:r>
            <a:r>
              <a:rPr lang="en-GB" dirty="0"/>
              <a:t>.</a:t>
            </a:r>
            <a:r>
              <a:rPr lang="sk-SK" dirty="0"/>
              <a:t> </a:t>
            </a:r>
            <a:r>
              <a:rPr lang="en-GB" dirty="0"/>
              <a:t>D</a:t>
            </a:r>
            <a:r>
              <a:rPr lang="sk-SK" dirty="0" err="1"/>
              <a:t>ue</a:t>
            </a:r>
            <a:r>
              <a:rPr lang="sk-SK" dirty="0"/>
              <a:t> to </a:t>
            </a:r>
            <a:r>
              <a:rPr lang="sk-SK" dirty="0" err="1"/>
              <a:t>varying</a:t>
            </a:r>
            <a:r>
              <a:rPr lang="sk-SK" dirty="0"/>
              <a:t> </a:t>
            </a:r>
            <a:r>
              <a:rPr lang="sk-SK" dirty="0" err="1"/>
              <a:t>efficiency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seasonality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slightly</a:t>
            </a:r>
            <a:r>
              <a:rPr lang="sk-SK" dirty="0"/>
              <a:t> more </a:t>
            </a:r>
            <a:r>
              <a:rPr lang="sk-SK" dirty="0" err="1"/>
              <a:t>pronounced</a:t>
            </a:r>
            <a:r>
              <a:rPr lang="sk-SK" dirty="0"/>
              <a:t> </a:t>
            </a:r>
            <a:r>
              <a:rPr lang="sk-SK" dirty="0" err="1"/>
              <a:t>than</a:t>
            </a:r>
            <a:r>
              <a:rPr lang="sk-SK" dirty="0"/>
              <a:t> </a:t>
            </a:r>
            <a:r>
              <a:rPr lang="sk-SK" dirty="0" err="1"/>
              <a:t>that</a:t>
            </a:r>
            <a:r>
              <a:rPr lang="sk-SK" dirty="0"/>
              <a:t> of </a:t>
            </a:r>
            <a:r>
              <a:rPr lang="sk-SK" dirty="0" err="1"/>
              <a:t>HDDs</a:t>
            </a:r>
            <a:r>
              <a:rPr lang="sk-SK" dirty="0"/>
              <a:t> </a:t>
            </a:r>
          </a:p>
          <a:p>
            <a:pPr algn="just">
              <a:spcBef>
                <a:spcPts val="400"/>
              </a:spcBef>
            </a:pPr>
            <a:r>
              <a:rPr lang="sk-SK" dirty="0"/>
              <a:t>HP </a:t>
            </a:r>
            <a:r>
              <a:rPr lang="sk-SK" dirty="0" err="1"/>
              <a:t>heating</a:t>
            </a:r>
            <a:r>
              <a:rPr lang="sk-SK" dirty="0"/>
              <a:t> </a:t>
            </a:r>
            <a:r>
              <a:rPr lang="sk-SK" dirty="0" err="1"/>
              <a:t>consumption</a:t>
            </a:r>
            <a:r>
              <a:rPr lang="sk-SK" dirty="0"/>
              <a:t> to </a:t>
            </a:r>
            <a:r>
              <a:rPr lang="sk-SK" dirty="0" err="1"/>
              <a:t>increase</a:t>
            </a:r>
            <a:r>
              <a:rPr lang="sk-SK" dirty="0"/>
              <a:t> in 2030 and 2040 to 268 and 403 </a:t>
            </a:r>
            <a:r>
              <a:rPr lang="sk-SK" dirty="0" err="1"/>
              <a:t>TWh</a:t>
            </a:r>
            <a:r>
              <a:rPr lang="sk-SK" dirty="0"/>
              <a:t> </a:t>
            </a:r>
            <a:r>
              <a:rPr lang="sk-SK" dirty="0" err="1"/>
              <a:t>respectively</a:t>
            </a:r>
            <a:r>
              <a:rPr lang="sk-SK" dirty="0"/>
              <a:t>, </a:t>
            </a:r>
            <a:r>
              <a:rPr lang="sk-SK" dirty="0" err="1"/>
              <a:t>representing</a:t>
            </a:r>
            <a:r>
              <a:rPr lang="sk-SK" dirty="0"/>
              <a:t> 8.8% and 12.3% </a:t>
            </a:r>
            <a:r>
              <a:rPr lang="sk-SK" dirty="0" err="1"/>
              <a:t>share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yearly</a:t>
            </a:r>
            <a:r>
              <a:rPr lang="sk-SK" dirty="0"/>
              <a:t> </a:t>
            </a:r>
            <a:r>
              <a:rPr lang="sk-SK" dirty="0" err="1"/>
              <a:t>power</a:t>
            </a:r>
            <a:r>
              <a:rPr lang="sk-SK" dirty="0"/>
              <a:t> </a:t>
            </a:r>
            <a:r>
              <a:rPr lang="sk-SK" dirty="0" err="1"/>
              <a:t>demand</a:t>
            </a:r>
            <a:r>
              <a:rPr lang="sk-SK" dirty="0"/>
              <a:t>.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CCE13FA2-809D-7FBE-9133-C1942EAE38B2}"/>
              </a:ext>
            </a:extLst>
          </p:cNvPr>
          <p:cNvSpPr txBox="1"/>
          <p:nvPr/>
        </p:nvSpPr>
        <p:spPr>
          <a:xfrm>
            <a:off x="501623" y="3599221"/>
            <a:ext cx="489462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rgbClr val="151515">
                    <a:lumMod val="65000"/>
                    <a:lumOff val="35000"/>
                  </a:srgbClr>
                </a:solidFill>
              </a:rPr>
              <a:t>Heat Pump Efficiency Across Temperature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7208CC82-4C1B-EAF0-8261-177920FD0D0E}"/>
              </a:ext>
            </a:extLst>
          </p:cNvPr>
          <p:cNvSpPr txBox="1"/>
          <p:nvPr/>
        </p:nvSpPr>
        <p:spPr>
          <a:xfrm>
            <a:off x="591614" y="6181946"/>
            <a:ext cx="4771238" cy="223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Clr>
                <a:srgbClr val="72BF44"/>
              </a:buClr>
            </a:pPr>
            <a:r>
              <a:rPr lang="sk-SK" sz="850" dirty="0" err="1">
                <a:solidFill>
                  <a:schemeClr val="bg1">
                    <a:lumMod val="50000"/>
                  </a:schemeClr>
                </a:solidFill>
              </a:rPr>
              <a:t>Source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REHVA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850" dirty="0" err="1">
                <a:solidFill>
                  <a:schemeClr val="bg1">
                    <a:lumMod val="50000"/>
                  </a:schemeClr>
                </a:solidFill>
              </a:rPr>
              <a:t>Federation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</a:rPr>
              <a:t> of European </a:t>
            </a:r>
            <a:r>
              <a:rPr lang="sk-SK" sz="850" dirty="0" err="1">
                <a:solidFill>
                  <a:schemeClr val="bg1">
                    <a:lumMod val="50000"/>
                  </a:schemeClr>
                </a:solidFill>
              </a:rPr>
              <a:t>Heating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sk-SK" sz="850" dirty="0" err="1">
                <a:solidFill>
                  <a:schemeClr val="bg1">
                    <a:lumMod val="50000"/>
                  </a:schemeClr>
                </a:solidFill>
              </a:rPr>
              <a:t>Ventilation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</a:rPr>
              <a:t> and Air </a:t>
            </a:r>
            <a:r>
              <a:rPr lang="sk-SK" sz="850" dirty="0" err="1">
                <a:solidFill>
                  <a:schemeClr val="bg1">
                    <a:lumMod val="50000"/>
                  </a:schemeClr>
                </a:solidFill>
              </a:rPr>
              <a:t>Conditioning</a:t>
            </a:r>
            <a:r>
              <a:rPr lang="sk-SK" sz="8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850" dirty="0" err="1">
                <a:solidFill>
                  <a:schemeClr val="bg1">
                    <a:lumMod val="50000"/>
                  </a:schemeClr>
                </a:solidFill>
              </a:rPr>
              <a:t>Associations</a:t>
            </a:r>
            <a:endParaRPr lang="sk-SK" sz="8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7DD3FC-4944-1077-2B42-CF9D4B71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662" y="5255433"/>
            <a:ext cx="27622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63016F2-0950-2AFE-A0A1-81B65A4367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906929"/>
              </p:ext>
            </p:extLst>
          </p:nvPr>
        </p:nvGraphicFramePr>
        <p:xfrm>
          <a:off x="501622" y="1359591"/>
          <a:ext cx="4612054" cy="2274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10506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6C607FA-AF90-8592-0C05-4F8A01BE3B1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cs-CZ"/>
              <a:t>| </a:t>
            </a:r>
            <a:fld id="{2363F63A-EE01-7946-90BE-666E333689FE}" type="datetime1">
              <a:rPr lang="cs-CZ" smtClean="0"/>
              <a:t>05.04.2024</a:t>
            </a:fld>
            <a:endParaRPr lang="cs-CZ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7F11649-F566-7A65-01B3-06985521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CE83-2C51-433C-92AC-22AAA9585990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21C5DCE-3795-310E-14DB-AC1252912D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 err="1"/>
              <a:t>Building</a:t>
            </a:r>
            <a:r>
              <a:rPr lang="sk-SK" dirty="0"/>
              <a:t> </a:t>
            </a:r>
            <a:r>
              <a:rPr lang="sk-SK" dirty="0" err="1"/>
              <a:t>stock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better</a:t>
            </a:r>
            <a:r>
              <a:rPr lang="sk-SK" dirty="0"/>
              <a:t> </a:t>
            </a:r>
            <a:r>
              <a:rPr lang="sk-SK" dirty="0" err="1"/>
              <a:t>insulated</a:t>
            </a:r>
            <a:r>
              <a:rPr lang="sk-SK" dirty="0"/>
              <a:t> and </a:t>
            </a:r>
            <a:r>
              <a:rPr lang="sk-SK" dirty="0" err="1"/>
              <a:t>with</a:t>
            </a:r>
            <a:r>
              <a:rPr lang="sk-SK" dirty="0"/>
              <a:t> more </a:t>
            </a:r>
            <a:r>
              <a:rPr lang="sk-SK" dirty="0" err="1"/>
              <a:t>HPs</a:t>
            </a:r>
            <a:r>
              <a:rPr lang="sk-SK" dirty="0"/>
              <a:t> </a:t>
            </a:r>
          </a:p>
        </p:txBody>
      </p:sp>
      <p:sp>
        <p:nvSpPr>
          <p:cNvPr id="10" name="Zástupný symbol pro text 1">
            <a:extLst>
              <a:ext uri="{FF2B5EF4-FFF2-40B4-BE49-F238E27FC236}">
                <a16:creationId xmlns:a16="http://schemas.microsoft.com/office/drawing/2014/main" id="{775AE824-B737-DDDF-D5BC-93F2998A74FE}"/>
              </a:ext>
            </a:extLst>
          </p:cNvPr>
          <p:cNvSpPr txBox="1">
            <a:spLocks/>
          </p:cNvSpPr>
          <p:nvPr/>
        </p:nvSpPr>
        <p:spPr>
          <a:xfrm>
            <a:off x="5205710" y="1629409"/>
            <a:ext cx="6921187" cy="2846933"/>
          </a:xfrm>
          <a:prstGeom prst="rect">
            <a:avLst/>
          </a:prstGeom>
        </p:spPr>
        <p:txBody>
          <a:bodyPr vert="horz" wrap="square" lIns="91440" tIns="45720" rIns="7200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72BF44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b="1" dirty="0" err="1"/>
              <a:t>Building</a:t>
            </a:r>
            <a:r>
              <a:rPr lang="sk-SK" b="1" dirty="0"/>
              <a:t> </a:t>
            </a:r>
            <a:r>
              <a:rPr lang="sk-SK" b="1" dirty="0" err="1"/>
              <a:t>stock</a:t>
            </a:r>
            <a:r>
              <a:rPr lang="sk-SK" b="1" dirty="0"/>
              <a:t>: </a:t>
            </a:r>
            <a:r>
              <a:rPr lang="sk-SK" b="1" dirty="0" err="1"/>
              <a:t>quality</a:t>
            </a:r>
            <a:endParaRPr lang="sk-SK" b="1" dirty="0"/>
          </a:p>
          <a:p>
            <a:r>
              <a:rPr lang="sk-SK" dirty="0" err="1"/>
              <a:t>Although</a:t>
            </a:r>
            <a:r>
              <a:rPr lang="sk-SK" dirty="0"/>
              <a:t> </a:t>
            </a:r>
            <a:r>
              <a:rPr lang="sk-SK" dirty="0" err="1"/>
              <a:t>there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18 mil. </a:t>
            </a:r>
            <a:r>
              <a:rPr lang="sk-SK" dirty="0" err="1"/>
              <a:t>HPs</a:t>
            </a:r>
            <a:r>
              <a:rPr lang="sk-SK" dirty="0"/>
              <a:t>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space</a:t>
            </a:r>
            <a:r>
              <a:rPr lang="sk-SK" dirty="0"/>
              <a:t> </a:t>
            </a:r>
            <a:r>
              <a:rPr lang="sk-SK" dirty="0" err="1"/>
              <a:t>heating</a:t>
            </a:r>
            <a:r>
              <a:rPr lang="sk-SK" dirty="0"/>
              <a:t> in 2022,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this</a:t>
            </a:r>
            <a:r>
              <a:rPr lang="sk-SK" dirty="0"/>
              <a:t> </a:t>
            </a:r>
            <a:r>
              <a:rPr lang="sk-SK" dirty="0" err="1"/>
              <a:t>analysis</a:t>
            </a:r>
            <a:r>
              <a:rPr lang="sk-SK" dirty="0"/>
              <a:t> (</a:t>
            </a:r>
            <a:r>
              <a:rPr lang="sk-SK" dirty="0" err="1"/>
              <a:t>normalized</a:t>
            </a:r>
            <a:r>
              <a:rPr lang="sk-SK" dirty="0"/>
              <a:t> </a:t>
            </a:r>
            <a:r>
              <a:rPr lang="sk-SK" dirty="0" err="1"/>
              <a:t>buildings</a:t>
            </a:r>
            <a:r>
              <a:rPr lang="sk-SK" dirty="0"/>
              <a:t>)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consider</a:t>
            </a:r>
            <a:r>
              <a:rPr lang="sk-SK" dirty="0"/>
              <a:t> </a:t>
            </a:r>
            <a:r>
              <a:rPr lang="sk-SK" dirty="0" err="1"/>
              <a:t>normalized</a:t>
            </a:r>
            <a:r>
              <a:rPr lang="sk-SK" dirty="0"/>
              <a:t> </a:t>
            </a:r>
            <a:r>
              <a:rPr lang="sk-SK" dirty="0" err="1"/>
              <a:t>figure</a:t>
            </a:r>
            <a:r>
              <a:rPr lang="sk-SK" dirty="0"/>
              <a:t> of 23 mil. and </a:t>
            </a:r>
            <a:r>
              <a:rPr lang="sk-SK" dirty="0" err="1"/>
              <a:t>also</a:t>
            </a:r>
            <a:r>
              <a:rPr lang="sk-SK" dirty="0"/>
              <a:t> </a:t>
            </a:r>
            <a:r>
              <a:rPr lang="sk-SK" dirty="0" err="1"/>
              <a:t>assume</a:t>
            </a:r>
            <a:r>
              <a:rPr lang="sk-SK" dirty="0"/>
              <a:t> </a:t>
            </a:r>
            <a:r>
              <a:rPr lang="sk-SK" dirty="0" err="1"/>
              <a:t>that</a:t>
            </a:r>
            <a:r>
              <a:rPr lang="sk-SK" dirty="0"/>
              <a:t> </a:t>
            </a:r>
            <a:r>
              <a:rPr lang="sk-SK" dirty="0" err="1"/>
              <a:t>HPs</a:t>
            </a:r>
            <a:r>
              <a:rPr lang="sk-SK" dirty="0"/>
              <a:t> are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sk-SK" dirty="0" err="1"/>
              <a:t>only</a:t>
            </a:r>
            <a:r>
              <a:rPr lang="sk-SK" dirty="0"/>
              <a:t> in </a:t>
            </a:r>
            <a:r>
              <a:rPr lang="sk-SK" dirty="0" err="1"/>
              <a:t>insulated</a:t>
            </a:r>
            <a:r>
              <a:rPr lang="sk-SK" dirty="0"/>
              <a:t> </a:t>
            </a:r>
            <a:r>
              <a:rPr lang="sk-SK" dirty="0" err="1"/>
              <a:t>buildings</a:t>
            </a:r>
            <a:endParaRPr lang="sk-SK" dirty="0"/>
          </a:p>
          <a:p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assume</a:t>
            </a:r>
            <a:r>
              <a:rPr lang="sk-SK" dirty="0"/>
              <a:t> 20% (34 mil.) of </a:t>
            </a:r>
            <a:r>
              <a:rPr lang="sk-SK" dirty="0" err="1"/>
              <a:t>normalized</a:t>
            </a:r>
            <a:r>
              <a:rPr lang="sk-SK" dirty="0"/>
              <a:t> </a:t>
            </a:r>
            <a:r>
              <a:rPr lang="sk-SK" dirty="0" err="1"/>
              <a:t>buildings</a:t>
            </a:r>
            <a:r>
              <a:rPr lang="sk-SK" dirty="0"/>
              <a:t> are </a:t>
            </a:r>
            <a:r>
              <a:rPr lang="sk-SK" dirty="0" err="1"/>
              <a:t>well</a:t>
            </a:r>
            <a:r>
              <a:rPr lang="sk-SK" dirty="0"/>
              <a:t> </a:t>
            </a:r>
            <a:r>
              <a:rPr lang="sk-SK" dirty="0" err="1"/>
              <a:t>insulated</a:t>
            </a:r>
            <a:r>
              <a:rPr lang="sk-SK" dirty="0"/>
              <a:t> (and 23 mil. of </a:t>
            </a:r>
            <a:r>
              <a:rPr lang="sk-SK" dirty="0" err="1"/>
              <a:t>them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HPs</a:t>
            </a:r>
            <a:r>
              <a:rPr lang="sk-SK" dirty="0"/>
              <a:t>).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remaining</a:t>
            </a:r>
            <a:r>
              <a:rPr lang="sk-SK" dirty="0"/>
              <a:t> 11 mil.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HPs</a:t>
            </a:r>
            <a:r>
              <a:rPr lang="sk-SK" dirty="0"/>
              <a:t> </a:t>
            </a:r>
            <a:r>
              <a:rPr lang="sk-SK" dirty="0" err="1"/>
              <a:t>installed</a:t>
            </a:r>
            <a:r>
              <a:rPr lang="sk-SK" dirty="0"/>
              <a:t> by 2040.</a:t>
            </a:r>
          </a:p>
          <a:p>
            <a:r>
              <a:rPr lang="sk-SK" dirty="0" err="1"/>
              <a:t>Increased</a:t>
            </a:r>
            <a:r>
              <a:rPr lang="sk-SK" dirty="0"/>
              <a:t> </a:t>
            </a:r>
            <a:r>
              <a:rPr lang="sk-SK" dirty="0" err="1"/>
              <a:t>share</a:t>
            </a:r>
            <a:r>
              <a:rPr lang="sk-SK" dirty="0"/>
              <a:t> of </a:t>
            </a:r>
            <a:r>
              <a:rPr lang="sk-SK" dirty="0" err="1"/>
              <a:t>well-insulated</a:t>
            </a:r>
            <a:r>
              <a:rPr lang="sk-SK" dirty="0"/>
              <a:t> </a:t>
            </a:r>
            <a:r>
              <a:rPr lang="sk-SK" dirty="0" err="1"/>
              <a:t>buildings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come</a:t>
            </a:r>
            <a:r>
              <a:rPr lang="sk-SK" dirty="0"/>
              <a:t> </a:t>
            </a:r>
            <a:r>
              <a:rPr lang="sk-SK" dirty="0" err="1"/>
              <a:t>either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replacement</a:t>
            </a:r>
            <a:r>
              <a:rPr lang="sk-SK" dirty="0"/>
              <a:t> (1% </a:t>
            </a:r>
            <a:r>
              <a:rPr lang="sk-SK" dirty="0" err="1"/>
              <a:t>p.a</a:t>
            </a:r>
            <a:r>
              <a:rPr lang="sk-SK" dirty="0"/>
              <a:t>. </a:t>
            </a:r>
            <a:r>
              <a:rPr lang="sk-SK" dirty="0" err="1"/>
              <a:t>mentioned</a:t>
            </a:r>
            <a:r>
              <a:rPr lang="sk-SK" dirty="0"/>
              <a:t> </a:t>
            </a:r>
            <a:r>
              <a:rPr lang="sk-SK" dirty="0" err="1"/>
              <a:t>above</a:t>
            </a:r>
            <a:r>
              <a:rPr lang="sk-SK" dirty="0"/>
              <a:t>) and </a:t>
            </a:r>
            <a:r>
              <a:rPr lang="sk-SK" dirty="0" err="1"/>
              <a:t>renovation</a:t>
            </a:r>
            <a:r>
              <a:rPr lang="sk-SK" dirty="0"/>
              <a:t> (1% </a:t>
            </a:r>
            <a:r>
              <a:rPr lang="sk-SK" dirty="0" err="1"/>
              <a:t>p.a</a:t>
            </a:r>
            <a:r>
              <a:rPr lang="sk-SK" dirty="0"/>
              <a:t>. </a:t>
            </a:r>
            <a:r>
              <a:rPr lang="en-GB" dirty="0"/>
              <a:t>by</a:t>
            </a:r>
            <a:r>
              <a:rPr lang="sk-SK" dirty="0"/>
              <a:t> 2030 &amp; 1.5% </a:t>
            </a:r>
            <a:r>
              <a:rPr lang="sk-SK" dirty="0" err="1"/>
              <a:t>p.a</a:t>
            </a:r>
            <a:r>
              <a:rPr lang="sk-SK" dirty="0"/>
              <a:t>. in </a:t>
            </a:r>
            <a:r>
              <a:rPr lang="en-GB" dirty="0"/>
              <a:t>2030-</a:t>
            </a:r>
            <a:r>
              <a:rPr lang="sk-SK" dirty="0"/>
              <a:t>2040)</a:t>
            </a:r>
          </a:p>
          <a:p>
            <a:pPr marL="540000" lvl="1"/>
            <a:r>
              <a:rPr lang="sk-SK" dirty="0" err="1"/>
              <a:t>RePowerEU</a:t>
            </a:r>
            <a:r>
              <a:rPr lang="sk-SK" dirty="0"/>
              <a:t> </a:t>
            </a:r>
            <a:r>
              <a:rPr lang="sk-SK" dirty="0" err="1"/>
              <a:t>target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2.1% </a:t>
            </a:r>
            <a:r>
              <a:rPr lang="sk-SK" dirty="0" err="1"/>
              <a:t>p.a</a:t>
            </a:r>
            <a:r>
              <a:rPr lang="sk-SK" dirty="0"/>
              <a:t>. in 2030 </a:t>
            </a:r>
            <a:r>
              <a:rPr lang="sk-SK" sz="1300" dirty="0"/>
              <a:t>(</a:t>
            </a:r>
            <a:r>
              <a:rPr lang="sk-SK" sz="1300" dirty="0" err="1"/>
              <a:t>medium</a:t>
            </a:r>
            <a:r>
              <a:rPr lang="sk-SK" sz="1300" dirty="0"/>
              <a:t> &amp; </a:t>
            </a:r>
            <a:r>
              <a:rPr lang="sk-SK" sz="1300" dirty="0" err="1"/>
              <a:t>deep</a:t>
            </a:r>
            <a:r>
              <a:rPr lang="sk-SK" sz="1300" dirty="0"/>
              <a:t> </a:t>
            </a:r>
            <a:r>
              <a:rPr lang="sk-SK" sz="1300" dirty="0" err="1"/>
              <a:t>renovation</a:t>
            </a:r>
            <a:r>
              <a:rPr lang="sk-SK" sz="1300" dirty="0"/>
              <a:t>)</a:t>
            </a:r>
          </a:p>
          <a:p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estimate</a:t>
            </a:r>
            <a:r>
              <a:rPr lang="sk-SK" dirty="0"/>
              <a:t> 32% </a:t>
            </a:r>
            <a:r>
              <a:rPr lang="sk-SK" dirty="0" err="1"/>
              <a:t>energy</a:t>
            </a:r>
            <a:r>
              <a:rPr lang="sk-SK" dirty="0"/>
              <a:t> </a:t>
            </a:r>
            <a:r>
              <a:rPr lang="sk-SK" dirty="0" err="1"/>
              <a:t>saving</a:t>
            </a:r>
            <a:r>
              <a:rPr lang="sk-SK" dirty="0"/>
              <a:t> </a:t>
            </a:r>
            <a:r>
              <a:rPr lang="sk-SK" dirty="0" err="1"/>
              <a:t>resulting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insulating</a:t>
            </a:r>
            <a:r>
              <a:rPr lang="sk-SK" dirty="0"/>
              <a:t> of a </a:t>
            </a:r>
            <a:r>
              <a:rPr lang="sk-SK" dirty="0" err="1"/>
              <a:t>building</a:t>
            </a:r>
            <a:r>
              <a:rPr lang="sk-SK" dirty="0"/>
              <a:t> (as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average</a:t>
            </a:r>
            <a:r>
              <a:rPr lang="sk-SK" dirty="0"/>
              <a:t> of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sources</a:t>
            </a:r>
            <a:r>
              <a:rPr lang="sk-SK" dirty="0"/>
              <a:t> </a:t>
            </a:r>
            <a:r>
              <a:rPr lang="sk-SK" dirty="0" err="1"/>
              <a:t>mentioning</a:t>
            </a:r>
            <a:r>
              <a:rPr lang="sk-SK" dirty="0"/>
              <a:t> 21% and 44%)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3E27D68C-9F27-43DB-88ED-C35D524412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343123"/>
              </p:ext>
            </p:extLst>
          </p:nvPr>
        </p:nvGraphicFramePr>
        <p:xfrm>
          <a:off x="318780" y="3883874"/>
          <a:ext cx="4838551" cy="2659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D6D8C991-DDF7-37DA-1128-1BD352531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519163"/>
              </p:ext>
            </p:extLst>
          </p:nvPr>
        </p:nvGraphicFramePr>
        <p:xfrm>
          <a:off x="318779" y="1359591"/>
          <a:ext cx="4838551" cy="252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B2F29211-993B-DA80-C780-12A6ACBA6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858762"/>
              </p:ext>
            </p:extLst>
          </p:nvPr>
        </p:nvGraphicFramePr>
        <p:xfrm>
          <a:off x="5650407" y="4416195"/>
          <a:ext cx="4815075" cy="2441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423338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Vlastní 1">
      <a:dk1>
        <a:srgbClr val="151515"/>
      </a:dk1>
      <a:lt1>
        <a:srgbClr val="FFFFFF"/>
      </a:lt1>
      <a:dk2>
        <a:srgbClr val="AEABAB"/>
      </a:dk2>
      <a:lt2>
        <a:srgbClr val="FFFFFF"/>
      </a:lt2>
      <a:accent1>
        <a:srgbClr val="72BF44"/>
      </a:accent1>
      <a:accent2>
        <a:srgbClr val="D8D8D8"/>
      </a:accent2>
      <a:accent3>
        <a:srgbClr val="72BF44"/>
      </a:accent3>
      <a:accent4>
        <a:srgbClr val="FFFFF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́cia3" id="{109492C6-B470-7B40-95EF-3D6ED8A8CAD5}" vid="{5D5F9771-A188-4249-8B81-A9DF38B2CCC8}"/>
    </a:ext>
  </a:extLst>
</a:theme>
</file>

<file path=ppt/theme/theme2.xml><?xml version="1.0" encoding="utf-8"?>
<a:theme xmlns:a="http://schemas.openxmlformats.org/drawingml/2006/main" name="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azykPublikacie xmlns="01d1a027-197a-4cf5-a16b-f7f783fe0d0c">SK</JazykPublikaci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FF7B03C3A6514D8E1C42EBC25B105C" ma:contentTypeVersion="2" ma:contentTypeDescription="Umožňuje vytvoriť nový dokument." ma:contentTypeScope="" ma:versionID="82d3c16f99309ac268edd26efd094f8a">
  <xsd:schema xmlns:xsd="http://www.w3.org/2001/XMLSchema" xmlns:xs="http://www.w3.org/2001/XMLSchema" xmlns:p="http://schemas.microsoft.com/office/2006/metadata/properties" xmlns:ns2="01d1a027-197a-4cf5-a16b-f7f783fe0d0c" xmlns:ns3="b87175b2-232d-4a63-9671-cf8c26644dbc" targetNamespace="http://schemas.microsoft.com/office/2006/metadata/properties" ma:root="true" ma:fieldsID="ba3f8c6acbd31341a4e5c1b9b04bfa6b" ns2:_="" ns3:_="">
    <xsd:import namespace="01d1a027-197a-4cf5-a16b-f7f783fe0d0c"/>
    <xsd:import namespace="b87175b2-232d-4a63-9671-cf8c26644dbc"/>
    <xsd:element name="properties">
      <xsd:complexType>
        <xsd:sequence>
          <xsd:element name="documentManagement">
            <xsd:complexType>
              <xsd:all>
                <xsd:element ref="ns2:JazykPublikac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1a027-197a-4cf5-a16b-f7f783fe0d0c" elementFormDefault="qualified">
    <xsd:import namespace="http://schemas.microsoft.com/office/2006/documentManagement/types"/>
    <xsd:import namespace="http://schemas.microsoft.com/office/infopath/2007/PartnerControls"/>
    <xsd:element name="JazykPublikacie" ma:index="8" nillable="true" ma:displayName="Jazyk publikacie" ma:default="SK" ma:format="Dropdown" ma:internalName="JazykPublikacie">
      <xsd:simpleType>
        <xsd:restriction base="dms:Choice">
          <xsd:enumeration value="SK"/>
          <xsd:enumeration value="EN"/>
          <xsd:enumeration value="DE"/>
          <xsd:enumeration value="RU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7175b2-232d-4a63-9671-cf8c26644dbc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4D6414-89D2-43BA-BC15-BA0FB4F76443}">
  <ds:schemaRefs>
    <ds:schemaRef ds:uri="b87175b2-232d-4a63-9671-cf8c26644dbc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01d1a027-197a-4cf5-a16b-f7f783fe0d0c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A1E6E1A-3C65-46A6-BC59-40B1901DE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d1a027-197a-4cf5-a16b-f7f783fe0d0c"/>
    <ds:schemaRef ds:uri="b87175b2-232d-4a63-9671-cf8c26644d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97A74F-57C1-423F-8524-C4E4401963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Prezentácia_template_16_9</Template>
  <TotalTime>8610</TotalTime>
  <Words>3568</Words>
  <Application>Microsoft Office PowerPoint</Application>
  <PresentationFormat>Širokouhlá</PresentationFormat>
  <Paragraphs>620</Paragraphs>
  <Slides>24</Slides>
  <Notes>4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24</vt:i4>
      </vt:variant>
    </vt:vector>
  </HeadingPairs>
  <TitlesOfParts>
    <vt:vector size="33" baseType="lpstr">
      <vt:lpstr>Arial</vt:lpstr>
      <vt:lpstr>Arial</vt:lpstr>
      <vt:lpstr>Arial Black</vt:lpstr>
      <vt:lpstr>Calibri</vt:lpstr>
      <vt:lpstr>Calibri Light</vt:lpstr>
      <vt:lpstr>Courier New</vt:lpstr>
      <vt:lpstr>Wingdings</vt:lpstr>
      <vt:lpstr>Motiv Office</vt:lpstr>
      <vt:lpstr>Vlastný návrh</vt:lpstr>
      <vt:lpstr>Model 2030-2040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Thank you for your attention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NAFTA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Šinský Šimon</dc:creator>
  <cp:lastModifiedBy>Šinský Šimon</cp:lastModifiedBy>
  <cp:revision>366</cp:revision>
  <dcterms:created xsi:type="dcterms:W3CDTF">2024-02-05T10:43:56Z</dcterms:created>
  <dcterms:modified xsi:type="dcterms:W3CDTF">2024-04-05T09:36:30Z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0x01010038FF7B03C3A6514D8E1C42EBC25B105C</vt:lpwstr>
  </property>
</Properties>
</file>