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932" r:id="rId2"/>
  </p:sldMasterIdLst>
  <p:notesMasterIdLst>
    <p:notesMasterId r:id="rId16"/>
  </p:notesMasterIdLst>
  <p:handoutMasterIdLst>
    <p:handoutMasterId r:id="rId17"/>
  </p:handoutMasterIdLst>
  <p:sldIdLst>
    <p:sldId id="794" r:id="rId3"/>
    <p:sldId id="796" r:id="rId4"/>
    <p:sldId id="823" r:id="rId5"/>
    <p:sldId id="851" r:id="rId6"/>
    <p:sldId id="853" r:id="rId7"/>
    <p:sldId id="852" r:id="rId8"/>
    <p:sldId id="836" r:id="rId9"/>
    <p:sldId id="854" r:id="rId10"/>
    <p:sldId id="840" r:id="rId11"/>
    <p:sldId id="855" r:id="rId12"/>
    <p:sldId id="849" r:id="rId13"/>
    <p:sldId id="850" r:id="rId14"/>
    <p:sldId id="791" r:id="rId15"/>
  </p:sldIdLst>
  <p:sldSz cx="9144000" cy="6858000" type="screen4x3"/>
  <p:notesSz cx="10234613" cy="7099300"/>
  <p:defaultTextStyle>
    <a:defPPr>
      <a:defRPr lang="hr-H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FF6600"/>
    <a:srgbClr val="FF9900"/>
    <a:srgbClr val="FFCC00"/>
    <a:srgbClr val="99CCFF"/>
    <a:srgbClr val="FFCC66"/>
    <a:srgbClr val="FFFF99"/>
    <a:srgbClr val="990000"/>
    <a:srgbClr val="FF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443" autoAdjust="0"/>
  </p:normalViewPr>
  <p:slideViewPr>
    <p:cSldViewPr>
      <p:cViewPr varScale="1">
        <p:scale>
          <a:sx n="62" d="100"/>
          <a:sy n="62" d="100"/>
        </p:scale>
        <p:origin x="1400"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805C18B-A261-4C5B-B8B3-04A80A314937}"/>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r-HR"/>
          </a:p>
        </p:txBody>
      </p:sp>
      <p:sp>
        <p:nvSpPr>
          <p:cNvPr id="59395" name="Rectangle 3">
            <a:extLst>
              <a:ext uri="{FF2B5EF4-FFF2-40B4-BE49-F238E27FC236}">
                <a16:creationId xmlns:a16="http://schemas.microsoft.com/office/drawing/2014/main" id="{5D24D58F-6E6E-4A8B-B33F-E9BA6101A050}"/>
              </a:ext>
            </a:extLst>
          </p:cNvPr>
          <p:cNvSpPr>
            <a:spLocks noGrp="1" noChangeArrowheads="1"/>
          </p:cNvSpPr>
          <p:nvPr>
            <p:ph type="dt" sz="quarter" idx="1"/>
          </p:nvPr>
        </p:nvSpPr>
        <p:spPr bwMode="auto">
          <a:xfrm>
            <a:off x="5797550" y="0"/>
            <a:ext cx="44354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r-HR"/>
          </a:p>
        </p:txBody>
      </p:sp>
      <p:sp>
        <p:nvSpPr>
          <p:cNvPr id="59396" name="Rectangle 4">
            <a:extLst>
              <a:ext uri="{FF2B5EF4-FFF2-40B4-BE49-F238E27FC236}">
                <a16:creationId xmlns:a16="http://schemas.microsoft.com/office/drawing/2014/main" id="{C4AAFE76-CD64-4607-B805-61C73020C8FC}"/>
              </a:ext>
            </a:extLst>
          </p:cNvPr>
          <p:cNvSpPr>
            <a:spLocks noGrp="1" noChangeArrowheads="1"/>
          </p:cNvSpPr>
          <p:nvPr>
            <p:ph type="ftr" sz="quarter" idx="2"/>
          </p:nvPr>
        </p:nvSpPr>
        <p:spPr bwMode="auto">
          <a:xfrm>
            <a:off x="0" y="6743700"/>
            <a:ext cx="4435475"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r-HR"/>
          </a:p>
        </p:txBody>
      </p:sp>
      <p:sp>
        <p:nvSpPr>
          <p:cNvPr id="59397" name="Rectangle 5">
            <a:extLst>
              <a:ext uri="{FF2B5EF4-FFF2-40B4-BE49-F238E27FC236}">
                <a16:creationId xmlns:a16="http://schemas.microsoft.com/office/drawing/2014/main" id="{8381EBB0-4BB9-4E0A-A384-EF3409DE4F03}"/>
              </a:ext>
            </a:extLst>
          </p:cNvPr>
          <p:cNvSpPr>
            <a:spLocks noGrp="1" noChangeArrowheads="1"/>
          </p:cNvSpPr>
          <p:nvPr>
            <p:ph type="sldNum" sz="quarter" idx="3"/>
          </p:nvPr>
        </p:nvSpPr>
        <p:spPr bwMode="auto">
          <a:xfrm>
            <a:off x="5797550" y="6743700"/>
            <a:ext cx="4435475"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1F3ECE5-5C64-4F18-B2FA-6F61197339CB}" type="slidenum">
              <a:rPr lang="hr-HR" altLang="sr-Latn-RS"/>
              <a:pPr>
                <a:defRPr/>
              </a:pPr>
              <a:t>‹#›</a:t>
            </a:fld>
            <a:endParaRPr lang="hr-HR" altLang="sr-Latn-R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F646962-B06F-43B2-ABA6-7CE2E40AFBF7}"/>
              </a:ext>
            </a:extLst>
          </p:cNvPr>
          <p:cNvSpPr>
            <a:spLocks noGrp="1" noChangeArrowheads="1"/>
          </p:cNvSpPr>
          <p:nvPr>
            <p:ph type="hdr" sz="quarter"/>
          </p:nvPr>
        </p:nvSpPr>
        <p:spPr bwMode="auto">
          <a:xfrm>
            <a:off x="0" y="0"/>
            <a:ext cx="44354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hr-HR"/>
          </a:p>
        </p:txBody>
      </p:sp>
      <p:sp>
        <p:nvSpPr>
          <p:cNvPr id="56323" name="Rectangle 3">
            <a:extLst>
              <a:ext uri="{FF2B5EF4-FFF2-40B4-BE49-F238E27FC236}">
                <a16:creationId xmlns:a16="http://schemas.microsoft.com/office/drawing/2014/main" id="{5EE39AE3-A275-478D-A181-F67E463AA003}"/>
              </a:ext>
            </a:extLst>
          </p:cNvPr>
          <p:cNvSpPr>
            <a:spLocks noGrp="1" noChangeArrowheads="1"/>
          </p:cNvSpPr>
          <p:nvPr>
            <p:ph type="dt" idx="1"/>
          </p:nvPr>
        </p:nvSpPr>
        <p:spPr bwMode="auto">
          <a:xfrm>
            <a:off x="5797550" y="0"/>
            <a:ext cx="4435475"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hr-HR"/>
          </a:p>
        </p:txBody>
      </p:sp>
      <p:sp>
        <p:nvSpPr>
          <p:cNvPr id="6148" name="Rectangle 4">
            <a:extLst>
              <a:ext uri="{FF2B5EF4-FFF2-40B4-BE49-F238E27FC236}">
                <a16:creationId xmlns:a16="http://schemas.microsoft.com/office/drawing/2014/main" id="{825FC7EF-5A11-4151-9A3C-F08DB6654B6E}"/>
              </a:ext>
            </a:extLst>
          </p:cNvPr>
          <p:cNvSpPr>
            <a:spLocks noGrp="1" noRot="1" noChangeAspect="1" noChangeArrowheads="1" noTextEdit="1"/>
          </p:cNvSpPr>
          <p:nvPr>
            <p:ph type="sldImg" idx="2"/>
          </p:nvPr>
        </p:nvSpPr>
        <p:spPr bwMode="auto">
          <a:xfrm>
            <a:off x="3351213" y="533400"/>
            <a:ext cx="3548062" cy="2660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5" name="Rectangle 5">
            <a:extLst>
              <a:ext uri="{FF2B5EF4-FFF2-40B4-BE49-F238E27FC236}">
                <a16:creationId xmlns:a16="http://schemas.microsoft.com/office/drawing/2014/main" id="{C4937F24-DE37-45CD-982C-2CD781CB25C2}"/>
              </a:ext>
            </a:extLst>
          </p:cNvPr>
          <p:cNvSpPr>
            <a:spLocks noGrp="1" noChangeArrowheads="1"/>
          </p:cNvSpPr>
          <p:nvPr>
            <p:ph type="body" sz="quarter" idx="3"/>
          </p:nvPr>
        </p:nvSpPr>
        <p:spPr bwMode="auto">
          <a:xfrm>
            <a:off x="1022350" y="3371850"/>
            <a:ext cx="8189913" cy="3194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r-HR" noProof="0"/>
              <a:t>Click to edit Master text styles</a:t>
            </a:r>
          </a:p>
          <a:p>
            <a:pPr lvl="1"/>
            <a:r>
              <a:rPr lang="hr-HR" noProof="0"/>
              <a:t>Second level</a:t>
            </a:r>
          </a:p>
          <a:p>
            <a:pPr lvl="2"/>
            <a:r>
              <a:rPr lang="hr-HR" noProof="0"/>
              <a:t>Third level</a:t>
            </a:r>
          </a:p>
          <a:p>
            <a:pPr lvl="3"/>
            <a:r>
              <a:rPr lang="hr-HR" noProof="0"/>
              <a:t>Fourth level</a:t>
            </a:r>
          </a:p>
          <a:p>
            <a:pPr lvl="4"/>
            <a:r>
              <a:rPr lang="hr-HR" noProof="0"/>
              <a:t>Fifth level</a:t>
            </a:r>
          </a:p>
        </p:txBody>
      </p:sp>
      <p:sp>
        <p:nvSpPr>
          <p:cNvPr id="56326" name="Rectangle 6">
            <a:extLst>
              <a:ext uri="{FF2B5EF4-FFF2-40B4-BE49-F238E27FC236}">
                <a16:creationId xmlns:a16="http://schemas.microsoft.com/office/drawing/2014/main" id="{6E84DF71-3AB7-4880-AA32-9A6D59CA4C47}"/>
              </a:ext>
            </a:extLst>
          </p:cNvPr>
          <p:cNvSpPr>
            <a:spLocks noGrp="1" noChangeArrowheads="1"/>
          </p:cNvSpPr>
          <p:nvPr>
            <p:ph type="ftr" sz="quarter" idx="4"/>
          </p:nvPr>
        </p:nvSpPr>
        <p:spPr bwMode="auto">
          <a:xfrm>
            <a:off x="0" y="6743700"/>
            <a:ext cx="4435475"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hr-HR"/>
          </a:p>
        </p:txBody>
      </p:sp>
      <p:sp>
        <p:nvSpPr>
          <p:cNvPr id="56327" name="Rectangle 7">
            <a:extLst>
              <a:ext uri="{FF2B5EF4-FFF2-40B4-BE49-F238E27FC236}">
                <a16:creationId xmlns:a16="http://schemas.microsoft.com/office/drawing/2014/main" id="{A9D6135C-40C2-43E2-A01F-E491556E0FA6}"/>
              </a:ext>
            </a:extLst>
          </p:cNvPr>
          <p:cNvSpPr>
            <a:spLocks noGrp="1" noChangeArrowheads="1"/>
          </p:cNvSpPr>
          <p:nvPr>
            <p:ph type="sldNum" sz="quarter" idx="5"/>
          </p:nvPr>
        </p:nvSpPr>
        <p:spPr bwMode="auto">
          <a:xfrm>
            <a:off x="5797550" y="6743700"/>
            <a:ext cx="4435475" cy="3540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42BF5CB-EB4A-4E1A-8E4B-DCFC7427BE38}" type="slidenum">
              <a:rPr lang="hr-HR" altLang="sr-Latn-RS"/>
              <a:pPr>
                <a:defRPr/>
              </a:pPr>
              <a:t>‹#›</a:t>
            </a:fld>
            <a:endParaRPr lang="hr-HR" altLang="sr-Latn-R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a:extLst>
              <a:ext uri="{FF2B5EF4-FFF2-40B4-BE49-F238E27FC236}">
                <a16:creationId xmlns:a16="http://schemas.microsoft.com/office/drawing/2014/main" id="{FD8DFADF-9C88-485A-B071-EAB3355D0149}"/>
              </a:ext>
            </a:extLst>
          </p:cNvPr>
          <p:cNvSpPr>
            <a:spLocks noGrp="1" noRot="1" noChangeAspect="1" noChangeArrowheads="1" noTextEdit="1"/>
          </p:cNvSpPr>
          <p:nvPr>
            <p:ph type="sldImg"/>
          </p:nvPr>
        </p:nvSpPr>
        <p:spPr>
          <a:xfrm>
            <a:off x="917575" y="744538"/>
            <a:ext cx="4962525" cy="3722687"/>
          </a:xfrm>
          <a:ln/>
        </p:spPr>
      </p:sp>
      <p:sp>
        <p:nvSpPr>
          <p:cNvPr id="9219" name="Notes Placeholder 2">
            <a:extLst>
              <a:ext uri="{FF2B5EF4-FFF2-40B4-BE49-F238E27FC236}">
                <a16:creationId xmlns:a16="http://schemas.microsoft.com/office/drawing/2014/main" id="{5C2BC3B4-2DCF-4626-9E20-D09F585C7E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r-HR" altLang="sr-Latn-RS" dirty="0">
              <a:latin typeface="Arial" panose="020B0604020202020204" pitchFamily="34" charset="0"/>
            </a:endParaRPr>
          </a:p>
        </p:txBody>
      </p:sp>
      <p:sp>
        <p:nvSpPr>
          <p:cNvPr id="9220" name="Slide Number Placeholder 3">
            <a:extLst>
              <a:ext uri="{FF2B5EF4-FFF2-40B4-BE49-F238E27FC236}">
                <a16:creationId xmlns:a16="http://schemas.microsoft.com/office/drawing/2014/main" id="{49F84426-C2FE-48B3-9F72-4C15C371F2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E9DA0DE-2DD1-4B36-9A6F-0393DB44054B}" type="slidenum">
              <a:rPr lang="fr-FR" altLang="sr-Latn-RS" smtClean="0">
                <a:solidFill>
                  <a:srgbClr val="000000"/>
                </a:solidFill>
              </a:rPr>
              <a:pPr/>
              <a:t>1</a:t>
            </a:fld>
            <a:endParaRPr lang="fr-FR" altLang="sr-Latn-RS">
              <a:solidFill>
                <a:srgbClr val="000000"/>
              </a:solidFill>
            </a:endParaRPr>
          </a:p>
        </p:txBody>
      </p:sp>
    </p:spTree>
    <p:extLst>
      <p:ext uri="{BB962C8B-B14F-4D97-AF65-F5344CB8AC3E}">
        <p14:creationId xmlns:p14="http://schemas.microsoft.com/office/powerpoint/2010/main" val="2790626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The new UGS is located about 85 km east (aerial distance) from Zagreb, and about 50 km from the existing gas storage.</a:t>
            </a:r>
          </a:p>
          <a:p>
            <a:r>
              <a:rPr lang="en-US" altLang="sr-Latn-RS" dirty="0">
                <a:latin typeface="Arial" panose="020B0604020202020204" pitchFamily="34" charset="0"/>
              </a:rPr>
              <a:t>This is a gas field with about 200 mcm of gas, of which about 150 mcm can be extracted. However, </a:t>
            </a:r>
            <a:r>
              <a:rPr lang="en-GB" altLang="sr-Latn-RS" dirty="0">
                <a:latin typeface="Arial" panose="020B0604020202020204" pitchFamily="34" charset="0"/>
              </a:rPr>
              <a:t>reservoir gas contains about 18% nitrogen, which was very challenging, and </a:t>
            </a:r>
            <a:r>
              <a:rPr lang="en-US" altLang="sr-Latn-RS" dirty="0">
                <a:latin typeface="Arial" panose="020B0604020202020204" pitchFamily="34" charset="0"/>
              </a:rPr>
              <a:t>production never started.</a:t>
            </a:r>
          </a:p>
          <a:p>
            <a:endParaRPr lang="en-GB" altLang="sr-Latn-RS" dirty="0">
              <a:latin typeface="Arial" panose="020B0604020202020204" pitchFamily="34" charset="0"/>
            </a:endParaRPr>
          </a:p>
          <a:p>
            <a:r>
              <a:rPr lang="en-GB" altLang="sr-Latn-RS" dirty="0">
                <a:latin typeface="Arial" panose="020B0604020202020204" pitchFamily="34" charset="0"/>
              </a:rPr>
              <a:t>Technical documentation was prepared, the necessary permits were obtained and construction works started in February 2022. Until July 2023, the gas station with a compressor station was built, as well as the connection pipelines to the gas transmission network, and the exploitation phase started. This phase is expected to last 3 to 4 years.</a:t>
            </a:r>
          </a:p>
          <a:p>
            <a:r>
              <a:rPr lang="en-GB" altLang="sr-Latn-RS" dirty="0">
                <a:latin typeface="Arial" panose="020B0604020202020204" pitchFamily="34" charset="0"/>
              </a:rPr>
              <a:t>The 2</a:t>
            </a:r>
            <a:r>
              <a:rPr lang="en-GB" altLang="sr-Latn-RS" baseline="30000" dirty="0">
                <a:latin typeface="Arial" panose="020B0604020202020204" pitchFamily="34" charset="0"/>
              </a:rPr>
              <a:t>nd</a:t>
            </a:r>
            <a:r>
              <a:rPr lang="en-GB" altLang="sr-Latn-RS" dirty="0">
                <a:latin typeface="Arial" panose="020B0604020202020204" pitchFamily="34" charset="0"/>
              </a:rPr>
              <a:t> phase of the project is expected to start this year. It includes the development of up to 8 new wells and the extension of the gas station.</a:t>
            </a:r>
          </a:p>
          <a:p>
            <a:endParaRPr lang="en-GB" altLang="sr-Latn-RS" dirty="0">
              <a:latin typeface="Arial" panose="020B0604020202020204" pitchFamily="34" charset="0"/>
            </a:endParaRPr>
          </a:p>
          <a:p>
            <a:r>
              <a:rPr lang="en-GB" altLang="sr-Latn-RS" dirty="0">
                <a:latin typeface="Arial" panose="020B0604020202020204" pitchFamily="34" charset="0"/>
              </a:rPr>
              <a:t>In the end, it is expected that storage will have a WGW of 60 -100 mcm, which is about 20% more gas storage volume compared to the existing gas storage.</a:t>
            </a:r>
          </a:p>
          <a:p>
            <a:r>
              <a:rPr lang="en-GB" altLang="sr-Latn-RS" dirty="0">
                <a:latin typeface="Arial" panose="020B0604020202020204" pitchFamily="34" charset="0"/>
              </a:rPr>
              <a:t>Injection and withdrawal will be about 40% higher.</a:t>
            </a:r>
            <a:endParaRPr lang="en-US" altLang="sr-Latn-RS" dirty="0">
              <a:latin typeface="Arial" panose="020B0604020202020204" pitchFamily="34" charset="0"/>
            </a:endParaRPr>
          </a:p>
        </p:txBody>
      </p:sp>
    </p:spTree>
    <p:extLst>
      <p:ext uri="{BB962C8B-B14F-4D97-AF65-F5344CB8AC3E}">
        <p14:creationId xmlns:p14="http://schemas.microsoft.com/office/powerpoint/2010/main" val="1600505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sr-Latn-RS" dirty="0">
              <a:latin typeface="Arial" panose="020B0604020202020204" pitchFamily="34" charset="0"/>
            </a:endParaRPr>
          </a:p>
        </p:txBody>
      </p:sp>
    </p:spTree>
    <p:extLst>
      <p:ext uri="{BB962C8B-B14F-4D97-AF65-F5344CB8AC3E}">
        <p14:creationId xmlns:p14="http://schemas.microsoft.com/office/powerpoint/2010/main" val="2309596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endParaRPr lang="en-US" altLang="sr-Latn-RS" dirty="0">
              <a:latin typeface="Arial" panose="020B0604020202020204" pitchFamily="34" charset="0"/>
            </a:endParaRPr>
          </a:p>
        </p:txBody>
      </p:sp>
    </p:spTree>
    <p:extLst>
      <p:ext uri="{BB962C8B-B14F-4D97-AF65-F5344CB8AC3E}">
        <p14:creationId xmlns:p14="http://schemas.microsoft.com/office/powerpoint/2010/main" val="3289601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Population (Census 2021)</a:t>
            </a:r>
          </a:p>
          <a:p>
            <a:r>
              <a:rPr lang="en-US" altLang="sr-Latn-RS" dirty="0">
                <a:latin typeface="Arial" panose="020B0604020202020204" pitchFamily="34" charset="0"/>
              </a:rPr>
              <a:t>Consumption up to 3 </a:t>
            </a:r>
            <a:r>
              <a:rPr lang="en-US" altLang="sr-Latn-RS" dirty="0" err="1">
                <a:latin typeface="Arial" panose="020B0604020202020204" pitchFamily="34" charset="0"/>
              </a:rPr>
              <a:t>bcm</a:t>
            </a:r>
            <a:r>
              <a:rPr lang="en-US" altLang="sr-Latn-RS" dirty="0">
                <a:latin typeface="Arial" panose="020B0604020202020204" pitchFamily="34" charset="0"/>
              </a:rPr>
              <a:t>, 2.8 </a:t>
            </a:r>
            <a:r>
              <a:rPr lang="en-US" altLang="sr-Latn-RS" dirty="0" err="1">
                <a:latin typeface="Arial" panose="020B0604020202020204" pitchFamily="34" charset="0"/>
              </a:rPr>
              <a:t>bcm</a:t>
            </a:r>
            <a:r>
              <a:rPr lang="en-US" altLang="sr-Latn-RS" dirty="0">
                <a:latin typeface="Arial" panose="020B0604020202020204" pitchFamily="34" charset="0"/>
              </a:rPr>
              <a:t> on average, slightly above 2.5 in 2022</a:t>
            </a:r>
          </a:p>
          <a:p>
            <a:r>
              <a:rPr lang="en-US" altLang="sr-Latn-RS" dirty="0">
                <a:latin typeface="Arial" panose="020B0604020202020204" pitchFamily="34" charset="0"/>
              </a:rPr>
              <a:t>Production (gas fields in the Adriatic Sea, and onshore in the northern part of Croatia) - 745 mcm in 2022 – 29% of consumption covered</a:t>
            </a:r>
          </a:p>
        </p:txBody>
      </p:sp>
    </p:spTree>
    <p:extLst>
      <p:ext uri="{BB962C8B-B14F-4D97-AF65-F5344CB8AC3E}">
        <p14:creationId xmlns:p14="http://schemas.microsoft.com/office/powerpoint/2010/main" val="3946812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Domestic gas production decreases over the years, imports increases, and gas consumption is relatively stable.</a:t>
            </a:r>
          </a:p>
          <a:p>
            <a:endParaRPr lang="en-US" altLang="sr-Latn-RS" dirty="0">
              <a:latin typeface="Arial" panose="020B0604020202020204" pitchFamily="34" charset="0"/>
            </a:endParaRPr>
          </a:p>
          <a:p>
            <a:r>
              <a:rPr lang="en-US" altLang="sr-Latn-RS" dirty="0">
                <a:latin typeface="Arial" panose="020B0604020202020204" pitchFamily="34" charset="0"/>
              </a:rPr>
              <a:t>It can be noticed that the export of natural gas increased significantly in 2022. This is due to the switch in gas supply that occurred due to the geopolitical situation. Namely, gas is now supplied via LNG terminal and there is some amount of gas that transits from the LNG terminal towards Slovenia, and Hungary.</a:t>
            </a:r>
          </a:p>
          <a:p>
            <a:endParaRPr lang="en-US" altLang="sr-Latn-RS" dirty="0">
              <a:latin typeface="Arial" panose="020B0604020202020204" pitchFamily="34" charset="0"/>
            </a:endParaRPr>
          </a:p>
        </p:txBody>
      </p:sp>
    </p:spTree>
    <p:extLst>
      <p:ext uri="{BB962C8B-B14F-4D97-AF65-F5344CB8AC3E}">
        <p14:creationId xmlns:p14="http://schemas.microsoft.com/office/powerpoint/2010/main" val="188672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In 2022, there was about a 13 percent decrease in gas consumption (mostly driven by the decrease in gas consumption in refineries, and in the petrochemical industry (due to high prices of natural gas).</a:t>
            </a:r>
          </a:p>
          <a:p>
            <a:r>
              <a:rPr lang="en-US" altLang="sr-Latn-RS" dirty="0">
                <a:latin typeface="Arial" panose="020B0604020202020204" pitchFamily="34" charset="0"/>
              </a:rPr>
              <a:t>Croatian fertilizer factory is the biggest single user of natural gas (consumption of up to 500 mcm of gas per year, while in 2022 the consumption was only about 62 mcm, which is 81% less than in 2021, or about 88% less than in 2020.</a:t>
            </a:r>
          </a:p>
        </p:txBody>
      </p:sp>
    </p:spTree>
    <p:extLst>
      <p:ext uri="{BB962C8B-B14F-4D97-AF65-F5344CB8AC3E}">
        <p14:creationId xmlns:p14="http://schemas.microsoft.com/office/powerpoint/2010/main" val="1552407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In terms of gas supply, most of the gas in Croatia today comes in the form of LNG via LNG terminal. </a:t>
            </a:r>
          </a:p>
        </p:txBody>
      </p:sp>
    </p:spTree>
    <p:extLst>
      <p:ext uri="{BB962C8B-B14F-4D97-AF65-F5344CB8AC3E}">
        <p14:creationId xmlns:p14="http://schemas.microsoft.com/office/powerpoint/2010/main" val="159459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The technical capacity now is 338 000 m3/h or 2.9 </a:t>
            </a:r>
            <a:r>
              <a:rPr lang="en-US" altLang="sr-Latn-RS" dirty="0" err="1">
                <a:latin typeface="Arial" panose="020B0604020202020204" pitchFamily="34" charset="0"/>
              </a:rPr>
              <a:t>bcm</a:t>
            </a:r>
            <a:r>
              <a:rPr lang="en-US" altLang="sr-Latn-RS" dirty="0">
                <a:latin typeface="Arial" panose="020B0604020202020204" pitchFamily="34" charset="0"/>
              </a:rPr>
              <a:t>/y – bottleneck in the TS.</a:t>
            </a:r>
          </a:p>
          <a:p>
            <a:r>
              <a:rPr lang="en-US" altLang="sr-Latn-RS" dirty="0">
                <a:latin typeface="Arial" panose="020B0604020202020204" pitchFamily="34" charset="0"/>
              </a:rPr>
              <a:t>To fully utilize the expanded capacity of the terminal, and to enable higher quantities of gas from the terminal to be transported toward neighboring countries, new transmission pipelines are needed (presented in red lines).</a:t>
            </a:r>
          </a:p>
          <a:p>
            <a:endParaRPr lang="en-US" altLang="sr-Latn-RS" dirty="0">
              <a:latin typeface="Arial" panose="020B0604020202020204" pitchFamily="34" charset="0"/>
            </a:endParaRPr>
          </a:p>
        </p:txBody>
      </p:sp>
    </p:spTree>
    <p:extLst>
      <p:ext uri="{BB962C8B-B14F-4D97-AF65-F5344CB8AC3E}">
        <p14:creationId xmlns:p14="http://schemas.microsoft.com/office/powerpoint/2010/main" val="225956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sr-Latn-RS" dirty="0">
              <a:latin typeface="Arial" panose="020B0604020202020204" pitchFamily="34" charset="0"/>
            </a:endParaRPr>
          </a:p>
          <a:p>
            <a:endParaRPr lang="en-US" altLang="sr-Latn-RS" dirty="0">
              <a:latin typeface="Arial" panose="020B0604020202020204" pitchFamily="34" charset="0"/>
            </a:endParaRPr>
          </a:p>
          <a:p>
            <a:r>
              <a:rPr lang="en-US" altLang="sr-Latn-RS" i="1" dirty="0">
                <a:latin typeface="Arial" panose="020B0604020202020204" pitchFamily="34" charset="0"/>
              </a:rPr>
              <a:t>Capacity is sold out until 2034?</a:t>
            </a:r>
          </a:p>
        </p:txBody>
      </p:sp>
    </p:spTree>
    <p:extLst>
      <p:ext uri="{BB962C8B-B14F-4D97-AF65-F5344CB8AC3E}">
        <p14:creationId xmlns:p14="http://schemas.microsoft.com/office/powerpoint/2010/main" val="3331917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UGS is located in central Croatia, about 50 km SE from Zagreb.</a:t>
            </a:r>
          </a:p>
          <a:p>
            <a:r>
              <a:rPr lang="en-US" altLang="sr-Latn-RS" dirty="0">
                <a:latin typeface="Arial" panose="020B0604020202020204" pitchFamily="34" charset="0"/>
              </a:rPr>
              <a:t>Depleted field, commissioned in 1988</a:t>
            </a:r>
          </a:p>
          <a:p>
            <a:r>
              <a:rPr lang="en-US" altLang="sr-Latn-RS" dirty="0">
                <a:latin typeface="Arial" panose="020B0604020202020204" pitchFamily="34" charset="0"/>
              </a:rPr>
              <a:t>WGW: 438 mcm</a:t>
            </a:r>
          </a:p>
          <a:p>
            <a:r>
              <a:rPr lang="en-US" altLang="sr-Latn-RS" dirty="0">
                <a:latin typeface="Arial" panose="020B0604020202020204" pitchFamily="34" charset="0"/>
              </a:rPr>
              <a:t>Injection: 180 000 m3/h (4.32 mcm/day)</a:t>
            </a:r>
          </a:p>
          <a:p>
            <a:r>
              <a:rPr lang="en-US" altLang="sr-Latn-RS" dirty="0">
                <a:latin typeface="Arial" panose="020B0604020202020204" pitchFamily="34" charset="0"/>
              </a:rPr>
              <a:t>Withdrawal: 240 000 m3/h (5.76 mcm/day)</a:t>
            </a:r>
          </a:p>
          <a:p>
            <a:endParaRPr lang="en-US" altLang="sr-Latn-RS" dirty="0">
              <a:latin typeface="Arial" panose="020B0604020202020204" pitchFamily="34" charset="0"/>
            </a:endParaRPr>
          </a:p>
          <a:p>
            <a:r>
              <a:rPr lang="en-US" altLang="sr-Latn-RS" i="1" dirty="0">
                <a:latin typeface="Arial" panose="020B0604020202020204" pitchFamily="34" charset="0"/>
              </a:rPr>
              <a:t>Pressure (entry/exit at the connection point to the transmission system): 25 to 45 bar</a:t>
            </a:r>
          </a:p>
        </p:txBody>
      </p:sp>
    </p:spTree>
    <p:extLst>
      <p:ext uri="{BB962C8B-B14F-4D97-AF65-F5344CB8AC3E}">
        <p14:creationId xmlns:p14="http://schemas.microsoft.com/office/powerpoint/2010/main" val="2945026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64C3D14-4EAB-4364-95BB-1B0AD0ADAD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01410E7-BD1E-4357-A82E-4C0E339B256B}" type="slidenum">
              <a:rPr kumimoji="0" lang="hr-HR" altLang="sr-Latn-R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hr-HR" altLang="sr-Latn-RS" sz="1200" b="0" i="0" u="none" strike="noStrike" kern="1200" cap="none" spc="0" normalizeH="0" baseline="0" noProof="0">
              <a:ln>
                <a:noFill/>
              </a:ln>
              <a:solidFill>
                <a:srgbClr val="000000"/>
              </a:solidFill>
              <a:effectLst/>
              <a:uLnTx/>
              <a:uFillTx/>
              <a:latin typeface="Arial" panose="020B0604020202020204" pitchFamily="34" charset="0"/>
              <a:ea typeface="+mn-ea"/>
              <a:cs typeface="Tahoma" panose="020B0604030504040204" pitchFamily="34" charset="0"/>
            </a:endParaRPr>
          </a:p>
        </p:txBody>
      </p:sp>
      <p:sp>
        <p:nvSpPr>
          <p:cNvPr id="9219" name="Rectangle 2">
            <a:extLst>
              <a:ext uri="{FF2B5EF4-FFF2-40B4-BE49-F238E27FC236}">
                <a16:creationId xmlns:a16="http://schemas.microsoft.com/office/drawing/2014/main" id="{A70CAB5E-464A-4F3A-A421-29F33BD682EF}"/>
              </a:ext>
            </a:extLst>
          </p:cNvPr>
          <p:cNvSpPr>
            <a:spLocks noGrp="1" noRot="1" noChangeAspect="1" noChangeArrowheads="1" noTextEdit="1"/>
          </p:cNvSpPr>
          <p:nvPr>
            <p:ph type="sldImg"/>
          </p:nvPr>
        </p:nvSpPr>
        <p:spPr>
          <a:ln/>
        </p:spPr>
      </p:sp>
      <p:sp>
        <p:nvSpPr>
          <p:cNvPr id="9220" name="Rectangle 3">
            <a:extLst>
              <a:ext uri="{FF2B5EF4-FFF2-40B4-BE49-F238E27FC236}">
                <a16:creationId xmlns:a16="http://schemas.microsoft.com/office/drawing/2014/main" id="{DF09C270-8820-4B44-8DED-03E18D5668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sr-Latn-RS" dirty="0">
                <a:latin typeface="Arial" panose="020B0604020202020204" pitchFamily="34" charset="0"/>
              </a:rPr>
              <a:t>Here are the data for injection, withdrawal, and the occupancy of the gas storage in the period from 2015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sr-Latn-RS" dirty="0">
                <a:latin typeface="Arial" panose="020B0604020202020204" pitchFamily="34" charset="0"/>
              </a:rPr>
              <a:t>As you can see from the curves, this storage is used as seasonal storage – The injection phase is from the 1</a:t>
            </a:r>
            <a:r>
              <a:rPr lang="en-US" altLang="sr-Latn-RS" baseline="30000" dirty="0">
                <a:latin typeface="Arial" panose="020B0604020202020204" pitchFamily="34" charset="0"/>
              </a:rPr>
              <a:t>st</a:t>
            </a:r>
            <a:r>
              <a:rPr lang="en-US" altLang="sr-Latn-RS" dirty="0">
                <a:latin typeface="Arial" panose="020B0604020202020204" pitchFamily="34" charset="0"/>
              </a:rPr>
              <a:t> of April till the end of September (+/-30 days), while the withdrawal phase is from the 1</a:t>
            </a:r>
            <a:r>
              <a:rPr lang="en-US" altLang="sr-Latn-RS" baseline="30000" dirty="0">
                <a:latin typeface="Arial" panose="020B0604020202020204" pitchFamily="34" charset="0"/>
              </a:rPr>
              <a:t>st</a:t>
            </a:r>
            <a:r>
              <a:rPr lang="en-US" altLang="sr-Latn-RS" dirty="0">
                <a:latin typeface="Arial" panose="020B0604020202020204" pitchFamily="34" charset="0"/>
              </a:rPr>
              <a:t> of October till the end of March.</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sr-Latn-RS" dirty="0">
                <a:latin typeface="Arial" panose="020B0604020202020204" pitchFamily="34" charset="0"/>
              </a:rPr>
              <a:t>So, currently, it is in the injection phase, and it’s 37% full (08.04.2024).</a:t>
            </a:r>
          </a:p>
          <a:p>
            <a:r>
              <a:rPr lang="en-US" altLang="sr-Latn-RS" dirty="0">
                <a:latin typeface="Arial" panose="020B0604020202020204" pitchFamily="34" charset="0"/>
              </a:rPr>
              <a:t>Also, we can see that the WGW of the storage decreased.</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sr-Latn-RS" dirty="0">
                <a:latin typeface="Arial" panose="020B0604020202020204" pitchFamily="34" charset="0"/>
              </a:rPr>
              <a:t>The problem is that </a:t>
            </a:r>
            <a:r>
              <a:rPr lang="en-GB" altLang="sr-Latn-RS" dirty="0">
                <a:latin typeface="Arial" panose="020B0604020202020204" pitchFamily="34" charset="0"/>
              </a:rPr>
              <a:t>due to the natural and geological characteristics of the depleted field, the output capacity of the storage rapidly decreases after about half of the gas volume is withdrawn. This is why it is not possible to withdraw sufficient gas quantities during the high gas demand. Effectively, only about 350 mcm of gas are available each year.</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sr-Latn-RS" dirty="0">
                <a:latin typeface="Arial" panose="020B0604020202020204" pitchFamily="34" charset="0"/>
              </a:rPr>
              <a:t>That is why it has been decided to build a new gas storage facility in </a:t>
            </a:r>
            <a:r>
              <a:rPr lang="en-GB" altLang="sr-Latn-RS" dirty="0" err="1">
                <a:latin typeface="Arial" panose="020B0604020202020204" pitchFamily="34" charset="0"/>
              </a:rPr>
              <a:t>Grubišno</a:t>
            </a:r>
            <a:r>
              <a:rPr lang="en-GB" altLang="sr-Latn-RS" dirty="0">
                <a:latin typeface="Arial" panose="020B0604020202020204" pitchFamily="34" charset="0"/>
              </a:rPr>
              <a:t> Polje, which will have a small volume but a large output capacity, thus enabling the coverage of peak gas demand.</a:t>
            </a:r>
            <a:endParaRPr lang="en-US" altLang="sr-Latn-RS" dirty="0">
              <a:latin typeface="Arial" panose="020B0604020202020204" pitchFamily="34" charset="0"/>
            </a:endParaRPr>
          </a:p>
          <a:p>
            <a:endParaRPr lang="en-US" altLang="sr-Latn-RS" dirty="0">
              <a:latin typeface="Arial" panose="020B0604020202020204" pitchFamily="34" charset="0"/>
            </a:endParaRPr>
          </a:p>
        </p:txBody>
      </p:sp>
    </p:spTree>
    <p:extLst>
      <p:ext uri="{BB962C8B-B14F-4D97-AF65-F5344CB8AC3E}">
        <p14:creationId xmlns:p14="http://schemas.microsoft.com/office/powerpoint/2010/main" val="3069162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aphicFrame>
        <p:nvGraphicFramePr>
          <p:cNvPr id="5" name="Object 8" hidden="1">
            <a:extLst>
              <a:ext uri="{FF2B5EF4-FFF2-40B4-BE49-F238E27FC236}">
                <a16:creationId xmlns:a16="http://schemas.microsoft.com/office/drawing/2014/main" id="{1CE7C7FE-AD79-42B7-98F1-33806E3BA43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079" name="Object 8" hidden="1">
                        <a:extLst>
                          <a:ext uri="{FF2B5EF4-FFF2-40B4-BE49-F238E27FC236}">
                            <a16:creationId xmlns:a16="http://schemas.microsoft.com/office/drawing/2014/main" id="{589EBECF-9E2A-473D-9EFA-A535833BDF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hr-HR" dirty="0"/>
          </a:p>
        </p:txBody>
      </p:sp>
      <p:sp>
        <p:nvSpPr>
          <p:cNvPr id="3" name="Content Placeholder 2"/>
          <p:cNvSpPr>
            <a:spLocks noGrp="1"/>
          </p:cNvSpPr>
          <p:nvPr>
            <p:ph sz="half" idx="1"/>
          </p:nvPr>
        </p:nvSpPr>
        <p:spPr>
          <a:xfrm>
            <a:off x="628650" y="1106905"/>
            <a:ext cx="3886200" cy="5247838"/>
          </a:xfrm>
        </p:spPr>
        <p:txBody>
          <a:bodyPr/>
          <a:lstStyle>
            <a:lvl1pPr>
              <a:defRPr sz="1350"/>
            </a:lvl1pPr>
            <a:lvl2pPr>
              <a:defRPr sz="120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0" y="1106905"/>
            <a:ext cx="3886200" cy="5247838"/>
          </a:xfrm>
        </p:spPr>
        <p:txBody>
          <a:bodyPr/>
          <a:lstStyle>
            <a:lvl1pPr algn="just">
              <a:defRPr sz="1350"/>
            </a:lvl1pPr>
            <a:lvl2pPr algn="just">
              <a:defRPr sz="1200"/>
            </a:lvl2pPr>
            <a:lvl3pPr algn="just">
              <a:defRPr sz="1050"/>
            </a:lvl3pPr>
            <a:lvl4pPr algn="just">
              <a:defRPr sz="900"/>
            </a:lvl4pPr>
            <a:lvl5pPr algn="just">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236918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Rectangle 4">
            <a:extLst>
              <a:ext uri="{FF2B5EF4-FFF2-40B4-BE49-F238E27FC236}">
                <a16:creationId xmlns:a16="http://schemas.microsoft.com/office/drawing/2014/main" id="{886B5F0C-5269-425E-A011-DEA4012DAB21}"/>
              </a:ext>
            </a:extLst>
          </p:cNvPr>
          <p:cNvSpPr>
            <a:spLocks noGrp="1" noChangeArrowheads="1"/>
          </p:cNvSpPr>
          <p:nvPr>
            <p:ph type="dt" sz="half" idx="10"/>
          </p:nvPr>
        </p:nvSpPr>
        <p:spPr>
          <a:ln/>
        </p:spPr>
        <p:txBody>
          <a:bodyPr/>
          <a:lstStyle>
            <a:lvl1pPr>
              <a:defRPr/>
            </a:lvl1pPr>
          </a:lstStyle>
          <a:p>
            <a:pPr>
              <a:defRPr/>
            </a:pPr>
            <a:fld id="{4412243D-64C2-4372-8860-937CA0E495FF}" type="datetime1">
              <a:rPr lang="hr-HR"/>
              <a:pPr>
                <a:defRPr/>
              </a:pPr>
              <a:t>10.4.2024.</a:t>
            </a:fld>
            <a:endParaRPr lang="hr-HR"/>
          </a:p>
        </p:txBody>
      </p:sp>
      <p:sp>
        <p:nvSpPr>
          <p:cNvPr id="4" name="Rectangle 5">
            <a:extLst>
              <a:ext uri="{FF2B5EF4-FFF2-40B4-BE49-F238E27FC236}">
                <a16:creationId xmlns:a16="http://schemas.microsoft.com/office/drawing/2014/main" id="{A7BEC2D1-1F65-40AA-A328-797740E949F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451C32DB-45B8-4315-A5AA-9653BF1DF2BD}"/>
              </a:ext>
            </a:extLst>
          </p:cNvPr>
          <p:cNvSpPr>
            <a:spLocks noGrp="1" noChangeArrowheads="1"/>
          </p:cNvSpPr>
          <p:nvPr>
            <p:ph type="sldNum" sz="quarter" idx="12"/>
          </p:nvPr>
        </p:nvSpPr>
        <p:spPr>
          <a:ln/>
        </p:spPr>
        <p:txBody>
          <a:bodyPr/>
          <a:lstStyle>
            <a:lvl1pPr>
              <a:defRPr/>
            </a:lvl1pPr>
          </a:lstStyle>
          <a:p>
            <a:pPr>
              <a:defRPr/>
            </a:pPr>
            <a:fld id="{4110B099-EBA9-49E2-91AF-642744E593FF}" type="slidenum">
              <a:rPr lang="en-GB" altLang="sr-Latn-RS"/>
              <a:pPr>
                <a:defRPr/>
              </a:pPr>
              <a:t>‹#›</a:t>
            </a:fld>
            <a:endParaRPr lang="en-GB" altLang="sr-Latn-RS"/>
          </a:p>
        </p:txBody>
      </p:sp>
    </p:spTree>
    <p:extLst>
      <p:ext uri="{BB962C8B-B14F-4D97-AF65-F5344CB8AC3E}">
        <p14:creationId xmlns:p14="http://schemas.microsoft.com/office/powerpoint/2010/main" val="111360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AC984F0-E3D0-438C-BB8B-3590DC8B7EA8}"/>
              </a:ext>
            </a:extLst>
          </p:cNvPr>
          <p:cNvSpPr>
            <a:spLocks noGrp="1" noChangeArrowheads="1"/>
          </p:cNvSpPr>
          <p:nvPr>
            <p:ph type="dt" sz="half" idx="10"/>
          </p:nvPr>
        </p:nvSpPr>
        <p:spPr>
          <a:ln/>
        </p:spPr>
        <p:txBody>
          <a:bodyPr/>
          <a:lstStyle>
            <a:lvl1pPr>
              <a:defRPr/>
            </a:lvl1pPr>
          </a:lstStyle>
          <a:p>
            <a:pPr>
              <a:defRPr/>
            </a:pPr>
            <a:fld id="{CF5B7162-A660-4E08-B98D-3C240CC6777A}" type="datetime1">
              <a:rPr lang="hr-HR"/>
              <a:pPr>
                <a:defRPr/>
              </a:pPr>
              <a:t>10.4.2024.</a:t>
            </a:fld>
            <a:endParaRPr lang="hr-HR"/>
          </a:p>
        </p:txBody>
      </p:sp>
      <p:sp>
        <p:nvSpPr>
          <p:cNvPr id="3" name="Rectangle 5">
            <a:extLst>
              <a:ext uri="{FF2B5EF4-FFF2-40B4-BE49-F238E27FC236}">
                <a16:creationId xmlns:a16="http://schemas.microsoft.com/office/drawing/2014/main" id="{9ABF4BE4-10E9-4C12-9BC9-B0E1CCCDA24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CC7817D6-D482-4CD0-8EB0-DA52F71AE4F8}"/>
              </a:ext>
            </a:extLst>
          </p:cNvPr>
          <p:cNvSpPr>
            <a:spLocks noGrp="1" noChangeArrowheads="1"/>
          </p:cNvSpPr>
          <p:nvPr>
            <p:ph type="sldNum" sz="quarter" idx="12"/>
          </p:nvPr>
        </p:nvSpPr>
        <p:spPr>
          <a:ln/>
        </p:spPr>
        <p:txBody>
          <a:bodyPr/>
          <a:lstStyle>
            <a:lvl1pPr>
              <a:defRPr/>
            </a:lvl1pPr>
          </a:lstStyle>
          <a:p>
            <a:pPr>
              <a:defRPr/>
            </a:pPr>
            <a:fld id="{CB39E8CC-4F17-4C12-8594-3B6DD6767C14}" type="slidenum">
              <a:rPr lang="en-GB" altLang="sr-Latn-RS"/>
              <a:pPr>
                <a:defRPr/>
              </a:pPr>
              <a:t>‹#›</a:t>
            </a:fld>
            <a:endParaRPr lang="en-GB" altLang="sr-Latn-RS"/>
          </a:p>
        </p:txBody>
      </p:sp>
    </p:spTree>
    <p:extLst>
      <p:ext uri="{BB962C8B-B14F-4D97-AF65-F5344CB8AC3E}">
        <p14:creationId xmlns:p14="http://schemas.microsoft.com/office/powerpoint/2010/main" val="2856106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120721-C180-4B2B-BC9B-F3BEC4612626}"/>
              </a:ext>
            </a:extLst>
          </p:cNvPr>
          <p:cNvSpPr>
            <a:spLocks noGrp="1" noChangeArrowheads="1"/>
          </p:cNvSpPr>
          <p:nvPr>
            <p:ph type="dt" sz="half" idx="10"/>
          </p:nvPr>
        </p:nvSpPr>
        <p:spPr>
          <a:ln/>
        </p:spPr>
        <p:txBody>
          <a:bodyPr/>
          <a:lstStyle>
            <a:lvl1pPr>
              <a:defRPr/>
            </a:lvl1pPr>
          </a:lstStyle>
          <a:p>
            <a:pPr>
              <a:defRPr/>
            </a:pPr>
            <a:fld id="{3F2CF795-0331-4669-BB9D-A3C3AEDBE639}" type="datetime1">
              <a:rPr lang="hr-HR"/>
              <a:pPr>
                <a:defRPr/>
              </a:pPr>
              <a:t>10.4.2024.</a:t>
            </a:fld>
            <a:endParaRPr lang="hr-HR"/>
          </a:p>
        </p:txBody>
      </p:sp>
      <p:sp>
        <p:nvSpPr>
          <p:cNvPr id="6" name="Rectangle 5">
            <a:extLst>
              <a:ext uri="{FF2B5EF4-FFF2-40B4-BE49-F238E27FC236}">
                <a16:creationId xmlns:a16="http://schemas.microsoft.com/office/drawing/2014/main" id="{7F532602-620B-4009-8FCB-FD5B5E8FD6E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C1C8858-C36F-458D-A9AF-C49DD14BBB9B}"/>
              </a:ext>
            </a:extLst>
          </p:cNvPr>
          <p:cNvSpPr>
            <a:spLocks noGrp="1" noChangeArrowheads="1"/>
          </p:cNvSpPr>
          <p:nvPr>
            <p:ph type="sldNum" sz="quarter" idx="12"/>
          </p:nvPr>
        </p:nvSpPr>
        <p:spPr>
          <a:ln/>
        </p:spPr>
        <p:txBody>
          <a:bodyPr/>
          <a:lstStyle>
            <a:lvl1pPr>
              <a:defRPr/>
            </a:lvl1pPr>
          </a:lstStyle>
          <a:p>
            <a:pPr>
              <a:defRPr/>
            </a:pPr>
            <a:fld id="{B65C7A9F-9E51-46E0-9609-F70561CBCECD}" type="slidenum">
              <a:rPr lang="en-GB" altLang="sr-Latn-RS"/>
              <a:pPr>
                <a:defRPr/>
              </a:pPr>
              <a:t>‹#›</a:t>
            </a:fld>
            <a:endParaRPr lang="en-GB" altLang="sr-Latn-RS"/>
          </a:p>
        </p:txBody>
      </p:sp>
    </p:spTree>
    <p:extLst>
      <p:ext uri="{BB962C8B-B14F-4D97-AF65-F5344CB8AC3E}">
        <p14:creationId xmlns:p14="http://schemas.microsoft.com/office/powerpoint/2010/main" val="1153571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r-H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7CE6D23-D061-40A2-834B-A26C8F7B9180}"/>
              </a:ext>
            </a:extLst>
          </p:cNvPr>
          <p:cNvSpPr>
            <a:spLocks noGrp="1" noChangeArrowheads="1"/>
          </p:cNvSpPr>
          <p:nvPr>
            <p:ph type="dt" sz="half" idx="10"/>
          </p:nvPr>
        </p:nvSpPr>
        <p:spPr>
          <a:ln/>
        </p:spPr>
        <p:txBody>
          <a:bodyPr/>
          <a:lstStyle>
            <a:lvl1pPr>
              <a:defRPr/>
            </a:lvl1pPr>
          </a:lstStyle>
          <a:p>
            <a:pPr>
              <a:defRPr/>
            </a:pPr>
            <a:fld id="{19106A1D-BAB1-4F1B-84D9-556626C65790}" type="datetime1">
              <a:rPr lang="hr-HR"/>
              <a:pPr>
                <a:defRPr/>
              </a:pPr>
              <a:t>10.4.2024.</a:t>
            </a:fld>
            <a:endParaRPr lang="hr-HR"/>
          </a:p>
        </p:txBody>
      </p:sp>
      <p:sp>
        <p:nvSpPr>
          <p:cNvPr id="6" name="Rectangle 5">
            <a:extLst>
              <a:ext uri="{FF2B5EF4-FFF2-40B4-BE49-F238E27FC236}">
                <a16:creationId xmlns:a16="http://schemas.microsoft.com/office/drawing/2014/main" id="{77C4B676-BD64-44BB-9611-B6CE8FE9509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F63AC16-FEDE-43F0-966A-0EA537B2E859}"/>
              </a:ext>
            </a:extLst>
          </p:cNvPr>
          <p:cNvSpPr>
            <a:spLocks noGrp="1" noChangeArrowheads="1"/>
          </p:cNvSpPr>
          <p:nvPr>
            <p:ph type="sldNum" sz="quarter" idx="12"/>
          </p:nvPr>
        </p:nvSpPr>
        <p:spPr>
          <a:ln/>
        </p:spPr>
        <p:txBody>
          <a:bodyPr/>
          <a:lstStyle>
            <a:lvl1pPr>
              <a:defRPr/>
            </a:lvl1pPr>
          </a:lstStyle>
          <a:p>
            <a:pPr>
              <a:defRPr/>
            </a:pPr>
            <a:fld id="{235B36E2-1B1A-4283-8786-15B1BFD38489}" type="slidenum">
              <a:rPr lang="en-GB" altLang="sr-Latn-RS"/>
              <a:pPr>
                <a:defRPr/>
              </a:pPr>
              <a:t>‹#›</a:t>
            </a:fld>
            <a:endParaRPr lang="en-GB" altLang="sr-Latn-RS"/>
          </a:p>
        </p:txBody>
      </p:sp>
    </p:spTree>
    <p:extLst>
      <p:ext uri="{BB962C8B-B14F-4D97-AF65-F5344CB8AC3E}">
        <p14:creationId xmlns:p14="http://schemas.microsoft.com/office/powerpoint/2010/main" val="2260525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72AD50AA-A28E-4C20-B337-89A49E9D596E}"/>
              </a:ext>
            </a:extLst>
          </p:cNvPr>
          <p:cNvSpPr>
            <a:spLocks noGrp="1" noChangeArrowheads="1"/>
          </p:cNvSpPr>
          <p:nvPr>
            <p:ph type="dt" sz="half" idx="10"/>
          </p:nvPr>
        </p:nvSpPr>
        <p:spPr>
          <a:ln/>
        </p:spPr>
        <p:txBody>
          <a:bodyPr/>
          <a:lstStyle>
            <a:lvl1pPr>
              <a:defRPr/>
            </a:lvl1pPr>
          </a:lstStyle>
          <a:p>
            <a:pPr>
              <a:defRPr/>
            </a:pPr>
            <a:fld id="{DFE05E26-53BF-4CCF-A14D-6D9F8E400E16}" type="datetime1">
              <a:rPr lang="hr-HR"/>
              <a:pPr>
                <a:defRPr/>
              </a:pPr>
              <a:t>10.4.2024.</a:t>
            </a:fld>
            <a:endParaRPr lang="hr-HR"/>
          </a:p>
        </p:txBody>
      </p:sp>
      <p:sp>
        <p:nvSpPr>
          <p:cNvPr id="5" name="Rectangle 5">
            <a:extLst>
              <a:ext uri="{FF2B5EF4-FFF2-40B4-BE49-F238E27FC236}">
                <a16:creationId xmlns:a16="http://schemas.microsoft.com/office/drawing/2014/main" id="{DD3D5756-A547-40D9-A358-EEB061EEE1B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401C38F-E0E3-4A41-A032-17E4C6732B31}"/>
              </a:ext>
            </a:extLst>
          </p:cNvPr>
          <p:cNvSpPr>
            <a:spLocks noGrp="1" noChangeArrowheads="1"/>
          </p:cNvSpPr>
          <p:nvPr>
            <p:ph type="sldNum" sz="quarter" idx="12"/>
          </p:nvPr>
        </p:nvSpPr>
        <p:spPr>
          <a:ln/>
        </p:spPr>
        <p:txBody>
          <a:bodyPr/>
          <a:lstStyle>
            <a:lvl1pPr>
              <a:defRPr/>
            </a:lvl1pPr>
          </a:lstStyle>
          <a:p>
            <a:pPr>
              <a:defRPr/>
            </a:pPr>
            <a:fld id="{DF38F132-2943-4281-BA3C-E00B0CF60F8F}" type="slidenum">
              <a:rPr lang="en-GB" altLang="sr-Latn-RS"/>
              <a:pPr>
                <a:defRPr/>
              </a:pPr>
              <a:t>‹#›</a:t>
            </a:fld>
            <a:endParaRPr lang="en-GB" altLang="sr-Latn-RS"/>
          </a:p>
        </p:txBody>
      </p:sp>
    </p:spTree>
    <p:extLst>
      <p:ext uri="{BB962C8B-B14F-4D97-AF65-F5344CB8AC3E}">
        <p14:creationId xmlns:p14="http://schemas.microsoft.com/office/powerpoint/2010/main" val="1128434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89013"/>
            <a:ext cx="2057400" cy="5392737"/>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457200" y="989013"/>
            <a:ext cx="6019800" cy="53927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762C7D31-3901-44D7-A726-EA9ABE90870B}"/>
              </a:ext>
            </a:extLst>
          </p:cNvPr>
          <p:cNvSpPr>
            <a:spLocks noGrp="1" noChangeArrowheads="1"/>
          </p:cNvSpPr>
          <p:nvPr>
            <p:ph type="dt" sz="half" idx="10"/>
          </p:nvPr>
        </p:nvSpPr>
        <p:spPr>
          <a:ln/>
        </p:spPr>
        <p:txBody>
          <a:bodyPr/>
          <a:lstStyle>
            <a:lvl1pPr>
              <a:defRPr/>
            </a:lvl1pPr>
          </a:lstStyle>
          <a:p>
            <a:pPr>
              <a:defRPr/>
            </a:pPr>
            <a:fld id="{201771CF-B69C-4DD9-9874-932808FDAD5B}" type="datetime1">
              <a:rPr lang="hr-HR"/>
              <a:pPr>
                <a:defRPr/>
              </a:pPr>
              <a:t>10.4.2024.</a:t>
            </a:fld>
            <a:endParaRPr lang="hr-HR"/>
          </a:p>
        </p:txBody>
      </p:sp>
      <p:sp>
        <p:nvSpPr>
          <p:cNvPr id="5" name="Rectangle 5">
            <a:extLst>
              <a:ext uri="{FF2B5EF4-FFF2-40B4-BE49-F238E27FC236}">
                <a16:creationId xmlns:a16="http://schemas.microsoft.com/office/drawing/2014/main" id="{7FA7FB4E-EEDF-4065-9555-56566785D29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DC574E04-F2A5-4DFA-AE77-FC3D93181EB0}"/>
              </a:ext>
            </a:extLst>
          </p:cNvPr>
          <p:cNvSpPr>
            <a:spLocks noGrp="1" noChangeArrowheads="1"/>
          </p:cNvSpPr>
          <p:nvPr>
            <p:ph type="sldNum" sz="quarter" idx="12"/>
          </p:nvPr>
        </p:nvSpPr>
        <p:spPr>
          <a:ln/>
        </p:spPr>
        <p:txBody>
          <a:bodyPr/>
          <a:lstStyle>
            <a:lvl1pPr>
              <a:defRPr/>
            </a:lvl1pPr>
          </a:lstStyle>
          <a:p>
            <a:pPr>
              <a:defRPr/>
            </a:pPr>
            <a:fld id="{EAA1F3D9-2529-462F-82A4-64A03FAE6CEC}" type="slidenum">
              <a:rPr lang="en-GB" altLang="sr-Latn-RS"/>
              <a:pPr>
                <a:defRPr/>
              </a:pPr>
              <a:t>‹#›</a:t>
            </a:fld>
            <a:endParaRPr lang="en-GB" altLang="sr-Latn-RS"/>
          </a:p>
        </p:txBody>
      </p:sp>
    </p:spTree>
    <p:extLst>
      <p:ext uri="{BB962C8B-B14F-4D97-AF65-F5344CB8AC3E}">
        <p14:creationId xmlns:p14="http://schemas.microsoft.com/office/powerpoint/2010/main" val="3970792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89013"/>
            <a:ext cx="8229600" cy="1000125"/>
          </a:xfrm>
        </p:spPr>
        <p:txBody>
          <a:bodyPr/>
          <a:lstStyle/>
          <a:p>
            <a:r>
              <a:rPr lang="en-US"/>
              <a:t>Click to edit Master title style</a:t>
            </a:r>
            <a:endParaRPr lang="hr-HR"/>
          </a:p>
        </p:txBody>
      </p:sp>
      <p:sp>
        <p:nvSpPr>
          <p:cNvPr id="3" name="Text Placeholder 2"/>
          <p:cNvSpPr>
            <a:spLocks noGrp="1"/>
          </p:cNvSpPr>
          <p:nvPr>
            <p:ph type="body" sz="half" idx="1"/>
          </p:nvPr>
        </p:nvSpPr>
        <p:spPr>
          <a:xfrm>
            <a:off x="457200" y="2349500"/>
            <a:ext cx="4038600"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2349500"/>
            <a:ext cx="4038600" cy="403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078937D3-9924-4EB4-8ABC-AE8289B7545C}"/>
              </a:ext>
            </a:extLst>
          </p:cNvPr>
          <p:cNvSpPr>
            <a:spLocks noGrp="1" noChangeArrowheads="1"/>
          </p:cNvSpPr>
          <p:nvPr>
            <p:ph type="dt" sz="half" idx="10"/>
          </p:nvPr>
        </p:nvSpPr>
        <p:spPr>
          <a:ln/>
        </p:spPr>
        <p:txBody>
          <a:bodyPr/>
          <a:lstStyle>
            <a:lvl1pPr>
              <a:defRPr/>
            </a:lvl1pPr>
          </a:lstStyle>
          <a:p>
            <a:pPr>
              <a:defRPr/>
            </a:pPr>
            <a:fld id="{864ECA14-E64C-43FD-A722-FC687E5E2518}" type="datetime1">
              <a:rPr lang="hr-HR"/>
              <a:pPr>
                <a:defRPr/>
              </a:pPr>
              <a:t>10.4.2024.</a:t>
            </a:fld>
            <a:endParaRPr lang="hr-HR"/>
          </a:p>
        </p:txBody>
      </p:sp>
      <p:sp>
        <p:nvSpPr>
          <p:cNvPr id="6" name="Rectangle 5">
            <a:extLst>
              <a:ext uri="{FF2B5EF4-FFF2-40B4-BE49-F238E27FC236}">
                <a16:creationId xmlns:a16="http://schemas.microsoft.com/office/drawing/2014/main" id="{3DBB3B24-BD2F-441D-A108-E3B6EE959F9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2CF265E8-C03C-445D-AAE4-08A07B64CF6E}"/>
              </a:ext>
            </a:extLst>
          </p:cNvPr>
          <p:cNvSpPr>
            <a:spLocks noGrp="1" noChangeArrowheads="1"/>
          </p:cNvSpPr>
          <p:nvPr>
            <p:ph type="sldNum" sz="quarter" idx="12"/>
          </p:nvPr>
        </p:nvSpPr>
        <p:spPr>
          <a:ln/>
        </p:spPr>
        <p:txBody>
          <a:bodyPr/>
          <a:lstStyle>
            <a:lvl1pPr>
              <a:defRPr/>
            </a:lvl1pPr>
          </a:lstStyle>
          <a:p>
            <a:pPr>
              <a:defRPr/>
            </a:pPr>
            <a:fld id="{E78B3333-A96E-4FCE-820D-5B0E8AD17C42}" type="slidenum">
              <a:rPr lang="en-GB" altLang="sr-Latn-RS"/>
              <a:pPr>
                <a:defRPr/>
              </a:pPr>
              <a:t>‹#›</a:t>
            </a:fld>
            <a:endParaRPr lang="en-GB" altLang="sr-Latn-RS"/>
          </a:p>
        </p:txBody>
      </p:sp>
    </p:spTree>
    <p:extLst>
      <p:ext uri="{BB962C8B-B14F-4D97-AF65-F5344CB8AC3E}">
        <p14:creationId xmlns:p14="http://schemas.microsoft.com/office/powerpoint/2010/main" val="1159131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621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Object 8" hidden="1">
            <a:extLst>
              <a:ext uri="{FF2B5EF4-FFF2-40B4-BE49-F238E27FC236}">
                <a16:creationId xmlns:a16="http://schemas.microsoft.com/office/drawing/2014/main" id="{A00FD980-ED5B-4437-8FC5-02C192B8ED48}"/>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4103" name="Object 8" hidden="1">
                        <a:extLst>
                          <a:ext uri="{FF2B5EF4-FFF2-40B4-BE49-F238E27FC236}">
                            <a16:creationId xmlns:a16="http://schemas.microsoft.com/office/drawing/2014/main" id="{B855C72E-3D9E-40C5-92A8-1CA2869426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Rectangle 4">
            <a:extLst>
              <a:ext uri="{FF2B5EF4-FFF2-40B4-BE49-F238E27FC236}">
                <a16:creationId xmlns:a16="http://schemas.microsoft.com/office/drawing/2014/main" id="{FBA1C341-6833-42C4-A176-4CBDD560F0EC}"/>
              </a:ext>
            </a:extLst>
          </p:cNvPr>
          <p:cNvSpPr/>
          <p:nvPr userDrawn="1"/>
        </p:nvSpPr>
        <p:spPr>
          <a:xfrm>
            <a:off x="577850" y="6272213"/>
            <a:ext cx="8054975" cy="5222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r-HR"/>
          </a:p>
        </p:txBody>
      </p:sp>
      <p:sp>
        <p:nvSpPr>
          <p:cNvPr id="2" name="Title 1"/>
          <p:cNvSpPr>
            <a:spLocks noGrp="1"/>
          </p:cNvSpPr>
          <p:nvPr>
            <p:ph type="ctrTitle"/>
          </p:nvPr>
        </p:nvSpPr>
        <p:spPr>
          <a:xfrm>
            <a:off x="1143000" y="1122363"/>
            <a:ext cx="6858000" cy="2387600"/>
          </a:xfrm>
          <a:noFill/>
          <a:ln>
            <a:noFill/>
          </a:ln>
        </p:spPr>
        <p:txBody>
          <a:bodyPr anchor="b"/>
          <a:lstStyle>
            <a:lvl1pPr algn="ctr">
              <a:defRPr sz="4500">
                <a:solidFill>
                  <a:schemeClr val="bg1">
                    <a:lumMod val="50000"/>
                  </a:schemeClr>
                </a:solidFill>
              </a:defRPr>
            </a:lvl1pPr>
          </a:lstStyle>
          <a:p>
            <a:r>
              <a:rPr lang="en-US"/>
              <a:t>Click to edit Master title style</a:t>
            </a:r>
            <a:endParaRPr lang="hr-H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hr-HR" dirty="0"/>
          </a:p>
        </p:txBody>
      </p:sp>
    </p:spTree>
    <p:extLst>
      <p:ext uri="{BB962C8B-B14F-4D97-AF65-F5344CB8AC3E}">
        <p14:creationId xmlns:p14="http://schemas.microsoft.com/office/powerpoint/2010/main" val="345991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8" hidden="1">
            <a:extLst>
              <a:ext uri="{FF2B5EF4-FFF2-40B4-BE49-F238E27FC236}">
                <a16:creationId xmlns:a16="http://schemas.microsoft.com/office/drawing/2014/main" id="{C9BB9037-727B-41FB-AB76-D8E973384EC3}"/>
              </a:ext>
            </a:extLst>
          </p:cNvPr>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127" name="Object 8" hidden="1">
                        <a:extLst>
                          <a:ext uri="{FF2B5EF4-FFF2-40B4-BE49-F238E27FC236}">
                            <a16:creationId xmlns:a16="http://schemas.microsoft.com/office/drawing/2014/main" id="{10854119-BA90-4F53-9C13-F9FD65E5E1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hr-HR" dirty="0"/>
          </a:p>
        </p:txBody>
      </p:sp>
      <p:sp>
        <p:nvSpPr>
          <p:cNvPr id="3" name="Content Placeholder 2"/>
          <p:cNvSpPr>
            <a:spLocks noGrp="1"/>
          </p:cNvSpPr>
          <p:nvPr>
            <p:ph idx="1"/>
          </p:nvPr>
        </p:nvSpPr>
        <p:spPr>
          <a:xfrm>
            <a:off x="628650" y="1171074"/>
            <a:ext cx="7886700" cy="5159524"/>
          </a:xfrm>
        </p:spPr>
        <p:txBody>
          <a:bodyPr/>
          <a:lstStyle>
            <a:lvl1pPr>
              <a:defRPr sz="1350"/>
            </a:lvl1pPr>
            <a:lvl2pPr>
              <a:defRPr sz="1200"/>
            </a:lvl2pPr>
            <a:lvl3pPr>
              <a:defRPr sz="1050"/>
            </a:lvl3pPr>
            <a:lvl4pPr>
              <a:defRPr sz="900"/>
            </a:lvl4pPr>
            <a:lvl5pPr>
              <a:defRPr sz="9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r-HR" dirty="0"/>
          </a:p>
        </p:txBody>
      </p:sp>
    </p:spTree>
    <p:extLst>
      <p:ext uri="{BB962C8B-B14F-4D97-AF65-F5344CB8AC3E}">
        <p14:creationId xmlns:p14="http://schemas.microsoft.com/office/powerpoint/2010/main" val="197262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hr-HR" dirty="0"/>
          </a:p>
        </p:txBody>
      </p:sp>
      <p:sp>
        <p:nvSpPr>
          <p:cNvPr id="3" name="Content Placeholder 2"/>
          <p:cNvSpPr>
            <a:spLocks noGrp="1"/>
          </p:cNvSpPr>
          <p:nvPr>
            <p:ph sz="half" idx="1"/>
          </p:nvPr>
        </p:nvSpPr>
        <p:spPr>
          <a:xfrm>
            <a:off x="628650" y="1106905"/>
            <a:ext cx="3886200" cy="5247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29150" y="1106905"/>
            <a:ext cx="3886200" cy="5247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Tree>
    <p:extLst>
      <p:ext uri="{BB962C8B-B14F-4D97-AF65-F5344CB8AC3E}">
        <p14:creationId xmlns:p14="http://schemas.microsoft.com/office/powerpoint/2010/main" val="336325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hr-HR"/>
          </a:p>
        </p:txBody>
      </p:sp>
      <p:sp>
        <p:nvSpPr>
          <p:cNvPr id="4" name="Rectangle 4">
            <a:extLst>
              <a:ext uri="{FF2B5EF4-FFF2-40B4-BE49-F238E27FC236}">
                <a16:creationId xmlns:a16="http://schemas.microsoft.com/office/drawing/2014/main" id="{BB5EE439-E845-4F47-B305-A4445CDCB67E}"/>
              </a:ext>
            </a:extLst>
          </p:cNvPr>
          <p:cNvSpPr>
            <a:spLocks noGrp="1" noChangeArrowheads="1"/>
          </p:cNvSpPr>
          <p:nvPr>
            <p:ph type="dt" sz="half" idx="10"/>
          </p:nvPr>
        </p:nvSpPr>
        <p:spPr>
          <a:ln/>
        </p:spPr>
        <p:txBody>
          <a:bodyPr/>
          <a:lstStyle>
            <a:lvl1pPr>
              <a:defRPr/>
            </a:lvl1pPr>
          </a:lstStyle>
          <a:p>
            <a:pPr>
              <a:defRPr/>
            </a:pPr>
            <a:fld id="{EAFC6475-C97C-4B8B-B2C5-C8407B35852C}" type="datetime1">
              <a:rPr lang="hr-HR"/>
              <a:pPr>
                <a:defRPr/>
              </a:pPr>
              <a:t>10.4.2024.</a:t>
            </a:fld>
            <a:endParaRPr lang="hr-HR"/>
          </a:p>
        </p:txBody>
      </p:sp>
      <p:sp>
        <p:nvSpPr>
          <p:cNvPr id="5" name="Rectangle 5">
            <a:extLst>
              <a:ext uri="{FF2B5EF4-FFF2-40B4-BE49-F238E27FC236}">
                <a16:creationId xmlns:a16="http://schemas.microsoft.com/office/drawing/2014/main" id="{615E1326-2B24-48B1-9FC4-BBDB313690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582A099-2CBC-4B18-8CDD-7ADFCFECD5D2}"/>
              </a:ext>
            </a:extLst>
          </p:cNvPr>
          <p:cNvSpPr>
            <a:spLocks noGrp="1" noChangeArrowheads="1"/>
          </p:cNvSpPr>
          <p:nvPr>
            <p:ph type="sldNum" sz="quarter" idx="12"/>
          </p:nvPr>
        </p:nvSpPr>
        <p:spPr>
          <a:ln/>
        </p:spPr>
        <p:txBody>
          <a:bodyPr/>
          <a:lstStyle>
            <a:lvl1pPr>
              <a:defRPr/>
            </a:lvl1pPr>
          </a:lstStyle>
          <a:p>
            <a:pPr>
              <a:defRPr/>
            </a:pPr>
            <a:fld id="{342CBB91-AFA7-474B-A52E-91957266B020}" type="slidenum">
              <a:rPr lang="en-GB" altLang="sr-Latn-RS"/>
              <a:pPr>
                <a:defRPr/>
              </a:pPr>
              <a:t>‹#›</a:t>
            </a:fld>
            <a:endParaRPr lang="en-GB" altLang="sr-Latn-RS"/>
          </a:p>
        </p:txBody>
      </p:sp>
    </p:spTree>
    <p:extLst>
      <p:ext uri="{BB962C8B-B14F-4D97-AF65-F5344CB8AC3E}">
        <p14:creationId xmlns:p14="http://schemas.microsoft.com/office/powerpoint/2010/main" val="212208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Rectangle 4">
            <a:extLst>
              <a:ext uri="{FF2B5EF4-FFF2-40B4-BE49-F238E27FC236}">
                <a16:creationId xmlns:a16="http://schemas.microsoft.com/office/drawing/2014/main" id="{36D90D33-432F-40F9-AB2C-B8A78A53AFE4}"/>
              </a:ext>
            </a:extLst>
          </p:cNvPr>
          <p:cNvSpPr>
            <a:spLocks noGrp="1" noChangeArrowheads="1"/>
          </p:cNvSpPr>
          <p:nvPr>
            <p:ph type="dt" sz="half" idx="10"/>
          </p:nvPr>
        </p:nvSpPr>
        <p:spPr>
          <a:ln/>
        </p:spPr>
        <p:txBody>
          <a:bodyPr/>
          <a:lstStyle>
            <a:lvl1pPr>
              <a:defRPr/>
            </a:lvl1pPr>
          </a:lstStyle>
          <a:p>
            <a:pPr>
              <a:defRPr/>
            </a:pPr>
            <a:fld id="{E18C1152-1EC1-433C-A738-152D2B74C0A9}" type="datetime1">
              <a:rPr lang="hr-HR"/>
              <a:pPr>
                <a:defRPr/>
              </a:pPr>
              <a:t>10.4.2024.</a:t>
            </a:fld>
            <a:endParaRPr lang="hr-HR"/>
          </a:p>
        </p:txBody>
      </p:sp>
      <p:sp>
        <p:nvSpPr>
          <p:cNvPr id="5" name="Rectangle 5">
            <a:extLst>
              <a:ext uri="{FF2B5EF4-FFF2-40B4-BE49-F238E27FC236}">
                <a16:creationId xmlns:a16="http://schemas.microsoft.com/office/drawing/2014/main" id="{2A124671-435D-458F-891A-F48BEFC4355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F869CA96-E852-4F5C-A193-81E0D3D78D69}"/>
              </a:ext>
            </a:extLst>
          </p:cNvPr>
          <p:cNvSpPr>
            <a:spLocks noGrp="1" noChangeArrowheads="1"/>
          </p:cNvSpPr>
          <p:nvPr>
            <p:ph type="sldNum" sz="quarter" idx="12"/>
          </p:nvPr>
        </p:nvSpPr>
        <p:spPr>
          <a:ln/>
        </p:spPr>
        <p:txBody>
          <a:bodyPr/>
          <a:lstStyle>
            <a:lvl1pPr>
              <a:defRPr/>
            </a:lvl1pPr>
          </a:lstStyle>
          <a:p>
            <a:pPr>
              <a:defRPr/>
            </a:pPr>
            <a:fld id="{4A395D01-DCD9-4E33-9696-5FD10D0AEDA1}" type="slidenum">
              <a:rPr lang="en-GB" altLang="sr-Latn-RS"/>
              <a:pPr>
                <a:defRPr/>
              </a:pPr>
              <a:t>‹#›</a:t>
            </a:fld>
            <a:endParaRPr lang="en-GB" altLang="sr-Latn-RS"/>
          </a:p>
        </p:txBody>
      </p:sp>
    </p:spTree>
    <p:extLst>
      <p:ext uri="{BB962C8B-B14F-4D97-AF65-F5344CB8AC3E}">
        <p14:creationId xmlns:p14="http://schemas.microsoft.com/office/powerpoint/2010/main" val="1687246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E49C81AB-F128-4501-863B-D8216C13457A}"/>
              </a:ext>
            </a:extLst>
          </p:cNvPr>
          <p:cNvSpPr>
            <a:spLocks noGrp="1" noChangeArrowheads="1"/>
          </p:cNvSpPr>
          <p:nvPr>
            <p:ph type="dt" sz="half" idx="10"/>
          </p:nvPr>
        </p:nvSpPr>
        <p:spPr>
          <a:ln/>
        </p:spPr>
        <p:txBody>
          <a:bodyPr/>
          <a:lstStyle>
            <a:lvl1pPr>
              <a:defRPr/>
            </a:lvl1pPr>
          </a:lstStyle>
          <a:p>
            <a:pPr>
              <a:defRPr/>
            </a:pPr>
            <a:fld id="{00FDE83E-D16F-4BD6-81B9-FED9F5AC600E}" type="datetime1">
              <a:rPr lang="hr-HR"/>
              <a:pPr>
                <a:defRPr/>
              </a:pPr>
              <a:t>10.4.2024.</a:t>
            </a:fld>
            <a:endParaRPr lang="hr-HR"/>
          </a:p>
        </p:txBody>
      </p:sp>
      <p:sp>
        <p:nvSpPr>
          <p:cNvPr id="5" name="Rectangle 5">
            <a:extLst>
              <a:ext uri="{FF2B5EF4-FFF2-40B4-BE49-F238E27FC236}">
                <a16:creationId xmlns:a16="http://schemas.microsoft.com/office/drawing/2014/main" id="{9A38F422-A37C-4084-BC06-E31DBB7C848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4FF36A67-C076-422B-B625-DC7D6CAFEDC7}"/>
              </a:ext>
            </a:extLst>
          </p:cNvPr>
          <p:cNvSpPr>
            <a:spLocks noGrp="1" noChangeArrowheads="1"/>
          </p:cNvSpPr>
          <p:nvPr>
            <p:ph type="sldNum" sz="quarter" idx="12"/>
          </p:nvPr>
        </p:nvSpPr>
        <p:spPr>
          <a:ln/>
        </p:spPr>
        <p:txBody>
          <a:bodyPr/>
          <a:lstStyle>
            <a:lvl1pPr>
              <a:defRPr/>
            </a:lvl1pPr>
          </a:lstStyle>
          <a:p>
            <a:pPr>
              <a:defRPr/>
            </a:pPr>
            <a:fld id="{B312AD16-3E40-48A8-AB4E-479783D5291A}" type="slidenum">
              <a:rPr lang="en-GB" altLang="sr-Latn-RS"/>
              <a:pPr>
                <a:defRPr/>
              </a:pPr>
              <a:t>‹#›</a:t>
            </a:fld>
            <a:endParaRPr lang="en-GB" altLang="sr-Latn-RS"/>
          </a:p>
        </p:txBody>
      </p:sp>
    </p:spTree>
    <p:extLst>
      <p:ext uri="{BB962C8B-B14F-4D97-AF65-F5344CB8AC3E}">
        <p14:creationId xmlns:p14="http://schemas.microsoft.com/office/powerpoint/2010/main" val="1937345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457200" y="2349500"/>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4648200" y="2349500"/>
            <a:ext cx="4038600"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Rectangle 4">
            <a:extLst>
              <a:ext uri="{FF2B5EF4-FFF2-40B4-BE49-F238E27FC236}">
                <a16:creationId xmlns:a16="http://schemas.microsoft.com/office/drawing/2014/main" id="{B2343BFA-82A5-40E1-8DB8-ADAFEA43CD79}"/>
              </a:ext>
            </a:extLst>
          </p:cNvPr>
          <p:cNvSpPr>
            <a:spLocks noGrp="1" noChangeArrowheads="1"/>
          </p:cNvSpPr>
          <p:nvPr>
            <p:ph type="dt" sz="half" idx="10"/>
          </p:nvPr>
        </p:nvSpPr>
        <p:spPr>
          <a:ln/>
        </p:spPr>
        <p:txBody>
          <a:bodyPr/>
          <a:lstStyle>
            <a:lvl1pPr>
              <a:defRPr/>
            </a:lvl1pPr>
          </a:lstStyle>
          <a:p>
            <a:pPr>
              <a:defRPr/>
            </a:pPr>
            <a:fld id="{2936D920-7424-48F5-8AA5-427A60732827}" type="datetime1">
              <a:rPr lang="hr-HR"/>
              <a:pPr>
                <a:defRPr/>
              </a:pPr>
              <a:t>10.4.2024.</a:t>
            </a:fld>
            <a:endParaRPr lang="hr-HR"/>
          </a:p>
        </p:txBody>
      </p:sp>
      <p:sp>
        <p:nvSpPr>
          <p:cNvPr id="6" name="Rectangle 5">
            <a:extLst>
              <a:ext uri="{FF2B5EF4-FFF2-40B4-BE49-F238E27FC236}">
                <a16:creationId xmlns:a16="http://schemas.microsoft.com/office/drawing/2014/main" id="{41DCFF34-7CBB-4713-A8D9-93D08F3BAA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0D02F760-32D2-4EB1-A0C6-840AB9D8D5BE}"/>
              </a:ext>
            </a:extLst>
          </p:cNvPr>
          <p:cNvSpPr>
            <a:spLocks noGrp="1" noChangeArrowheads="1"/>
          </p:cNvSpPr>
          <p:nvPr>
            <p:ph type="sldNum" sz="quarter" idx="12"/>
          </p:nvPr>
        </p:nvSpPr>
        <p:spPr>
          <a:ln/>
        </p:spPr>
        <p:txBody>
          <a:bodyPr/>
          <a:lstStyle>
            <a:lvl1pPr>
              <a:defRPr/>
            </a:lvl1pPr>
          </a:lstStyle>
          <a:p>
            <a:pPr>
              <a:defRPr/>
            </a:pPr>
            <a:fld id="{F8A37687-2107-4A28-BEC1-C31A9D5B51C3}" type="slidenum">
              <a:rPr lang="en-GB" altLang="sr-Latn-RS"/>
              <a:pPr>
                <a:defRPr/>
              </a:pPr>
              <a:t>‹#›</a:t>
            </a:fld>
            <a:endParaRPr lang="en-GB" altLang="sr-Latn-RS"/>
          </a:p>
        </p:txBody>
      </p:sp>
    </p:spTree>
    <p:extLst>
      <p:ext uri="{BB962C8B-B14F-4D97-AF65-F5344CB8AC3E}">
        <p14:creationId xmlns:p14="http://schemas.microsoft.com/office/powerpoint/2010/main" val="103793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Rectangle 4">
            <a:extLst>
              <a:ext uri="{FF2B5EF4-FFF2-40B4-BE49-F238E27FC236}">
                <a16:creationId xmlns:a16="http://schemas.microsoft.com/office/drawing/2014/main" id="{331E2884-7FA9-4282-A56F-EE62DA803960}"/>
              </a:ext>
            </a:extLst>
          </p:cNvPr>
          <p:cNvSpPr>
            <a:spLocks noGrp="1" noChangeArrowheads="1"/>
          </p:cNvSpPr>
          <p:nvPr>
            <p:ph type="dt" sz="half" idx="10"/>
          </p:nvPr>
        </p:nvSpPr>
        <p:spPr>
          <a:ln/>
        </p:spPr>
        <p:txBody>
          <a:bodyPr/>
          <a:lstStyle>
            <a:lvl1pPr>
              <a:defRPr/>
            </a:lvl1pPr>
          </a:lstStyle>
          <a:p>
            <a:pPr>
              <a:defRPr/>
            </a:pPr>
            <a:fld id="{52FFD1C1-83BD-4381-8006-008095FF15E2}" type="datetime1">
              <a:rPr lang="hr-HR"/>
              <a:pPr>
                <a:defRPr/>
              </a:pPr>
              <a:t>10.4.2024.</a:t>
            </a:fld>
            <a:endParaRPr lang="hr-HR"/>
          </a:p>
        </p:txBody>
      </p:sp>
      <p:sp>
        <p:nvSpPr>
          <p:cNvPr id="8" name="Rectangle 5">
            <a:extLst>
              <a:ext uri="{FF2B5EF4-FFF2-40B4-BE49-F238E27FC236}">
                <a16:creationId xmlns:a16="http://schemas.microsoft.com/office/drawing/2014/main" id="{AC9E3F95-AC64-4B06-87F2-600707DBE10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259C198C-3E5E-4BEA-9C4A-BDC5278587F9}"/>
              </a:ext>
            </a:extLst>
          </p:cNvPr>
          <p:cNvSpPr>
            <a:spLocks noGrp="1" noChangeArrowheads="1"/>
          </p:cNvSpPr>
          <p:nvPr>
            <p:ph type="sldNum" sz="quarter" idx="12"/>
          </p:nvPr>
        </p:nvSpPr>
        <p:spPr>
          <a:ln/>
        </p:spPr>
        <p:txBody>
          <a:bodyPr/>
          <a:lstStyle>
            <a:lvl1pPr>
              <a:defRPr/>
            </a:lvl1pPr>
          </a:lstStyle>
          <a:p>
            <a:pPr>
              <a:defRPr/>
            </a:pPr>
            <a:fld id="{6508DA70-9816-4525-9165-F8E62EBE127C}" type="slidenum">
              <a:rPr lang="en-GB" altLang="sr-Latn-RS"/>
              <a:pPr>
                <a:defRPr/>
              </a:pPr>
              <a:t>‹#›</a:t>
            </a:fld>
            <a:endParaRPr lang="en-GB" altLang="sr-Latn-RS"/>
          </a:p>
        </p:txBody>
      </p:sp>
    </p:spTree>
    <p:extLst>
      <p:ext uri="{BB962C8B-B14F-4D97-AF65-F5344CB8AC3E}">
        <p14:creationId xmlns:p14="http://schemas.microsoft.com/office/powerpoint/2010/main" val="196642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1.xml"/><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050" name="Object 3" hidden="1">
            <a:extLst>
              <a:ext uri="{FF2B5EF4-FFF2-40B4-BE49-F238E27FC236}">
                <a16:creationId xmlns:a16="http://schemas.microsoft.com/office/drawing/2014/main" id="{2015A662-C6D0-4BFD-8DB9-5E0EBD58D04E}"/>
              </a:ext>
            </a:extLst>
          </p:cNvPr>
          <p:cNvGraphicFramePr>
            <a:graphicFrameLocks noChangeAspect="1"/>
          </p:cNvGraphicFramePr>
          <p:nvPr userDrawn="1">
            <p:custDataLst>
              <p:tags r:id="rId6"/>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0"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Placeholder 1">
            <a:extLst>
              <a:ext uri="{FF2B5EF4-FFF2-40B4-BE49-F238E27FC236}">
                <a16:creationId xmlns:a16="http://schemas.microsoft.com/office/drawing/2014/main" id="{7FBA492D-6F11-4556-AAA4-43610EA48C9B}"/>
              </a:ext>
            </a:extLst>
          </p:cNvPr>
          <p:cNvSpPr>
            <a:spLocks noGrp="1"/>
          </p:cNvSpPr>
          <p:nvPr>
            <p:ph type="title"/>
          </p:nvPr>
        </p:nvSpPr>
        <p:spPr>
          <a:xfrm>
            <a:off x="628650" y="365125"/>
            <a:ext cx="7886700" cy="630238"/>
          </a:xfrm>
          <a:prstGeom prst="rect">
            <a:avLst/>
          </a:prstGeom>
          <a:solidFill>
            <a:schemeClr val="bg1">
              <a:lumMod val="50000"/>
            </a:schemeClr>
          </a:solidFill>
          <a:ln>
            <a:noFill/>
          </a:ln>
        </p:spPr>
        <p:txBody>
          <a:bodyPr vert="horz" lIns="91440" tIns="45720" rIns="91440" bIns="45720" rtlCol="0" anchor="ctr">
            <a:noAutofit/>
          </a:bodyPr>
          <a:lstStyle/>
          <a:p>
            <a:r>
              <a:rPr lang="en-US" dirty="0"/>
              <a:t>Click to edit Master title style</a:t>
            </a:r>
            <a:endParaRPr lang="hr-HR" dirty="0"/>
          </a:p>
        </p:txBody>
      </p:sp>
      <p:sp>
        <p:nvSpPr>
          <p:cNvPr id="2052" name="Text Placeholder 2">
            <a:extLst>
              <a:ext uri="{FF2B5EF4-FFF2-40B4-BE49-F238E27FC236}">
                <a16:creationId xmlns:a16="http://schemas.microsoft.com/office/drawing/2014/main" id="{E1750E29-BC71-4687-8DCB-F8D912ABF44A}"/>
              </a:ext>
            </a:extLst>
          </p:cNvPr>
          <p:cNvSpPr>
            <a:spLocks noGrp="1" noChangeArrowheads="1"/>
          </p:cNvSpPr>
          <p:nvPr>
            <p:ph type="body" idx="1"/>
          </p:nvPr>
        </p:nvSpPr>
        <p:spPr bwMode="auto">
          <a:xfrm>
            <a:off x="628650" y="1179513"/>
            <a:ext cx="7886700" cy="500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a:t>Edit Master text styles</a:t>
            </a:r>
          </a:p>
          <a:p>
            <a:pPr lvl="1"/>
            <a:r>
              <a:rPr lang="en-US" altLang="sr-Latn-RS"/>
              <a:t>Second level</a:t>
            </a:r>
          </a:p>
          <a:p>
            <a:pPr lvl="2"/>
            <a:r>
              <a:rPr lang="en-US" altLang="sr-Latn-RS"/>
              <a:t>Third level</a:t>
            </a:r>
          </a:p>
          <a:p>
            <a:pPr lvl="3"/>
            <a:r>
              <a:rPr lang="en-US" altLang="sr-Latn-RS"/>
              <a:t>Fourth level</a:t>
            </a:r>
          </a:p>
          <a:p>
            <a:pPr lvl="4"/>
            <a:r>
              <a:rPr lang="en-US" altLang="sr-Latn-RS"/>
              <a:t>Fifth level</a:t>
            </a:r>
            <a:endParaRPr lang="hr-HR" altLang="sr-Latn-RS"/>
          </a:p>
        </p:txBody>
      </p:sp>
      <p:pic>
        <p:nvPicPr>
          <p:cNvPr id="2053" name="Picture 12">
            <a:extLst>
              <a:ext uri="{FF2B5EF4-FFF2-40B4-BE49-F238E27FC236}">
                <a16:creationId xmlns:a16="http://schemas.microsoft.com/office/drawing/2014/main" id="{E96CD818-1FFF-42E1-9284-53D82C73CDA8}"/>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28650" y="6534150"/>
            <a:ext cx="4127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B667575B-533B-4FC8-B1C0-9C4BDC17C9CF}"/>
              </a:ext>
            </a:extLst>
          </p:cNvPr>
          <p:cNvCxnSpPr/>
          <p:nvPr userDrawn="1"/>
        </p:nvCxnSpPr>
        <p:spPr>
          <a:xfrm>
            <a:off x="628650" y="6529388"/>
            <a:ext cx="701675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391D3A-1624-4967-8B26-A519B94021E2}"/>
              </a:ext>
            </a:extLst>
          </p:cNvPr>
          <p:cNvCxnSpPr/>
          <p:nvPr userDrawn="1"/>
        </p:nvCxnSpPr>
        <p:spPr>
          <a:xfrm>
            <a:off x="7645400" y="6529388"/>
            <a:ext cx="86995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B7FDA80-CA06-4C94-9C09-C76CA7279861}"/>
              </a:ext>
            </a:extLst>
          </p:cNvPr>
          <p:cNvSpPr txBox="1"/>
          <p:nvPr userDrawn="1"/>
        </p:nvSpPr>
        <p:spPr>
          <a:xfrm>
            <a:off x="8115300" y="6591300"/>
            <a:ext cx="400050" cy="219075"/>
          </a:xfrm>
          <a:prstGeom prst="rect">
            <a:avLst/>
          </a:prstGeom>
          <a:solidFill>
            <a:srgbClr val="C00000"/>
          </a:solidFill>
          <a:ln>
            <a:solidFill>
              <a:srgbClr val="C00000"/>
            </a:solidFill>
          </a:ln>
        </p:spPr>
        <p:txBody>
          <a:bodyPr>
            <a:spAutoFit/>
          </a:bodyPr>
          <a:lstStyle/>
          <a:p>
            <a:pPr algn="r">
              <a:defRPr/>
            </a:pPr>
            <a:fld id="{A2510017-435D-442D-9741-5B473F4365B4}" type="slidenum">
              <a:rPr lang="hr-HR" sz="825">
                <a:solidFill>
                  <a:schemeClr val="bg1"/>
                </a:solidFill>
                <a:latin typeface="Cambria" panose="02040503050406030204" pitchFamily="18" charset="0"/>
              </a:rPr>
              <a:pPr algn="r">
                <a:defRPr/>
              </a:pPr>
              <a:t>‹#›</a:t>
            </a:fld>
            <a:endParaRPr lang="hr-HR" sz="825" dirty="0">
              <a:solidFill>
                <a:schemeClr val="bg1"/>
              </a:solidFill>
              <a:latin typeface="Cambria" panose="02040503050406030204" pitchFamily="18" charset="0"/>
            </a:endParaRPr>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28" r:id="rId4"/>
  </p:sldLayoutIdLst>
  <p:hf hdr="0" ftr="0" dt="0"/>
  <p:txStyles>
    <p:titleStyle>
      <a:lvl1pPr algn="l" defTabSz="685800" rtl="0" eaLnBrk="0" fontAlgn="base" hangingPunct="0">
        <a:lnSpc>
          <a:spcPct val="90000"/>
        </a:lnSpc>
        <a:spcBef>
          <a:spcPct val="0"/>
        </a:spcBef>
        <a:spcAft>
          <a:spcPct val="0"/>
        </a:spcAft>
        <a:defRPr kern="1200">
          <a:solidFill>
            <a:schemeClr val="bg1"/>
          </a:solidFill>
          <a:latin typeface="Cambria" panose="02040503050406030204" pitchFamily="18" charset="0"/>
          <a:ea typeface="+mj-ea"/>
          <a:cs typeface="+mj-cs"/>
        </a:defRPr>
      </a:lvl1pPr>
      <a:lvl2pPr algn="l" defTabSz="685800" rtl="0" eaLnBrk="0" fontAlgn="base" hangingPunct="0">
        <a:lnSpc>
          <a:spcPct val="90000"/>
        </a:lnSpc>
        <a:spcBef>
          <a:spcPct val="0"/>
        </a:spcBef>
        <a:spcAft>
          <a:spcPct val="0"/>
        </a:spcAft>
        <a:defRPr>
          <a:solidFill>
            <a:schemeClr val="bg1"/>
          </a:solidFill>
          <a:latin typeface="Cambria" panose="02040503050406030204" pitchFamily="18" charset="0"/>
        </a:defRPr>
      </a:lvl2pPr>
      <a:lvl3pPr algn="l" defTabSz="685800" rtl="0" eaLnBrk="0" fontAlgn="base" hangingPunct="0">
        <a:lnSpc>
          <a:spcPct val="90000"/>
        </a:lnSpc>
        <a:spcBef>
          <a:spcPct val="0"/>
        </a:spcBef>
        <a:spcAft>
          <a:spcPct val="0"/>
        </a:spcAft>
        <a:defRPr>
          <a:solidFill>
            <a:schemeClr val="bg1"/>
          </a:solidFill>
          <a:latin typeface="Cambria" panose="02040503050406030204" pitchFamily="18" charset="0"/>
        </a:defRPr>
      </a:lvl3pPr>
      <a:lvl4pPr algn="l" defTabSz="685800" rtl="0" eaLnBrk="0" fontAlgn="base" hangingPunct="0">
        <a:lnSpc>
          <a:spcPct val="90000"/>
        </a:lnSpc>
        <a:spcBef>
          <a:spcPct val="0"/>
        </a:spcBef>
        <a:spcAft>
          <a:spcPct val="0"/>
        </a:spcAft>
        <a:defRPr>
          <a:solidFill>
            <a:schemeClr val="bg1"/>
          </a:solidFill>
          <a:latin typeface="Cambria" panose="02040503050406030204" pitchFamily="18" charset="0"/>
        </a:defRPr>
      </a:lvl4pPr>
      <a:lvl5pPr algn="l" defTabSz="685800" rtl="0" eaLnBrk="0" fontAlgn="base" hangingPunct="0">
        <a:lnSpc>
          <a:spcPct val="90000"/>
        </a:lnSpc>
        <a:spcBef>
          <a:spcPct val="0"/>
        </a:spcBef>
        <a:spcAft>
          <a:spcPct val="0"/>
        </a:spcAft>
        <a:defRPr>
          <a:solidFill>
            <a:schemeClr val="bg1"/>
          </a:solidFill>
          <a:latin typeface="Cambria" panose="02040503050406030204" pitchFamily="18" charset="0"/>
        </a:defRPr>
      </a:lvl5pPr>
      <a:lvl6pPr marL="457200" algn="l" defTabSz="685800" rtl="0" fontAlgn="base">
        <a:lnSpc>
          <a:spcPct val="90000"/>
        </a:lnSpc>
        <a:spcBef>
          <a:spcPct val="0"/>
        </a:spcBef>
        <a:spcAft>
          <a:spcPct val="0"/>
        </a:spcAft>
        <a:defRPr>
          <a:solidFill>
            <a:schemeClr val="bg1"/>
          </a:solidFill>
          <a:latin typeface="Cambria" panose="02040503050406030204" pitchFamily="18" charset="0"/>
        </a:defRPr>
      </a:lvl6pPr>
      <a:lvl7pPr marL="914400" algn="l" defTabSz="685800" rtl="0" fontAlgn="base">
        <a:lnSpc>
          <a:spcPct val="90000"/>
        </a:lnSpc>
        <a:spcBef>
          <a:spcPct val="0"/>
        </a:spcBef>
        <a:spcAft>
          <a:spcPct val="0"/>
        </a:spcAft>
        <a:defRPr>
          <a:solidFill>
            <a:schemeClr val="bg1"/>
          </a:solidFill>
          <a:latin typeface="Cambria" panose="02040503050406030204" pitchFamily="18" charset="0"/>
        </a:defRPr>
      </a:lvl7pPr>
      <a:lvl8pPr marL="1371600" algn="l" defTabSz="685800" rtl="0" fontAlgn="base">
        <a:lnSpc>
          <a:spcPct val="90000"/>
        </a:lnSpc>
        <a:spcBef>
          <a:spcPct val="0"/>
        </a:spcBef>
        <a:spcAft>
          <a:spcPct val="0"/>
        </a:spcAft>
        <a:defRPr>
          <a:solidFill>
            <a:schemeClr val="bg1"/>
          </a:solidFill>
          <a:latin typeface="Cambria" panose="02040503050406030204" pitchFamily="18" charset="0"/>
        </a:defRPr>
      </a:lvl8pPr>
      <a:lvl9pPr marL="1828800" algn="l" defTabSz="685800" rtl="0" fontAlgn="base">
        <a:lnSpc>
          <a:spcPct val="90000"/>
        </a:lnSpc>
        <a:spcBef>
          <a:spcPct val="0"/>
        </a:spcBef>
        <a:spcAft>
          <a:spcPct val="0"/>
        </a:spcAft>
        <a:defRPr>
          <a:solidFill>
            <a:schemeClr val="bg1"/>
          </a:solidFill>
          <a:latin typeface="Cambria" panose="02040503050406030204" pitchFamily="18" charset="0"/>
        </a:defRPr>
      </a:lvl9pPr>
    </p:titleStyle>
    <p:bodyStyle>
      <a:lvl1pPr marL="171450" indent="-171450" algn="just" defTabSz="685800" rtl="0" eaLnBrk="0" fontAlgn="base" hangingPunct="0">
        <a:lnSpc>
          <a:spcPct val="90000"/>
        </a:lnSpc>
        <a:spcBef>
          <a:spcPts val="750"/>
        </a:spcBef>
        <a:spcAft>
          <a:spcPct val="0"/>
        </a:spcAft>
        <a:buClr>
          <a:srgbClr val="C00000"/>
        </a:buClr>
        <a:buFont typeface="Wingdings" panose="05000000000000000000" pitchFamily="2" charset="2"/>
        <a:buChar char="§"/>
        <a:defRPr sz="1300" kern="1200">
          <a:solidFill>
            <a:srgbClr val="7F7F7F"/>
          </a:solidFill>
          <a:latin typeface="Cambria" panose="02040503050406030204" pitchFamily="18" charset="0"/>
          <a:ea typeface="+mn-ea"/>
          <a:cs typeface="+mn-cs"/>
        </a:defRPr>
      </a:lvl1pPr>
      <a:lvl2pPr marL="514350" indent="-171450" algn="just" defTabSz="685800" rtl="0" eaLnBrk="0" fontAlgn="base" hangingPunct="0">
        <a:lnSpc>
          <a:spcPct val="90000"/>
        </a:lnSpc>
        <a:spcBef>
          <a:spcPts val="375"/>
        </a:spcBef>
        <a:spcAft>
          <a:spcPct val="0"/>
        </a:spcAft>
        <a:buClr>
          <a:srgbClr val="C00000"/>
        </a:buClr>
        <a:buFont typeface="Wingdings" panose="05000000000000000000" pitchFamily="2" charset="2"/>
        <a:buChar char="§"/>
        <a:defRPr sz="1200" kern="1200">
          <a:solidFill>
            <a:srgbClr val="7F7F7F"/>
          </a:solidFill>
          <a:latin typeface="Cambria" panose="02040503050406030204" pitchFamily="18" charset="0"/>
          <a:ea typeface="+mn-ea"/>
          <a:cs typeface="+mn-cs"/>
        </a:defRPr>
      </a:lvl2pPr>
      <a:lvl3pPr marL="857250" indent="-171450" algn="just" defTabSz="685800" rtl="0" eaLnBrk="0" fontAlgn="base" hangingPunct="0">
        <a:lnSpc>
          <a:spcPct val="90000"/>
        </a:lnSpc>
        <a:spcBef>
          <a:spcPts val="375"/>
        </a:spcBef>
        <a:spcAft>
          <a:spcPct val="0"/>
        </a:spcAft>
        <a:buClr>
          <a:srgbClr val="C00000"/>
        </a:buClr>
        <a:buFont typeface="Wingdings" panose="05000000000000000000" pitchFamily="2" charset="2"/>
        <a:buChar char="§"/>
        <a:defRPr sz="1000" kern="1200">
          <a:solidFill>
            <a:srgbClr val="7F7F7F"/>
          </a:solidFill>
          <a:latin typeface="Cambria" panose="02040503050406030204" pitchFamily="18" charset="0"/>
          <a:ea typeface="+mn-ea"/>
          <a:cs typeface="+mn-cs"/>
        </a:defRPr>
      </a:lvl3pPr>
      <a:lvl4pPr marL="1200150" indent="-171450" algn="just" defTabSz="685800" rtl="0" eaLnBrk="0" fontAlgn="base" hangingPunct="0">
        <a:lnSpc>
          <a:spcPct val="90000"/>
        </a:lnSpc>
        <a:spcBef>
          <a:spcPts val="375"/>
        </a:spcBef>
        <a:spcAft>
          <a:spcPct val="0"/>
        </a:spcAft>
        <a:buClr>
          <a:srgbClr val="C00000"/>
        </a:buClr>
        <a:buFont typeface="Wingdings" panose="05000000000000000000" pitchFamily="2" charset="2"/>
        <a:buChar char="§"/>
        <a:defRPr sz="900" kern="1200">
          <a:solidFill>
            <a:srgbClr val="7F7F7F"/>
          </a:solidFill>
          <a:latin typeface="Cambria" panose="02040503050406030204" pitchFamily="18" charset="0"/>
          <a:ea typeface="+mn-ea"/>
          <a:cs typeface="+mn-cs"/>
        </a:defRPr>
      </a:lvl4pPr>
      <a:lvl5pPr marL="1543050" indent="-171450" algn="just" defTabSz="685800" rtl="0" eaLnBrk="0" fontAlgn="base" hangingPunct="0">
        <a:lnSpc>
          <a:spcPct val="90000"/>
        </a:lnSpc>
        <a:spcBef>
          <a:spcPts val="375"/>
        </a:spcBef>
        <a:spcAft>
          <a:spcPct val="0"/>
        </a:spcAft>
        <a:buClr>
          <a:srgbClr val="C00000"/>
        </a:buClr>
        <a:buFont typeface="Wingdings" panose="05000000000000000000" pitchFamily="2" charset="2"/>
        <a:buChar char="§"/>
        <a:defRPr sz="900" kern="1200">
          <a:solidFill>
            <a:srgbClr val="7F7F7F"/>
          </a:solidFill>
          <a:latin typeface="Cambria" panose="020405030504060302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r-Latn-R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420F5A4-DD0F-414E-AC8C-679BB8E11C2A}"/>
              </a:ext>
            </a:extLst>
          </p:cNvPr>
          <p:cNvSpPr>
            <a:spLocks noGrp="1" noChangeArrowheads="1"/>
          </p:cNvSpPr>
          <p:nvPr>
            <p:ph type="title"/>
          </p:nvPr>
        </p:nvSpPr>
        <p:spPr bwMode="auto">
          <a:xfrm>
            <a:off x="457200" y="989013"/>
            <a:ext cx="8229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r-HR" altLang="sr-Latn-RS"/>
              <a:t>Click to edit Master title style</a:t>
            </a:r>
          </a:p>
        </p:txBody>
      </p:sp>
      <p:sp>
        <p:nvSpPr>
          <p:cNvPr id="1027" name="Rectangle 3">
            <a:extLst>
              <a:ext uri="{FF2B5EF4-FFF2-40B4-BE49-F238E27FC236}">
                <a16:creationId xmlns:a16="http://schemas.microsoft.com/office/drawing/2014/main" id="{13919DA9-C4C5-46B5-8516-0A2B9F2341DD}"/>
              </a:ext>
            </a:extLst>
          </p:cNvPr>
          <p:cNvSpPr>
            <a:spLocks noGrp="1" noChangeArrowheads="1"/>
          </p:cNvSpPr>
          <p:nvPr>
            <p:ph type="body" idx="1"/>
          </p:nvPr>
        </p:nvSpPr>
        <p:spPr bwMode="auto">
          <a:xfrm>
            <a:off x="457200" y="2349500"/>
            <a:ext cx="82296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r-HR" altLang="sr-Latn-RS"/>
              <a:t>Click to edit Master text styles</a:t>
            </a:r>
          </a:p>
          <a:p>
            <a:pPr lvl="1"/>
            <a:r>
              <a:rPr lang="hr-HR" altLang="sr-Latn-RS"/>
              <a:t>Second level</a:t>
            </a:r>
          </a:p>
          <a:p>
            <a:pPr lvl="2"/>
            <a:r>
              <a:rPr lang="hr-HR" altLang="sr-Latn-RS"/>
              <a:t>Third level</a:t>
            </a:r>
          </a:p>
          <a:p>
            <a:pPr lvl="3"/>
            <a:r>
              <a:rPr lang="hr-HR" altLang="sr-Latn-RS"/>
              <a:t>Fourth level</a:t>
            </a:r>
          </a:p>
          <a:p>
            <a:pPr lvl="4"/>
            <a:r>
              <a:rPr lang="hr-HR" altLang="sr-Latn-RS"/>
              <a:t>Fifth level</a:t>
            </a:r>
          </a:p>
        </p:txBody>
      </p:sp>
      <p:sp>
        <p:nvSpPr>
          <p:cNvPr id="1028" name="Rectangle 4">
            <a:extLst>
              <a:ext uri="{FF2B5EF4-FFF2-40B4-BE49-F238E27FC236}">
                <a16:creationId xmlns:a16="http://schemas.microsoft.com/office/drawing/2014/main" id="{1C9310E2-FF40-4CFD-8502-C2E623BF2F61}"/>
              </a:ext>
            </a:extLst>
          </p:cNvPr>
          <p:cNvSpPr>
            <a:spLocks noGrp="1" noChangeArrowheads="1"/>
          </p:cNvSpPr>
          <p:nvPr>
            <p:ph type="dt" sz="half" idx="2"/>
          </p:nvPr>
        </p:nvSpPr>
        <p:spPr bwMode="auto">
          <a:xfrm>
            <a:off x="6804025" y="404813"/>
            <a:ext cx="2133600" cy="288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spcBef>
                <a:spcPct val="0"/>
              </a:spcBef>
              <a:buFontTx/>
              <a:buNone/>
              <a:defRPr sz="800" b="1">
                <a:solidFill>
                  <a:schemeClr val="bg2"/>
                </a:solidFill>
                <a:effectLst>
                  <a:outerShdw blurRad="38100" dist="38100" dir="2700000" algn="tl">
                    <a:srgbClr val="C0C0C0"/>
                  </a:outerShdw>
                </a:effectLst>
              </a:defRPr>
            </a:lvl1pPr>
          </a:lstStyle>
          <a:p>
            <a:pPr>
              <a:defRPr/>
            </a:pPr>
            <a:fld id="{F1914F02-77FA-4EDA-BC22-FBB770B71E59}" type="datetime1">
              <a:rPr lang="hr-HR"/>
              <a:pPr>
                <a:defRPr/>
              </a:pPr>
              <a:t>10.4.2024.</a:t>
            </a:fld>
            <a:endParaRPr lang="hr-HR"/>
          </a:p>
        </p:txBody>
      </p:sp>
      <p:sp>
        <p:nvSpPr>
          <p:cNvPr id="1029" name="Rectangle 5">
            <a:extLst>
              <a:ext uri="{FF2B5EF4-FFF2-40B4-BE49-F238E27FC236}">
                <a16:creationId xmlns:a16="http://schemas.microsoft.com/office/drawing/2014/main" id="{3D5C481B-AFC7-4DBE-8062-C6989B3AB1EC}"/>
              </a:ext>
            </a:extLst>
          </p:cNvPr>
          <p:cNvSpPr>
            <a:spLocks noGrp="1" noChangeArrowheads="1"/>
          </p:cNvSpPr>
          <p:nvPr>
            <p:ph type="ftr" sz="quarter" idx="3"/>
          </p:nvPr>
        </p:nvSpPr>
        <p:spPr bwMode="auto">
          <a:xfrm>
            <a:off x="2987675" y="6453188"/>
            <a:ext cx="2895600" cy="2603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algn="ctr" eaLnBrk="1" hangingPunct="1">
              <a:lnSpc>
                <a:spcPct val="100000"/>
              </a:lnSpc>
              <a:spcBef>
                <a:spcPct val="0"/>
              </a:spcBef>
              <a:buFontTx/>
              <a:buNone/>
              <a:defRPr sz="1600" b="1">
                <a:solidFill>
                  <a:schemeClr val="bg2"/>
                </a:solidFill>
                <a:effectLst>
                  <a:outerShdw blurRad="38100" dist="38100" dir="2700000" algn="tl">
                    <a:srgbClr val="C0C0C0"/>
                  </a:outerShdw>
                </a:effectLst>
                <a:latin typeface="Arial" charset="0"/>
              </a:defRPr>
            </a:lvl1pPr>
          </a:lstStyle>
          <a:p>
            <a:pPr>
              <a:defRPr/>
            </a:pPr>
            <a:endParaRPr lang="en-GB"/>
          </a:p>
        </p:txBody>
      </p:sp>
      <p:sp>
        <p:nvSpPr>
          <p:cNvPr id="1030" name="Rectangle 6">
            <a:extLst>
              <a:ext uri="{FF2B5EF4-FFF2-40B4-BE49-F238E27FC236}">
                <a16:creationId xmlns:a16="http://schemas.microsoft.com/office/drawing/2014/main" id="{F7045B51-86EB-44F3-A703-83956388159F}"/>
              </a:ext>
            </a:extLst>
          </p:cNvPr>
          <p:cNvSpPr>
            <a:spLocks noGrp="1" noChangeArrowheads="1"/>
          </p:cNvSpPr>
          <p:nvPr>
            <p:ph type="sldNum" sz="quarter" idx="4"/>
          </p:nvPr>
        </p:nvSpPr>
        <p:spPr bwMode="auto">
          <a:xfrm>
            <a:off x="6804025" y="73025"/>
            <a:ext cx="2133600"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FontTx/>
              <a:buNone/>
              <a:defRPr sz="800" b="1">
                <a:solidFill>
                  <a:srgbClr val="990000"/>
                </a:solidFill>
                <a:effectLst>
                  <a:outerShdw blurRad="38100" dist="38100" dir="2700000" algn="tl">
                    <a:srgbClr val="C0C0C0"/>
                  </a:outerShdw>
                </a:effectLst>
              </a:defRPr>
            </a:lvl1pPr>
          </a:lstStyle>
          <a:p>
            <a:pPr>
              <a:defRPr/>
            </a:pPr>
            <a:fld id="{D88C91A8-A297-4341-B132-67221402131D}" type="slidenum">
              <a:rPr lang="en-GB" altLang="sr-Latn-RS"/>
              <a:pPr>
                <a:defRPr/>
              </a:pPr>
              <a:t>‹#›</a:t>
            </a:fld>
            <a:endParaRPr lang="en-GB" altLang="sr-Latn-RS"/>
          </a:p>
        </p:txBody>
      </p:sp>
    </p:spTree>
    <p:extLst>
      <p:ext uri="{BB962C8B-B14F-4D97-AF65-F5344CB8AC3E}">
        <p14:creationId xmlns:p14="http://schemas.microsoft.com/office/powerpoint/2010/main" val="358548006"/>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Tahoma" pitchFamily="34" charset="0"/>
          <a:cs typeface="Tahoma" pitchFamily="34" charset="0"/>
        </a:defRPr>
      </a:lvl2pPr>
      <a:lvl3pPr algn="ctr" rtl="0" eaLnBrk="0" fontAlgn="base" hangingPunct="0">
        <a:spcBef>
          <a:spcPct val="0"/>
        </a:spcBef>
        <a:spcAft>
          <a:spcPct val="0"/>
        </a:spcAft>
        <a:defRPr sz="4000" b="1">
          <a:solidFill>
            <a:schemeClr val="bg1"/>
          </a:solidFill>
          <a:latin typeface="Tahoma" pitchFamily="34" charset="0"/>
          <a:cs typeface="Tahoma" pitchFamily="34" charset="0"/>
        </a:defRPr>
      </a:lvl3pPr>
      <a:lvl4pPr algn="ctr" rtl="0" eaLnBrk="0" fontAlgn="base" hangingPunct="0">
        <a:spcBef>
          <a:spcPct val="0"/>
        </a:spcBef>
        <a:spcAft>
          <a:spcPct val="0"/>
        </a:spcAft>
        <a:defRPr sz="4000" b="1">
          <a:solidFill>
            <a:schemeClr val="bg1"/>
          </a:solidFill>
          <a:latin typeface="Tahoma" pitchFamily="34" charset="0"/>
          <a:cs typeface="Tahoma" pitchFamily="34" charset="0"/>
        </a:defRPr>
      </a:lvl4pPr>
      <a:lvl5pPr algn="ctr" rtl="0" eaLnBrk="0" fontAlgn="base" hangingPunct="0">
        <a:spcBef>
          <a:spcPct val="0"/>
        </a:spcBef>
        <a:spcAft>
          <a:spcPct val="0"/>
        </a:spcAft>
        <a:defRPr sz="4000" b="1">
          <a:solidFill>
            <a:schemeClr val="bg1"/>
          </a:solidFill>
          <a:latin typeface="Tahoma" pitchFamily="34" charset="0"/>
          <a:cs typeface="Tahoma" pitchFamily="34" charset="0"/>
        </a:defRPr>
      </a:lvl5pPr>
      <a:lvl6pPr marL="457200" algn="ctr" rtl="0" fontAlgn="base">
        <a:spcBef>
          <a:spcPct val="0"/>
        </a:spcBef>
        <a:spcAft>
          <a:spcPct val="0"/>
        </a:spcAft>
        <a:defRPr sz="4000" b="1">
          <a:solidFill>
            <a:schemeClr val="bg1"/>
          </a:solidFill>
          <a:latin typeface="Tahoma" pitchFamily="34" charset="0"/>
          <a:cs typeface="Tahoma" pitchFamily="34" charset="0"/>
        </a:defRPr>
      </a:lvl6pPr>
      <a:lvl7pPr marL="914400" algn="ctr" rtl="0" fontAlgn="base">
        <a:spcBef>
          <a:spcPct val="0"/>
        </a:spcBef>
        <a:spcAft>
          <a:spcPct val="0"/>
        </a:spcAft>
        <a:defRPr sz="4000" b="1">
          <a:solidFill>
            <a:schemeClr val="bg1"/>
          </a:solidFill>
          <a:latin typeface="Tahoma" pitchFamily="34" charset="0"/>
          <a:cs typeface="Tahoma" pitchFamily="34" charset="0"/>
        </a:defRPr>
      </a:lvl7pPr>
      <a:lvl8pPr marL="1371600" algn="ctr" rtl="0" fontAlgn="base">
        <a:spcBef>
          <a:spcPct val="0"/>
        </a:spcBef>
        <a:spcAft>
          <a:spcPct val="0"/>
        </a:spcAft>
        <a:defRPr sz="4000" b="1">
          <a:solidFill>
            <a:schemeClr val="bg1"/>
          </a:solidFill>
          <a:latin typeface="Tahoma" pitchFamily="34" charset="0"/>
          <a:cs typeface="Tahoma" pitchFamily="34" charset="0"/>
        </a:defRPr>
      </a:lvl8pPr>
      <a:lvl9pPr marL="1828800" algn="ctr" rtl="0" fontAlgn="base">
        <a:spcBef>
          <a:spcPct val="0"/>
        </a:spcBef>
        <a:spcAft>
          <a:spcPct val="0"/>
        </a:spcAft>
        <a:defRPr sz="4000" b="1">
          <a:solidFill>
            <a:schemeClr val="bg1"/>
          </a:solidFill>
          <a:latin typeface="Tahoma" pitchFamily="34" charset="0"/>
          <a:cs typeface="Tahom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notesSlide" Target="../notesSlides/notesSlide1.xml"/><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1.emf"/><Relationship Id="rId10" Type="http://schemas.openxmlformats.org/officeDocument/2006/relationships/image" Target="../media/image8.JPG"/><Relationship Id="rId4" Type="http://schemas.openxmlformats.org/officeDocument/2006/relationships/oleObject" Target="../embeddings/oleObject5.bin"/><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JP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10" hidden="1">
            <a:extLst>
              <a:ext uri="{FF2B5EF4-FFF2-40B4-BE49-F238E27FC236}">
                <a16:creationId xmlns:a16="http://schemas.microsoft.com/office/drawing/2014/main" id="{A98422D5-DE3C-4F14-9F25-88FEE301602C}"/>
              </a:ext>
            </a:extLst>
          </p:cNvPr>
          <p:cNvGraphicFramePr>
            <a:graphicFrameLocks noChangeAspect="1"/>
          </p:cNvGraphicFramePr>
          <p:nvPr>
            <p:custDataLst>
              <p:tags r:id="rId1"/>
            </p:custDataLst>
          </p:nvPr>
        </p:nvGraphicFramePr>
        <p:xfrm>
          <a:off x="1588" y="858838"/>
          <a:ext cx="1587" cy="1587"/>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194" name="Object 10" hidden="1">
                        <a:extLst>
                          <a:ext uri="{FF2B5EF4-FFF2-40B4-BE49-F238E27FC236}">
                            <a16:creationId xmlns:a16="http://schemas.microsoft.com/office/drawing/2014/main" id="{A98422D5-DE3C-4F14-9F25-88FEE3016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8588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Picture 3">
            <a:extLst>
              <a:ext uri="{FF2B5EF4-FFF2-40B4-BE49-F238E27FC236}">
                <a16:creationId xmlns:a16="http://schemas.microsoft.com/office/drawing/2014/main" id="{BB76DA1A-98EF-45C8-937C-46A0265F8F5C}"/>
              </a:ext>
            </a:extLst>
          </p:cNvPr>
          <p:cNvPicPr>
            <a:picLocks noChangeAspect="1"/>
          </p:cNvPicPr>
          <p:nvPr/>
        </p:nvPicPr>
        <p:blipFill>
          <a:blip r:embed="rId6" cstate="print"/>
          <a:stretch>
            <a:fillRect/>
          </a:stretch>
        </p:blipFill>
        <p:spPr>
          <a:xfrm>
            <a:off x="15" y="852040"/>
            <a:ext cx="3286110" cy="1597847"/>
          </a:xfrm>
          <a:custGeom>
            <a:avLst/>
            <a:gdLst>
              <a:gd name="connsiteX0" fmla="*/ 0 w 4475140"/>
              <a:gd name="connsiteY0" fmla="*/ 0 h 2130473"/>
              <a:gd name="connsiteX1" fmla="*/ 1074821 w 4475140"/>
              <a:gd name="connsiteY1" fmla="*/ 0 h 2130473"/>
              <a:gd name="connsiteX2" fmla="*/ 1074821 w 4475140"/>
              <a:gd name="connsiteY2" fmla="*/ 239 h 2130473"/>
              <a:gd name="connsiteX3" fmla="*/ 4475140 w 4475140"/>
              <a:gd name="connsiteY3" fmla="*/ 239 h 2130473"/>
              <a:gd name="connsiteX4" fmla="*/ 3488563 w 4475140"/>
              <a:gd name="connsiteY4" fmla="*/ 2130473 h 2130473"/>
              <a:gd name="connsiteX5" fmla="*/ 0 w 4475140"/>
              <a:gd name="connsiteY5" fmla="*/ 2130473 h 2130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30473">
                <a:moveTo>
                  <a:pt x="0" y="0"/>
                </a:moveTo>
                <a:lnTo>
                  <a:pt x="1074821" y="0"/>
                </a:lnTo>
                <a:lnTo>
                  <a:pt x="1074821" y="239"/>
                </a:lnTo>
                <a:lnTo>
                  <a:pt x="4475140" y="239"/>
                </a:lnTo>
                <a:lnTo>
                  <a:pt x="3488563" y="2130473"/>
                </a:lnTo>
                <a:lnTo>
                  <a:pt x="0" y="2130473"/>
                </a:lnTo>
                <a:close/>
              </a:path>
            </a:pathLst>
          </a:custGeom>
        </p:spPr>
      </p:pic>
      <p:sp>
        <p:nvSpPr>
          <p:cNvPr id="8" name="Freeform 34">
            <a:extLst>
              <a:ext uri="{FF2B5EF4-FFF2-40B4-BE49-F238E27FC236}">
                <a16:creationId xmlns:a16="http://schemas.microsoft.com/office/drawing/2014/main" id="{356536B6-0316-482A-8832-B2086DBBB91D}"/>
              </a:ext>
            </a:extLst>
          </p:cNvPr>
          <p:cNvSpPr>
            <a:spLocks noGrp="1" noRot="1" noChangeAspect="1" noMove="1" noResize="1" noEditPoints="1" noAdjustHandles="1" noChangeArrowheads="1" noChangeShapeType="1" noTextEdit="1"/>
          </p:cNvSpPr>
          <p:nvPr/>
        </p:nvSpPr>
        <p:spPr>
          <a:xfrm flipH="1" flipV="1">
            <a:off x="5788025" y="4368800"/>
            <a:ext cx="3355975" cy="1631950"/>
          </a:xfrm>
          <a:custGeom>
            <a:avLst/>
            <a:gdLst>
              <a:gd name="connsiteX0" fmla="*/ 3468199 w 4475140"/>
              <a:gd name="connsiteY0" fmla="*/ 2174680 h 2174680"/>
              <a:gd name="connsiteX1" fmla="*/ 0 w 4475140"/>
              <a:gd name="connsiteY1" fmla="*/ 2174680 h 2174680"/>
              <a:gd name="connsiteX2" fmla="*/ 0 w 4475140"/>
              <a:gd name="connsiteY2" fmla="*/ 0 h 2174680"/>
              <a:gd name="connsiteX3" fmla="*/ 1074821 w 4475140"/>
              <a:gd name="connsiteY3" fmla="*/ 0 h 2174680"/>
              <a:gd name="connsiteX4" fmla="*/ 1074821 w 4475140"/>
              <a:gd name="connsiteY4" fmla="*/ 478 h 2174680"/>
              <a:gd name="connsiteX5" fmla="*/ 4475140 w 4475140"/>
              <a:gd name="connsiteY5" fmla="*/ 478 h 217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75140" h="2174680">
                <a:moveTo>
                  <a:pt x="3468199" y="2174680"/>
                </a:moveTo>
                <a:lnTo>
                  <a:pt x="0" y="2174680"/>
                </a:lnTo>
                <a:lnTo>
                  <a:pt x="0" y="0"/>
                </a:lnTo>
                <a:lnTo>
                  <a:pt x="1074821" y="0"/>
                </a:lnTo>
                <a:lnTo>
                  <a:pt x="1074821" y="478"/>
                </a:lnTo>
                <a:lnTo>
                  <a:pt x="4475140" y="478"/>
                </a:lnTo>
                <a:close/>
              </a:path>
            </a:pathLst>
          </a:cu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kern="0" dirty="0">
              <a:solidFill>
                <a:sysClr val="windowText" lastClr="000000"/>
              </a:solidFill>
            </a:endParaRPr>
          </a:p>
        </p:txBody>
      </p:sp>
      <p:pic>
        <p:nvPicPr>
          <p:cNvPr id="8197" name="Picture 6">
            <a:extLst>
              <a:ext uri="{FF2B5EF4-FFF2-40B4-BE49-F238E27FC236}">
                <a16:creationId xmlns:a16="http://schemas.microsoft.com/office/drawing/2014/main" id="{DF6B0BAC-3353-45A5-B6A5-384DE600A55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963" y="53975"/>
            <a:ext cx="1290637"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4827BE15-40DB-4CCC-982E-0CFD97D73169}"/>
              </a:ext>
            </a:extLst>
          </p:cNvPr>
          <p:cNvSpPr>
            <a:spLocks noGrp="1" noChangeArrowheads="1"/>
          </p:cNvSpPr>
          <p:nvPr>
            <p:ph type="ctrTitle"/>
          </p:nvPr>
        </p:nvSpPr>
        <p:spPr>
          <a:xfrm>
            <a:off x="107504" y="2636912"/>
            <a:ext cx="9078912" cy="1520231"/>
          </a:xfrm>
        </p:spPr>
        <p:txBody>
          <a:bodyPr>
            <a:normAutofit/>
          </a:bodyPr>
          <a:lstStyle/>
          <a:p>
            <a:pPr eaLnBrk="1" fontAlgn="auto" hangingPunct="1">
              <a:lnSpc>
                <a:spcPct val="100000"/>
              </a:lnSpc>
              <a:spcAft>
                <a:spcPts val="600"/>
              </a:spcAft>
              <a:defRPr/>
            </a:pPr>
            <a:r>
              <a:rPr lang="en-US" altLang="sr-Latn-RS" sz="4000" b="1" dirty="0">
                <a:solidFill>
                  <a:srgbClr val="C00000"/>
                </a:solidFill>
              </a:rPr>
              <a:t>IGU Storage</a:t>
            </a:r>
            <a:br>
              <a:rPr lang="en-US" altLang="sr-Latn-RS" sz="4000" b="1" dirty="0">
                <a:solidFill>
                  <a:srgbClr val="C00000"/>
                </a:solidFill>
              </a:rPr>
            </a:br>
            <a:r>
              <a:rPr lang="en-US" altLang="sr-Latn-RS" sz="4000" b="1" dirty="0">
                <a:solidFill>
                  <a:srgbClr val="C00000"/>
                </a:solidFill>
              </a:rPr>
              <a:t>Committee Meeting</a:t>
            </a:r>
            <a:endParaRPr lang="hr-HR" altLang="sr-Latn-RS" sz="3200" i="1" dirty="0">
              <a:solidFill>
                <a:srgbClr val="C00000"/>
              </a:solidFill>
              <a:latin typeface="Calibri" panose="020F0502020204030204" pitchFamily="34" charset="0"/>
              <a:cs typeface="Arial" panose="020B0604020202020204" pitchFamily="34" charset="0"/>
            </a:endParaRPr>
          </a:p>
        </p:txBody>
      </p:sp>
      <p:sp>
        <p:nvSpPr>
          <p:cNvPr id="8200" name="Rectangle 8">
            <a:extLst>
              <a:ext uri="{FF2B5EF4-FFF2-40B4-BE49-F238E27FC236}">
                <a16:creationId xmlns:a16="http://schemas.microsoft.com/office/drawing/2014/main" id="{3F68DDCF-A81B-4EED-B91A-B778B9EA944F}"/>
              </a:ext>
            </a:extLst>
          </p:cNvPr>
          <p:cNvSpPr>
            <a:spLocks noChangeArrowheads="1"/>
          </p:cNvSpPr>
          <p:nvPr/>
        </p:nvSpPr>
        <p:spPr bwMode="auto">
          <a:xfrm>
            <a:off x="2473325" y="4810125"/>
            <a:ext cx="66294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hr-HR" altLang="sr-Latn-RS" sz="1600" b="1" i="1">
              <a:solidFill>
                <a:srgbClr val="FFFFFF"/>
              </a:solidFill>
              <a:latin typeface="Calibri" panose="020F0502020204030204" pitchFamily="34" charset="0"/>
              <a:cs typeface="Calibri" panose="020F0502020204030204" pitchFamily="34" charset="0"/>
            </a:endParaRPr>
          </a:p>
          <a:p>
            <a:pPr algn="r" eaLnBrk="1" hangingPunct="1"/>
            <a:endParaRPr lang="hr-HR" altLang="sr-Latn-RS" sz="1600" b="1" i="1">
              <a:solidFill>
                <a:srgbClr val="FFFFFF"/>
              </a:solidFill>
              <a:latin typeface="Calibri" panose="020F0502020204030204" pitchFamily="34" charset="0"/>
              <a:cs typeface="Calibri" panose="020F0502020204030204" pitchFamily="34" charset="0"/>
            </a:endParaRPr>
          </a:p>
          <a:p>
            <a:pPr algn="r" eaLnBrk="1" hangingPunct="1"/>
            <a:endParaRPr lang="hr-HR" altLang="sr-Latn-RS" sz="1600" b="1" i="1">
              <a:solidFill>
                <a:srgbClr val="FFFFFF"/>
              </a:solidFill>
              <a:latin typeface="Calibri" panose="020F0502020204030204" pitchFamily="34" charset="0"/>
              <a:cs typeface="Calibri" panose="020F0502020204030204" pitchFamily="34" charset="0"/>
            </a:endParaRPr>
          </a:p>
          <a:p>
            <a:pPr algn="r" eaLnBrk="1" hangingPunct="1"/>
            <a:endParaRPr lang="hr-HR" altLang="sr-Latn-RS" sz="2000" b="1" i="1">
              <a:solidFill>
                <a:srgbClr val="FFFFFF"/>
              </a:solidFill>
              <a:latin typeface="Calibri" panose="020F0502020204030204" pitchFamily="34" charset="0"/>
              <a:cs typeface="Calibri" panose="020F0502020204030204" pitchFamily="34" charset="0"/>
            </a:endParaRPr>
          </a:p>
          <a:p>
            <a:pPr algn="r" eaLnBrk="1" hangingPunct="1"/>
            <a:endParaRPr lang="hr-HR" altLang="sr-Latn-RS" sz="2000" b="1" i="1">
              <a:solidFill>
                <a:srgbClr val="FFFFFF"/>
              </a:solidFill>
              <a:latin typeface="Calibri" panose="020F0502020204030204" pitchFamily="34" charset="0"/>
              <a:cs typeface="Calibri" panose="020F0502020204030204" pitchFamily="34" charset="0"/>
            </a:endParaRPr>
          </a:p>
        </p:txBody>
      </p:sp>
      <p:sp>
        <p:nvSpPr>
          <p:cNvPr id="8201" name="Rectangle 12">
            <a:extLst>
              <a:ext uri="{FF2B5EF4-FFF2-40B4-BE49-F238E27FC236}">
                <a16:creationId xmlns:a16="http://schemas.microsoft.com/office/drawing/2014/main" id="{91968F45-78A9-4315-BF8E-86B7D3F1500D}"/>
              </a:ext>
            </a:extLst>
          </p:cNvPr>
          <p:cNvSpPr>
            <a:spLocks noChangeArrowheads="1"/>
          </p:cNvSpPr>
          <p:nvPr/>
        </p:nvSpPr>
        <p:spPr bwMode="auto">
          <a:xfrm>
            <a:off x="57481" y="6251720"/>
            <a:ext cx="9045244" cy="584775"/>
          </a:xfrm>
          <a:prstGeom prst="rect">
            <a:avLst/>
          </a:prstGeom>
          <a:solidFill>
            <a:schemeClr val="bg1"/>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sr-Latn-RS" sz="1600" i="1" dirty="0">
                <a:solidFill>
                  <a:srgbClr val="000000"/>
                </a:solidFill>
                <a:latin typeface="Calibri" panose="020F0502020204030204" pitchFamily="34" charset="0"/>
                <a:cs typeface="Arial" panose="020B0604020202020204" pitchFamily="34" charset="0"/>
              </a:rPr>
              <a:t>Paris, April 10-12, 2024</a:t>
            </a:r>
          </a:p>
          <a:p>
            <a:pPr algn="ctr" eaLnBrk="1" hangingPunct="1"/>
            <a:endParaRPr lang="hr-HR" altLang="sr-Latn-RS" sz="1600" i="1" dirty="0">
              <a:solidFill>
                <a:srgbClr val="000000"/>
              </a:solidFill>
              <a:latin typeface="Calibri" panose="020F050202020403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2BD948A7-480E-435D-9605-8B4AB076D727}"/>
              </a:ext>
            </a:extLst>
          </p:cNvPr>
          <p:cNvPicPr>
            <a:picLocks noChangeAspect="1"/>
          </p:cNvPicPr>
          <p:nvPr/>
        </p:nvPicPr>
        <p:blipFill>
          <a:blip r:embed="rId8"/>
          <a:stretch>
            <a:fillRect/>
          </a:stretch>
        </p:blipFill>
        <p:spPr>
          <a:xfrm>
            <a:off x="0" y="4369022"/>
            <a:ext cx="6298035" cy="1631010"/>
          </a:xfrm>
          <a:custGeom>
            <a:avLst/>
            <a:gdLst>
              <a:gd name="connsiteX0" fmla="*/ 0 w 8563376"/>
              <a:gd name="connsiteY0" fmla="*/ 0 h 2175160"/>
              <a:gd name="connsiteX1" fmla="*/ 8563376 w 8563376"/>
              <a:gd name="connsiteY1" fmla="*/ 0 h 2175160"/>
              <a:gd name="connsiteX2" fmla="*/ 7555992 w 8563376"/>
              <a:gd name="connsiteY2" fmla="*/ 2175160 h 2175160"/>
              <a:gd name="connsiteX3" fmla="*/ 0 w 8563376"/>
              <a:gd name="connsiteY3" fmla="*/ 2175160 h 2175160"/>
            </a:gdLst>
            <a:ahLst/>
            <a:cxnLst>
              <a:cxn ang="0">
                <a:pos x="connsiteX0" y="connsiteY0"/>
              </a:cxn>
              <a:cxn ang="0">
                <a:pos x="connsiteX1" y="connsiteY1"/>
              </a:cxn>
              <a:cxn ang="0">
                <a:pos x="connsiteX2" y="connsiteY2"/>
              </a:cxn>
              <a:cxn ang="0">
                <a:pos x="connsiteX3" y="connsiteY3"/>
              </a:cxn>
            </a:cxnLst>
            <a:rect l="l" t="t" r="r" b="b"/>
            <a:pathLst>
              <a:path w="8563376" h="2175160">
                <a:moveTo>
                  <a:pt x="0" y="0"/>
                </a:moveTo>
                <a:lnTo>
                  <a:pt x="8563376" y="0"/>
                </a:lnTo>
                <a:lnTo>
                  <a:pt x="7555992" y="2175160"/>
                </a:lnTo>
                <a:lnTo>
                  <a:pt x="0" y="2175160"/>
                </a:lnTo>
                <a:close/>
              </a:path>
            </a:pathLst>
          </a:custGeom>
        </p:spPr>
      </p:pic>
      <p:pic>
        <p:nvPicPr>
          <p:cNvPr id="12" name="Picture 11">
            <a:extLst>
              <a:ext uri="{FF2B5EF4-FFF2-40B4-BE49-F238E27FC236}">
                <a16:creationId xmlns:a16="http://schemas.microsoft.com/office/drawing/2014/main" id="{77DEE3B7-8B35-4014-9659-BE7EFAB3CB37}"/>
              </a:ext>
            </a:extLst>
          </p:cNvPr>
          <p:cNvPicPr>
            <a:picLocks noChangeAspect="1"/>
          </p:cNvPicPr>
          <p:nvPr/>
        </p:nvPicPr>
        <p:blipFill rotWithShape="1">
          <a:blip r:embed="rId9">
            <a:extLst>
              <a:ext uri="{28A0092B-C50C-407E-A947-70E740481C1C}">
                <a14:useLocalDpi xmlns:a14="http://schemas.microsoft.com/office/drawing/2010/main" val="0"/>
              </a:ext>
            </a:extLst>
          </a:blip>
          <a:srcRect t="26805" r="1" b="28860"/>
          <a:stretch/>
        </p:blipFill>
        <p:spPr>
          <a:xfrm>
            <a:off x="2736988" y="857258"/>
            <a:ext cx="6407012" cy="1597847"/>
          </a:xfrm>
          <a:custGeom>
            <a:avLst/>
            <a:gdLst>
              <a:gd name="connsiteX0" fmla="*/ 986689 w 8542682"/>
              <a:gd name="connsiteY0" fmla="*/ 0 h 2130473"/>
              <a:gd name="connsiteX1" fmla="*/ 8542682 w 8542682"/>
              <a:gd name="connsiteY1" fmla="*/ 0 h 2130473"/>
              <a:gd name="connsiteX2" fmla="*/ 8542682 w 8542682"/>
              <a:gd name="connsiteY2" fmla="*/ 2130473 h 2130473"/>
              <a:gd name="connsiteX3" fmla="*/ 0 w 8542682"/>
              <a:gd name="connsiteY3" fmla="*/ 2130473 h 2130473"/>
            </a:gdLst>
            <a:ahLst/>
            <a:cxnLst>
              <a:cxn ang="0">
                <a:pos x="connsiteX0" y="connsiteY0"/>
              </a:cxn>
              <a:cxn ang="0">
                <a:pos x="connsiteX1" y="connsiteY1"/>
              </a:cxn>
              <a:cxn ang="0">
                <a:pos x="connsiteX2" y="connsiteY2"/>
              </a:cxn>
              <a:cxn ang="0">
                <a:pos x="connsiteX3" y="connsiteY3"/>
              </a:cxn>
            </a:cxnLst>
            <a:rect l="l" t="t" r="r" b="b"/>
            <a:pathLst>
              <a:path w="8542682" h="2130473">
                <a:moveTo>
                  <a:pt x="986689" y="0"/>
                </a:moveTo>
                <a:lnTo>
                  <a:pt x="8542682" y="0"/>
                </a:lnTo>
                <a:lnTo>
                  <a:pt x="8542682" y="2130473"/>
                </a:lnTo>
                <a:lnTo>
                  <a:pt x="0" y="2130473"/>
                </a:lnTo>
                <a:close/>
              </a:path>
            </a:pathLst>
          </a:custGeom>
        </p:spPr>
      </p:pic>
      <p:sp>
        <p:nvSpPr>
          <p:cNvPr id="2" name="TextBox 1">
            <a:extLst>
              <a:ext uri="{FF2B5EF4-FFF2-40B4-BE49-F238E27FC236}">
                <a16:creationId xmlns:a16="http://schemas.microsoft.com/office/drawing/2014/main" id="{A9A38B1C-2764-4F8A-AE48-E72C82ECAE5D}"/>
              </a:ext>
            </a:extLst>
          </p:cNvPr>
          <p:cNvSpPr txBox="1"/>
          <p:nvPr/>
        </p:nvSpPr>
        <p:spPr>
          <a:xfrm>
            <a:off x="5652120" y="4797152"/>
            <a:ext cx="3456384" cy="954107"/>
          </a:xfrm>
          <a:prstGeom prst="rect">
            <a:avLst/>
          </a:prstGeom>
          <a:noFill/>
        </p:spPr>
        <p:txBody>
          <a:bodyPr wrap="square" rtlCol="0">
            <a:spAutoFit/>
          </a:bodyPr>
          <a:lstStyle/>
          <a:p>
            <a:pPr algn="r"/>
            <a:r>
              <a:rPr lang="en-GB" sz="2000" b="1" i="1" dirty="0">
                <a:solidFill>
                  <a:schemeClr val="bg1"/>
                </a:solidFill>
                <a:latin typeface="+mj-lt"/>
              </a:rPr>
              <a:t>Daniel Golja</a:t>
            </a:r>
          </a:p>
          <a:p>
            <a:pPr algn="r"/>
            <a:r>
              <a:rPr lang="en-GB" b="1" i="1" dirty="0">
                <a:solidFill>
                  <a:schemeClr val="bg1"/>
                </a:solidFill>
                <a:latin typeface="+mj-lt"/>
              </a:rPr>
              <a:t>Energy Institute Hrvoje </a:t>
            </a:r>
            <a:r>
              <a:rPr lang="en-GB" b="1" i="1" dirty="0" err="1">
                <a:solidFill>
                  <a:schemeClr val="bg1"/>
                </a:solidFill>
                <a:latin typeface="+mj-lt"/>
              </a:rPr>
              <a:t>Požar</a:t>
            </a:r>
            <a:endParaRPr lang="en-GB" b="1" i="1" dirty="0">
              <a:solidFill>
                <a:schemeClr val="bg1"/>
              </a:solidFill>
              <a:latin typeface="+mj-lt"/>
            </a:endParaRPr>
          </a:p>
          <a:p>
            <a:pPr algn="r"/>
            <a:r>
              <a:rPr lang="en-GB" b="1" i="1" dirty="0">
                <a:solidFill>
                  <a:schemeClr val="bg1"/>
                </a:solidFill>
                <a:latin typeface="+mj-lt"/>
              </a:rPr>
              <a:t>Croatia</a:t>
            </a:r>
            <a:endParaRPr lang="hr-HR" b="1" i="1" dirty="0">
              <a:solidFill>
                <a:schemeClr val="bg1"/>
              </a:solidFill>
              <a:latin typeface="+mj-lt"/>
            </a:endParaRPr>
          </a:p>
        </p:txBody>
      </p:sp>
      <p:pic>
        <p:nvPicPr>
          <p:cNvPr id="5" name="Picture 4" descr="Text, arrow&#10;&#10;Description automatically generated">
            <a:extLst>
              <a:ext uri="{FF2B5EF4-FFF2-40B4-BE49-F238E27FC236}">
                <a16:creationId xmlns:a16="http://schemas.microsoft.com/office/drawing/2014/main" id="{AFF1C6F3-7B8D-40D7-A235-CC39D25BB8C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11122"/>
            <a:ext cx="9144000" cy="2504018"/>
          </a:xfrm>
          <a:prstGeom prst="rect">
            <a:avLst/>
          </a:prstGeom>
        </p:spPr>
      </p:pic>
      <p:pic>
        <p:nvPicPr>
          <p:cNvPr id="6" name="Picture 5">
            <a:extLst>
              <a:ext uri="{FF2B5EF4-FFF2-40B4-BE49-F238E27FC236}">
                <a16:creationId xmlns:a16="http://schemas.microsoft.com/office/drawing/2014/main" id="{70925C64-59C1-0B21-F228-60BB3423630F}"/>
              </a:ext>
            </a:extLst>
          </p:cNvPr>
          <p:cNvPicPr>
            <a:picLocks noChangeAspect="1"/>
          </p:cNvPicPr>
          <p:nvPr/>
        </p:nvPicPr>
        <p:blipFill>
          <a:blip r:embed="rId11"/>
          <a:stretch>
            <a:fillRect/>
          </a:stretch>
        </p:blipFill>
        <p:spPr>
          <a:xfrm>
            <a:off x="251520" y="2551519"/>
            <a:ext cx="1554473" cy="1100855"/>
          </a:xfrm>
          <a:prstGeom prst="rect">
            <a:avLst/>
          </a:prstGeom>
        </p:spPr>
      </p:pic>
    </p:spTree>
    <p:extLst>
      <p:ext uri="{BB962C8B-B14F-4D97-AF65-F5344CB8AC3E}">
        <p14:creationId xmlns:p14="http://schemas.microsoft.com/office/powerpoint/2010/main" val="1233899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New UGS </a:t>
            </a:r>
            <a:r>
              <a:rPr kumimoji="0" lang="en-GB"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Grubišno</a:t>
            </a: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Polje</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10</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5AF86E94-6D78-BA17-7C99-97A4E600F11E}"/>
              </a:ext>
            </a:extLst>
          </p:cNvPr>
          <p:cNvPicPr>
            <a:picLocks noChangeAspect="1"/>
          </p:cNvPicPr>
          <p:nvPr/>
        </p:nvPicPr>
        <p:blipFill>
          <a:blip r:embed="rId4"/>
          <a:stretch>
            <a:fillRect/>
          </a:stretch>
        </p:blipFill>
        <p:spPr>
          <a:xfrm>
            <a:off x="205200" y="2064628"/>
            <a:ext cx="5885573" cy="4763653"/>
          </a:xfrm>
          <a:prstGeom prst="rect">
            <a:avLst/>
          </a:prstGeom>
        </p:spPr>
      </p:pic>
      <p:pic>
        <p:nvPicPr>
          <p:cNvPr id="2" name="Graphic 1" descr="Back with solid fill">
            <a:extLst>
              <a:ext uri="{FF2B5EF4-FFF2-40B4-BE49-F238E27FC236}">
                <a16:creationId xmlns:a16="http://schemas.microsoft.com/office/drawing/2014/main" id="{9FE2E07D-D029-6B1F-2351-9A18ED552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41092">
            <a:off x="3320501" y="2611161"/>
            <a:ext cx="791595" cy="867003"/>
          </a:xfrm>
          <a:prstGeom prst="rect">
            <a:avLst/>
          </a:prstGeom>
        </p:spPr>
      </p:pic>
      <p:sp>
        <p:nvSpPr>
          <p:cNvPr id="9" name="Oval 8">
            <a:extLst>
              <a:ext uri="{FF2B5EF4-FFF2-40B4-BE49-F238E27FC236}">
                <a16:creationId xmlns:a16="http://schemas.microsoft.com/office/drawing/2014/main" id="{5F5F472F-C64C-C026-A190-5F8B26B6A277}"/>
              </a:ext>
            </a:extLst>
          </p:cNvPr>
          <p:cNvSpPr/>
          <p:nvPr/>
        </p:nvSpPr>
        <p:spPr bwMode="auto">
          <a:xfrm>
            <a:off x="3851920" y="3357000"/>
            <a:ext cx="144016"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dirty="0">
              <a:ln>
                <a:noFill/>
              </a:ln>
              <a:solidFill>
                <a:schemeClr val="tx1"/>
              </a:solidFill>
              <a:effectLst/>
              <a:latin typeface="Tahoma" pitchFamily="34" charset="0"/>
              <a:cs typeface="Tahoma" pitchFamily="34" charset="0"/>
            </a:endParaRPr>
          </a:p>
        </p:txBody>
      </p:sp>
      <p:sp>
        <p:nvSpPr>
          <p:cNvPr id="10" name="Oval 9">
            <a:extLst>
              <a:ext uri="{FF2B5EF4-FFF2-40B4-BE49-F238E27FC236}">
                <a16:creationId xmlns:a16="http://schemas.microsoft.com/office/drawing/2014/main" id="{74C4ADEB-9F71-E087-E268-5A181A27E1AB}"/>
              </a:ext>
            </a:extLst>
          </p:cNvPr>
          <p:cNvSpPr/>
          <p:nvPr/>
        </p:nvSpPr>
        <p:spPr bwMode="auto">
          <a:xfrm>
            <a:off x="3275856" y="3429016"/>
            <a:ext cx="144016"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a:ln>
                <a:noFill/>
              </a:ln>
              <a:solidFill>
                <a:schemeClr val="tx1"/>
              </a:solidFill>
              <a:effectLst/>
              <a:latin typeface="Tahoma" pitchFamily="34" charset="0"/>
              <a:cs typeface="Tahoma" pitchFamily="34" charset="0"/>
            </a:endParaRPr>
          </a:p>
        </p:txBody>
      </p:sp>
      <p:sp>
        <p:nvSpPr>
          <p:cNvPr id="11" name="Oval 10">
            <a:extLst>
              <a:ext uri="{FF2B5EF4-FFF2-40B4-BE49-F238E27FC236}">
                <a16:creationId xmlns:a16="http://schemas.microsoft.com/office/drawing/2014/main" id="{FE276C11-563C-8EE8-2FE0-30DF372DBBEF}"/>
              </a:ext>
            </a:extLst>
          </p:cNvPr>
          <p:cNvSpPr/>
          <p:nvPr/>
        </p:nvSpPr>
        <p:spPr bwMode="auto">
          <a:xfrm>
            <a:off x="6444208" y="5621346"/>
            <a:ext cx="144016"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a:ln>
                <a:noFill/>
              </a:ln>
              <a:solidFill>
                <a:schemeClr val="tx1"/>
              </a:solidFill>
              <a:effectLst/>
              <a:latin typeface="Tahoma" pitchFamily="34" charset="0"/>
              <a:cs typeface="Tahoma" pitchFamily="34" charset="0"/>
            </a:endParaRPr>
          </a:p>
        </p:txBody>
      </p:sp>
      <p:sp>
        <p:nvSpPr>
          <p:cNvPr id="13" name="Oval 12">
            <a:extLst>
              <a:ext uri="{FF2B5EF4-FFF2-40B4-BE49-F238E27FC236}">
                <a16:creationId xmlns:a16="http://schemas.microsoft.com/office/drawing/2014/main" id="{C9A7D81D-944A-C259-97E7-B7CF85CD44F0}"/>
              </a:ext>
            </a:extLst>
          </p:cNvPr>
          <p:cNvSpPr/>
          <p:nvPr/>
        </p:nvSpPr>
        <p:spPr bwMode="auto">
          <a:xfrm>
            <a:off x="6444208" y="5949296"/>
            <a:ext cx="144016" cy="144000"/>
          </a:xfrm>
          <a:prstGeom prst="ellipse">
            <a:avLst/>
          </a:prstGeom>
          <a:solidFill>
            <a:srgbClr val="FFFF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dirty="0">
              <a:ln>
                <a:noFill/>
              </a:ln>
              <a:solidFill>
                <a:schemeClr val="tx1"/>
              </a:solidFill>
              <a:effectLst/>
              <a:latin typeface="Tahoma" pitchFamily="34" charset="0"/>
              <a:cs typeface="Tahoma" pitchFamily="34" charset="0"/>
            </a:endParaRPr>
          </a:p>
        </p:txBody>
      </p:sp>
      <p:sp>
        <p:nvSpPr>
          <p:cNvPr id="14" name="Content Placeholder 2">
            <a:extLst>
              <a:ext uri="{FF2B5EF4-FFF2-40B4-BE49-F238E27FC236}">
                <a16:creationId xmlns:a16="http://schemas.microsoft.com/office/drawing/2014/main" id="{07C7DCE8-BF5B-B6BE-ED2C-4B0E978B0B97}"/>
              </a:ext>
            </a:extLst>
          </p:cNvPr>
          <p:cNvSpPr txBox="1">
            <a:spLocks/>
          </p:cNvSpPr>
          <p:nvPr/>
        </p:nvSpPr>
        <p:spPr>
          <a:xfrm>
            <a:off x="6588224" y="5589240"/>
            <a:ext cx="2555900" cy="576064"/>
          </a:xfrm>
          <a:prstGeom prst="rect">
            <a:avLst/>
          </a:prstGeom>
        </p:spPr>
        <p:txBody>
          <a:bodyPr>
            <a:normAutofit fontScale="70000" lnSpcReduction="2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spcBef>
                <a:spcPts val="600"/>
              </a:spcBef>
              <a:spcAft>
                <a:spcPts val="600"/>
              </a:spcAft>
              <a:buNone/>
            </a:pPr>
            <a:r>
              <a:rPr lang="en-US" sz="1800" kern="0" dirty="0">
                <a:solidFill>
                  <a:schemeClr val="tx1">
                    <a:lumMod val="65000"/>
                    <a:lumOff val="35000"/>
                  </a:schemeClr>
                </a:solidFill>
                <a:latin typeface="Calibri" panose="020F0502020204030204" pitchFamily="34" charset="0"/>
                <a:cs typeface="Calibri" panose="020F0502020204030204" pitchFamily="34" charset="0"/>
              </a:rPr>
              <a:t>Existing UGS</a:t>
            </a:r>
          </a:p>
          <a:p>
            <a:pPr marL="0" indent="0">
              <a:spcBef>
                <a:spcPts val="600"/>
              </a:spcBef>
              <a:spcAft>
                <a:spcPts val="600"/>
              </a:spcAft>
              <a:buNone/>
            </a:pPr>
            <a:r>
              <a:rPr lang="en-US" sz="1800" kern="0" dirty="0">
                <a:solidFill>
                  <a:schemeClr val="tx1">
                    <a:lumMod val="65000"/>
                    <a:lumOff val="35000"/>
                  </a:schemeClr>
                </a:solidFill>
                <a:latin typeface="Calibri" panose="020F0502020204030204" pitchFamily="34" charset="0"/>
                <a:cs typeface="Calibri" panose="020F0502020204030204" pitchFamily="34" charset="0"/>
              </a:rPr>
              <a:t>New UGS (planned for 2027)</a:t>
            </a:r>
            <a:endParaRPr lang="hr-HR" sz="1800" kern="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5" name="Content Placeholder 2">
            <a:extLst>
              <a:ext uri="{FF2B5EF4-FFF2-40B4-BE49-F238E27FC236}">
                <a16:creationId xmlns:a16="http://schemas.microsoft.com/office/drawing/2014/main" id="{29424614-E8C6-79AD-9FC6-5A884F67FC51}"/>
              </a:ext>
            </a:extLst>
          </p:cNvPr>
          <p:cNvSpPr txBox="1">
            <a:spLocks/>
          </p:cNvSpPr>
          <p:nvPr/>
        </p:nvSpPr>
        <p:spPr>
          <a:xfrm>
            <a:off x="6067480" y="2263380"/>
            <a:ext cx="2860619" cy="2893812"/>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spcBef>
                <a:spcPts val="600"/>
              </a:spcBef>
              <a:spcAft>
                <a:spcPts val="600"/>
              </a:spcAft>
              <a:buNone/>
            </a:pPr>
            <a:r>
              <a:rPr lang="en-US" sz="1600" kern="0" dirty="0">
                <a:solidFill>
                  <a:schemeClr val="tx1">
                    <a:lumMod val="65000"/>
                    <a:lumOff val="35000"/>
                  </a:schemeClr>
                </a:solidFill>
                <a:latin typeface="Calibri" panose="020F0502020204030204" pitchFamily="34" charset="0"/>
                <a:cs typeface="Calibri" panose="020F0502020204030204" pitchFamily="34" charset="0"/>
              </a:rPr>
              <a:t>1</a:t>
            </a:r>
            <a:r>
              <a:rPr lang="en-US" sz="1600" kern="0" baseline="30000" dirty="0">
                <a:solidFill>
                  <a:schemeClr val="tx1">
                    <a:lumMod val="65000"/>
                    <a:lumOff val="35000"/>
                  </a:schemeClr>
                </a:solidFill>
                <a:latin typeface="Calibri" panose="020F0502020204030204" pitchFamily="34" charset="0"/>
                <a:cs typeface="Calibri" panose="020F0502020204030204" pitchFamily="34" charset="0"/>
              </a:rPr>
              <a:t>st</a:t>
            </a:r>
            <a:r>
              <a:rPr lang="en-US" sz="1600" kern="0" dirty="0">
                <a:solidFill>
                  <a:schemeClr val="tx1">
                    <a:lumMod val="65000"/>
                    <a:lumOff val="35000"/>
                  </a:schemeClr>
                </a:solidFill>
                <a:latin typeface="Calibri" panose="020F0502020204030204" pitchFamily="34" charset="0"/>
                <a:cs typeface="Calibri" panose="020F0502020204030204" pitchFamily="34" charset="0"/>
              </a:rPr>
              <a:t> phase: exploitation of the reservoir gas (≈32.6 M€)</a:t>
            </a:r>
          </a:p>
          <a:p>
            <a:pPr marL="0" indent="0">
              <a:spcBef>
                <a:spcPts val="600"/>
              </a:spcBef>
              <a:spcAft>
                <a:spcPts val="600"/>
              </a:spcAft>
              <a:buNone/>
            </a:pPr>
            <a:r>
              <a:rPr lang="en-US" sz="1600" kern="0" dirty="0">
                <a:solidFill>
                  <a:schemeClr val="tx1">
                    <a:lumMod val="65000"/>
                    <a:lumOff val="35000"/>
                  </a:schemeClr>
                </a:solidFill>
                <a:latin typeface="Calibri" panose="020F0502020204030204" pitchFamily="34" charset="0"/>
                <a:cs typeface="Calibri" panose="020F0502020204030204" pitchFamily="34" charset="0"/>
              </a:rPr>
              <a:t>2</a:t>
            </a:r>
            <a:r>
              <a:rPr lang="en-US" sz="1600" kern="0" baseline="30000" dirty="0">
                <a:solidFill>
                  <a:schemeClr val="tx1">
                    <a:lumMod val="65000"/>
                    <a:lumOff val="35000"/>
                  </a:schemeClr>
                </a:solidFill>
                <a:latin typeface="Calibri" panose="020F0502020204030204" pitchFamily="34" charset="0"/>
                <a:cs typeface="Calibri" panose="020F0502020204030204" pitchFamily="34" charset="0"/>
              </a:rPr>
              <a:t>nd</a:t>
            </a:r>
            <a:r>
              <a:rPr lang="en-US" sz="1600" kern="0" dirty="0">
                <a:solidFill>
                  <a:schemeClr val="tx1">
                    <a:lumMod val="65000"/>
                    <a:lumOff val="35000"/>
                  </a:schemeClr>
                </a:solidFill>
                <a:latin typeface="Calibri" panose="020F0502020204030204" pitchFamily="34" charset="0"/>
                <a:cs typeface="Calibri" panose="020F0502020204030204" pitchFamily="34" charset="0"/>
              </a:rPr>
              <a:t> phase: </a:t>
            </a:r>
            <a:r>
              <a:rPr lang="en-GB" sz="1600" kern="0" dirty="0">
                <a:solidFill>
                  <a:schemeClr val="tx1">
                    <a:lumMod val="65000"/>
                    <a:lumOff val="35000"/>
                  </a:schemeClr>
                </a:solidFill>
                <a:latin typeface="Calibri" panose="020F0502020204030204" pitchFamily="34" charset="0"/>
                <a:cs typeface="Calibri" panose="020F0502020204030204" pitchFamily="34" charset="0"/>
              </a:rPr>
              <a:t>conversion of the gas field into UGS </a:t>
            </a:r>
            <a:r>
              <a:rPr lang="en-US" sz="1600" kern="0" dirty="0">
                <a:solidFill>
                  <a:schemeClr val="tx1">
                    <a:lumMod val="65000"/>
                    <a:lumOff val="35000"/>
                  </a:schemeClr>
                </a:solidFill>
                <a:latin typeface="Calibri" panose="020F0502020204030204" pitchFamily="34" charset="0"/>
                <a:cs typeface="Calibri" panose="020F0502020204030204" pitchFamily="34" charset="0"/>
              </a:rPr>
              <a:t>(≈33.2 M€)</a:t>
            </a:r>
          </a:p>
          <a:p>
            <a:pPr marL="0" indent="0">
              <a:spcBef>
                <a:spcPts val="600"/>
              </a:spcBef>
              <a:spcAft>
                <a:spcPts val="600"/>
              </a:spcAft>
              <a:buNone/>
            </a:pPr>
            <a:r>
              <a:rPr lang="en-US" sz="1600" kern="0" dirty="0">
                <a:solidFill>
                  <a:schemeClr val="tx1">
                    <a:lumMod val="65000"/>
                    <a:lumOff val="35000"/>
                  </a:schemeClr>
                </a:solidFill>
                <a:latin typeface="Calibri" panose="020F0502020204030204" pitchFamily="34" charset="0"/>
                <a:cs typeface="Calibri" panose="020F0502020204030204" pitchFamily="34" charset="0"/>
              </a:rPr>
              <a:t>WGW: 60 – 100 mcm</a:t>
            </a:r>
          </a:p>
          <a:p>
            <a:pPr marL="0" indent="0">
              <a:spcBef>
                <a:spcPts val="600"/>
              </a:spcBef>
              <a:spcAft>
                <a:spcPts val="600"/>
              </a:spcAft>
              <a:buNone/>
            </a:pPr>
            <a:r>
              <a:rPr lang="en-US" sz="1600" kern="0" dirty="0">
                <a:solidFill>
                  <a:schemeClr val="tx1">
                    <a:lumMod val="65000"/>
                    <a:lumOff val="35000"/>
                  </a:schemeClr>
                </a:solidFill>
                <a:latin typeface="Calibri" panose="020F0502020204030204" pitchFamily="34" charset="0"/>
                <a:cs typeface="Calibri" panose="020F0502020204030204" pitchFamily="34" charset="0"/>
              </a:rPr>
              <a:t>Max Injection: 70,000 m</a:t>
            </a:r>
            <a:r>
              <a:rPr lang="en-US" sz="1600" kern="0" baseline="30000" dirty="0">
                <a:solidFill>
                  <a:schemeClr val="tx1">
                    <a:lumMod val="65000"/>
                    <a:lumOff val="35000"/>
                  </a:schemeClr>
                </a:solidFill>
                <a:latin typeface="Calibri" panose="020F0502020204030204" pitchFamily="34" charset="0"/>
                <a:cs typeface="Calibri" panose="020F0502020204030204" pitchFamily="34" charset="0"/>
              </a:rPr>
              <a:t>3</a:t>
            </a:r>
            <a:r>
              <a:rPr lang="en-US" sz="1600" kern="0" dirty="0">
                <a:solidFill>
                  <a:schemeClr val="tx1">
                    <a:lumMod val="65000"/>
                    <a:lumOff val="35000"/>
                  </a:schemeClr>
                </a:solidFill>
                <a:latin typeface="Calibri" panose="020F0502020204030204" pitchFamily="34" charset="0"/>
                <a:cs typeface="Calibri" panose="020F0502020204030204" pitchFamily="34" charset="0"/>
              </a:rPr>
              <a:t>/h</a:t>
            </a:r>
          </a:p>
          <a:p>
            <a:pPr marL="0" indent="0">
              <a:spcBef>
                <a:spcPts val="600"/>
              </a:spcBef>
              <a:spcAft>
                <a:spcPts val="600"/>
              </a:spcAft>
              <a:buNone/>
            </a:pPr>
            <a:r>
              <a:rPr lang="en-US" sz="1600" kern="0" dirty="0">
                <a:solidFill>
                  <a:schemeClr val="tx1">
                    <a:lumMod val="65000"/>
                    <a:lumOff val="35000"/>
                  </a:schemeClr>
                </a:solidFill>
                <a:latin typeface="Calibri" panose="020F0502020204030204" pitchFamily="34" charset="0"/>
                <a:cs typeface="Calibri" panose="020F0502020204030204" pitchFamily="34" charset="0"/>
              </a:rPr>
              <a:t>Max Withdrawal: 100,000 m</a:t>
            </a:r>
            <a:r>
              <a:rPr lang="en-US" sz="1600" kern="0" baseline="30000" dirty="0">
                <a:solidFill>
                  <a:schemeClr val="tx1">
                    <a:lumMod val="65000"/>
                    <a:lumOff val="35000"/>
                  </a:schemeClr>
                </a:solidFill>
                <a:latin typeface="Calibri" panose="020F0502020204030204" pitchFamily="34" charset="0"/>
                <a:cs typeface="Calibri" panose="020F0502020204030204" pitchFamily="34" charset="0"/>
              </a:rPr>
              <a:t>3</a:t>
            </a:r>
            <a:r>
              <a:rPr lang="en-US" sz="1600" kern="0" dirty="0">
                <a:solidFill>
                  <a:schemeClr val="tx1">
                    <a:lumMod val="65000"/>
                    <a:lumOff val="35000"/>
                  </a:schemeClr>
                </a:solidFill>
                <a:latin typeface="Calibri" panose="020F0502020204030204" pitchFamily="34" charset="0"/>
                <a:cs typeface="Calibri" panose="020F0502020204030204" pitchFamily="34" charset="0"/>
              </a:rPr>
              <a:t>/h </a:t>
            </a:r>
          </a:p>
          <a:p>
            <a:pPr marL="0" indent="0">
              <a:spcBef>
                <a:spcPts val="600"/>
              </a:spcBef>
              <a:spcAft>
                <a:spcPts val="600"/>
              </a:spcAft>
              <a:buNone/>
            </a:pPr>
            <a:endParaRPr lang="en-US" sz="1600" kern="0"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C6692BC-C730-4B75-CD0D-48C069BA64DB}"/>
              </a:ext>
            </a:extLst>
          </p:cNvPr>
          <p:cNvPicPr>
            <a:picLocks noChangeAspect="1"/>
          </p:cNvPicPr>
          <p:nvPr/>
        </p:nvPicPr>
        <p:blipFill>
          <a:blip r:embed="rId7"/>
          <a:stretch>
            <a:fillRect/>
          </a:stretch>
        </p:blipFill>
        <p:spPr>
          <a:xfrm>
            <a:off x="1565920" y="4086319"/>
            <a:ext cx="4572000" cy="2583041"/>
          </a:xfrm>
          <a:prstGeom prst="rect">
            <a:avLst/>
          </a:prstGeom>
        </p:spPr>
      </p:pic>
      <p:sp>
        <p:nvSpPr>
          <p:cNvPr id="7" name="Content Placeholder 2">
            <a:extLst>
              <a:ext uri="{FF2B5EF4-FFF2-40B4-BE49-F238E27FC236}">
                <a16:creationId xmlns:a16="http://schemas.microsoft.com/office/drawing/2014/main" id="{B57BEBC5-D3E8-96BF-93EE-E3808DE58243}"/>
              </a:ext>
            </a:extLst>
          </p:cNvPr>
          <p:cNvSpPr txBox="1">
            <a:spLocks/>
          </p:cNvSpPr>
          <p:nvPr/>
        </p:nvSpPr>
        <p:spPr>
          <a:xfrm>
            <a:off x="1699439" y="4437120"/>
            <a:ext cx="2555900" cy="576064"/>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marL="0" indent="0">
              <a:spcBef>
                <a:spcPts val="600"/>
              </a:spcBef>
              <a:spcAft>
                <a:spcPts val="600"/>
              </a:spcAft>
              <a:buNone/>
            </a:pPr>
            <a:r>
              <a:rPr lang="en-US" sz="1800" b="1" kern="0" dirty="0">
                <a:solidFill>
                  <a:srgbClr val="FFFF00"/>
                </a:solidFill>
                <a:latin typeface="Calibri" panose="020F0502020204030204" pitchFamily="34" charset="0"/>
                <a:cs typeface="Calibri" panose="020F0502020204030204" pitchFamily="34" charset="0"/>
              </a:rPr>
              <a:t>New gas station</a:t>
            </a:r>
            <a:endParaRPr lang="hr-HR" sz="1800" b="1" kern="0"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150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450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par>
                          <p:cTn id="13" fill="hold">
                            <p:stCondLst>
                              <p:cond delay="8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9" name="Rectangle 2">
            <a:extLst>
              <a:ext uri="{FF2B5EF4-FFF2-40B4-BE49-F238E27FC236}">
                <a16:creationId xmlns:a16="http://schemas.microsoft.com/office/drawing/2014/main" id="{909EFBE4-0CE2-4A05-B089-7A69D7894679}"/>
              </a:ext>
            </a:extLst>
          </p:cNvPr>
          <p:cNvSpPr txBox="1">
            <a:spLocks noChangeArrowheads="1"/>
          </p:cNvSpPr>
          <p:nvPr/>
        </p:nvSpPr>
        <p:spPr>
          <a:xfrm>
            <a:off x="238125" y="1061492"/>
            <a:ext cx="8222307"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EIHP</a:t>
            </a:r>
            <a:r>
              <a:rPr kumimoji="0" lang="en-US" sz="2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 Selected gas projects/references</a:t>
            </a:r>
          </a:p>
        </p:txBody>
      </p:sp>
      <p:sp>
        <p:nvSpPr>
          <p:cNvPr id="16" name="Text Box 5">
            <a:extLst>
              <a:ext uri="{FF2B5EF4-FFF2-40B4-BE49-F238E27FC236}">
                <a16:creationId xmlns:a16="http://schemas.microsoft.com/office/drawing/2014/main" id="{731AD5CB-6F33-4754-B612-D92B90C741FD}"/>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11</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6" name="Content Placeholder 2">
            <a:extLst>
              <a:ext uri="{FF2B5EF4-FFF2-40B4-BE49-F238E27FC236}">
                <a16:creationId xmlns:a16="http://schemas.microsoft.com/office/drawing/2014/main" id="{162F4BF0-50A7-DFCA-9506-4011E494790D}"/>
              </a:ext>
            </a:extLst>
          </p:cNvPr>
          <p:cNvSpPr txBox="1">
            <a:spLocks/>
          </p:cNvSpPr>
          <p:nvPr/>
        </p:nvSpPr>
        <p:spPr>
          <a:xfrm>
            <a:off x="395536" y="2317882"/>
            <a:ext cx="8352928" cy="4329397"/>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a:spcBef>
                <a:spcPts val="600"/>
              </a:spcBef>
              <a:spcAft>
                <a:spcPts val="6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Study on the implementation of the new Regulation (EU) 994/2010 concerning measures to safeguard security of gas supply in the Energy Community </a:t>
            </a:r>
            <a:r>
              <a:rPr lang="en-US" sz="1800" kern="0" dirty="0">
                <a:latin typeface="Calibri" panose="020F0502020204030204" pitchFamily="34" charset="0"/>
                <a:cs typeface="Calibri" panose="020F0502020204030204" pitchFamily="34" charset="0"/>
              </a:rPr>
              <a:t>(ECS, 2013)</a:t>
            </a:r>
          </a:p>
          <a:p>
            <a:pPr>
              <a:spcBef>
                <a:spcPts val="600"/>
              </a:spcBef>
              <a:spcAft>
                <a:spcPts val="6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Implementation of the system of measurement and calculation of gas transport in energy units</a:t>
            </a:r>
            <a:r>
              <a:rPr lang="en-US" sz="1800" kern="0" dirty="0">
                <a:latin typeface="Calibri" panose="020F0502020204030204" pitchFamily="34" charset="0"/>
                <a:cs typeface="Calibri" panose="020F0502020204030204" pitchFamily="34" charset="0"/>
              </a:rPr>
              <a:t> (</a:t>
            </a:r>
            <a:r>
              <a:rPr lang="en-US" sz="1800" kern="0" dirty="0" err="1">
                <a:latin typeface="Calibri" panose="020F0502020204030204" pitchFamily="34" charset="0"/>
                <a:cs typeface="Calibri" panose="020F0502020204030204" pitchFamily="34" charset="0"/>
              </a:rPr>
              <a:t>Plinacro</a:t>
            </a:r>
            <a:r>
              <a:rPr lang="en-US" sz="1800" kern="0" dirty="0">
                <a:latin typeface="Calibri" panose="020F0502020204030204" pitchFamily="34" charset="0"/>
                <a:cs typeface="Calibri" panose="020F0502020204030204" pitchFamily="34" charset="0"/>
              </a:rPr>
              <a:t>, 2013)</a:t>
            </a:r>
          </a:p>
          <a:p>
            <a:pPr>
              <a:spcBef>
                <a:spcPts val="600"/>
              </a:spcBef>
              <a:spcAft>
                <a:spcPts val="6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Consulting services for the preparation of the LNG terminal project for co-financing from the Connecting Europe Facility program (</a:t>
            </a:r>
            <a:r>
              <a:rPr lang="en-US" sz="1800" kern="0" dirty="0" err="1">
                <a:latin typeface="Calibri" panose="020F0502020204030204" pitchFamily="34" charset="0"/>
                <a:cs typeface="Calibri" panose="020F0502020204030204" pitchFamily="34" charset="0"/>
              </a:rPr>
              <a:t>Plinacro</a:t>
            </a:r>
            <a:r>
              <a:rPr lang="en-US" sz="1800" kern="0" dirty="0">
                <a:latin typeface="Calibri" panose="020F0502020204030204" pitchFamily="34" charset="0"/>
                <a:cs typeface="Calibri" panose="020F0502020204030204" pitchFamily="34" charset="0"/>
              </a:rPr>
              <a:t>, 2014)</a:t>
            </a:r>
          </a:p>
          <a:p>
            <a:pPr>
              <a:spcBef>
                <a:spcPts val="600"/>
              </a:spcBef>
              <a:spcAft>
                <a:spcPts val="6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Gas Development Master Plan for Montenegro (COWI IPF Consortium, 2015)</a:t>
            </a:r>
          </a:p>
          <a:p>
            <a:pPr>
              <a:spcBef>
                <a:spcPts val="600"/>
              </a:spcBef>
              <a:spcAft>
                <a:spcPts val="6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Gas Master Plan for Albania (COWI IPF Consortium, 2016)</a:t>
            </a:r>
          </a:p>
          <a:p>
            <a:pPr>
              <a:spcBef>
                <a:spcPts val="600"/>
              </a:spcBef>
              <a:spcAft>
                <a:spcPts val="6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Technical Support for Eastern Europe Natural Gas Partnership (USAID/USEA, 2017)</a:t>
            </a:r>
          </a:p>
          <a:p>
            <a:pPr>
              <a:spcBef>
                <a:spcPts val="600"/>
              </a:spcBef>
              <a:spcAft>
                <a:spcPts val="6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Optimization of the Regional Gas System to Reach Lowest Cost Maximum Diversification of Gas Supply for Target Year 2040 (USAID/USEA, 2018)</a:t>
            </a:r>
          </a:p>
          <a:p>
            <a:pPr>
              <a:spcBef>
                <a:spcPts val="600"/>
              </a:spcBef>
              <a:spcAft>
                <a:spcPts val="6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GB" sz="18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hr-HR" sz="18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8064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16" name="Text Box 5">
            <a:extLst>
              <a:ext uri="{FF2B5EF4-FFF2-40B4-BE49-F238E27FC236}">
                <a16:creationId xmlns:a16="http://schemas.microsoft.com/office/drawing/2014/main" id="{731AD5CB-6F33-4754-B612-D92B90C741FD}"/>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12</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6" name="Content Placeholder 2">
            <a:extLst>
              <a:ext uri="{FF2B5EF4-FFF2-40B4-BE49-F238E27FC236}">
                <a16:creationId xmlns:a16="http://schemas.microsoft.com/office/drawing/2014/main" id="{162F4BF0-50A7-DFCA-9506-4011E494790D}"/>
              </a:ext>
            </a:extLst>
          </p:cNvPr>
          <p:cNvSpPr txBox="1">
            <a:spLocks/>
          </p:cNvSpPr>
          <p:nvPr/>
        </p:nvSpPr>
        <p:spPr>
          <a:xfrm>
            <a:off x="395536" y="2317882"/>
            <a:ext cx="8352928" cy="4329397"/>
          </a:xfrm>
          <a:prstGeom prst="rect">
            <a:avLst/>
          </a:prstGeom>
        </p:spPr>
        <p:txBody>
          <a:bodyPr>
            <a:normAutofit lnSpcReduction="10000"/>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a:spcBef>
                <a:spcPts val="400"/>
              </a:spcBef>
              <a:spcAft>
                <a:spcPts val="4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Support for Improvement of Methodology for Gas Distribution Grid Tariffs in Ukraine (ECS, 2018)</a:t>
            </a: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Bosnia and Herzegovina Southern Gas Interconnector Feasibility Study (EBRD, 2020)</a:t>
            </a:r>
          </a:p>
          <a:p>
            <a:pPr>
              <a:spcBef>
                <a:spcPts val="400"/>
              </a:spcBef>
              <a:spcAft>
                <a:spcPts val="4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Albania, </a:t>
            </a:r>
            <a:r>
              <a:rPr lang="en-US" sz="1800" kern="0" dirty="0" err="1">
                <a:latin typeface="Calibri" panose="020F0502020204030204" pitchFamily="34" charset="0"/>
                <a:cs typeface="Calibri" panose="020F0502020204030204" pitchFamily="34" charset="0"/>
              </a:rPr>
              <a:t>Dumrea</a:t>
            </a:r>
            <a:r>
              <a:rPr lang="en-US" sz="1800" kern="0" dirty="0">
                <a:latin typeface="Calibri" panose="020F0502020204030204" pitchFamily="34" charset="0"/>
                <a:cs typeface="Calibri" panose="020F0502020204030204" pitchFamily="34" charset="0"/>
              </a:rPr>
              <a:t> UGS Feasibility Study (Egis, 2020)</a:t>
            </a:r>
          </a:p>
          <a:p>
            <a:pPr>
              <a:spcBef>
                <a:spcPts val="400"/>
              </a:spcBef>
              <a:spcAft>
                <a:spcPts val="4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Three Seas Initiative + 1 (Aegean Sea) Market Integration Study (USAID/USEA, 2020)</a:t>
            </a:r>
          </a:p>
          <a:p>
            <a:pPr>
              <a:spcBef>
                <a:spcPts val="400"/>
              </a:spcBef>
              <a:spcAft>
                <a:spcPts val="4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Feasibility analysis of the incorporation of the Croatia gas exchange </a:t>
            </a:r>
            <a:r>
              <a:rPr lang="en-US" sz="1800" kern="0" dirty="0">
                <a:latin typeface="Calibri" panose="020F0502020204030204" pitchFamily="34" charset="0"/>
                <a:cs typeface="Calibri" panose="020F0502020204030204" pitchFamily="34" charset="0"/>
              </a:rPr>
              <a:t>(CROPEX, 2022)</a:t>
            </a:r>
          </a:p>
          <a:p>
            <a:pPr>
              <a:spcBef>
                <a:spcPts val="400"/>
              </a:spcBef>
              <a:spcAft>
                <a:spcPts val="4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North Macedonia - Kosovo Gas Interconnection Feasibility study (Egis, 2021)</a:t>
            </a:r>
          </a:p>
          <a:p>
            <a:pPr>
              <a:spcBef>
                <a:spcPts val="400"/>
              </a:spcBef>
              <a:spcAft>
                <a:spcPts val="400"/>
              </a:spcAft>
              <a:buFont typeface="Wingdings" panose="05000000000000000000" pitchFamily="2" charset="2"/>
              <a:buChar char="§"/>
            </a:pPr>
            <a:r>
              <a:rPr lang="en-US" sz="1800" kern="0" dirty="0">
                <a:latin typeface="Calibri" panose="020F0502020204030204" pitchFamily="34" charset="0"/>
                <a:cs typeface="Calibri" panose="020F0502020204030204" pitchFamily="34" charset="0"/>
              </a:rPr>
              <a:t>Kosovo Gas Development Plan and Regulatory Framework Review and Assistance (Egis, 2022)</a:t>
            </a:r>
          </a:p>
          <a:p>
            <a:pPr>
              <a:spcBef>
                <a:spcPts val="400"/>
              </a:spcBef>
              <a:spcAft>
                <a:spcPts val="4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Potential of hydrogen production, biomethane production, and geological storage of CO</a:t>
            </a:r>
            <a:r>
              <a:rPr lang="en-GB" sz="1800" kern="0" baseline="-25000" dirty="0">
                <a:latin typeface="Calibri" panose="020F0502020204030204" pitchFamily="34" charset="0"/>
                <a:cs typeface="Calibri" panose="020F0502020204030204" pitchFamily="34" charset="0"/>
              </a:rPr>
              <a:t>2</a:t>
            </a:r>
            <a:r>
              <a:rPr lang="en-GB" sz="1800" kern="0" dirty="0">
                <a:latin typeface="Calibri" panose="020F0502020204030204" pitchFamily="34" charset="0"/>
                <a:cs typeface="Calibri" panose="020F0502020204030204" pitchFamily="34" charset="0"/>
              </a:rPr>
              <a:t> for decarbonization of gas transmission system (</a:t>
            </a:r>
            <a:r>
              <a:rPr lang="en-GB" sz="1800" kern="0" dirty="0" err="1">
                <a:latin typeface="Calibri" panose="020F0502020204030204" pitchFamily="34" charset="0"/>
                <a:cs typeface="Calibri" panose="020F0502020204030204" pitchFamily="34" charset="0"/>
              </a:rPr>
              <a:t>Plinacro</a:t>
            </a:r>
            <a:r>
              <a:rPr lang="en-GB" sz="1800" kern="0" dirty="0">
                <a:latin typeface="Calibri" panose="020F0502020204030204" pitchFamily="34" charset="0"/>
                <a:cs typeface="Calibri" panose="020F0502020204030204" pitchFamily="34" charset="0"/>
              </a:rPr>
              <a:t>, 2022)</a:t>
            </a: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r>
              <a:rPr lang="en-GB" sz="1800" kern="0" dirty="0">
                <a:latin typeface="Calibri" panose="020F0502020204030204" pitchFamily="34" charset="0"/>
                <a:cs typeface="Calibri" panose="020F0502020204030204" pitchFamily="34" charset="0"/>
              </a:rPr>
              <a:t>Projections of Natural Gas Annual and Peak Demand in Georgia Through 2050 (USAID/USEA, 2023)</a:t>
            </a: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US"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en-GB" sz="1800" kern="0" dirty="0">
              <a:latin typeface="Calibri" panose="020F0502020204030204" pitchFamily="34" charset="0"/>
              <a:cs typeface="Calibri" panose="020F0502020204030204" pitchFamily="34" charset="0"/>
            </a:endParaRPr>
          </a:p>
          <a:p>
            <a:pPr>
              <a:spcBef>
                <a:spcPts val="400"/>
              </a:spcBef>
              <a:spcAft>
                <a:spcPts val="400"/>
              </a:spcAft>
              <a:buFont typeface="Wingdings" panose="05000000000000000000" pitchFamily="2" charset="2"/>
              <a:buChar char="§"/>
            </a:pPr>
            <a:endParaRPr lang="hr-HR" sz="1800" kern="0" dirty="0">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9A7C4EED-4A3B-6B50-CABD-A9032254A02A}"/>
              </a:ext>
            </a:extLst>
          </p:cNvPr>
          <p:cNvSpPr txBox="1">
            <a:spLocks noChangeArrowheads="1"/>
          </p:cNvSpPr>
          <p:nvPr/>
        </p:nvSpPr>
        <p:spPr>
          <a:xfrm>
            <a:off x="238125" y="1061492"/>
            <a:ext cx="8222307"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EIHP</a:t>
            </a:r>
            <a:r>
              <a:rPr kumimoji="0" lang="en-US" sz="28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 Selected gas projects/references</a:t>
            </a:r>
          </a:p>
        </p:txBody>
      </p:sp>
    </p:spTree>
    <p:extLst>
      <p:ext uri="{BB962C8B-B14F-4D97-AF65-F5344CB8AC3E}">
        <p14:creationId xmlns:p14="http://schemas.microsoft.com/office/powerpoint/2010/main" val="199069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 arrow&#10;&#10;Description automatically generated">
            <a:extLst>
              <a:ext uri="{FF2B5EF4-FFF2-40B4-BE49-F238E27FC236}">
                <a16:creationId xmlns:a16="http://schemas.microsoft.com/office/drawing/2014/main" id="{2649396D-B03D-4244-B966-59205FE13E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200" y="0"/>
            <a:ext cx="8748000" cy="2493479"/>
          </a:xfrm>
          <a:prstGeom prst="rect">
            <a:avLst/>
          </a:prstGeom>
        </p:spPr>
      </p:pic>
      <p:sp>
        <p:nvSpPr>
          <p:cNvPr id="2" name="Title 1">
            <a:extLst>
              <a:ext uri="{FF2B5EF4-FFF2-40B4-BE49-F238E27FC236}">
                <a16:creationId xmlns:a16="http://schemas.microsoft.com/office/drawing/2014/main" id="{03BDFD1A-5FE8-441A-BA77-D2FA1F418995}"/>
              </a:ext>
            </a:extLst>
          </p:cNvPr>
          <p:cNvSpPr>
            <a:spLocks noGrp="1"/>
          </p:cNvSpPr>
          <p:nvPr>
            <p:ph type="title"/>
          </p:nvPr>
        </p:nvSpPr>
        <p:spPr>
          <a:xfrm>
            <a:off x="446856" y="2564904"/>
            <a:ext cx="8229600" cy="1000125"/>
          </a:xfrm>
        </p:spPr>
        <p:txBody>
          <a:bodyPr/>
          <a:lstStyle/>
          <a:p>
            <a:r>
              <a:rPr lang="en-GB" sz="3600" dirty="0">
                <a:solidFill>
                  <a:schemeClr val="tx1">
                    <a:lumMod val="65000"/>
                    <a:lumOff val="35000"/>
                  </a:schemeClr>
                </a:solidFill>
                <a:latin typeface="Calibri" panose="020F0502020204030204" pitchFamily="34" charset="0"/>
                <a:cs typeface="Calibri" panose="020F0502020204030204" pitchFamily="34" charset="0"/>
              </a:rPr>
              <a:t>Thank you for your attention</a:t>
            </a:r>
            <a:endParaRPr lang="hr-HR" sz="3600" b="1" dirty="0">
              <a:solidFill>
                <a:schemeClr val="tx1">
                  <a:lumMod val="65000"/>
                  <a:lumOff val="35000"/>
                </a:schemeClr>
              </a:solidFill>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0310BE60-0476-4385-974D-A03EC5F13EE5}"/>
              </a:ext>
            </a:extLst>
          </p:cNvPr>
          <p:cNvGrpSpPr>
            <a:grpSpLocks noChangeAspect="1"/>
          </p:cNvGrpSpPr>
          <p:nvPr/>
        </p:nvGrpSpPr>
        <p:grpSpPr>
          <a:xfrm>
            <a:off x="4608360" y="3685921"/>
            <a:ext cx="3204000" cy="2767415"/>
            <a:chOff x="1115616" y="3429000"/>
            <a:chExt cx="3384376" cy="2922890"/>
          </a:xfrm>
        </p:grpSpPr>
        <p:pic>
          <p:nvPicPr>
            <p:cNvPr id="11" name="Picture 10" descr="A picture containing text, clipart&#10;&#10;Description automatically generated">
              <a:extLst>
                <a:ext uri="{FF2B5EF4-FFF2-40B4-BE49-F238E27FC236}">
                  <a16:creationId xmlns:a16="http://schemas.microsoft.com/office/drawing/2014/main" id="{675AA480-B4B1-4DDA-A950-CF90E8A56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4797152"/>
              <a:ext cx="3312000" cy="1554738"/>
            </a:xfrm>
            <a:prstGeom prst="rect">
              <a:avLst/>
            </a:prstGeom>
          </p:spPr>
        </p:pic>
        <p:pic>
          <p:nvPicPr>
            <p:cNvPr id="12" name="Picture 11">
              <a:extLst>
                <a:ext uri="{FF2B5EF4-FFF2-40B4-BE49-F238E27FC236}">
                  <a16:creationId xmlns:a16="http://schemas.microsoft.com/office/drawing/2014/main" id="{C80A48C7-562A-4A8C-9238-55288E93EDE4}"/>
                </a:ext>
              </a:extLst>
            </p:cNvPr>
            <p:cNvPicPr>
              <a:picLocks noChangeAspect="1"/>
            </p:cNvPicPr>
            <p:nvPr/>
          </p:nvPicPr>
          <p:blipFill rotWithShape="1">
            <a:blip r:embed="rId4"/>
            <a:srcRect l="26375" t="2561" r="26375" b="38870"/>
            <a:stretch/>
          </p:blipFill>
          <p:spPr>
            <a:xfrm>
              <a:off x="1844373" y="3429000"/>
              <a:ext cx="2655619" cy="1863291"/>
            </a:xfrm>
            <a:prstGeom prst="rect">
              <a:avLst/>
            </a:prstGeom>
          </p:spPr>
        </p:pic>
        <p:sp>
          <p:nvSpPr>
            <p:cNvPr id="13" name="Rectangle 7">
              <a:extLst>
                <a:ext uri="{FF2B5EF4-FFF2-40B4-BE49-F238E27FC236}">
                  <a16:creationId xmlns:a16="http://schemas.microsoft.com/office/drawing/2014/main" id="{2A685642-E01A-43F0-BF1A-88A1E408F853}"/>
                </a:ext>
              </a:extLst>
            </p:cNvPr>
            <p:cNvSpPr>
              <a:spLocks noChangeArrowheads="1"/>
            </p:cNvSpPr>
            <p:nvPr/>
          </p:nvSpPr>
          <p:spPr bwMode="auto">
            <a:xfrm>
              <a:off x="1835696" y="3429000"/>
              <a:ext cx="2592388" cy="1955141"/>
            </a:xfrm>
            <a:prstGeom prst="rect">
              <a:avLst/>
            </a:prstGeom>
            <a:noFill/>
            <a:ln w="28575">
              <a:solidFill>
                <a:srgbClr val="990000"/>
              </a:solidFill>
              <a:miter lim="800000"/>
              <a:headEnd/>
              <a:tailEnd/>
            </a:ln>
            <a:effectLst/>
          </p:spPr>
          <p:txBody>
            <a:bodyPr wrap="none" anchor="ctr"/>
            <a:lstStyle/>
            <a:p>
              <a:endParaRPr lang="hr-HR"/>
            </a:p>
          </p:txBody>
        </p:sp>
      </p:grpSp>
      <p:grpSp>
        <p:nvGrpSpPr>
          <p:cNvPr id="14" name="Group 13">
            <a:extLst>
              <a:ext uri="{FF2B5EF4-FFF2-40B4-BE49-F238E27FC236}">
                <a16:creationId xmlns:a16="http://schemas.microsoft.com/office/drawing/2014/main" id="{79304907-0CA1-4D9B-A234-BD50A6BFC010}"/>
              </a:ext>
            </a:extLst>
          </p:cNvPr>
          <p:cNvGrpSpPr/>
          <p:nvPr/>
        </p:nvGrpSpPr>
        <p:grpSpPr>
          <a:xfrm>
            <a:off x="1403648" y="3706107"/>
            <a:ext cx="2592388" cy="1955141"/>
            <a:chOff x="5363988" y="3428133"/>
            <a:chExt cx="2592388" cy="1955141"/>
          </a:xfrm>
        </p:grpSpPr>
        <p:sp>
          <p:nvSpPr>
            <p:cNvPr id="15" name="Rectangle 7">
              <a:extLst>
                <a:ext uri="{FF2B5EF4-FFF2-40B4-BE49-F238E27FC236}">
                  <a16:creationId xmlns:a16="http://schemas.microsoft.com/office/drawing/2014/main" id="{DA8B66F4-985A-4206-BE91-3361C90C9452}"/>
                </a:ext>
              </a:extLst>
            </p:cNvPr>
            <p:cNvSpPr>
              <a:spLocks noChangeArrowheads="1"/>
            </p:cNvSpPr>
            <p:nvPr/>
          </p:nvSpPr>
          <p:spPr bwMode="auto">
            <a:xfrm>
              <a:off x="5363988" y="3428133"/>
              <a:ext cx="2592388" cy="1955141"/>
            </a:xfrm>
            <a:prstGeom prst="rect">
              <a:avLst/>
            </a:prstGeom>
            <a:noFill/>
            <a:ln w="28575">
              <a:solidFill>
                <a:srgbClr val="990000"/>
              </a:solidFill>
              <a:miter lim="800000"/>
              <a:headEnd/>
              <a:tailEnd/>
            </a:ln>
            <a:effectLst/>
          </p:spPr>
          <p:txBody>
            <a:bodyPr wrap="none" anchor="ctr"/>
            <a:lstStyle/>
            <a:p>
              <a:endParaRPr lang="hr-HR"/>
            </a:p>
          </p:txBody>
        </p:sp>
        <p:pic>
          <p:nvPicPr>
            <p:cNvPr id="16" name="Picture 15">
              <a:extLst>
                <a:ext uri="{FF2B5EF4-FFF2-40B4-BE49-F238E27FC236}">
                  <a16:creationId xmlns:a16="http://schemas.microsoft.com/office/drawing/2014/main" id="{39B53F10-05AC-43AB-9EC3-22BE9AF80BD6}"/>
                </a:ext>
              </a:extLst>
            </p:cNvPr>
            <p:cNvPicPr>
              <a:picLocks noChangeAspect="1"/>
            </p:cNvPicPr>
            <p:nvPr/>
          </p:nvPicPr>
          <p:blipFill rotWithShape="1">
            <a:blip r:embed="rId4"/>
            <a:srcRect l="32436" t="62808" r="35353" b="6603"/>
            <a:stretch/>
          </p:blipFill>
          <p:spPr>
            <a:xfrm>
              <a:off x="5724128" y="3933056"/>
              <a:ext cx="1872209" cy="1000126"/>
            </a:xfrm>
            <a:prstGeom prst="rect">
              <a:avLst/>
            </a:prstGeom>
          </p:spPr>
        </p:pic>
      </p:grpSp>
    </p:spTree>
    <p:extLst>
      <p:ext uri="{BB962C8B-B14F-4D97-AF65-F5344CB8AC3E}">
        <p14:creationId xmlns:p14="http://schemas.microsoft.com/office/powerpoint/2010/main" val="6559936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8B11C9-E302-D985-84D7-6AF7D9AF5682}"/>
              </a:ext>
            </a:extLst>
          </p:cNvPr>
          <p:cNvPicPr>
            <a:picLocks noChangeAspect="1"/>
          </p:cNvPicPr>
          <p:nvPr/>
        </p:nvPicPr>
        <p:blipFill>
          <a:blip r:embed="rId3"/>
          <a:stretch>
            <a:fillRect/>
          </a:stretch>
        </p:blipFill>
        <p:spPr>
          <a:xfrm>
            <a:off x="3635896" y="2087940"/>
            <a:ext cx="5328592" cy="4725640"/>
          </a:xfrm>
          <a:prstGeom prst="rect">
            <a:avLst/>
          </a:prstGeom>
        </p:spPr>
      </p:pic>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Intro</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8" name="Text Box 5">
            <a:extLst>
              <a:ext uri="{FF2B5EF4-FFF2-40B4-BE49-F238E27FC236}">
                <a16:creationId xmlns:a16="http://schemas.microsoft.com/office/drawing/2014/main" id="{D4BC05AC-9659-4398-9849-48E0954025D0}"/>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2</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12" name="Rectangle 2">
            <a:extLst>
              <a:ext uri="{FF2B5EF4-FFF2-40B4-BE49-F238E27FC236}">
                <a16:creationId xmlns:a16="http://schemas.microsoft.com/office/drawing/2014/main" id="{D681EF56-C30A-407C-B13B-24B6F3789939}"/>
              </a:ext>
            </a:extLst>
          </p:cNvPr>
          <p:cNvSpPr txBox="1">
            <a:spLocks noChangeArrowheads="1"/>
          </p:cNvSpPr>
          <p:nvPr/>
        </p:nvSpPr>
        <p:spPr>
          <a:xfrm>
            <a:off x="274513" y="3182650"/>
            <a:ext cx="8689975" cy="4953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rPr>
              <a:t>Population: 3.87 million</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F1C15DB-00E4-6BB4-CA6F-BA6793E158A8}"/>
              </a:ext>
            </a:extLst>
          </p:cNvPr>
          <p:cNvSpPr txBox="1">
            <a:spLocks noChangeArrowheads="1"/>
          </p:cNvSpPr>
          <p:nvPr/>
        </p:nvSpPr>
        <p:spPr>
          <a:xfrm>
            <a:off x="395536" y="2230734"/>
            <a:ext cx="3894336" cy="584127"/>
          </a:xfrm>
          <a:prstGeom prst="rect">
            <a:avLst/>
          </a:prstGeom>
        </p:spPr>
        <p:txBody>
          <a:bodyPr>
            <a:normAutofit/>
          </a:bodyPr>
          <a:lstStyle>
            <a:lvl1pPr algn="ctr" rtl="0" eaLnBrk="0" fontAlgn="base" hangingPunct="0">
              <a:spcBef>
                <a:spcPct val="0"/>
              </a:spcBef>
              <a:spcAft>
                <a:spcPct val="0"/>
              </a:spcAft>
              <a:defRPr sz="4000" b="1">
                <a:solidFill>
                  <a:schemeClr val="bg1"/>
                </a:solidFill>
                <a:latin typeface="+mj-lt"/>
                <a:ea typeface="+mj-ea"/>
                <a:cs typeface="+mj-cs"/>
              </a:defRPr>
            </a:lvl1pPr>
            <a:lvl2pPr algn="ctr" rtl="0" eaLnBrk="0" fontAlgn="base" hangingPunct="0">
              <a:spcBef>
                <a:spcPct val="0"/>
              </a:spcBef>
              <a:spcAft>
                <a:spcPct val="0"/>
              </a:spcAft>
              <a:defRPr sz="4000" b="1">
                <a:solidFill>
                  <a:schemeClr val="bg1"/>
                </a:solidFill>
                <a:latin typeface="Tahoma" pitchFamily="34" charset="0"/>
                <a:cs typeface="Tahoma" pitchFamily="34" charset="0"/>
              </a:defRPr>
            </a:lvl2pPr>
            <a:lvl3pPr algn="ctr" rtl="0" eaLnBrk="0" fontAlgn="base" hangingPunct="0">
              <a:spcBef>
                <a:spcPct val="0"/>
              </a:spcBef>
              <a:spcAft>
                <a:spcPct val="0"/>
              </a:spcAft>
              <a:defRPr sz="4000" b="1">
                <a:solidFill>
                  <a:schemeClr val="bg1"/>
                </a:solidFill>
                <a:latin typeface="Tahoma" pitchFamily="34" charset="0"/>
                <a:cs typeface="Tahoma" pitchFamily="34" charset="0"/>
              </a:defRPr>
            </a:lvl3pPr>
            <a:lvl4pPr algn="ctr" rtl="0" eaLnBrk="0" fontAlgn="base" hangingPunct="0">
              <a:spcBef>
                <a:spcPct val="0"/>
              </a:spcBef>
              <a:spcAft>
                <a:spcPct val="0"/>
              </a:spcAft>
              <a:defRPr sz="4000" b="1">
                <a:solidFill>
                  <a:schemeClr val="bg1"/>
                </a:solidFill>
                <a:latin typeface="Tahoma" pitchFamily="34" charset="0"/>
                <a:cs typeface="Tahoma" pitchFamily="34" charset="0"/>
              </a:defRPr>
            </a:lvl4pPr>
            <a:lvl5pPr algn="ctr" rtl="0" eaLnBrk="0" fontAlgn="base" hangingPunct="0">
              <a:spcBef>
                <a:spcPct val="0"/>
              </a:spcBef>
              <a:spcAft>
                <a:spcPct val="0"/>
              </a:spcAft>
              <a:defRPr sz="4000" b="1">
                <a:solidFill>
                  <a:schemeClr val="bg1"/>
                </a:solidFill>
                <a:latin typeface="Tahoma" pitchFamily="34" charset="0"/>
                <a:cs typeface="Tahoma" pitchFamily="34" charset="0"/>
              </a:defRPr>
            </a:lvl5pPr>
            <a:lvl6pPr marL="457200" algn="ctr" rtl="0" fontAlgn="base">
              <a:spcBef>
                <a:spcPct val="0"/>
              </a:spcBef>
              <a:spcAft>
                <a:spcPct val="0"/>
              </a:spcAft>
              <a:defRPr sz="4000" b="1">
                <a:solidFill>
                  <a:schemeClr val="bg1"/>
                </a:solidFill>
                <a:latin typeface="Tahoma" pitchFamily="34" charset="0"/>
                <a:cs typeface="Tahoma" pitchFamily="34" charset="0"/>
              </a:defRPr>
            </a:lvl6pPr>
            <a:lvl7pPr marL="914400" algn="ctr" rtl="0" fontAlgn="base">
              <a:spcBef>
                <a:spcPct val="0"/>
              </a:spcBef>
              <a:spcAft>
                <a:spcPct val="0"/>
              </a:spcAft>
              <a:defRPr sz="4000" b="1">
                <a:solidFill>
                  <a:schemeClr val="bg1"/>
                </a:solidFill>
                <a:latin typeface="Tahoma" pitchFamily="34" charset="0"/>
                <a:cs typeface="Tahoma" pitchFamily="34" charset="0"/>
              </a:defRPr>
            </a:lvl7pPr>
            <a:lvl8pPr marL="1371600" algn="ctr" rtl="0" fontAlgn="base">
              <a:spcBef>
                <a:spcPct val="0"/>
              </a:spcBef>
              <a:spcAft>
                <a:spcPct val="0"/>
              </a:spcAft>
              <a:defRPr sz="4000" b="1">
                <a:solidFill>
                  <a:schemeClr val="bg1"/>
                </a:solidFill>
                <a:latin typeface="Tahoma" pitchFamily="34" charset="0"/>
                <a:cs typeface="Tahoma" pitchFamily="34" charset="0"/>
              </a:defRPr>
            </a:lvl8pPr>
            <a:lvl9pPr marL="1828800" algn="ctr" rtl="0" fontAlgn="base">
              <a:spcBef>
                <a:spcPct val="0"/>
              </a:spcBef>
              <a:spcAft>
                <a:spcPct val="0"/>
              </a:spcAft>
              <a:defRPr sz="4000" b="1">
                <a:solidFill>
                  <a:schemeClr val="bg1"/>
                </a:solidFill>
                <a:latin typeface="Tahoma" pitchFamily="34" charset="0"/>
                <a:cs typeface="Tahoma" pitchFamily="34" charset="0"/>
              </a:defRPr>
            </a:lvl9pPr>
          </a:lstStyle>
          <a:p>
            <a:pPr algn="l" eaLnBrk="1" fontAlgn="auto" hangingPunct="1">
              <a:spcAft>
                <a:spcPts val="600"/>
              </a:spcAft>
              <a:defRPr/>
            </a:pPr>
            <a:r>
              <a:rPr lang="en-US" altLang="sr-Latn-RS" sz="2800" kern="0" dirty="0">
                <a:solidFill>
                  <a:srgbClr val="C00000"/>
                </a:solidFill>
              </a:rPr>
              <a:t>Croatia</a:t>
            </a:r>
            <a:endParaRPr lang="hr-HR" altLang="sr-Latn-RS" sz="2000" i="1" kern="0" dirty="0">
              <a:solidFill>
                <a:srgbClr val="C00000"/>
              </a:solidFill>
              <a:latin typeface="Calibri" panose="020F0502020204030204" pitchFamily="34" charset="0"/>
              <a:cs typeface="Arial" panose="020B0604020202020204" pitchFamily="34" charset="0"/>
            </a:endParaRPr>
          </a:p>
        </p:txBody>
      </p:sp>
      <p:sp>
        <p:nvSpPr>
          <p:cNvPr id="9" name="Rectangle 2">
            <a:extLst>
              <a:ext uri="{FF2B5EF4-FFF2-40B4-BE49-F238E27FC236}">
                <a16:creationId xmlns:a16="http://schemas.microsoft.com/office/drawing/2014/main" id="{9AE0C4B9-0C51-0722-FC22-6D1D1F0ABF2C}"/>
              </a:ext>
            </a:extLst>
          </p:cNvPr>
          <p:cNvSpPr txBox="1">
            <a:spLocks noChangeArrowheads="1"/>
          </p:cNvSpPr>
          <p:nvPr/>
        </p:nvSpPr>
        <p:spPr>
          <a:xfrm>
            <a:off x="290562" y="3725788"/>
            <a:ext cx="8689975" cy="495300"/>
          </a:xfrm>
          <a:prstGeom prst="rect">
            <a:avLst/>
          </a:prstGeom>
        </p:spPr>
        <p:txBody>
          <a:bodyPr/>
          <a:lstStyle/>
          <a:p>
            <a:pPr marL="0" marR="0" lvl="0" indent="0" defTabSz="914400" rtl="0" eaLnBrk="1" fontAlgn="base" latinLnBrk="0" hangingPunct="1">
              <a:lnSpc>
                <a:spcPct val="100000"/>
              </a:lnSpc>
              <a:spcBef>
                <a:spcPct val="0"/>
              </a:spcBef>
              <a:spcAft>
                <a:spcPct val="0"/>
              </a:spcAft>
              <a:buClrTx/>
              <a:buSzTx/>
              <a:buFontTx/>
              <a:buNone/>
              <a:tabLst/>
              <a:defRPr/>
            </a:pPr>
            <a:r>
              <a:rPr lang="en-GB" sz="2400" b="1" kern="0" dirty="0">
                <a:solidFill>
                  <a:schemeClr val="tx1">
                    <a:lumMod val="65000"/>
                    <a:lumOff val="35000"/>
                  </a:schemeClr>
                </a:solidFill>
                <a:latin typeface="Calibri" panose="020F0502020204030204" pitchFamily="34" charset="0"/>
                <a:cs typeface="Calibri" panose="020F0502020204030204" pitchFamily="34" charset="0"/>
              </a:rPr>
              <a:t>Gas consumption: ≈2.8 </a:t>
            </a:r>
            <a:r>
              <a:rPr lang="en-GB" sz="2400" b="1" kern="0" dirty="0" err="1">
                <a:solidFill>
                  <a:schemeClr val="tx1">
                    <a:lumMod val="65000"/>
                    <a:lumOff val="35000"/>
                  </a:schemeClr>
                </a:solidFill>
                <a:latin typeface="Calibri" panose="020F0502020204030204" pitchFamily="34" charset="0"/>
                <a:cs typeface="Calibri" panose="020F0502020204030204" pitchFamily="34" charset="0"/>
              </a:rPr>
              <a:t>bcm</a:t>
            </a:r>
            <a:r>
              <a:rPr lang="en-GB" sz="2400" b="1" kern="0" dirty="0">
                <a:solidFill>
                  <a:schemeClr val="tx1">
                    <a:lumMod val="65000"/>
                    <a:lumOff val="35000"/>
                  </a:schemeClr>
                </a:solidFill>
                <a:latin typeface="Calibri" panose="020F0502020204030204" pitchFamily="34" charset="0"/>
                <a:cs typeface="Calibri" panose="020F0502020204030204" pitchFamily="34" charset="0"/>
              </a:rPr>
              <a:t>/a</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11" name="Rectangle 2">
            <a:extLst>
              <a:ext uri="{FF2B5EF4-FFF2-40B4-BE49-F238E27FC236}">
                <a16:creationId xmlns:a16="http://schemas.microsoft.com/office/drawing/2014/main" id="{530913E8-7E60-EC6B-24E5-AF27DBDC74FC}"/>
              </a:ext>
            </a:extLst>
          </p:cNvPr>
          <p:cNvSpPr txBox="1">
            <a:spLocks noChangeArrowheads="1"/>
          </p:cNvSpPr>
          <p:nvPr/>
        </p:nvSpPr>
        <p:spPr>
          <a:xfrm>
            <a:off x="290562" y="4229844"/>
            <a:ext cx="8689975" cy="495300"/>
          </a:xfrm>
          <a:prstGeom prst="rect">
            <a:avLst/>
          </a:prstGeom>
        </p:spPr>
        <p:txBody>
          <a:bodyPr/>
          <a:lstStyle/>
          <a:p>
            <a:pPr lvl="0" eaLnBrk="1" hangingPunct="1">
              <a:defRPr/>
            </a:pPr>
            <a:r>
              <a:rPr lang="en-GB" sz="2400" b="1" kern="0" dirty="0">
                <a:solidFill>
                  <a:schemeClr val="tx1">
                    <a:lumMod val="65000"/>
                    <a:lumOff val="35000"/>
                  </a:schemeClr>
                </a:solidFill>
                <a:latin typeface="Calibri" panose="020F0502020204030204" pitchFamily="34" charset="0"/>
                <a:cs typeface="Calibri" panose="020F0502020204030204" pitchFamily="34" charset="0"/>
              </a:rPr>
              <a:t>Gas production: ≈0.8 </a:t>
            </a:r>
            <a:r>
              <a:rPr lang="en-GB" sz="2400" b="1" kern="0" dirty="0" err="1">
                <a:solidFill>
                  <a:schemeClr val="tx1">
                    <a:lumMod val="65000"/>
                    <a:lumOff val="35000"/>
                  </a:schemeClr>
                </a:solidFill>
                <a:latin typeface="Calibri" panose="020F0502020204030204" pitchFamily="34" charset="0"/>
                <a:cs typeface="Calibri" panose="020F0502020204030204" pitchFamily="34" charset="0"/>
              </a:rPr>
              <a:t>bcm</a:t>
            </a:r>
            <a:r>
              <a:rPr lang="en-GB" sz="2400" b="1" kern="0" dirty="0">
                <a:solidFill>
                  <a:schemeClr val="tx1">
                    <a:lumMod val="65000"/>
                    <a:lumOff val="35000"/>
                  </a:schemeClr>
                </a:solidFill>
                <a:latin typeface="Calibri" panose="020F0502020204030204" pitchFamily="34" charset="0"/>
                <a:cs typeface="Calibri" panose="020F0502020204030204" pitchFamily="34" charset="0"/>
              </a:rPr>
              <a:t>/a</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13" name="Rectangle 2">
            <a:extLst>
              <a:ext uri="{FF2B5EF4-FFF2-40B4-BE49-F238E27FC236}">
                <a16:creationId xmlns:a16="http://schemas.microsoft.com/office/drawing/2014/main" id="{78DB4D7A-8A33-CCD7-DC0E-181823CCCB7B}"/>
              </a:ext>
            </a:extLst>
          </p:cNvPr>
          <p:cNvSpPr txBox="1">
            <a:spLocks noChangeArrowheads="1"/>
          </p:cNvSpPr>
          <p:nvPr/>
        </p:nvSpPr>
        <p:spPr>
          <a:xfrm>
            <a:off x="323528" y="4733900"/>
            <a:ext cx="8689975" cy="495300"/>
          </a:xfrm>
          <a:prstGeom prst="rect">
            <a:avLst/>
          </a:prstGeom>
        </p:spPr>
        <p:txBody>
          <a:bodyPr/>
          <a:lstStyle/>
          <a:p>
            <a:pPr lvl="0" eaLnBrk="1" hangingPunct="1">
              <a:defRPr/>
            </a:pPr>
            <a:r>
              <a:rPr lang="en-GB" sz="2400" b="1" kern="0" dirty="0">
                <a:solidFill>
                  <a:schemeClr val="tx1">
                    <a:lumMod val="65000"/>
                    <a:lumOff val="35000"/>
                  </a:schemeClr>
                </a:solidFill>
                <a:latin typeface="Calibri" panose="020F0502020204030204" pitchFamily="34" charset="0"/>
                <a:cs typeface="Calibri" panose="020F0502020204030204" pitchFamily="34" charset="0"/>
              </a:rPr>
              <a:t>Gas IP: with Slovenia, and Hungary</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14" name="Rectangle 2">
            <a:extLst>
              <a:ext uri="{FF2B5EF4-FFF2-40B4-BE49-F238E27FC236}">
                <a16:creationId xmlns:a16="http://schemas.microsoft.com/office/drawing/2014/main" id="{CAD54268-748E-4C5D-2D2E-905ECFBD26CE}"/>
              </a:ext>
            </a:extLst>
          </p:cNvPr>
          <p:cNvSpPr txBox="1">
            <a:spLocks noChangeArrowheads="1"/>
          </p:cNvSpPr>
          <p:nvPr/>
        </p:nvSpPr>
        <p:spPr>
          <a:xfrm>
            <a:off x="323528" y="5237956"/>
            <a:ext cx="8689975" cy="495300"/>
          </a:xfrm>
          <a:prstGeom prst="rect">
            <a:avLst/>
          </a:prstGeom>
        </p:spPr>
        <p:txBody>
          <a:bodyPr/>
          <a:lstStyle/>
          <a:p>
            <a:pPr lvl="0" eaLnBrk="1" hangingPunct="1">
              <a:defRPr/>
            </a:pPr>
            <a:r>
              <a:rPr lang="en-GB" sz="2400" b="1" kern="0" dirty="0">
                <a:solidFill>
                  <a:schemeClr val="tx1">
                    <a:lumMod val="65000"/>
                    <a:lumOff val="35000"/>
                  </a:schemeClr>
                </a:solidFill>
                <a:latin typeface="Calibri" panose="020F0502020204030204" pitchFamily="34" charset="0"/>
                <a:cs typeface="Calibri" panose="020F0502020204030204" pitchFamily="34" charset="0"/>
              </a:rPr>
              <a:t>LNG terminal: 1</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
        <p:nvSpPr>
          <p:cNvPr id="15" name="Rectangle 2">
            <a:extLst>
              <a:ext uri="{FF2B5EF4-FFF2-40B4-BE49-F238E27FC236}">
                <a16:creationId xmlns:a16="http://schemas.microsoft.com/office/drawing/2014/main" id="{D9F3AFB3-2A98-0EA7-67DF-2EB32EC10998}"/>
              </a:ext>
            </a:extLst>
          </p:cNvPr>
          <p:cNvSpPr txBox="1">
            <a:spLocks noChangeArrowheads="1"/>
          </p:cNvSpPr>
          <p:nvPr/>
        </p:nvSpPr>
        <p:spPr>
          <a:xfrm>
            <a:off x="323528" y="5742012"/>
            <a:ext cx="8689975" cy="495300"/>
          </a:xfrm>
          <a:prstGeom prst="rect">
            <a:avLst/>
          </a:prstGeom>
        </p:spPr>
        <p:txBody>
          <a:bodyPr/>
          <a:lstStyle/>
          <a:p>
            <a:pPr lvl="0" eaLnBrk="1" hangingPunct="1">
              <a:defRPr/>
            </a:pPr>
            <a:r>
              <a:rPr lang="en-GB" sz="2400" b="1" kern="0" dirty="0">
                <a:solidFill>
                  <a:schemeClr val="tx1">
                    <a:lumMod val="65000"/>
                    <a:lumOff val="35000"/>
                  </a:schemeClr>
                </a:solidFill>
                <a:latin typeface="Calibri" panose="020F0502020204030204" pitchFamily="34" charset="0"/>
                <a:cs typeface="Calibri" panose="020F0502020204030204" pitchFamily="34" charset="0"/>
              </a:rPr>
              <a:t>UGS: 1</a:t>
            </a:r>
            <a:endParaRPr kumimoji="0" lang="en-US" sz="2400" b="1" i="0" u="none" strike="noStrike" kern="0" cap="none" spc="0" normalizeH="0" baseline="0" noProof="0" dirty="0">
              <a:ln>
                <a:noFill/>
              </a:ln>
              <a:solidFill>
                <a:schemeClr val="tx1">
                  <a:lumMod val="65000"/>
                  <a:lumOff val="35000"/>
                </a:schemeClr>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787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2500"/>
                                        <p:tgtEl>
                                          <p:spTgt spid="12"/>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3000"/>
                                        <p:tgtEl>
                                          <p:spTgt spid="9"/>
                                        </p:tgtEl>
                                      </p:cBhvr>
                                    </p:animEffect>
                                  </p:childTnLst>
                                </p:cTn>
                              </p:par>
                            </p:childTnLst>
                          </p:cTn>
                        </p:par>
                        <p:par>
                          <p:cTn id="12" fill="hold">
                            <p:stCondLst>
                              <p:cond delay="55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0"/>
                                        <p:tgtEl>
                                          <p:spTgt spid="11"/>
                                        </p:tgtEl>
                                      </p:cBhvr>
                                    </p:animEffect>
                                  </p:childTnLst>
                                </p:cTn>
                              </p:par>
                            </p:childTnLst>
                          </p:cTn>
                        </p:par>
                        <p:par>
                          <p:cTn id="16" fill="hold">
                            <p:stCondLst>
                              <p:cond delay="85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3000"/>
                                        <p:tgtEl>
                                          <p:spTgt spid="13"/>
                                        </p:tgtEl>
                                      </p:cBhvr>
                                    </p:animEffect>
                                  </p:childTnLst>
                                </p:cTn>
                              </p:par>
                            </p:childTnLst>
                          </p:cTn>
                        </p:par>
                        <p:par>
                          <p:cTn id="20" fill="hold">
                            <p:stCondLst>
                              <p:cond delay="115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3000"/>
                                        <p:tgtEl>
                                          <p:spTgt spid="14"/>
                                        </p:tgtEl>
                                      </p:cBhvr>
                                    </p:animEffect>
                                  </p:childTnLst>
                                </p:cTn>
                              </p:par>
                            </p:childTnLst>
                          </p:cTn>
                        </p:par>
                        <p:par>
                          <p:cTn id="24" fill="hold">
                            <p:stCondLst>
                              <p:cond delay="1450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3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1" grpId="0"/>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Natural gas energy balance</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8" name="Text Box 5">
            <a:extLst>
              <a:ext uri="{FF2B5EF4-FFF2-40B4-BE49-F238E27FC236}">
                <a16:creationId xmlns:a16="http://schemas.microsoft.com/office/drawing/2014/main" id="{D4BC05AC-9659-4398-9849-48E0954025D0}"/>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3</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10" name="Text Box 35">
            <a:extLst>
              <a:ext uri="{FF2B5EF4-FFF2-40B4-BE49-F238E27FC236}">
                <a16:creationId xmlns:a16="http://schemas.microsoft.com/office/drawing/2014/main" id="{2D8F4D43-1CFB-4DD5-A58D-D7284940F243}"/>
              </a:ext>
            </a:extLst>
          </p:cNvPr>
          <p:cNvSpPr txBox="1">
            <a:spLocks noChangeArrowheads="1"/>
          </p:cNvSpPr>
          <p:nvPr/>
        </p:nvSpPr>
        <p:spPr bwMode="auto">
          <a:xfrm>
            <a:off x="3203848" y="6207115"/>
            <a:ext cx="2952328" cy="246221"/>
          </a:xfrm>
          <a:prstGeom prst="rect">
            <a:avLst/>
          </a:prstGeom>
          <a:noFill/>
          <a:ln w="9525" algn="ctr">
            <a:noFill/>
            <a:miter lim="800000"/>
            <a:headEnd/>
            <a:tailEnd/>
          </a:ln>
        </p:spPr>
        <p:txBody>
          <a:bodyPr wrap="square">
            <a:spAutoFit/>
          </a:bodyPr>
          <a:lstStyle/>
          <a:p>
            <a:pPr algn="l"/>
            <a:r>
              <a:rPr lang="en-GB" sz="1000" dirty="0">
                <a:solidFill>
                  <a:schemeClr val="bg2">
                    <a:lumMod val="75000"/>
                  </a:schemeClr>
                </a:solidFill>
                <a:latin typeface="Calibri Light" panose="020F0302020204030204" pitchFamily="34" charset="0"/>
                <a:cs typeface="Calibri Light" panose="020F0302020204030204" pitchFamily="34" charset="0"/>
              </a:rPr>
              <a:t>Source: </a:t>
            </a:r>
            <a:r>
              <a:rPr lang="en-GB" sz="1000" i="1" dirty="0">
                <a:solidFill>
                  <a:schemeClr val="bg2">
                    <a:lumMod val="75000"/>
                  </a:schemeClr>
                </a:solidFill>
                <a:latin typeface="Calibri Light" panose="020F0302020204030204" pitchFamily="34" charset="0"/>
                <a:cs typeface="Calibri Light" panose="020F0302020204030204" pitchFamily="34" charset="0"/>
              </a:rPr>
              <a:t>Energy in Croatia 2022, Annual Energy Report</a:t>
            </a:r>
            <a:endParaRPr lang="hr-HR" sz="1000" i="1" dirty="0">
              <a:solidFill>
                <a:schemeClr val="bg2">
                  <a:lumMod val="75000"/>
                </a:schemeClr>
              </a:solidFill>
              <a:latin typeface="Calibri Light" panose="020F0302020204030204" pitchFamily="34" charset="0"/>
              <a:cs typeface="Calibri Light" panose="020F0302020204030204" pitchFamily="34" charset="0"/>
            </a:endParaRPr>
          </a:p>
        </p:txBody>
      </p:sp>
      <p:sp>
        <p:nvSpPr>
          <p:cNvPr id="9" name="Arrow: Down 8">
            <a:extLst>
              <a:ext uri="{FF2B5EF4-FFF2-40B4-BE49-F238E27FC236}">
                <a16:creationId xmlns:a16="http://schemas.microsoft.com/office/drawing/2014/main" id="{F890A89B-BAD1-4299-9F79-1FB3060B9D4A}"/>
              </a:ext>
            </a:extLst>
          </p:cNvPr>
          <p:cNvSpPr/>
          <p:nvPr/>
        </p:nvSpPr>
        <p:spPr bwMode="auto">
          <a:xfrm rot="10800000">
            <a:off x="7740352" y="3501007"/>
            <a:ext cx="720328" cy="1584176"/>
          </a:xfrm>
          <a:prstGeom prst="downArrow">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hr-HR" sz="1800" b="0" i="0" u="none" strike="noStrike" cap="none" normalizeH="0" baseline="0">
              <a:ln>
                <a:noFill/>
              </a:ln>
              <a:solidFill>
                <a:schemeClr val="tx1"/>
              </a:solidFill>
              <a:effectLst/>
              <a:latin typeface="Tahoma" pitchFamily="34" charset="0"/>
              <a:cs typeface="Tahoma" pitchFamily="34" charset="0"/>
            </a:endParaRPr>
          </a:p>
        </p:txBody>
      </p:sp>
      <p:sp>
        <p:nvSpPr>
          <p:cNvPr id="11" name="Text Box 35">
            <a:extLst>
              <a:ext uri="{FF2B5EF4-FFF2-40B4-BE49-F238E27FC236}">
                <a16:creationId xmlns:a16="http://schemas.microsoft.com/office/drawing/2014/main" id="{049B98CD-0E24-46A9-A5A6-7EEF99038E60}"/>
              </a:ext>
            </a:extLst>
          </p:cNvPr>
          <p:cNvSpPr txBox="1">
            <a:spLocks noChangeArrowheads="1"/>
          </p:cNvSpPr>
          <p:nvPr/>
        </p:nvSpPr>
        <p:spPr bwMode="auto">
          <a:xfrm>
            <a:off x="7524328" y="2996952"/>
            <a:ext cx="1152128" cy="461665"/>
          </a:xfrm>
          <a:prstGeom prst="rect">
            <a:avLst/>
          </a:prstGeom>
          <a:noFill/>
          <a:ln w="9525" algn="ctr">
            <a:noFill/>
            <a:miter lim="800000"/>
            <a:headEnd/>
            <a:tailEnd/>
          </a:ln>
        </p:spPr>
        <p:txBody>
          <a:bodyPr wrap="square">
            <a:spAutoFit/>
          </a:bodyPr>
          <a:lstStyle/>
          <a:p>
            <a:pPr algn="ctr"/>
            <a:r>
              <a:rPr lang="en-GB" sz="1400" b="1" dirty="0">
                <a:solidFill>
                  <a:schemeClr val="bg2">
                    <a:lumMod val="75000"/>
                  </a:schemeClr>
                </a:solidFill>
                <a:latin typeface="Calibri Light" panose="020F0302020204030204" pitchFamily="34" charset="0"/>
                <a:cs typeface="Calibri Light" panose="020F0302020204030204" pitchFamily="34" charset="0"/>
              </a:rPr>
              <a:t>742 %</a:t>
            </a:r>
          </a:p>
          <a:p>
            <a:pPr algn="ctr"/>
            <a:r>
              <a:rPr lang="en-GB" sz="1000" dirty="0">
                <a:solidFill>
                  <a:schemeClr val="bg2">
                    <a:lumMod val="75000"/>
                  </a:schemeClr>
                </a:solidFill>
                <a:latin typeface="Calibri Light" panose="020F0302020204030204" pitchFamily="34" charset="0"/>
                <a:cs typeface="Calibri Light" panose="020F0302020204030204" pitchFamily="34" charset="0"/>
              </a:rPr>
              <a:t>Export 2022/2021</a:t>
            </a:r>
            <a:endParaRPr lang="hr-HR" sz="1000" dirty="0">
              <a:solidFill>
                <a:schemeClr val="bg2">
                  <a:lumMod val="75000"/>
                </a:schemeClr>
              </a:solidFill>
              <a:latin typeface="Calibri Light" panose="020F0302020204030204" pitchFamily="34" charset="0"/>
              <a:cs typeface="Calibri Light" panose="020F0302020204030204" pitchFamily="34" charset="0"/>
            </a:endParaRPr>
          </a:p>
        </p:txBody>
      </p:sp>
      <p:pic>
        <p:nvPicPr>
          <p:cNvPr id="5" name="Picture 4">
            <a:extLst>
              <a:ext uri="{FF2B5EF4-FFF2-40B4-BE49-F238E27FC236}">
                <a16:creationId xmlns:a16="http://schemas.microsoft.com/office/drawing/2014/main" id="{B79A0228-E832-3130-1F85-C6DB020AB3D7}"/>
              </a:ext>
            </a:extLst>
          </p:cNvPr>
          <p:cNvPicPr>
            <a:picLocks noChangeAspect="1"/>
          </p:cNvPicPr>
          <p:nvPr/>
        </p:nvPicPr>
        <p:blipFill>
          <a:blip r:embed="rId4"/>
          <a:stretch>
            <a:fillRect/>
          </a:stretch>
        </p:blipFill>
        <p:spPr>
          <a:xfrm>
            <a:off x="1217144" y="2712099"/>
            <a:ext cx="6379192" cy="3381197"/>
          </a:xfrm>
          <a:prstGeom prst="rect">
            <a:avLst/>
          </a:prstGeom>
        </p:spPr>
      </p:pic>
    </p:spTree>
    <p:extLst>
      <p:ext uri="{BB962C8B-B14F-4D97-AF65-F5344CB8AC3E}">
        <p14:creationId xmlns:p14="http://schemas.microsoft.com/office/powerpoint/2010/main" val="1442594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5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Natural gas consumption</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8" name="Text Box 5">
            <a:extLst>
              <a:ext uri="{FF2B5EF4-FFF2-40B4-BE49-F238E27FC236}">
                <a16:creationId xmlns:a16="http://schemas.microsoft.com/office/drawing/2014/main" id="{D4BC05AC-9659-4398-9849-48E0954025D0}"/>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4</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10" name="Text Box 35">
            <a:extLst>
              <a:ext uri="{FF2B5EF4-FFF2-40B4-BE49-F238E27FC236}">
                <a16:creationId xmlns:a16="http://schemas.microsoft.com/office/drawing/2014/main" id="{2D8F4D43-1CFB-4DD5-A58D-D7284940F243}"/>
              </a:ext>
            </a:extLst>
          </p:cNvPr>
          <p:cNvSpPr txBox="1">
            <a:spLocks noChangeArrowheads="1"/>
          </p:cNvSpPr>
          <p:nvPr/>
        </p:nvSpPr>
        <p:spPr bwMode="auto">
          <a:xfrm>
            <a:off x="3203848" y="6207115"/>
            <a:ext cx="2952328" cy="246221"/>
          </a:xfrm>
          <a:prstGeom prst="rect">
            <a:avLst/>
          </a:prstGeom>
          <a:noFill/>
          <a:ln w="9525" algn="ctr">
            <a:noFill/>
            <a:miter lim="800000"/>
            <a:headEnd/>
            <a:tailEnd/>
          </a:ln>
        </p:spPr>
        <p:txBody>
          <a:bodyPr wrap="square">
            <a:spAutoFit/>
          </a:bodyPr>
          <a:lstStyle/>
          <a:p>
            <a:pPr algn="l"/>
            <a:r>
              <a:rPr lang="en-GB" sz="1000" dirty="0">
                <a:solidFill>
                  <a:schemeClr val="bg2">
                    <a:lumMod val="75000"/>
                  </a:schemeClr>
                </a:solidFill>
                <a:latin typeface="Calibri Light" panose="020F0302020204030204" pitchFamily="34" charset="0"/>
                <a:cs typeface="Calibri Light" panose="020F0302020204030204" pitchFamily="34" charset="0"/>
              </a:rPr>
              <a:t>Source: </a:t>
            </a:r>
            <a:r>
              <a:rPr lang="en-GB" sz="1000" i="1" dirty="0">
                <a:solidFill>
                  <a:schemeClr val="bg2">
                    <a:lumMod val="75000"/>
                  </a:schemeClr>
                </a:solidFill>
                <a:latin typeface="Calibri Light" panose="020F0302020204030204" pitchFamily="34" charset="0"/>
                <a:cs typeface="Calibri Light" panose="020F0302020204030204" pitchFamily="34" charset="0"/>
              </a:rPr>
              <a:t>Energy in Croatia 2022, Annual Energy Report</a:t>
            </a:r>
            <a:endParaRPr lang="hr-HR" sz="1000" i="1" dirty="0">
              <a:solidFill>
                <a:schemeClr val="bg2">
                  <a:lumMod val="75000"/>
                </a:schemeClr>
              </a:solidFill>
              <a:latin typeface="Calibri Light" panose="020F0302020204030204" pitchFamily="34" charset="0"/>
              <a:cs typeface="Calibri Light" panose="020F0302020204030204" pitchFamily="34" charset="0"/>
            </a:endParaRPr>
          </a:p>
        </p:txBody>
      </p:sp>
      <p:sp>
        <p:nvSpPr>
          <p:cNvPr id="9" name="Arrow: Down 8">
            <a:extLst>
              <a:ext uri="{FF2B5EF4-FFF2-40B4-BE49-F238E27FC236}">
                <a16:creationId xmlns:a16="http://schemas.microsoft.com/office/drawing/2014/main" id="{F890A89B-BAD1-4299-9F79-1FB3060B9D4A}"/>
              </a:ext>
            </a:extLst>
          </p:cNvPr>
          <p:cNvSpPr/>
          <p:nvPr/>
        </p:nvSpPr>
        <p:spPr bwMode="auto">
          <a:xfrm>
            <a:off x="7740352" y="3501007"/>
            <a:ext cx="720328" cy="1584176"/>
          </a:xfrm>
          <a:prstGeom prst="downArrow">
            <a:avLst/>
          </a:prstGeom>
          <a:solidFill>
            <a:srgbClr val="99CC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hr-HR" sz="1800" b="0" i="0" u="none" strike="noStrike" cap="none" normalizeH="0" baseline="0">
              <a:ln>
                <a:noFill/>
              </a:ln>
              <a:solidFill>
                <a:schemeClr val="tx1"/>
              </a:solidFill>
              <a:effectLst/>
              <a:latin typeface="Tahoma" pitchFamily="34" charset="0"/>
              <a:cs typeface="Tahoma" pitchFamily="34" charset="0"/>
            </a:endParaRPr>
          </a:p>
        </p:txBody>
      </p:sp>
      <p:sp>
        <p:nvSpPr>
          <p:cNvPr id="11" name="Text Box 35">
            <a:extLst>
              <a:ext uri="{FF2B5EF4-FFF2-40B4-BE49-F238E27FC236}">
                <a16:creationId xmlns:a16="http://schemas.microsoft.com/office/drawing/2014/main" id="{049B98CD-0E24-46A9-A5A6-7EEF99038E60}"/>
              </a:ext>
            </a:extLst>
          </p:cNvPr>
          <p:cNvSpPr txBox="1">
            <a:spLocks noChangeArrowheads="1"/>
          </p:cNvSpPr>
          <p:nvPr/>
        </p:nvSpPr>
        <p:spPr bwMode="auto">
          <a:xfrm>
            <a:off x="7524452" y="5085183"/>
            <a:ext cx="1152128" cy="769441"/>
          </a:xfrm>
          <a:prstGeom prst="rect">
            <a:avLst/>
          </a:prstGeom>
          <a:noFill/>
          <a:ln w="9525" algn="ctr">
            <a:noFill/>
            <a:miter lim="800000"/>
            <a:headEnd/>
            <a:tailEnd/>
          </a:ln>
        </p:spPr>
        <p:txBody>
          <a:bodyPr wrap="square">
            <a:spAutoFit/>
          </a:bodyPr>
          <a:lstStyle/>
          <a:p>
            <a:pPr algn="ctr"/>
            <a:r>
              <a:rPr lang="en-GB" sz="1400" b="1" dirty="0">
                <a:solidFill>
                  <a:schemeClr val="bg2">
                    <a:lumMod val="75000"/>
                  </a:schemeClr>
                </a:solidFill>
                <a:latin typeface="Calibri Light" panose="020F0302020204030204" pitchFamily="34" charset="0"/>
                <a:cs typeface="Calibri Light" panose="020F0302020204030204" pitchFamily="34" charset="0"/>
              </a:rPr>
              <a:t>-12.9 %</a:t>
            </a:r>
          </a:p>
          <a:p>
            <a:pPr algn="ctr"/>
            <a:r>
              <a:rPr lang="en-GB" sz="1000" dirty="0">
                <a:solidFill>
                  <a:schemeClr val="bg2">
                    <a:lumMod val="75000"/>
                  </a:schemeClr>
                </a:solidFill>
                <a:latin typeface="Calibri Light" panose="020F0302020204030204" pitchFamily="34" charset="0"/>
                <a:cs typeface="Calibri Light" panose="020F0302020204030204" pitchFamily="34" charset="0"/>
              </a:rPr>
              <a:t>Natural gas consumption 2022/2021</a:t>
            </a:r>
            <a:endParaRPr lang="hr-HR" sz="1000" dirty="0">
              <a:solidFill>
                <a:schemeClr val="bg2">
                  <a:lumMod val="75000"/>
                </a:schemeClr>
              </a:solidFill>
              <a:latin typeface="Calibri Light" panose="020F0302020204030204" pitchFamily="34" charset="0"/>
              <a:cs typeface="Calibri Light" panose="020F0302020204030204" pitchFamily="34" charset="0"/>
            </a:endParaRPr>
          </a:p>
        </p:txBody>
      </p:sp>
      <p:pic>
        <p:nvPicPr>
          <p:cNvPr id="2" name="Picture 1">
            <a:extLst>
              <a:ext uri="{FF2B5EF4-FFF2-40B4-BE49-F238E27FC236}">
                <a16:creationId xmlns:a16="http://schemas.microsoft.com/office/drawing/2014/main" id="{78645A79-5B72-40A9-2D74-A1DAD9061B26}"/>
              </a:ext>
            </a:extLst>
          </p:cNvPr>
          <p:cNvPicPr>
            <a:picLocks noChangeAspect="1"/>
          </p:cNvPicPr>
          <p:nvPr/>
        </p:nvPicPr>
        <p:blipFill>
          <a:blip r:embed="rId4"/>
          <a:stretch>
            <a:fillRect/>
          </a:stretch>
        </p:blipFill>
        <p:spPr>
          <a:xfrm>
            <a:off x="1325245" y="2360043"/>
            <a:ext cx="6271091" cy="3708598"/>
          </a:xfrm>
          <a:prstGeom prst="rect">
            <a:avLst/>
          </a:prstGeom>
        </p:spPr>
      </p:pic>
    </p:spTree>
    <p:extLst>
      <p:ext uri="{BB962C8B-B14F-4D97-AF65-F5344CB8AC3E}">
        <p14:creationId xmlns:p14="http://schemas.microsoft.com/office/powerpoint/2010/main" val="3038791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500"/>
                                        <p:tgtEl>
                                          <p:spTgt spid="9"/>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Krk</a:t>
            </a: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LNG Terminal</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5</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5AF86E94-6D78-BA17-7C99-97A4E600F11E}"/>
              </a:ext>
            </a:extLst>
          </p:cNvPr>
          <p:cNvPicPr>
            <a:picLocks noChangeAspect="1"/>
          </p:cNvPicPr>
          <p:nvPr/>
        </p:nvPicPr>
        <p:blipFill>
          <a:blip r:embed="rId4"/>
          <a:stretch>
            <a:fillRect/>
          </a:stretch>
        </p:blipFill>
        <p:spPr>
          <a:xfrm>
            <a:off x="205200" y="2064628"/>
            <a:ext cx="5885573" cy="4763653"/>
          </a:xfrm>
          <a:prstGeom prst="rect">
            <a:avLst/>
          </a:prstGeom>
        </p:spPr>
      </p:pic>
      <p:pic>
        <p:nvPicPr>
          <p:cNvPr id="7" name="Graphic 6" descr="Back with solid fill">
            <a:extLst>
              <a:ext uri="{FF2B5EF4-FFF2-40B4-BE49-F238E27FC236}">
                <a16:creationId xmlns:a16="http://schemas.microsoft.com/office/drawing/2014/main" id="{D887D6E2-2290-7462-CD86-8A94436009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9080000">
            <a:off x="1859707" y="3031739"/>
            <a:ext cx="1526397" cy="902087"/>
          </a:xfrm>
          <a:prstGeom prst="rect">
            <a:avLst/>
          </a:prstGeom>
        </p:spPr>
      </p:pic>
      <p:pic>
        <p:nvPicPr>
          <p:cNvPr id="17" name="Picture 16">
            <a:extLst>
              <a:ext uri="{FF2B5EF4-FFF2-40B4-BE49-F238E27FC236}">
                <a16:creationId xmlns:a16="http://schemas.microsoft.com/office/drawing/2014/main" id="{C779C074-1EBA-D6A1-67AD-F29F338AA570}"/>
              </a:ext>
            </a:extLst>
          </p:cNvPr>
          <p:cNvPicPr>
            <a:picLocks noChangeAspect="1"/>
          </p:cNvPicPr>
          <p:nvPr/>
        </p:nvPicPr>
        <p:blipFill>
          <a:blip r:embed="rId7"/>
          <a:stretch>
            <a:fillRect/>
          </a:stretch>
        </p:blipFill>
        <p:spPr>
          <a:xfrm>
            <a:off x="6084168" y="2083729"/>
            <a:ext cx="2880000" cy="3580151"/>
          </a:xfrm>
          <a:prstGeom prst="rect">
            <a:avLst/>
          </a:prstGeom>
        </p:spPr>
      </p:pic>
      <p:pic>
        <p:nvPicPr>
          <p:cNvPr id="19" name="Picture 18">
            <a:extLst>
              <a:ext uri="{FF2B5EF4-FFF2-40B4-BE49-F238E27FC236}">
                <a16:creationId xmlns:a16="http://schemas.microsoft.com/office/drawing/2014/main" id="{691ECF7D-87DB-66E1-3006-C515E230378A}"/>
              </a:ext>
            </a:extLst>
          </p:cNvPr>
          <p:cNvPicPr>
            <a:picLocks noChangeAspect="1"/>
          </p:cNvPicPr>
          <p:nvPr/>
        </p:nvPicPr>
        <p:blipFill>
          <a:blip r:embed="rId8"/>
          <a:stretch>
            <a:fillRect/>
          </a:stretch>
        </p:blipFill>
        <p:spPr>
          <a:xfrm>
            <a:off x="6084168" y="5661248"/>
            <a:ext cx="2880000" cy="527121"/>
          </a:xfrm>
          <a:prstGeom prst="rect">
            <a:avLst/>
          </a:prstGeom>
        </p:spPr>
      </p:pic>
      <p:sp>
        <p:nvSpPr>
          <p:cNvPr id="20" name="Oval 19">
            <a:extLst>
              <a:ext uri="{FF2B5EF4-FFF2-40B4-BE49-F238E27FC236}">
                <a16:creationId xmlns:a16="http://schemas.microsoft.com/office/drawing/2014/main" id="{A447A6D3-BC01-4206-B8BC-ED50F7FC99A3}"/>
              </a:ext>
            </a:extLst>
          </p:cNvPr>
          <p:cNvSpPr/>
          <p:nvPr/>
        </p:nvSpPr>
        <p:spPr bwMode="auto">
          <a:xfrm>
            <a:off x="1979712" y="3861048"/>
            <a:ext cx="144016"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a:ln>
                <a:noFill/>
              </a:ln>
              <a:solidFill>
                <a:schemeClr val="tx1"/>
              </a:solidFill>
              <a:effectLst/>
              <a:latin typeface="Tahoma" pitchFamily="34" charset="0"/>
              <a:cs typeface="Tahoma" pitchFamily="34" charset="0"/>
            </a:endParaRPr>
          </a:p>
        </p:txBody>
      </p:sp>
    </p:spTree>
    <p:extLst>
      <p:ext uri="{BB962C8B-B14F-4D97-AF65-F5344CB8AC3E}">
        <p14:creationId xmlns:p14="http://schemas.microsoft.com/office/powerpoint/2010/main" val="31995893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Krk</a:t>
            </a: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LNG Terminal</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6</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sp>
        <p:nvSpPr>
          <p:cNvPr id="2" name="Content Placeholder 2">
            <a:extLst>
              <a:ext uri="{FF2B5EF4-FFF2-40B4-BE49-F238E27FC236}">
                <a16:creationId xmlns:a16="http://schemas.microsoft.com/office/drawing/2014/main" id="{C67D7EEF-B7B9-91AA-8FA7-848DFA9FF5E1}"/>
              </a:ext>
            </a:extLst>
          </p:cNvPr>
          <p:cNvSpPr txBox="1">
            <a:spLocks/>
          </p:cNvSpPr>
          <p:nvPr/>
        </p:nvSpPr>
        <p:spPr>
          <a:xfrm>
            <a:off x="395536" y="2119959"/>
            <a:ext cx="8352928" cy="4329397"/>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a:spcBef>
                <a:spcPts val="600"/>
              </a:spcBef>
              <a:spcAft>
                <a:spcPts val="600"/>
              </a:spcAft>
              <a:buFont typeface="Wingdings" panose="05000000000000000000" pitchFamily="2" charset="2"/>
              <a:buChar char="§"/>
            </a:pPr>
            <a:r>
              <a:rPr lang="en-US" sz="1600" kern="0" dirty="0">
                <a:latin typeface="Calibri" panose="020F0502020204030204" pitchFamily="34" charset="0"/>
                <a:cs typeface="Calibri" panose="020F0502020204030204" pitchFamily="34" charset="0"/>
              </a:rPr>
              <a:t>Commissioned </a:t>
            </a:r>
            <a:r>
              <a:rPr lang="en-US" sz="1600" kern="0" dirty="0">
                <a:solidFill>
                  <a:srgbClr val="0070C0"/>
                </a:solidFill>
                <a:latin typeface="Calibri" panose="020F0502020204030204" pitchFamily="34" charset="0"/>
                <a:cs typeface="Calibri" panose="020F0502020204030204" pitchFamily="34" charset="0"/>
              </a:rPr>
              <a:t>01/01/2021</a:t>
            </a:r>
          </a:p>
          <a:p>
            <a:pPr>
              <a:spcBef>
                <a:spcPts val="600"/>
              </a:spcBef>
              <a:spcAft>
                <a:spcPts val="600"/>
              </a:spcAft>
              <a:buFont typeface="Wingdings" panose="05000000000000000000" pitchFamily="2" charset="2"/>
              <a:buChar char="§"/>
            </a:pPr>
            <a:r>
              <a:rPr lang="en-US" sz="1600" kern="0" dirty="0">
                <a:latin typeface="Calibri" panose="020F0502020204030204" pitchFamily="34" charset="0"/>
                <a:cs typeface="Calibri" panose="020F0502020204030204" pitchFamily="34" charset="0"/>
              </a:rPr>
              <a:t>Regasification capacity: initial 2.6 </a:t>
            </a:r>
            <a:r>
              <a:rPr lang="en-US" sz="1600" kern="0" dirty="0" err="1">
                <a:latin typeface="Calibri" panose="020F0502020204030204" pitchFamily="34" charset="0"/>
                <a:cs typeface="Calibri" panose="020F0502020204030204" pitchFamily="34" charset="0"/>
              </a:rPr>
              <a:t>bcm</a:t>
            </a:r>
            <a:r>
              <a:rPr lang="en-US" sz="1600" kern="0" dirty="0">
                <a:latin typeface="Calibri" panose="020F0502020204030204" pitchFamily="34" charset="0"/>
                <a:cs typeface="Calibri" panose="020F0502020204030204" pitchFamily="34" charset="0"/>
              </a:rPr>
              <a:t>, increased to </a:t>
            </a:r>
            <a:r>
              <a:rPr lang="en-US" sz="1600" kern="0" dirty="0">
                <a:solidFill>
                  <a:srgbClr val="0070C0"/>
                </a:solidFill>
                <a:latin typeface="Calibri" panose="020F0502020204030204" pitchFamily="34" charset="0"/>
                <a:cs typeface="Calibri" panose="020F0502020204030204" pitchFamily="34" charset="0"/>
              </a:rPr>
              <a:t>2.9 </a:t>
            </a:r>
            <a:r>
              <a:rPr lang="en-US" sz="1600" kern="0" dirty="0" err="1">
                <a:solidFill>
                  <a:srgbClr val="0070C0"/>
                </a:solidFill>
                <a:latin typeface="Calibri" panose="020F0502020204030204" pitchFamily="34" charset="0"/>
                <a:cs typeface="Calibri" panose="020F0502020204030204" pitchFamily="34" charset="0"/>
              </a:rPr>
              <a:t>bcm</a:t>
            </a:r>
            <a:r>
              <a:rPr lang="en-US" sz="1600" kern="0" dirty="0">
                <a:solidFill>
                  <a:srgbClr val="0070C0"/>
                </a:solidFill>
                <a:latin typeface="Calibri" panose="020F0502020204030204" pitchFamily="34" charset="0"/>
                <a:cs typeface="Calibri" panose="020F0502020204030204" pitchFamily="34" charset="0"/>
              </a:rPr>
              <a:t> </a:t>
            </a:r>
            <a:r>
              <a:rPr lang="en-US" sz="1600" kern="0" dirty="0">
                <a:latin typeface="Calibri" panose="020F0502020204030204" pitchFamily="34" charset="0"/>
                <a:cs typeface="Calibri" panose="020F0502020204030204" pitchFamily="34" charset="0"/>
              </a:rPr>
              <a:t>in April 2022 (limited by the maximum capacity of the gas pipeline system)</a:t>
            </a:r>
          </a:p>
          <a:p>
            <a:pPr>
              <a:spcBef>
                <a:spcPts val="600"/>
              </a:spcBef>
              <a:spcAft>
                <a:spcPts val="600"/>
              </a:spcAft>
              <a:buFont typeface="Wingdings" panose="05000000000000000000" pitchFamily="2" charset="2"/>
              <a:buChar char="§"/>
            </a:pPr>
            <a:r>
              <a:rPr lang="en-US" sz="1600" kern="0" dirty="0">
                <a:latin typeface="Calibri" panose="020F0502020204030204" pitchFamily="34" charset="0"/>
                <a:cs typeface="Calibri" panose="020F0502020204030204" pitchFamily="34" charset="0"/>
              </a:rPr>
              <a:t>On August 18, 2022, the Croatian government adopted a Decision to increase the SoS by the construction of the gas transmission pipeline </a:t>
            </a:r>
            <a:r>
              <a:rPr lang="en-US" sz="1600" kern="0" dirty="0" err="1">
                <a:latin typeface="Calibri" panose="020F0502020204030204" pitchFamily="34" charset="0"/>
                <a:cs typeface="Calibri" panose="020F0502020204030204" pitchFamily="34" charset="0"/>
              </a:rPr>
              <a:t>Zlobin-Bosiljevo</a:t>
            </a:r>
            <a:r>
              <a:rPr lang="en-US" sz="1600" kern="0" dirty="0">
                <a:latin typeface="Calibri" panose="020F0502020204030204" pitchFamily="34" charset="0"/>
                <a:cs typeface="Calibri" panose="020F0502020204030204" pitchFamily="34" charset="0"/>
              </a:rPr>
              <a:t> (155 M€) and increasing the capacity of the LNG terminal to </a:t>
            </a:r>
            <a:r>
              <a:rPr lang="en-US" sz="1600" kern="0" dirty="0">
                <a:solidFill>
                  <a:srgbClr val="0070C0"/>
                </a:solidFill>
                <a:latin typeface="Calibri" panose="020F0502020204030204" pitchFamily="34" charset="0"/>
                <a:cs typeface="Calibri" panose="020F0502020204030204" pitchFamily="34" charset="0"/>
              </a:rPr>
              <a:t>6.1 </a:t>
            </a:r>
            <a:r>
              <a:rPr lang="en-US" sz="1600" kern="0" dirty="0" err="1">
                <a:solidFill>
                  <a:srgbClr val="0070C0"/>
                </a:solidFill>
                <a:latin typeface="Calibri" panose="020F0502020204030204" pitchFamily="34" charset="0"/>
                <a:cs typeface="Calibri" panose="020F0502020204030204" pitchFamily="34" charset="0"/>
              </a:rPr>
              <a:t>bcm</a:t>
            </a:r>
            <a:r>
              <a:rPr lang="en-US" sz="1600" kern="0" dirty="0">
                <a:solidFill>
                  <a:srgbClr val="0070C0"/>
                </a:solidFill>
                <a:latin typeface="Calibri" panose="020F0502020204030204" pitchFamily="34" charset="0"/>
                <a:cs typeface="Calibri" panose="020F0502020204030204" pitchFamily="34" charset="0"/>
              </a:rPr>
              <a:t> </a:t>
            </a:r>
            <a:r>
              <a:rPr lang="en-US" sz="1600" kern="0" dirty="0">
                <a:latin typeface="Calibri" panose="020F0502020204030204" pitchFamily="34" charset="0"/>
                <a:cs typeface="Calibri" panose="020F0502020204030204" pitchFamily="34" charset="0"/>
              </a:rPr>
              <a:t>(25 M€)</a:t>
            </a:r>
          </a:p>
          <a:p>
            <a:pPr>
              <a:spcBef>
                <a:spcPts val="600"/>
              </a:spcBef>
              <a:spcAft>
                <a:spcPts val="600"/>
              </a:spcAft>
              <a:buFont typeface="Wingdings" panose="05000000000000000000" pitchFamily="2" charset="2"/>
              <a:buChar char="§"/>
            </a:pPr>
            <a:endParaRPr lang="en-US" sz="16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16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16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GB" sz="16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hr-HR" sz="1600" kern="0"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CB6F958-B283-D0C0-F7DD-8B31C3C2F3D9}"/>
              </a:ext>
            </a:extLst>
          </p:cNvPr>
          <p:cNvPicPr>
            <a:picLocks noChangeAspect="1"/>
          </p:cNvPicPr>
          <p:nvPr/>
        </p:nvPicPr>
        <p:blipFill>
          <a:blip r:embed="rId4"/>
          <a:stretch>
            <a:fillRect/>
          </a:stretch>
        </p:blipFill>
        <p:spPr>
          <a:xfrm>
            <a:off x="1442494" y="4005064"/>
            <a:ext cx="6297858" cy="2852936"/>
          </a:xfrm>
          <a:prstGeom prst="rect">
            <a:avLst/>
          </a:prstGeom>
        </p:spPr>
      </p:pic>
    </p:spTree>
    <p:extLst>
      <p:ext uri="{BB962C8B-B14F-4D97-AF65-F5344CB8AC3E}">
        <p14:creationId xmlns:p14="http://schemas.microsoft.com/office/powerpoint/2010/main" val="3868799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638951-4030-9292-EA72-7A28A7CD372A}"/>
              </a:ext>
            </a:extLst>
          </p:cNvPr>
          <p:cNvPicPr>
            <a:picLocks noChangeAspect="1"/>
          </p:cNvPicPr>
          <p:nvPr/>
        </p:nvPicPr>
        <p:blipFill>
          <a:blip r:embed="rId3"/>
          <a:stretch>
            <a:fillRect/>
          </a:stretch>
        </p:blipFill>
        <p:spPr>
          <a:xfrm>
            <a:off x="190212" y="1741884"/>
            <a:ext cx="8763576" cy="5143500"/>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LNG</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7</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pic>
        <p:nvPicPr>
          <p:cNvPr id="13" name="Picture 12">
            <a:extLst>
              <a:ext uri="{FF2B5EF4-FFF2-40B4-BE49-F238E27FC236}">
                <a16:creationId xmlns:a16="http://schemas.microsoft.com/office/drawing/2014/main" id="{D364D38F-83D9-0050-DEFE-EA1C6584F3E1}"/>
              </a:ext>
            </a:extLst>
          </p:cNvPr>
          <p:cNvPicPr>
            <a:picLocks noChangeAspect="1"/>
          </p:cNvPicPr>
          <p:nvPr/>
        </p:nvPicPr>
        <p:blipFill>
          <a:blip r:embed="rId4"/>
          <a:stretch>
            <a:fillRect/>
          </a:stretch>
        </p:blipFill>
        <p:spPr>
          <a:xfrm>
            <a:off x="2483768" y="5617432"/>
            <a:ext cx="1260000" cy="358151"/>
          </a:xfrm>
          <a:prstGeom prst="rect">
            <a:avLst/>
          </a:prstGeom>
        </p:spPr>
      </p:pic>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14" name="Rectangle 2">
            <a:extLst>
              <a:ext uri="{FF2B5EF4-FFF2-40B4-BE49-F238E27FC236}">
                <a16:creationId xmlns:a16="http://schemas.microsoft.com/office/drawing/2014/main" id="{85A90B92-5B73-6204-2DC5-F13F0EEC8D5C}"/>
              </a:ext>
            </a:extLst>
          </p:cNvPr>
          <p:cNvSpPr txBox="1">
            <a:spLocks noChangeArrowheads="1"/>
          </p:cNvSpPr>
          <p:nvPr/>
        </p:nvSpPr>
        <p:spPr>
          <a:xfrm>
            <a:off x="390525" y="12138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kern="0" dirty="0" err="1">
                <a:solidFill>
                  <a:srgbClr val="002060"/>
                </a:solidFill>
                <a:latin typeface="Calibri" panose="020F0502020204030204" pitchFamily="34" charset="0"/>
                <a:cs typeface="Calibri" panose="020F0502020204030204" pitchFamily="34" charset="0"/>
              </a:rPr>
              <a:t>Krk</a:t>
            </a:r>
            <a:r>
              <a:rPr lang="en-GB" sz="3200" b="1" kern="0" dirty="0">
                <a:solidFill>
                  <a:srgbClr val="002060"/>
                </a:solidFill>
                <a:latin typeface="Calibri" panose="020F0502020204030204" pitchFamily="34" charset="0"/>
                <a:cs typeface="Calibri" panose="020F0502020204030204" pitchFamily="34" charset="0"/>
              </a:rPr>
              <a:t> LNG Terminal Utilisation</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0541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Existing UGS</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8</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pic>
        <p:nvPicPr>
          <p:cNvPr id="12" name="Picture 11">
            <a:extLst>
              <a:ext uri="{FF2B5EF4-FFF2-40B4-BE49-F238E27FC236}">
                <a16:creationId xmlns:a16="http://schemas.microsoft.com/office/drawing/2014/main" id="{5AF86E94-6D78-BA17-7C99-97A4E600F11E}"/>
              </a:ext>
            </a:extLst>
          </p:cNvPr>
          <p:cNvPicPr>
            <a:picLocks noChangeAspect="1"/>
          </p:cNvPicPr>
          <p:nvPr/>
        </p:nvPicPr>
        <p:blipFill>
          <a:blip r:embed="rId4"/>
          <a:stretch>
            <a:fillRect/>
          </a:stretch>
        </p:blipFill>
        <p:spPr>
          <a:xfrm>
            <a:off x="205200" y="2064628"/>
            <a:ext cx="5885573" cy="4763653"/>
          </a:xfrm>
          <a:prstGeom prst="rect">
            <a:avLst/>
          </a:prstGeom>
        </p:spPr>
      </p:pic>
      <p:pic>
        <p:nvPicPr>
          <p:cNvPr id="2" name="Graphic 1" descr="Back with solid fill">
            <a:extLst>
              <a:ext uri="{FF2B5EF4-FFF2-40B4-BE49-F238E27FC236}">
                <a16:creationId xmlns:a16="http://schemas.microsoft.com/office/drawing/2014/main" id="{9FE2E07D-D029-6B1F-2351-9A18ED552B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741092">
            <a:off x="2727648" y="2683169"/>
            <a:ext cx="791595" cy="867003"/>
          </a:xfrm>
          <a:prstGeom prst="rect">
            <a:avLst/>
          </a:prstGeom>
        </p:spPr>
      </p:pic>
      <p:pic>
        <p:nvPicPr>
          <p:cNvPr id="8" name="Picture 7">
            <a:extLst>
              <a:ext uri="{FF2B5EF4-FFF2-40B4-BE49-F238E27FC236}">
                <a16:creationId xmlns:a16="http://schemas.microsoft.com/office/drawing/2014/main" id="{3F3BF4C4-3C9F-B207-E18C-C5129E5F3B8C}"/>
              </a:ext>
            </a:extLst>
          </p:cNvPr>
          <p:cNvPicPr>
            <a:picLocks noChangeAspect="1"/>
          </p:cNvPicPr>
          <p:nvPr/>
        </p:nvPicPr>
        <p:blipFill>
          <a:blip r:embed="rId7"/>
          <a:stretch>
            <a:fillRect/>
          </a:stretch>
        </p:blipFill>
        <p:spPr>
          <a:xfrm>
            <a:off x="6084488" y="2060848"/>
            <a:ext cx="2880000" cy="3067989"/>
          </a:xfrm>
          <a:prstGeom prst="rect">
            <a:avLst/>
          </a:prstGeom>
        </p:spPr>
      </p:pic>
      <p:sp>
        <p:nvSpPr>
          <p:cNvPr id="9" name="Oval 8">
            <a:extLst>
              <a:ext uri="{FF2B5EF4-FFF2-40B4-BE49-F238E27FC236}">
                <a16:creationId xmlns:a16="http://schemas.microsoft.com/office/drawing/2014/main" id="{5F5F472F-C64C-C026-A190-5F8B26B6A277}"/>
              </a:ext>
            </a:extLst>
          </p:cNvPr>
          <p:cNvSpPr/>
          <p:nvPr/>
        </p:nvSpPr>
        <p:spPr bwMode="auto">
          <a:xfrm>
            <a:off x="3275856" y="3429016"/>
            <a:ext cx="144016" cy="1440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55000"/>
              </a:lnSpc>
              <a:spcBef>
                <a:spcPct val="55000"/>
              </a:spcBef>
              <a:spcAft>
                <a:spcPct val="0"/>
              </a:spcAft>
              <a:buClrTx/>
              <a:buSzTx/>
              <a:buFontTx/>
              <a:buChar char="•"/>
              <a:tabLst/>
            </a:pPr>
            <a:endParaRPr kumimoji="0" lang="en-GB" sz="1800" b="0" i="0" u="none" strike="noStrike" cap="none" normalizeH="0" baseline="0">
              <a:ln>
                <a:noFill/>
              </a:ln>
              <a:solidFill>
                <a:schemeClr val="tx1"/>
              </a:solidFill>
              <a:effectLst/>
              <a:latin typeface="Tahoma" pitchFamily="34" charset="0"/>
              <a:cs typeface="Tahoma" pitchFamily="34" charset="0"/>
            </a:endParaRPr>
          </a:p>
        </p:txBody>
      </p:sp>
    </p:spTree>
    <p:extLst>
      <p:ext uri="{BB962C8B-B14F-4D97-AF65-F5344CB8AC3E}">
        <p14:creationId xmlns:p14="http://schemas.microsoft.com/office/powerpoint/2010/main" val="4269931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DE2C78-4A07-E962-23AB-F53AC0E660B5}"/>
              </a:ext>
            </a:extLst>
          </p:cNvPr>
          <p:cNvPicPr>
            <a:picLocks noChangeAspect="1"/>
          </p:cNvPicPr>
          <p:nvPr/>
        </p:nvPicPr>
        <p:blipFill>
          <a:blip r:embed="rId3"/>
          <a:stretch>
            <a:fillRect/>
          </a:stretch>
        </p:blipFill>
        <p:spPr>
          <a:xfrm>
            <a:off x="4203099" y="4114562"/>
            <a:ext cx="4761389" cy="2743438"/>
          </a:xfrm>
          <a:prstGeom prst="rect">
            <a:avLst/>
          </a:prstGeom>
        </p:spPr>
      </p:pic>
      <p:pic>
        <p:nvPicPr>
          <p:cNvPr id="4" name="Picture 3" descr="Rectangle&#10;&#10;Description automatically generated with medium confidence">
            <a:extLst>
              <a:ext uri="{FF2B5EF4-FFF2-40B4-BE49-F238E27FC236}">
                <a16:creationId xmlns:a16="http://schemas.microsoft.com/office/drawing/2014/main" id="{6E9DA2EF-AE10-49DB-A0B9-5B4DF7B1E0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00" y="692696"/>
            <a:ext cx="8748588" cy="1427263"/>
          </a:xfrm>
          <a:prstGeom prst="rect">
            <a:avLst/>
          </a:prstGeom>
        </p:spPr>
      </p:pic>
      <p:sp>
        <p:nvSpPr>
          <p:cNvPr id="3" name="Rectangle 2">
            <a:extLst>
              <a:ext uri="{FF2B5EF4-FFF2-40B4-BE49-F238E27FC236}">
                <a16:creationId xmlns:a16="http://schemas.microsoft.com/office/drawing/2014/main" id="{830270E5-6654-4BCF-93FF-F8494EA34BA1}"/>
              </a:ext>
            </a:extLst>
          </p:cNvPr>
          <p:cNvSpPr txBox="1">
            <a:spLocks noChangeArrowheads="1"/>
          </p:cNvSpPr>
          <p:nvPr/>
        </p:nvSpPr>
        <p:spPr>
          <a:xfrm>
            <a:off x="238125" y="1061492"/>
            <a:ext cx="8689975" cy="4953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3200" b="1" kern="0" dirty="0">
                <a:solidFill>
                  <a:srgbClr val="002060"/>
                </a:solidFill>
                <a:latin typeface="Calibri" panose="020F0502020204030204" pitchFamily="34" charset="0"/>
                <a:cs typeface="Calibri" panose="020F0502020204030204" pitchFamily="34" charset="0"/>
              </a:rPr>
              <a:t>Existing UGS Data</a:t>
            </a:r>
            <a:endParaRPr kumimoji="0" lang="en-US" sz="32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6" name="Text Box 5">
            <a:extLst>
              <a:ext uri="{FF2B5EF4-FFF2-40B4-BE49-F238E27FC236}">
                <a16:creationId xmlns:a16="http://schemas.microsoft.com/office/drawing/2014/main" id="{606EE6DF-F2A8-4D3E-B3E9-9DCCD50F06CC}"/>
              </a:ext>
            </a:extLst>
          </p:cNvPr>
          <p:cNvSpPr txBox="1">
            <a:spLocks noChangeArrowheads="1"/>
          </p:cNvSpPr>
          <p:nvPr/>
        </p:nvSpPr>
        <p:spPr bwMode="auto">
          <a:xfrm>
            <a:off x="7884120" y="6308725"/>
            <a:ext cx="792336" cy="261610"/>
          </a:xfrm>
          <a:prstGeom prst="rect">
            <a:avLst/>
          </a:prstGeom>
          <a:noFill/>
          <a:ln w="9525">
            <a:noFill/>
            <a:miter lim="800000"/>
            <a:headEnd/>
            <a:tailEnd/>
          </a:ln>
          <a:effectLst/>
        </p:spPr>
        <p:txBody>
          <a:bodyPr wrap="square">
            <a:spAutoFit/>
          </a:bodyPr>
          <a:lstStyle>
            <a:lvl1pPr eaLnBrk="0" hangingPunct="0">
              <a:defRPr>
                <a:solidFill>
                  <a:schemeClr val="tx1"/>
                </a:solidFill>
                <a:latin typeface="Tahoma" panose="020B0604030504040204" pitchFamily="34" charset="0"/>
                <a:cs typeface="Tahoma" panose="020B0604030504040204" pitchFamily="34" charset="0"/>
              </a:defRPr>
            </a:lvl1pPr>
            <a:lvl2pPr marL="742950" indent="-285750" eaLnBrk="0" hangingPunct="0">
              <a:defRPr>
                <a:solidFill>
                  <a:schemeClr val="tx1"/>
                </a:solidFill>
                <a:latin typeface="Tahoma" panose="020B0604030504040204" pitchFamily="34" charset="0"/>
                <a:cs typeface="Tahoma" panose="020B0604030504040204" pitchFamily="34" charset="0"/>
              </a:defRPr>
            </a:lvl2pPr>
            <a:lvl3pPr marL="1143000" indent="-228600" eaLnBrk="0" hangingPunct="0">
              <a:defRPr>
                <a:solidFill>
                  <a:schemeClr val="tx1"/>
                </a:solidFill>
                <a:latin typeface="Tahoma" panose="020B0604030504040204" pitchFamily="34" charset="0"/>
                <a:cs typeface="Tahoma" panose="020B0604030504040204" pitchFamily="34" charset="0"/>
              </a:defRPr>
            </a:lvl3pPr>
            <a:lvl4pPr marL="1600200" indent="-228600" eaLnBrk="0" hangingPunct="0">
              <a:defRPr>
                <a:solidFill>
                  <a:schemeClr val="tx1"/>
                </a:solidFill>
                <a:latin typeface="Tahoma" panose="020B0604030504040204" pitchFamily="34" charset="0"/>
                <a:cs typeface="Tahoma" panose="020B0604030504040204" pitchFamily="34" charset="0"/>
              </a:defRPr>
            </a:lvl4pPr>
            <a:lvl5pPr marL="2057400" indent="-228600" eaLnBrk="0" hangingPunct="0">
              <a:defRPr>
                <a:solidFill>
                  <a:schemeClr val="tx1"/>
                </a:solidFill>
                <a:latin typeface="Tahoma" panose="020B0604030504040204" pitchFamily="34" charset="0"/>
                <a:cs typeface="Tahoma" panose="020B0604030504040204" pitchFamily="34" charset="0"/>
              </a:defRPr>
            </a:lvl5pPr>
            <a:lvl6pPr marL="25146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6pPr>
            <a:lvl7pPr marL="29718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7pPr>
            <a:lvl8pPr marL="34290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8pPr>
            <a:lvl9pPr marL="3886200" indent="-228600" eaLnBrk="0" fontAlgn="base" hangingPunct="0">
              <a:lnSpc>
                <a:spcPct val="55000"/>
              </a:lnSpc>
              <a:spcBef>
                <a:spcPct val="55000"/>
              </a:spcBef>
              <a:spcAft>
                <a:spcPct val="0"/>
              </a:spcAft>
              <a:buChar char="•"/>
              <a:defRPr>
                <a:solidFill>
                  <a:schemeClr val="tx1"/>
                </a:solidFill>
                <a:latin typeface="Tahoma" panose="020B0604030504040204" pitchFamily="34" charset="0"/>
                <a:cs typeface="Tahoma" panose="020B060403050404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fld id="{A81C93E9-8100-4F2B-9BB6-5CA656467337}" type="slidenum">
              <a:rPr kumimoji="0" lang="hr-HR" altLang="sr-Latn-RS" sz="1000" b="0" i="0" u="none" strike="noStrike" kern="1200" cap="none" spc="0" normalizeH="0" baseline="0" noProof="0" smtClean="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pPr marL="0" marR="0" lvl="0" indent="0" defTabSz="914400" rtl="0" eaLnBrk="1" fontAlgn="base" latinLnBrk="0" hangingPunct="1">
                <a:lnSpc>
                  <a:spcPct val="100000"/>
                </a:lnSpc>
                <a:spcBef>
                  <a:spcPct val="0"/>
                </a:spcBef>
                <a:spcAft>
                  <a:spcPct val="0"/>
                </a:spcAft>
                <a:buClrTx/>
                <a:buSzTx/>
                <a:buFontTx/>
                <a:buNone/>
                <a:tabLst/>
                <a:defRPr/>
              </a:pPr>
              <a:t>9</a:t>
            </a:fld>
            <a:r>
              <a:rPr kumimoji="0" lang="hr-HR" altLang="sr-Latn-RS" sz="1100" b="0" i="0" u="none" strike="noStrike" kern="1200" cap="none" spc="0" normalizeH="0" baseline="0" noProof="0" dirty="0">
                <a:ln>
                  <a:noFill/>
                </a:ln>
                <a:solidFill>
                  <a:schemeClr val="bg2"/>
                </a:solidFill>
                <a:effectLst>
                  <a:outerShdw blurRad="38100" dist="38100" dir="2700000" algn="tl">
                    <a:srgbClr val="C0C0C0"/>
                  </a:outerShdw>
                </a:effectLst>
                <a:uLnTx/>
                <a:uFillTx/>
                <a:latin typeface="Calibri" panose="020F0502020204030204" pitchFamily="34" charset="0"/>
                <a:cs typeface="Calibri" panose="020F0502020204030204" pitchFamily="34" charset="0"/>
              </a:rPr>
              <a:t> </a:t>
            </a:r>
          </a:p>
        </p:txBody>
      </p:sp>
      <p:pic>
        <p:nvPicPr>
          <p:cNvPr id="8" name="Picture 7">
            <a:extLst>
              <a:ext uri="{FF2B5EF4-FFF2-40B4-BE49-F238E27FC236}">
                <a16:creationId xmlns:a16="http://schemas.microsoft.com/office/drawing/2014/main" id="{3FD96F52-338D-D085-0141-06A5C15D93F3}"/>
              </a:ext>
            </a:extLst>
          </p:cNvPr>
          <p:cNvPicPr>
            <a:picLocks noChangeAspect="1"/>
          </p:cNvPicPr>
          <p:nvPr/>
        </p:nvPicPr>
        <p:blipFill>
          <a:blip r:embed="rId5"/>
          <a:stretch>
            <a:fillRect/>
          </a:stretch>
        </p:blipFill>
        <p:spPr>
          <a:xfrm>
            <a:off x="755576" y="2278763"/>
            <a:ext cx="1260000" cy="358151"/>
          </a:xfrm>
          <a:prstGeom prst="rect">
            <a:avLst/>
          </a:prstGeom>
        </p:spPr>
      </p:pic>
      <p:pic>
        <p:nvPicPr>
          <p:cNvPr id="2" name="Picture 1">
            <a:extLst>
              <a:ext uri="{FF2B5EF4-FFF2-40B4-BE49-F238E27FC236}">
                <a16:creationId xmlns:a16="http://schemas.microsoft.com/office/drawing/2014/main" id="{2A5CD097-0EF9-C1B7-8ED5-A9396B3F75FE}"/>
              </a:ext>
            </a:extLst>
          </p:cNvPr>
          <p:cNvPicPr>
            <a:picLocks noChangeAspect="1"/>
          </p:cNvPicPr>
          <p:nvPr/>
        </p:nvPicPr>
        <p:blipFill>
          <a:blip r:embed="rId6"/>
          <a:stretch>
            <a:fillRect/>
          </a:stretch>
        </p:blipFill>
        <p:spPr>
          <a:xfrm>
            <a:off x="202826" y="1556792"/>
            <a:ext cx="4761389" cy="2743438"/>
          </a:xfrm>
          <a:prstGeom prst="rect">
            <a:avLst/>
          </a:prstGeom>
        </p:spPr>
      </p:pic>
      <p:sp>
        <p:nvSpPr>
          <p:cNvPr id="7" name="Content Placeholder 2">
            <a:extLst>
              <a:ext uri="{FF2B5EF4-FFF2-40B4-BE49-F238E27FC236}">
                <a16:creationId xmlns:a16="http://schemas.microsoft.com/office/drawing/2014/main" id="{E4946343-2589-CBF8-4CB0-DDAF20A29CFE}"/>
              </a:ext>
            </a:extLst>
          </p:cNvPr>
          <p:cNvSpPr txBox="1">
            <a:spLocks/>
          </p:cNvSpPr>
          <p:nvPr/>
        </p:nvSpPr>
        <p:spPr>
          <a:xfrm>
            <a:off x="395536" y="4631517"/>
            <a:ext cx="3600400" cy="2015762"/>
          </a:xfrm>
          <a:prstGeom prst="rect">
            <a:avLst/>
          </a:prstGeom>
        </p:spPr>
        <p:txBody>
          <a:bodyPr>
            <a:normAutofit/>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a:lstStyle>
          <a:p>
            <a:pPr>
              <a:spcBef>
                <a:spcPts val="600"/>
              </a:spcBef>
              <a:spcAft>
                <a:spcPts val="600"/>
              </a:spcAft>
              <a:buFont typeface="Wingdings" panose="05000000000000000000" pitchFamily="2" charset="2"/>
              <a:buChar char="§"/>
            </a:pPr>
            <a:r>
              <a:rPr lang="en-US" sz="2000" kern="0" dirty="0">
                <a:latin typeface="Calibri" panose="020F0502020204030204" pitchFamily="34" charset="0"/>
                <a:cs typeface="Calibri" panose="020F0502020204030204" pitchFamily="34" charset="0"/>
              </a:rPr>
              <a:t>WGW: 4.77 TWh</a:t>
            </a:r>
          </a:p>
          <a:p>
            <a:pPr>
              <a:spcBef>
                <a:spcPts val="600"/>
              </a:spcBef>
              <a:spcAft>
                <a:spcPts val="600"/>
              </a:spcAft>
              <a:buFont typeface="Wingdings" panose="05000000000000000000" pitchFamily="2" charset="2"/>
              <a:buChar char="§"/>
            </a:pPr>
            <a:endParaRPr lang="en-US" sz="20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US" sz="20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en-GB" sz="2000" kern="0" dirty="0">
              <a:latin typeface="Calibri" panose="020F0502020204030204" pitchFamily="34" charset="0"/>
              <a:cs typeface="Calibri" panose="020F0502020204030204" pitchFamily="34" charset="0"/>
            </a:endParaRPr>
          </a:p>
          <a:p>
            <a:pPr>
              <a:spcBef>
                <a:spcPts val="600"/>
              </a:spcBef>
              <a:spcAft>
                <a:spcPts val="600"/>
              </a:spcAft>
              <a:buFont typeface="Wingdings" panose="05000000000000000000" pitchFamily="2" charset="2"/>
              <a:buChar char="§"/>
            </a:pPr>
            <a:endParaRPr lang="hr-HR" sz="2000"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827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ihp">
  <a:themeElements>
    <a:clrScheme name="ei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ihp">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55000"/>
          </a:lnSpc>
          <a:spcBef>
            <a:spcPct val="55000"/>
          </a:spcBef>
          <a:spcAft>
            <a:spcPct val="0"/>
          </a:spcAft>
          <a:buClrTx/>
          <a:buSzTx/>
          <a:buFontTx/>
          <a:buChar char="•"/>
          <a:tabLst/>
          <a:defRPr kumimoji="0" lang="hr-HR" sz="1800" b="0" i="0" u="none" strike="noStrike" cap="none" normalizeH="0" baseline="0" smtClean="0">
            <a:ln>
              <a:noFill/>
            </a:ln>
            <a:solidFill>
              <a:schemeClr val="tx1"/>
            </a:solidFill>
            <a:effectLst/>
            <a:latin typeface="Tahoma" pitchFamily="34" charset="0"/>
            <a:cs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55000"/>
          </a:lnSpc>
          <a:spcBef>
            <a:spcPct val="55000"/>
          </a:spcBef>
          <a:spcAft>
            <a:spcPct val="0"/>
          </a:spcAft>
          <a:buClrTx/>
          <a:buSzTx/>
          <a:buFontTx/>
          <a:buChar char="•"/>
          <a:tabLst/>
          <a:defRPr kumimoji="0" lang="hr-HR" sz="1800" b="0" i="0" u="none" strike="noStrike" cap="none" normalizeH="0" baseline="0" smtClean="0">
            <a:ln>
              <a:noFill/>
            </a:ln>
            <a:solidFill>
              <a:schemeClr val="tx1"/>
            </a:solidFill>
            <a:effectLst/>
            <a:latin typeface="Tahoma" pitchFamily="34" charset="0"/>
            <a:cs typeface="Tahoma" pitchFamily="34" charset="0"/>
          </a:defRPr>
        </a:defPPr>
      </a:lstStyle>
    </a:lnDef>
  </a:objectDefaults>
  <a:extraClrSchemeLst>
    <a:extraClrScheme>
      <a:clrScheme name="ei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ih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ih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ih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ih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ih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ih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ih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ih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ih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ih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ih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15714</TotalTime>
  <Words>1377</Words>
  <Application>Microsoft Office PowerPoint</Application>
  <PresentationFormat>On-screen Show (4:3)</PresentationFormat>
  <Paragraphs>134</Paragraphs>
  <Slides>13</Slides>
  <Notes>12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22" baseType="lpstr">
      <vt:lpstr>Arial</vt:lpstr>
      <vt:lpstr>Calibri</vt:lpstr>
      <vt:lpstr>Calibri Light</vt:lpstr>
      <vt:lpstr>Cambria</vt:lpstr>
      <vt:lpstr>Tahoma</vt:lpstr>
      <vt:lpstr>Wingdings</vt:lpstr>
      <vt:lpstr>Office Theme</vt:lpstr>
      <vt:lpstr>eihp</vt:lpstr>
      <vt:lpstr>think-cell Slide</vt:lpstr>
      <vt:lpstr>IGU Storage Committee Meeting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EIHP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dc:title>
  <dc:creator>Daniel Golja</dc:creator>
  <cp:lastModifiedBy>Barkoci Ladislav</cp:lastModifiedBy>
  <cp:revision>705</cp:revision>
  <cp:lastPrinted>2024-04-10T07:46:38Z</cp:lastPrinted>
  <dcterms:created xsi:type="dcterms:W3CDTF">2004-11-03T08:22:24Z</dcterms:created>
  <dcterms:modified xsi:type="dcterms:W3CDTF">2024-04-10T10:28:42Z</dcterms:modified>
</cp:coreProperties>
</file>