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87" d="100"/>
          <a:sy n="87" d="100"/>
        </p:scale>
        <p:origin x="36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978C2-1F01-42E3-BC26-D0AF5926F6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37622C-52B1-47E1-9420-54F5F2D07F6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noProof="0" dirty="0"/>
            <a:t>1- Market For Gas</a:t>
          </a:r>
        </a:p>
      </dgm:t>
    </dgm:pt>
    <dgm:pt modelId="{D9479893-FD25-4CEE-8967-A5CDE93F27B2}" type="parTrans" cxnId="{B5DAF9AC-8DBE-4D71-B6C7-21CF9C48BE6A}">
      <dgm:prSet/>
      <dgm:spPr/>
      <dgm:t>
        <a:bodyPr/>
        <a:lstStyle/>
        <a:p>
          <a:endParaRPr lang="en-US" noProof="0" dirty="0"/>
        </a:p>
      </dgm:t>
    </dgm:pt>
    <dgm:pt modelId="{9FB43622-5F63-4B22-B7B4-EEE62E4D6D56}" type="sibTrans" cxnId="{B5DAF9AC-8DBE-4D71-B6C7-21CF9C48BE6A}">
      <dgm:prSet/>
      <dgm:spPr/>
      <dgm:t>
        <a:bodyPr/>
        <a:lstStyle/>
        <a:p>
          <a:endParaRPr lang="en-US" noProof="0" dirty="0"/>
        </a:p>
      </dgm:t>
    </dgm:pt>
    <dgm:pt modelId="{355534CD-5178-4288-9E5A-6D56A564EAEC}">
      <dgm:prSet phldrT="[Text]"/>
      <dgm:spPr/>
      <dgm:t>
        <a:bodyPr/>
        <a:lstStyle/>
        <a:p>
          <a:r>
            <a:rPr lang="en-US" noProof="0" dirty="0"/>
            <a:t>From (A) Pipeline to (Z) End Consumers</a:t>
          </a:r>
        </a:p>
      </dgm:t>
    </dgm:pt>
    <dgm:pt modelId="{67556B07-CD2C-48ED-9B5F-4556F1C74D9F}" type="parTrans" cxnId="{11B59445-1777-4BBF-BE93-0DE7C50CAEFC}">
      <dgm:prSet/>
      <dgm:spPr/>
      <dgm:t>
        <a:bodyPr/>
        <a:lstStyle/>
        <a:p>
          <a:endParaRPr lang="en-US" noProof="0" dirty="0"/>
        </a:p>
      </dgm:t>
    </dgm:pt>
    <dgm:pt modelId="{345C9AE6-8224-43E2-B6EA-0CDD1D417BD8}" type="sibTrans" cxnId="{11B59445-1777-4BBF-BE93-0DE7C50CAEFC}">
      <dgm:prSet/>
      <dgm:spPr/>
      <dgm:t>
        <a:bodyPr/>
        <a:lstStyle/>
        <a:p>
          <a:endParaRPr lang="en-US" noProof="0" dirty="0"/>
        </a:p>
      </dgm:t>
    </dgm:pt>
    <dgm:pt modelId="{8912C6DA-ADF2-4890-8A27-56E16D676893}">
      <dgm:prSet phldrT="[Text]"/>
      <dgm:spPr>
        <a:solidFill>
          <a:srgbClr val="00B0F0"/>
        </a:solidFill>
      </dgm:spPr>
      <dgm:t>
        <a:bodyPr/>
        <a:lstStyle/>
        <a:p>
          <a:r>
            <a:rPr lang="en-US" noProof="0" dirty="0"/>
            <a:t>2- Market For Services and Technologies</a:t>
          </a:r>
        </a:p>
      </dgm:t>
    </dgm:pt>
    <dgm:pt modelId="{BAC559C4-DC9C-4012-9363-690693C0E302}" type="parTrans" cxnId="{A86F8C7E-47DB-4503-9935-41C70D6485B7}">
      <dgm:prSet/>
      <dgm:spPr/>
      <dgm:t>
        <a:bodyPr/>
        <a:lstStyle/>
        <a:p>
          <a:endParaRPr lang="en-US" noProof="0" dirty="0"/>
        </a:p>
      </dgm:t>
    </dgm:pt>
    <dgm:pt modelId="{530BF60D-2F7B-4D65-A1F0-22CA1ED2095E}" type="sibTrans" cxnId="{A86F8C7E-47DB-4503-9935-41C70D6485B7}">
      <dgm:prSet/>
      <dgm:spPr/>
      <dgm:t>
        <a:bodyPr/>
        <a:lstStyle/>
        <a:p>
          <a:endParaRPr lang="en-US" noProof="0" dirty="0"/>
        </a:p>
      </dgm:t>
    </dgm:pt>
    <dgm:pt modelId="{5AF80F87-A2A8-4553-B51A-56E26359D499}">
      <dgm:prSet phldrT="[Text]"/>
      <dgm:spPr/>
      <dgm:t>
        <a:bodyPr/>
        <a:lstStyle/>
        <a:p>
          <a:r>
            <a:rPr lang="en-US" noProof="0" dirty="0"/>
            <a:t>Equipment</a:t>
          </a:r>
        </a:p>
      </dgm:t>
    </dgm:pt>
    <dgm:pt modelId="{B00C1701-854E-4C06-B7FE-06116D9F2C31}" type="parTrans" cxnId="{F1CD4FE6-1F08-46CF-AEED-356358535488}">
      <dgm:prSet/>
      <dgm:spPr/>
      <dgm:t>
        <a:bodyPr/>
        <a:lstStyle/>
        <a:p>
          <a:endParaRPr lang="en-US" noProof="0" dirty="0"/>
        </a:p>
      </dgm:t>
    </dgm:pt>
    <dgm:pt modelId="{67A6AB86-9B8B-44D8-90AD-71913CD9592D}" type="sibTrans" cxnId="{F1CD4FE6-1F08-46CF-AEED-356358535488}">
      <dgm:prSet/>
      <dgm:spPr/>
      <dgm:t>
        <a:bodyPr/>
        <a:lstStyle/>
        <a:p>
          <a:endParaRPr lang="en-US" noProof="0" dirty="0"/>
        </a:p>
      </dgm:t>
    </dgm:pt>
    <dgm:pt modelId="{93886C77-E1E5-429A-805A-CE38BF360410}">
      <dgm:prSet phldrT="[Text]"/>
      <dgm:spPr/>
      <dgm:t>
        <a:bodyPr/>
        <a:lstStyle/>
        <a:p>
          <a:r>
            <a:rPr lang="en-US" noProof="0" dirty="0"/>
            <a:t>Classical Storage Market   </a:t>
          </a:r>
        </a:p>
      </dgm:t>
    </dgm:pt>
    <dgm:pt modelId="{EE937A81-BBD0-4C26-90A3-B845252FA870}" type="parTrans" cxnId="{998E1C1D-8F21-47B5-9DD2-AE5439E35F0A}">
      <dgm:prSet/>
      <dgm:spPr/>
      <dgm:t>
        <a:bodyPr/>
        <a:lstStyle/>
        <a:p>
          <a:endParaRPr lang="de-DE"/>
        </a:p>
      </dgm:t>
    </dgm:pt>
    <dgm:pt modelId="{1F620B1C-79E1-4F9B-9C6B-0939236E72EA}" type="sibTrans" cxnId="{998E1C1D-8F21-47B5-9DD2-AE5439E35F0A}">
      <dgm:prSet/>
      <dgm:spPr/>
      <dgm:t>
        <a:bodyPr/>
        <a:lstStyle/>
        <a:p>
          <a:endParaRPr lang="de-DE"/>
        </a:p>
      </dgm:t>
    </dgm:pt>
    <dgm:pt modelId="{761CE8D6-9BA4-4569-BE02-F4A4C61CA59A}">
      <dgm:prSet phldrT="[Text]"/>
      <dgm:spPr/>
      <dgm:t>
        <a:bodyPr/>
        <a:lstStyle/>
        <a:p>
          <a:r>
            <a:rPr lang="en-US" noProof="0" dirty="0"/>
            <a:t>Engineering</a:t>
          </a:r>
        </a:p>
      </dgm:t>
    </dgm:pt>
    <dgm:pt modelId="{6D769712-E732-44E2-B9F6-8F5925792026}" type="parTrans" cxnId="{CB950C49-790A-4D25-8A5A-0F503B412182}">
      <dgm:prSet/>
      <dgm:spPr/>
      <dgm:t>
        <a:bodyPr/>
        <a:lstStyle/>
        <a:p>
          <a:endParaRPr lang="de-DE"/>
        </a:p>
      </dgm:t>
    </dgm:pt>
    <dgm:pt modelId="{B1CD0575-3337-461B-995D-107A931A64CE}" type="sibTrans" cxnId="{CB950C49-790A-4D25-8A5A-0F503B412182}">
      <dgm:prSet/>
      <dgm:spPr/>
      <dgm:t>
        <a:bodyPr/>
        <a:lstStyle/>
        <a:p>
          <a:endParaRPr lang="de-DE"/>
        </a:p>
      </dgm:t>
    </dgm:pt>
    <dgm:pt modelId="{E6D3A7F1-4C96-4B28-A46F-28913F2071D5}">
      <dgm:prSet phldrT="[Text]"/>
      <dgm:spPr/>
      <dgm:t>
        <a:bodyPr/>
        <a:lstStyle/>
        <a:p>
          <a:r>
            <a:rPr lang="en-US" noProof="0" dirty="0"/>
            <a:t>Personal </a:t>
          </a:r>
        </a:p>
      </dgm:t>
    </dgm:pt>
    <dgm:pt modelId="{34D39244-8200-4308-AC14-C9233FE3C093}" type="parTrans" cxnId="{3681A299-D382-43C0-A6B4-689BA177CCBC}">
      <dgm:prSet/>
      <dgm:spPr/>
      <dgm:t>
        <a:bodyPr/>
        <a:lstStyle/>
        <a:p>
          <a:endParaRPr lang="de-DE"/>
        </a:p>
      </dgm:t>
    </dgm:pt>
    <dgm:pt modelId="{2757DA5C-2DFA-446C-9B0A-4A96DF7CA614}" type="sibTrans" cxnId="{3681A299-D382-43C0-A6B4-689BA177CCBC}">
      <dgm:prSet/>
      <dgm:spPr/>
      <dgm:t>
        <a:bodyPr/>
        <a:lstStyle/>
        <a:p>
          <a:endParaRPr lang="de-DE"/>
        </a:p>
      </dgm:t>
    </dgm:pt>
    <dgm:pt modelId="{AFB7B13F-B98A-4B6A-8452-F50BDC5C0444}" type="pres">
      <dgm:prSet presAssocID="{283978C2-1F01-42E3-BC26-D0AF5926F610}" presName="linear" presStyleCnt="0">
        <dgm:presLayoutVars>
          <dgm:animLvl val="lvl"/>
          <dgm:resizeHandles val="exact"/>
        </dgm:presLayoutVars>
      </dgm:prSet>
      <dgm:spPr/>
    </dgm:pt>
    <dgm:pt modelId="{6AE7EA1F-C16A-4FB2-A1DA-19C67140F5AC}" type="pres">
      <dgm:prSet presAssocID="{3E37622C-52B1-47E1-9420-54F5F2D07F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E70E70-EE91-461D-A313-2CA971F54DC2}" type="pres">
      <dgm:prSet presAssocID="{3E37622C-52B1-47E1-9420-54F5F2D07F65}" presName="childText" presStyleLbl="revTx" presStyleIdx="0" presStyleCnt="2">
        <dgm:presLayoutVars>
          <dgm:bulletEnabled val="1"/>
        </dgm:presLayoutVars>
      </dgm:prSet>
      <dgm:spPr/>
    </dgm:pt>
    <dgm:pt modelId="{7922E537-CA88-4B5E-A50F-F00D0FC5DF21}" type="pres">
      <dgm:prSet presAssocID="{8912C6DA-ADF2-4890-8A27-56E16D676893}" presName="parentText" presStyleLbl="node1" presStyleIdx="1" presStyleCnt="2" custScaleY="99448">
        <dgm:presLayoutVars>
          <dgm:chMax val="0"/>
          <dgm:bulletEnabled val="1"/>
        </dgm:presLayoutVars>
      </dgm:prSet>
      <dgm:spPr/>
    </dgm:pt>
    <dgm:pt modelId="{DAA39073-0629-4D84-B5D7-19C3AE40E7E6}" type="pres">
      <dgm:prSet presAssocID="{8912C6DA-ADF2-4890-8A27-56E16D67689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8E1C1D-8F21-47B5-9DD2-AE5439E35F0A}" srcId="{3E37622C-52B1-47E1-9420-54F5F2D07F65}" destId="{93886C77-E1E5-429A-805A-CE38BF360410}" srcOrd="1" destOrd="0" parTransId="{EE937A81-BBD0-4C26-90A3-B845252FA870}" sibTransId="{1F620B1C-79E1-4F9B-9C6B-0939236E72EA}"/>
    <dgm:cxn modelId="{C2CA365B-439E-47A2-859A-2AF12E961B2E}" type="presOf" srcId="{3E37622C-52B1-47E1-9420-54F5F2D07F65}" destId="{6AE7EA1F-C16A-4FB2-A1DA-19C67140F5AC}" srcOrd="0" destOrd="0" presId="urn:microsoft.com/office/officeart/2005/8/layout/vList2"/>
    <dgm:cxn modelId="{F2740062-957D-4A5F-A75C-246480292F6B}" type="presOf" srcId="{5AF80F87-A2A8-4553-B51A-56E26359D499}" destId="{DAA39073-0629-4D84-B5D7-19C3AE40E7E6}" srcOrd="0" destOrd="0" presId="urn:microsoft.com/office/officeart/2005/8/layout/vList2"/>
    <dgm:cxn modelId="{11B59445-1777-4BBF-BE93-0DE7C50CAEFC}" srcId="{3E37622C-52B1-47E1-9420-54F5F2D07F65}" destId="{355534CD-5178-4288-9E5A-6D56A564EAEC}" srcOrd="0" destOrd="0" parTransId="{67556B07-CD2C-48ED-9B5F-4556F1C74D9F}" sibTransId="{345C9AE6-8224-43E2-B6EA-0CDD1D417BD8}"/>
    <dgm:cxn modelId="{CB950C49-790A-4D25-8A5A-0F503B412182}" srcId="{8912C6DA-ADF2-4890-8A27-56E16D676893}" destId="{761CE8D6-9BA4-4569-BE02-F4A4C61CA59A}" srcOrd="1" destOrd="0" parTransId="{6D769712-E732-44E2-B9F6-8F5925792026}" sibTransId="{B1CD0575-3337-461B-995D-107A931A64CE}"/>
    <dgm:cxn modelId="{36EE7F70-3708-4C53-A86F-1E9B6FADD717}" type="presOf" srcId="{E6D3A7F1-4C96-4B28-A46F-28913F2071D5}" destId="{DAA39073-0629-4D84-B5D7-19C3AE40E7E6}" srcOrd="0" destOrd="2" presId="urn:microsoft.com/office/officeart/2005/8/layout/vList2"/>
    <dgm:cxn modelId="{E5673355-9DEF-4616-B77F-F2AB17769BA2}" type="presOf" srcId="{761CE8D6-9BA4-4569-BE02-F4A4C61CA59A}" destId="{DAA39073-0629-4D84-B5D7-19C3AE40E7E6}" srcOrd="0" destOrd="1" presId="urn:microsoft.com/office/officeart/2005/8/layout/vList2"/>
    <dgm:cxn modelId="{A86F8C7E-47DB-4503-9935-41C70D6485B7}" srcId="{283978C2-1F01-42E3-BC26-D0AF5926F610}" destId="{8912C6DA-ADF2-4890-8A27-56E16D676893}" srcOrd="1" destOrd="0" parTransId="{BAC559C4-DC9C-4012-9363-690693C0E302}" sibTransId="{530BF60D-2F7B-4D65-A1F0-22CA1ED2095E}"/>
    <dgm:cxn modelId="{3681A299-D382-43C0-A6B4-689BA177CCBC}" srcId="{8912C6DA-ADF2-4890-8A27-56E16D676893}" destId="{E6D3A7F1-4C96-4B28-A46F-28913F2071D5}" srcOrd="2" destOrd="0" parTransId="{34D39244-8200-4308-AC14-C9233FE3C093}" sibTransId="{2757DA5C-2DFA-446C-9B0A-4A96DF7CA614}"/>
    <dgm:cxn modelId="{B5DAF9AC-8DBE-4D71-B6C7-21CF9C48BE6A}" srcId="{283978C2-1F01-42E3-BC26-D0AF5926F610}" destId="{3E37622C-52B1-47E1-9420-54F5F2D07F65}" srcOrd="0" destOrd="0" parTransId="{D9479893-FD25-4CEE-8967-A5CDE93F27B2}" sibTransId="{9FB43622-5F63-4B22-B7B4-EEE62E4D6D56}"/>
    <dgm:cxn modelId="{FFF10DBF-FF43-4A5E-8404-F8E4748C0E95}" type="presOf" srcId="{283978C2-1F01-42E3-BC26-D0AF5926F610}" destId="{AFB7B13F-B98A-4B6A-8452-F50BDC5C0444}" srcOrd="0" destOrd="0" presId="urn:microsoft.com/office/officeart/2005/8/layout/vList2"/>
    <dgm:cxn modelId="{B89237DB-21E3-420F-B000-1A8D2C91C68E}" type="presOf" srcId="{8912C6DA-ADF2-4890-8A27-56E16D676893}" destId="{7922E537-CA88-4B5E-A50F-F00D0FC5DF21}" srcOrd="0" destOrd="0" presId="urn:microsoft.com/office/officeart/2005/8/layout/vList2"/>
    <dgm:cxn modelId="{F1CD4FE6-1F08-46CF-AEED-356358535488}" srcId="{8912C6DA-ADF2-4890-8A27-56E16D676893}" destId="{5AF80F87-A2A8-4553-B51A-56E26359D499}" srcOrd="0" destOrd="0" parTransId="{B00C1701-854E-4C06-B7FE-06116D9F2C31}" sibTransId="{67A6AB86-9B8B-44D8-90AD-71913CD9592D}"/>
    <dgm:cxn modelId="{7FFDF2F6-8E30-4A8F-B387-F703C9E67620}" type="presOf" srcId="{355534CD-5178-4288-9E5A-6D56A564EAEC}" destId="{AEE70E70-EE91-461D-A313-2CA971F54DC2}" srcOrd="0" destOrd="0" presId="urn:microsoft.com/office/officeart/2005/8/layout/vList2"/>
    <dgm:cxn modelId="{D2C131FC-B3C9-4708-90EA-E89D26AD3265}" type="presOf" srcId="{93886C77-E1E5-429A-805A-CE38BF360410}" destId="{AEE70E70-EE91-461D-A313-2CA971F54DC2}" srcOrd="0" destOrd="1" presId="urn:microsoft.com/office/officeart/2005/8/layout/vList2"/>
    <dgm:cxn modelId="{B50384FB-B32C-4A88-A27D-C5645F26071F}" type="presParOf" srcId="{AFB7B13F-B98A-4B6A-8452-F50BDC5C0444}" destId="{6AE7EA1F-C16A-4FB2-A1DA-19C67140F5AC}" srcOrd="0" destOrd="0" presId="urn:microsoft.com/office/officeart/2005/8/layout/vList2"/>
    <dgm:cxn modelId="{3C8B7849-322C-41FA-8630-F162D14DFA77}" type="presParOf" srcId="{AFB7B13F-B98A-4B6A-8452-F50BDC5C0444}" destId="{AEE70E70-EE91-461D-A313-2CA971F54DC2}" srcOrd="1" destOrd="0" presId="urn:microsoft.com/office/officeart/2005/8/layout/vList2"/>
    <dgm:cxn modelId="{E040087C-A52D-4C9A-AEB9-F1B775FDB724}" type="presParOf" srcId="{AFB7B13F-B98A-4B6A-8452-F50BDC5C0444}" destId="{7922E537-CA88-4B5E-A50F-F00D0FC5DF21}" srcOrd="2" destOrd="0" presId="urn:microsoft.com/office/officeart/2005/8/layout/vList2"/>
    <dgm:cxn modelId="{10353940-236E-42E3-A65F-4B6DE29BB39D}" type="presParOf" srcId="{AFB7B13F-B98A-4B6A-8452-F50BDC5C0444}" destId="{DAA39073-0629-4D84-B5D7-19C3AE40E7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978C2-1F01-42E3-BC26-D0AF5926F6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37622C-52B1-47E1-9420-54F5F2D07F65}">
      <dgm:prSet phldrT="[Text]"/>
      <dgm:spPr>
        <a:solidFill>
          <a:srgbClr val="00B0F0"/>
        </a:solidFill>
      </dgm:spPr>
      <dgm:t>
        <a:bodyPr/>
        <a:lstStyle/>
        <a:p>
          <a:r>
            <a:rPr lang="en-US" b="1" noProof="0" dirty="0"/>
            <a:t>1- Market For Gas</a:t>
          </a:r>
        </a:p>
      </dgm:t>
    </dgm:pt>
    <dgm:pt modelId="{D9479893-FD25-4CEE-8967-A5CDE93F27B2}" type="parTrans" cxnId="{B5DAF9AC-8DBE-4D71-B6C7-21CF9C48BE6A}">
      <dgm:prSet/>
      <dgm:spPr/>
      <dgm:t>
        <a:bodyPr/>
        <a:lstStyle/>
        <a:p>
          <a:endParaRPr lang="en-US" noProof="0" dirty="0"/>
        </a:p>
      </dgm:t>
    </dgm:pt>
    <dgm:pt modelId="{9FB43622-5F63-4B22-B7B4-EEE62E4D6D56}" type="sibTrans" cxnId="{B5DAF9AC-8DBE-4D71-B6C7-21CF9C48BE6A}">
      <dgm:prSet/>
      <dgm:spPr/>
      <dgm:t>
        <a:bodyPr/>
        <a:lstStyle/>
        <a:p>
          <a:endParaRPr lang="en-US" noProof="0" dirty="0"/>
        </a:p>
      </dgm:t>
    </dgm:pt>
    <dgm:pt modelId="{355534CD-5178-4288-9E5A-6D56A564EAEC}">
      <dgm:prSet phldrT="[Text]"/>
      <dgm:spPr/>
      <dgm:t>
        <a:bodyPr/>
        <a:lstStyle/>
        <a:p>
          <a:r>
            <a:rPr lang="en-US" noProof="0" dirty="0"/>
            <a:t>From (A) Pipeline to (Z) End Consumers</a:t>
          </a:r>
        </a:p>
      </dgm:t>
    </dgm:pt>
    <dgm:pt modelId="{67556B07-CD2C-48ED-9B5F-4556F1C74D9F}" type="parTrans" cxnId="{11B59445-1777-4BBF-BE93-0DE7C50CAEFC}">
      <dgm:prSet/>
      <dgm:spPr/>
      <dgm:t>
        <a:bodyPr/>
        <a:lstStyle/>
        <a:p>
          <a:endParaRPr lang="en-US" noProof="0" dirty="0"/>
        </a:p>
      </dgm:t>
    </dgm:pt>
    <dgm:pt modelId="{345C9AE6-8224-43E2-B6EA-0CDD1D417BD8}" type="sibTrans" cxnId="{11B59445-1777-4BBF-BE93-0DE7C50CAEFC}">
      <dgm:prSet/>
      <dgm:spPr/>
      <dgm:t>
        <a:bodyPr/>
        <a:lstStyle/>
        <a:p>
          <a:endParaRPr lang="en-US" noProof="0" dirty="0"/>
        </a:p>
      </dgm:t>
    </dgm:pt>
    <dgm:pt modelId="{8912C6DA-ADF2-4890-8A27-56E16D676893}">
      <dgm:prSet phldrT="[Text]"/>
      <dgm:spPr>
        <a:solidFill>
          <a:srgbClr val="002060"/>
        </a:solidFill>
      </dgm:spPr>
      <dgm:t>
        <a:bodyPr/>
        <a:lstStyle/>
        <a:p>
          <a:r>
            <a:rPr lang="en-US" noProof="0" dirty="0"/>
            <a:t>2- Market For Services and Technologies</a:t>
          </a:r>
        </a:p>
      </dgm:t>
    </dgm:pt>
    <dgm:pt modelId="{BAC559C4-DC9C-4012-9363-690693C0E302}" type="parTrans" cxnId="{A86F8C7E-47DB-4503-9935-41C70D6485B7}">
      <dgm:prSet/>
      <dgm:spPr/>
      <dgm:t>
        <a:bodyPr/>
        <a:lstStyle/>
        <a:p>
          <a:endParaRPr lang="en-US" noProof="0" dirty="0"/>
        </a:p>
      </dgm:t>
    </dgm:pt>
    <dgm:pt modelId="{530BF60D-2F7B-4D65-A1F0-22CA1ED2095E}" type="sibTrans" cxnId="{A86F8C7E-47DB-4503-9935-41C70D6485B7}">
      <dgm:prSet/>
      <dgm:spPr/>
      <dgm:t>
        <a:bodyPr/>
        <a:lstStyle/>
        <a:p>
          <a:endParaRPr lang="en-US" noProof="0" dirty="0"/>
        </a:p>
      </dgm:t>
    </dgm:pt>
    <dgm:pt modelId="{5AF80F87-A2A8-4553-B51A-56E26359D499}">
      <dgm:prSet phldrT="[Text]"/>
      <dgm:spPr/>
      <dgm:t>
        <a:bodyPr/>
        <a:lstStyle/>
        <a:p>
          <a:r>
            <a:rPr lang="en-US" noProof="0" dirty="0"/>
            <a:t>Equipment</a:t>
          </a:r>
        </a:p>
      </dgm:t>
    </dgm:pt>
    <dgm:pt modelId="{B00C1701-854E-4C06-B7FE-06116D9F2C31}" type="parTrans" cxnId="{F1CD4FE6-1F08-46CF-AEED-356358535488}">
      <dgm:prSet/>
      <dgm:spPr/>
      <dgm:t>
        <a:bodyPr/>
        <a:lstStyle/>
        <a:p>
          <a:endParaRPr lang="en-US" noProof="0" dirty="0"/>
        </a:p>
      </dgm:t>
    </dgm:pt>
    <dgm:pt modelId="{67A6AB86-9B8B-44D8-90AD-71913CD9592D}" type="sibTrans" cxnId="{F1CD4FE6-1F08-46CF-AEED-356358535488}">
      <dgm:prSet/>
      <dgm:spPr/>
      <dgm:t>
        <a:bodyPr/>
        <a:lstStyle/>
        <a:p>
          <a:endParaRPr lang="en-US" noProof="0" dirty="0"/>
        </a:p>
      </dgm:t>
    </dgm:pt>
    <dgm:pt modelId="{93886C77-E1E5-429A-805A-CE38BF360410}">
      <dgm:prSet phldrT="[Text]"/>
      <dgm:spPr/>
      <dgm:t>
        <a:bodyPr/>
        <a:lstStyle/>
        <a:p>
          <a:r>
            <a:rPr lang="en-US" noProof="0" dirty="0"/>
            <a:t>Classical Storage Market   </a:t>
          </a:r>
        </a:p>
      </dgm:t>
    </dgm:pt>
    <dgm:pt modelId="{EE937A81-BBD0-4C26-90A3-B845252FA870}" type="parTrans" cxnId="{998E1C1D-8F21-47B5-9DD2-AE5439E35F0A}">
      <dgm:prSet/>
      <dgm:spPr/>
      <dgm:t>
        <a:bodyPr/>
        <a:lstStyle/>
        <a:p>
          <a:endParaRPr lang="de-DE"/>
        </a:p>
      </dgm:t>
    </dgm:pt>
    <dgm:pt modelId="{1F620B1C-79E1-4F9B-9C6B-0939236E72EA}" type="sibTrans" cxnId="{998E1C1D-8F21-47B5-9DD2-AE5439E35F0A}">
      <dgm:prSet/>
      <dgm:spPr/>
      <dgm:t>
        <a:bodyPr/>
        <a:lstStyle/>
        <a:p>
          <a:endParaRPr lang="de-DE"/>
        </a:p>
      </dgm:t>
    </dgm:pt>
    <dgm:pt modelId="{761CE8D6-9BA4-4569-BE02-F4A4C61CA59A}">
      <dgm:prSet phldrT="[Text]"/>
      <dgm:spPr/>
      <dgm:t>
        <a:bodyPr/>
        <a:lstStyle/>
        <a:p>
          <a:r>
            <a:rPr lang="en-US" noProof="0" dirty="0"/>
            <a:t>Engineering</a:t>
          </a:r>
        </a:p>
      </dgm:t>
    </dgm:pt>
    <dgm:pt modelId="{6D769712-E732-44E2-B9F6-8F5925792026}" type="parTrans" cxnId="{CB950C49-790A-4D25-8A5A-0F503B412182}">
      <dgm:prSet/>
      <dgm:spPr/>
      <dgm:t>
        <a:bodyPr/>
        <a:lstStyle/>
        <a:p>
          <a:endParaRPr lang="de-DE"/>
        </a:p>
      </dgm:t>
    </dgm:pt>
    <dgm:pt modelId="{B1CD0575-3337-461B-995D-107A931A64CE}" type="sibTrans" cxnId="{CB950C49-790A-4D25-8A5A-0F503B412182}">
      <dgm:prSet/>
      <dgm:spPr/>
      <dgm:t>
        <a:bodyPr/>
        <a:lstStyle/>
        <a:p>
          <a:endParaRPr lang="de-DE"/>
        </a:p>
      </dgm:t>
    </dgm:pt>
    <dgm:pt modelId="{E6D3A7F1-4C96-4B28-A46F-28913F2071D5}">
      <dgm:prSet phldrT="[Text]"/>
      <dgm:spPr/>
      <dgm:t>
        <a:bodyPr/>
        <a:lstStyle/>
        <a:p>
          <a:r>
            <a:rPr lang="en-US" noProof="0" dirty="0"/>
            <a:t>Personal </a:t>
          </a:r>
        </a:p>
      </dgm:t>
    </dgm:pt>
    <dgm:pt modelId="{34D39244-8200-4308-AC14-C9233FE3C093}" type="parTrans" cxnId="{3681A299-D382-43C0-A6B4-689BA177CCBC}">
      <dgm:prSet/>
      <dgm:spPr/>
      <dgm:t>
        <a:bodyPr/>
        <a:lstStyle/>
        <a:p>
          <a:endParaRPr lang="de-DE"/>
        </a:p>
      </dgm:t>
    </dgm:pt>
    <dgm:pt modelId="{2757DA5C-2DFA-446C-9B0A-4A96DF7CA614}" type="sibTrans" cxnId="{3681A299-D382-43C0-A6B4-689BA177CCBC}">
      <dgm:prSet/>
      <dgm:spPr/>
      <dgm:t>
        <a:bodyPr/>
        <a:lstStyle/>
        <a:p>
          <a:endParaRPr lang="de-DE"/>
        </a:p>
      </dgm:t>
    </dgm:pt>
    <dgm:pt modelId="{AFB7B13F-B98A-4B6A-8452-F50BDC5C0444}" type="pres">
      <dgm:prSet presAssocID="{283978C2-1F01-42E3-BC26-D0AF5926F610}" presName="linear" presStyleCnt="0">
        <dgm:presLayoutVars>
          <dgm:animLvl val="lvl"/>
          <dgm:resizeHandles val="exact"/>
        </dgm:presLayoutVars>
      </dgm:prSet>
      <dgm:spPr/>
    </dgm:pt>
    <dgm:pt modelId="{6AE7EA1F-C16A-4FB2-A1DA-19C67140F5AC}" type="pres">
      <dgm:prSet presAssocID="{3E37622C-52B1-47E1-9420-54F5F2D07F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E70E70-EE91-461D-A313-2CA971F54DC2}" type="pres">
      <dgm:prSet presAssocID="{3E37622C-52B1-47E1-9420-54F5F2D07F65}" presName="childText" presStyleLbl="revTx" presStyleIdx="0" presStyleCnt="2">
        <dgm:presLayoutVars>
          <dgm:bulletEnabled val="1"/>
        </dgm:presLayoutVars>
      </dgm:prSet>
      <dgm:spPr/>
    </dgm:pt>
    <dgm:pt modelId="{7922E537-CA88-4B5E-A50F-F00D0FC5DF21}" type="pres">
      <dgm:prSet presAssocID="{8912C6DA-ADF2-4890-8A27-56E16D676893}" presName="parentText" presStyleLbl="node1" presStyleIdx="1" presStyleCnt="2" custScaleY="99448">
        <dgm:presLayoutVars>
          <dgm:chMax val="0"/>
          <dgm:bulletEnabled val="1"/>
        </dgm:presLayoutVars>
      </dgm:prSet>
      <dgm:spPr/>
    </dgm:pt>
    <dgm:pt modelId="{DAA39073-0629-4D84-B5D7-19C3AE40E7E6}" type="pres">
      <dgm:prSet presAssocID="{8912C6DA-ADF2-4890-8A27-56E16D67689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8E1C1D-8F21-47B5-9DD2-AE5439E35F0A}" srcId="{3E37622C-52B1-47E1-9420-54F5F2D07F65}" destId="{93886C77-E1E5-429A-805A-CE38BF360410}" srcOrd="1" destOrd="0" parTransId="{EE937A81-BBD0-4C26-90A3-B845252FA870}" sibTransId="{1F620B1C-79E1-4F9B-9C6B-0939236E72EA}"/>
    <dgm:cxn modelId="{C2CA365B-439E-47A2-859A-2AF12E961B2E}" type="presOf" srcId="{3E37622C-52B1-47E1-9420-54F5F2D07F65}" destId="{6AE7EA1F-C16A-4FB2-A1DA-19C67140F5AC}" srcOrd="0" destOrd="0" presId="urn:microsoft.com/office/officeart/2005/8/layout/vList2"/>
    <dgm:cxn modelId="{F2740062-957D-4A5F-A75C-246480292F6B}" type="presOf" srcId="{5AF80F87-A2A8-4553-B51A-56E26359D499}" destId="{DAA39073-0629-4D84-B5D7-19C3AE40E7E6}" srcOrd="0" destOrd="0" presId="urn:microsoft.com/office/officeart/2005/8/layout/vList2"/>
    <dgm:cxn modelId="{11B59445-1777-4BBF-BE93-0DE7C50CAEFC}" srcId="{3E37622C-52B1-47E1-9420-54F5F2D07F65}" destId="{355534CD-5178-4288-9E5A-6D56A564EAEC}" srcOrd="0" destOrd="0" parTransId="{67556B07-CD2C-48ED-9B5F-4556F1C74D9F}" sibTransId="{345C9AE6-8224-43E2-B6EA-0CDD1D417BD8}"/>
    <dgm:cxn modelId="{CB950C49-790A-4D25-8A5A-0F503B412182}" srcId="{8912C6DA-ADF2-4890-8A27-56E16D676893}" destId="{761CE8D6-9BA4-4569-BE02-F4A4C61CA59A}" srcOrd="1" destOrd="0" parTransId="{6D769712-E732-44E2-B9F6-8F5925792026}" sibTransId="{B1CD0575-3337-461B-995D-107A931A64CE}"/>
    <dgm:cxn modelId="{36EE7F70-3708-4C53-A86F-1E9B6FADD717}" type="presOf" srcId="{E6D3A7F1-4C96-4B28-A46F-28913F2071D5}" destId="{DAA39073-0629-4D84-B5D7-19C3AE40E7E6}" srcOrd="0" destOrd="2" presId="urn:microsoft.com/office/officeart/2005/8/layout/vList2"/>
    <dgm:cxn modelId="{E5673355-9DEF-4616-B77F-F2AB17769BA2}" type="presOf" srcId="{761CE8D6-9BA4-4569-BE02-F4A4C61CA59A}" destId="{DAA39073-0629-4D84-B5D7-19C3AE40E7E6}" srcOrd="0" destOrd="1" presId="urn:microsoft.com/office/officeart/2005/8/layout/vList2"/>
    <dgm:cxn modelId="{A86F8C7E-47DB-4503-9935-41C70D6485B7}" srcId="{283978C2-1F01-42E3-BC26-D0AF5926F610}" destId="{8912C6DA-ADF2-4890-8A27-56E16D676893}" srcOrd="1" destOrd="0" parTransId="{BAC559C4-DC9C-4012-9363-690693C0E302}" sibTransId="{530BF60D-2F7B-4D65-A1F0-22CA1ED2095E}"/>
    <dgm:cxn modelId="{3681A299-D382-43C0-A6B4-689BA177CCBC}" srcId="{8912C6DA-ADF2-4890-8A27-56E16D676893}" destId="{E6D3A7F1-4C96-4B28-A46F-28913F2071D5}" srcOrd="2" destOrd="0" parTransId="{34D39244-8200-4308-AC14-C9233FE3C093}" sibTransId="{2757DA5C-2DFA-446C-9B0A-4A96DF7CA614}"/>
    <dgm:cxn modelId="{B5DAF9AC-8DBE-4D71-B6C7-21CF9C48BE6A}" srcId="{283978C2-1F01-42E3-BC26-D0AF5926F610}" destId="{3E37622C-52B1-47E1-9420-54F5F2D07F65}" srcOrd="0" destOrd="0" parTransId="{D9479893-FD25-4CEE-8967-A5CDE93F27B2}" sibTransId="{9FB43622-5F63-4B22-B7B4-EEE62E4D6D56}"/>
    <dgm:cxn modelId="{FFF10DBF-FF43-4A5E-8404-F8E4748C0E95}" type="presOf" srcId="{283978C2-1F01-42E3-BC26-D0AF5926F610}" destId="{AFB7B13F-B98A-4B6A-8452-F50BDC5C0444}" srcOrd="0" destOrd="0" presId="urn:microsoft.com/office/officeart/2005/8/layout/vList2"/>
    <dgm:cxn modelId="{B89237DB-21E3-420F-B000-1A8D2C91C68E}" type="presOf" srcId="{8912C6DA-ADF2-4890-8A27-56E16D676893}" destId="{7922E537-CA88-4B5E-A50F-F00D0FC5DF21}" srcOrd="0" destOrd="0" presId="urn:microsoft.com/office/officeart/2005/8/layout/vList2"/>
    <dgm:cxn modelId="{F1CD4FE6-1F08-46CF-AEED-356358535488}" srcId="{8912C6DA-ADF2-4890-8A27-56E16D676893}" destId="{5AF80F87-A2A8-4553-B51A-56E26359D499}" srcOrd="0" destOrd="0" parTransId="{B00C1701-854E-4C06-B7FE-06116D9F2C31}" sibTransId="{67A6AB86-9B8B-44D8-90AD-71913CD9592D}"/>
    <dgm:cxn modelId="{7FFDF2F6-8E30-4A8F-B387-F703C9E67620}" type="presOf" srcId="{355534CD-5178-4288-9E5A-6D56A564EAEC}" destId="{AEE70E70-EE91-461D-A313-2CA971F54DC2}" srcOrd="0" destOrd="0" presId="urn:microsoft.com/office/officeart/2005/8/layout/vList2"/>
    <dgm:cxn modelId="{D2C131FC-B3C9-4708-90EA-E89D26AD3265}" type="presOf" srcId="{93886C77-E1E5-429A-805A-CE38BF360410}" destId="{AEE70E70-EE91-461D-A313-2CA971F54DC2}" srcOrd="0" destOrd="1" presId="urn:microsoft.com/office/officeart/2005/8/layout/vList2"/>
    <dgm:cxn modelId="{B50384FB-B32C-4A88-A27D-C5645F26071F}" type="presParOf" srcId="{AFB7B13F-B98A-4B6A-8452-F50BDC5C0444}" destId="{6AE7EA1F-C16A-4FB2-A1DA-19C67140F5AC}" srcOrd="0" destOrd="0" presId="urn:microsoft.com/office/officeart/2005/8/layout/vList2"/>
    <dgm:cxn modelId="{3C8B7849-322C-41FA-8630-F162D14DFA77}" type="presParOf" srcId="{AFB7B13F-B98A-4B6A-8452-F50BDC5C0444}" destId="{AEE70E70-EE91-461D-A313-2CA971F54DC2}" srcOrd="1" destOrd="0" presId="urn:microsoft.com/office/officeart/2005/8/layout/vList2"/>
    <dgm:cxn modelId="{E040087C-A52D-4C9A-AEB9-F1B775FDB724}" type="presParOf" srcId="{AFB7B13F-B98A-4B6A-8452-F50BDC5C0444}" destId="{7922E537-CA88-4B5E-A50F-F00D0FC5DF21}" srcOrd="2" destOrd="0" presId="urn:microsoft.com/office/officeart/2005/8/layout/vList2"/>
    <dgm:cxn modelId="{10353940-236E-42E3-A65F-4B6DE29BB39D}" type="presParOf" srcId="{AFB7B13F-B98A-4B6A-8452-F50BDC5C0444}" destId="{DAA39073-0629-4D84-B5D7-19C3AE40E7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EA1F-C16A-4FB2-A1DA-19C67140F5AC}">
      <dsp:nvSpPr>
        <dsp:cNvPr id="0" name=""/>
        <dsp:cNvSpPr/>
      </dsp:nvSpPr>
      <dsp:spPr>
        <a:xfrm>
          <a:off x="0" y="259627"/>
          <a:ext cx="6664325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noProof="0" dirty="0"/>
            <a:t>1- Market For Gas</a:t>
          </a:r>
        </a:p>
      </dsp:txBody>
      <dsp:txXfrm>
        <a:off x="35125" y="294752"/>
        <a:ext cx="6594075" cy="649299"/>
      </dsp:txXfrm>
    </dsp:sp>
    <dsp:sp modelId="{AEE70E70-EE91-461D-A313-2CA971F54DC2}">
      <dsp:nvSpPr>
        <dsp:cNvPr id="0" name=""/>
        <dsp:cNvSpPr/>
      </dsp:nvSpPr>
      <dsp:spPr>
        <a:xfrm>
          <a:off x="0" y="979177"/>
          <a:ext cx="666432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From (A) Pipeline to (Z) End Consumers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Classical Storage Market   </a:t>
          </a:r>
        </a:p>
      </dsp:txBody>
      <dsp:txXfrm>
        <a:off x="0" y="979177"/>
        <a:ext cx="6664325" cy="791774"/>
      </dsp:txXfrm>
    </dsp:sp>
    <dsp:sp modelId="{7922E537-CA88-4B5E-A50F-F00D0FC5DF21}">
      <dsp:nvSpPr>
        <dsp:cNvPr id="0" name=""/>
        <dsp:cNvSpPr/>
      </dsp:nvSpPr>
      <dsp:spPr>
        <a:xfrm>
          <a:off x="0" y="1770952"/>
          <a:ext cx="6664325" cy="71557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2- Market For Services and Technologies</a:t>
          </a:r>
        </a:p>
      </dsp:txBody>
      <dsp:txXfrm>
        <a:off x="34932" y="1805884"/>
        <a:ext cx="6594461" cy="645714"/>
      </dsp:txXfrm>
    </dsp:sp>
    <dsp:sp modelId="{DAA39073-0629-4D84-B5D7-19C3AE40E7E6}">
      <dsp:nvSpPr>
        <dsp:cNvPr id="0" name=""/>
        <dsp:cNvSpPr/>
      </dsp:nvSpPr>
      <dsp:spPr>
        <a:xfrm>
          <a:off x="0" y="2486530"/>
          <a:ext cx="6664325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Equipment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Engineering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Personal </a:t>
          </a:r>
        </a:p>
      </dsp:txBody>
      <dsp:txXfrm>
        <a:off x="0" y="2486530"/>
        <a:ext cx="6664325" cy="1210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EA1F-C16A-4FB2-A1DA-19C67140F5AC}">
      <dsp:nvSpPr>
        <dsp:cNvPr id="0" name=""/>
        <dsp:cNvSpPr/>
      </dsp:nvSpPr>
      <dsp:spPr>
        <a:xfrm>
          <a:off x="0" y="259627"/>
          <a:ext cx="6664325" cy="71954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noProof="0" dirty="0"/>
            <a:t>1- Market For Gas</a:t>
          </a:r>
        </a:p>
      </dsp:txBody>
      <dsp:txXfrm>
        <a:off x="35125" y="294752"/>
        <a:ext cx="6594075" cy="649299"/>
      </dsp:txXfrm>
    </dsp:sp>
    <dsp:sp modelId="{AEE70E70-EE91-461D-A313-2CA971F54DC2}">
      <dsp:nvSpPr>
        <dsp:cNvPr id="0" name=""/>
        <dsp:cNvSpPr/>
      </dsp:nvSpPr>
      <dsp:spPr>
        <a:xfrm>
          <a:off x="0" y="979177"/>
          <a:ext cx="666432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From (A) Pipeline to (Z) End Consumers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Classical Storage Market   </a:t>
          </a:r>
        </a:p>
      </dsp:txBody>
      <dsp:txXfrm>
        <a:off x="0" y="979177"/>
        <a:ext cx="6664325" cy="791774"/>
      </dsp:txXfrm>
    </dsp:sp>
    <dsp:sp modelId="{7922E537-CA88-4B5E-A50F-F00D0FC5DF21}">
      <dsp:nvSpPr>
        <dsp:cNvPr id="0" name=""/>
        <dsp:cNvSpPr/>
      </dsp:nvSpPr>
      <dsp:spPr>
        <a:xfrm>
          <a:off x="0" y="1770952"/>
          <a:ext cx="6664325" cy="71557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2- Market For Services and Technologies</a:t>
          </a:r>
        </a:p>
      </dsp:txBody>
      <dsp:txXfrm>
        <a:off x="34932" y="1805884"/>
        <a:ext cx="6594461" cy="645714"/>
      </dsp:txXfrm>
    </dsp:sp>
    <dsp:sp modelId="{DAA39073-0629-4D84-B5D7-19C3AE40E7E6}">
      <dsp:nvSpPr>
        <dsp:cNvPr id="0" name=""/>
        <dsp:cNvSpPr/>
      </dsp:nvSpPr>
      <dsp:spPr>
        <a:xfrm>
          <a:off x="0" y="2486530"/>
          <a:ext cx="6664325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Equipment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Engineering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Personal </a:t>
          </a:r>
        </a:p>
      </dsp:txBody>
      <dsp:txXfrm>
        <a:off x="0" y="2486530"/>
        <a:ext cx="6664325" cy="121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6743-65D9-4B86-9390-F70AC03E7A2A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F770-E0E9-4ACF-850A-C06F154A33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51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A354-E1E8-4AB4-A176-6F043A1F41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539CC-69A8-00BB-5F8E-511C6E72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86AC63-0645-13A4-D11B-0CDB66229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6E270-E3CA-EC78-59A6-8E683A9C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78859-77D8-3F45-B4DC-A5648598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C0D403-9C1E-AC3A-7CF1-F3BEBE83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1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1E8AB-6D67-4E8F-94BE-208E5D01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ECB5D7-5E7D-9B5C-2E41-A084ABB4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D036AE-1ADF-3487-A7B0-B7CFC6D0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675751-0B05-CF1B-7A39-356EEAB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664F4D-1924-6227-FD24-5794DD3B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19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CD3EB5-80AB-C2DA-0644-BC2415F62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082920-9465-2227-F968-D5D31C79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668491-7B05-F3C0-3808-4F2B3D4B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58475-C0C1-8194-A15C-4AD64623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7B9209-B594-1B6E-2201-45D16D8E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C8403-A08D-2FF5-C06B-C878133C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35C48-9CA6-4481-9F53-61CDCD2F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2AC5D-26E1-7B5D-B21B-F69EC434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9D064-7E78-00A1-31E2-EC4E6B29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2B8C99-52AF-7942-B955-09893F59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80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425F8-9887-EF98-A1D8-2FC853E1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6496A-A31D-59D1-0942-EEC15C198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40F91B-D68E-4154-E48E-DDE25C62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C54DE0-F7EF-1561-8467-BFDFA7F3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02BA39-AA01-DE9A-A4F4-E3FA14E9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34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491B2-86A4-3ED1-CFD9-0FF938E8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20E3A8-E32B-8358-85B2-AD5D40769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0D6DDE-98D7-AA86-C5F6-8394CC06B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B2A05E-2446-8102-BCC6-2ED59E46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AFA01E-0358-7E87-4E40-9DCBFDB0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D1EF84-9E66-0663-305F-E8FCDA3C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2077-E6B5-4304-4FC9-91D6EE1A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DF41FD-F398-CCB1-650D-2A6E70C4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1DB47F-1C74-2956-D688-5C08FA9E8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32B006-2467-32ED-EDF2-CDE444A52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9E8D4F-5DA6-A2F3-29F0-033C8C4B2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2DF9F9-52B0-B8E0-C537-A223E63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879275-2277-76C3-6CA6-4226D1B2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193F67-CE74-6649-E20D-794D9FA4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68C51-2402-99E9-09FC-BE99F47B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8AA0DA-90DE-C2F4-70C8-4DF4510A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31C3CE-AA5A-5BB7-2BCD-69CF2587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D17F0-4E76-DEE5-4CFF-01EE0977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7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AB41D1-9DA0-A621-B21F-36CE18AE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5249B6-8B67-6316-96BF-42E59CD2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9FC246-6CC2-0BA9-8703-631F479B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3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83269-8FA5-4A90-0CE3-EB3BE28F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1C7490-D5CB-AD2B-7049-1647822F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F812D7-B6AA-23D9-74FE-D36DDA85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F5CAC3-4C71-8BCE-0AC5-41587EB4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B90DF7-2DE6-9EDB-5899-F3A0C41C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2C5DF7-7CF6-C910-F5AA-131192E3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3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4B685-EB97-7512-2411-CD17F183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AD24E5-EB6B-CB72-E3F2-FB2F84592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7E431D-E218-683A-86FC-C7A59FDDF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829FF6-5E76-02FA-2A1B-E67F17AE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9EBE42-7B51-F6C5-B343-BF7E10E8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4A4859-DADB-53BA-E52D-9649331D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5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F77A82-C4D5-CB93-6762-237D97DE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3E12C-0E2A-9FCE-EBE9-2F08D45A6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D697F-7191-5BCB-4162-B3EB0027C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6BFD-427C-4CF8-BD52-633CAC9A9B29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D930F8-7FF1-CB16-50AF-B04E0864F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7B7D2-11E1-B6AE-F450-970C36760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4D93-58D1-4CC7-904E-DAF5B78B1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7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3.jp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3.jp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E875A02-F521-6305-6B87-5A1EA47FD55D}"/>
              </a:ext>
            </a:extLst>
          </p:cNvPr>
          <p:cNvSpPr txBox="1"/>
          <p:nvPr/>
        </p:nvSpPr>
        <p:spPr>
          <a:xfrm>
            <a:off x="1877157" y="2844225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Market for Underground storage in Germany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What are the challenges from “Service” point of view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99B1515-D10D-CC8E-5AF0-429C4F68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17" y="136926"/>
            <a:ext cx="1560742" cy="1269843"/>
          </a:xfrm>
          <a:prstGeom prst="rect">
            <a:avLst/>
          </a:prstGeom>
        </p:spPr>
      </p:pic>
      <p:pic>
        <p:nvPicPr>
          <p:cNvPr id="7" name="Grafik 6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C822D4DC-DD78-1343-C806-051A6831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8174943" y="136926"/>
            <a:ext cx="2000687" cy="12698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9AA1D7D-8CF3-31EE-A5A3-B9ECA0C66904}"/>
              </a:ext>
            </a:extLst>
          </p:cNvPr>
          <p:cNvSpPr txBox="1"/>
          <p:nvPr/>
        </p:nvSpPr>
        <p:spPr>
          <a:xfrm>
            <a:off x="693543" y="5244525"/>
            <a:ext cx="5033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Dr. Amer ABDEL HAQ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UGS GmbH </a:t>
            </a:r>
          </a:p>
          <a:p>
            <a:r>
              <a:rPr lang="en-US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Germany</a:t>
            </a:r>
          </a:p>
        </p:txBody>
      </p:sp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C860220-86E2-B2DA-8E09-10BBE1195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18983"/>
            <a:ext cx="913269" cy="14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E875A02-F521-6305-6B87-5A1EA47FD55D}"/>
              </a:ext>
            </a:extLst>
          </p:cNvPr>
          <p:cNvSpPr txBox="1"/>
          <p:nvPr/>
        </p:nvSpPr>
        <p:spPr>
          <a:xfrm>
            <a:off x="704850" y="1998047"/>
            <a:ext cx="950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Which Markets?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CADFFE2-B093-8DCB-C84E-B8E37618D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801354"/>
              </p:ext>
            </p:extLst>
          </p:nvPr>
        </p:nvGraphicFramePr>
        <p:xfrm>
          <a:off x="654050" y="2883872"/>
          <a:ext cx="6664325" cy="395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E21323F-16A9-B2FC-0903-45749CC5D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17" y="136926"/>
            <a:ext cx="1560742" cy="1269843"/>
          </a:xfrm>
          <a:prstGeom prst="rect">
            <a:avLst/>
          </a:prstGeom>
        </p:spPr>
      </p:pic>
      <p:pic>
        <p:nvPicPr>
          <p:cNvPr id="11" name="Grafik 10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94056A10-EA96-B3EE-3317-3FA7A36B69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8210112" y="136927"/>
            <a:ext cx="2000687" cy="1269843"/>
          </a:xfrm>
          <a:prstGeom prst="rect">
            <a:avLst/>
          </a:prstGeom>
        </p:spPr>
      </p:pic>
      <p:pic>
        <p:nvPicPr>
          <p:cNvPr id="12" name="Grafik 1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AC4617F-7AF6-DDEC-86D2-E7E96A394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18983"/>
            <a:ext cx="913269" cy="142154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C4DA95F-2DC3-4588-B821-E94995F92181}"/>
              </a:ext>
            </a:extLst>
          </p:cNvPr>
          <p:cNvSpPr txBox="1"/>
          <p:nvPr/>
        </p:nvSpPr>
        <p:spPr>
          <a:xfrm>
            <a:off x="7479776" y="1840524"/>
            <a:ext cx="4528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1.1</a:t>
            </a:r>
            <a:r>
              <a:rPr lang="en-US" sz="1600" dirty="0">
                <a:solidFill>
                  <a:srgbClr val="002060"/>
                </a:solidFill>
              </a:rPr>
              <a:t> With a share of </a:t>
            </a:r>
            <a:r>
              <a:rPr lang="en-US" sz="1600" b="1" dirty="0">
                <a:solidFill>
                  <a:srgbClr val="002060"/>
                </a:solidFill>
              </a:rPr>
              <a:t>56.0%</a:t>
            </a:r>
            <a:r>
              <a:rPr lang="en-US" sz="1600" dirty="0">
                <a:solidFill>
                  <a:srgbClr val="002060"/>
                </a:solidFill>
              </a:rPr>
              <a:t>, the </a:t>
            </a:r>
            <a:r>
              <a:rPr lang="en-US" sz="1600" b="1" dirty="0">
                <a:solidFill>
                  <a:srgbClr val="002060"/>
                </a:solidFill>
              </a:rPr>
              <a:t>electricity</a:t>
            </a:r>
            <a:r>
              <a:rPr lang="en-US" sz="1600" dirty="0">
                <a:solidFill>
                  <a:srgbClr val="002060"/>
                </a:solidFill>
              </a:rPr>
              <a:t> generated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and fed into the grid in 2023 came mainly from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renewable energy sources.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336ABD-D59F-ED09-CA80-B79657ED3993}"/>
              </a:ext>
            </a:extLst>
          </p:cNvPr>
          <p:cNvSpPr txBox="1"/>
          <p:nvPr/>
        </p:nvSpPr>
        <p:spPr>
          <a:xfrm>
            <a:off x="7479776" y="2798266"/>
            <a:ext cx="454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1.2</a:t>
            </a:r>
            <a:r>
              <a:rPr lang="en-US" sz="1600" dirty="0">
                <a:solidFill>
                  <a:srgbClr val="002060"/>
                </a:solidFill>
              </a:rPr>
              <a:t> German Government booked all possible spaces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of underground storage to guarantee security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of supply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CE52F6-25FF-C739-0531-2DEB81B9B140}"/>
              </a:ext>
            </a:extLst>
          </p:cNvPr>
          <p:cNvSpPr txBox="1"/>
          <p:nvPr/>
        </p:nvSpPr>
        <p:spPr>
          <a:xfrm>
            <a:off x="7479776" y="3605995"/>
            <a:ext cx="3796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1.3</a:t>
            </a:r>
            <a:r>
              <a:rPr lang="en-US" sz="1600" dirty="0">
                <a:solidFill>
                  <a:srgbClr val="002060"/>
                </a:solidFill>
              </a:rPr>
              <a:t> Gas storage operators are safe in terms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of financial Planning. 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02F9BC-2023-546C-DA7E-C2E0B08BCDF9}"/>
              </a:ext>
            </a:extLst>
          </p:cNvPr>
          <p:cNvSpPr txBox="1"/>
          <p:nvPr/>
        </p:nvSpPr>
        <p:spPr>
          <a:xfrm>
            <a:off x="7479776" y="4381270"/>
            <a:ext cx="4082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1.4 </a:t>
            </a:r>
            <a:r>
              <a:rPr lang="en-US" sz="1600" dirty="0">
                <a:solidFill>
                  <a:srgbClr val="002060"/>
                </a:solidFill>
              </a:rPr>
              <a:t>Gas storages in Germany are relatively new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4D3D12C-B4F9-F62B-417E-847672A42BB6}"/>
              </a:ext>
            </a:extLst>
          </p:cNvPr>
          <p:cNvSpPr txBox="1"/>
          <p:nvPr/>
        </p:nvSpPr>
        <p:spPr>
          <a:xfrm>
            <a:off x="7498388" y="4725875"/>
            <a:ext cx="373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1.5 </a:t>
            </a:r>
            <a:r>
              <a:rPr lang="en-US" sz="1600" dirty="0">
                <a:solidFill>
                  <a:srgbClr val="002060"/>
                </a:solidFill>
              </a:rPr>
              <a:t>Gas storages in Germany are sufficient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at the time being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08D5871-C1A5-47E4-E739-5378EEC28E7B}"/>
              </a:ext>
            </a:extLst>
          </p:cNvPr>
          <p:cNvSpPr txBox="1"/>
          <p:nvPr/>
        </p:nvSpPr>
        <p:spPr>
          <a:xfrm>
            <a:off x="7479776" y="5481051"/>
            <a:ext cx="3862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1.6 </a:t>
            </a:r>
            <a:r>
              <a:rPr lang="en-US" sz="1600" dirty="0">
                <a:solidFill>
                  <a:srgbClr val="002060"/>
                </a:solidFill>
              </a:rPr>
              <a:t>No urgent need for big scale investment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5ACA481-F458-D2D5-3DCF-1966F10587DA}"/>
              </a:ext>
            </a:extLst>
          </p:cNvPr>
          <p:cNvSpPr txBox="1"/>
          <p:nvPr/>
        </p:nvSpPr>
        <p:spPr>
          <a:xfrm>
            <a:off x="7520812" y="5988787"/>
            <a:ext cx="400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1.7 </a:t>
            </a:r>
            <a:r>
              <a:rPr lang="en-US" sz="1600" dirty="0">
                <a:solidFill>
                  <a:srgbClr val="002060"/>
                </a:solidFill>
              </a:rPr>
              <a:t>H</a:t>
            </a:r>
            <a:r>
              <a:rPr lang="en-US" sz="12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-Storage is being developed but only in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pilot-format </a:t>
            </a:r>
          </a:p>
        </p:txBody>
      </p:sp>
    </p:spTree>
    <p:extLst>
      <p:ext uri="{BB962C8B-B14F-4D97-AF65-F5344CB8AC3E}">
        <p14:creationId xmlns:p14="http://schemas.microsoft.com/office/powerpoint/2010/main" val="169327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E875A02-F521-6305-6B87-5A1EA47FD55D}"/>
              </a:ext>
            </a:extLst>
          </p:cNvPr>
          <p:cNvSpPr txBox="1"/>
          <p:nvPr/>
        </p:nvSpPr>
        <p:spPr>
          <a:xfrm>
            <a:off x="704850" y="1998047"/>
            <a:ext cx="950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Which Market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CADFFE2-B093-8DCB-C84E-B8E37618D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422340"/>
              </p:ext>
            </p:extLst>
          </p:nvPr>
        </p:nvGraphicFramePr>
        <p:xfrm>
          <a:off x="654050" y="2883872"/>
          <a:ext cx="6664325" cy="395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E21323F-16A9-B2FC-0903-45749CC5D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17" y="136926"/>
            <a:ext cx="1560742" cy="1269843"/>
          </a:xfrm>
          <a:prstGeom prst="rect">
            <a:avLst/>
          </a:prstGeom>
        </p:spPr>
      </p:pic>
      <p:pic>
        <p:nvPicPr>
          <p:cNvPr id="11" name="Grafik 10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94056A10-EA96-B3EE-3317-3FA7A36B69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8210112" y="136927"/>
            <a:ext cx="2000687" cy="1269843"/>
          </a:xfrm>
          <a:prstGeom prst="rect">
            <a:avLst/>
          </a:prstGeom>
        </p:spPr>
      </p:pic>
      <p:pic>
        <p:nvPicPr>
          <p:cNvPr id="12" name="Grafik 1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AC4617F-7AF6-DDEC-86D2-E7E96A394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18983"/>
            <a:ext cx="913269" cy="142154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C4DA95F-2DC3-4588-B821-E94995F92181}"/>
              </a:ext>
            </a:extLst>
          </p:cNvPr>
          <p:cNvSpPr txBox="1"/>
          <p:nvPr/>
        </p:nvSpPr>
        <p:spPr>
          <a:xfrm>
            <a:off x="7479776" y="1840524"/>
            <a:ext cx="476739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2.1</a:t>
            </a:r>
            <a:r>
              <a:rPr lang="en-US" sz="1600" dirty="0">
                <a:solidFill>
                  <a:srgbClr val="002060"/>
                </a:solidFill>
              </a:rPr>
              <a:t> Main producers of storage equipment are no more</a:t>
            </a:r>
          </a:p>
          <a:p>
            <a:r>
              <a:rPr lang="en-US" sz="1600" dirty="0">
                <a:solidFill>
                  <a:srgbClr val="002060"/>
                </a:solidFill>
              </a:rPr>
              <a:t>Existing in Germany (Haliburton Baker Hughes) if not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totally then partially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2.2</a:t>
            </a:r>
            <a:r>
              <a:rPr lang="en-US" sz="1600" dirty="0">
                <a:solidFill>
                  <a:srgbClr val="002060"/>
                </a:solidFill>
              </a:rPr>
              <a:t>  No sufficient storage projects are needed</a:t>
            </a:r>
          </a:p>
          <a:p>
            <a:r>
              <a:rPr lang="en-US" sz="1600" dirty="0">
                <a:solidFill>
                  <a:srgbClr val="002060"/>
                </a:solidFill>
              </a:rPr>
              <a:t>(green field projects)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2.3</a:t>
            </a:r>
            <a:r>
              <a:rPr lang="en-US" sz="1600" dirty="0">
                <a:solidFill>
                  <a:srgbClr val="002060"/>
                </a:solidFill>
              </a:rPr>
              <a:t> Switching to Hydrogen-Products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2.4</a:t>
            </a:r>
            <a:r>
              <a:rPr lang="en-US" sz="1600" dirty="0">
                <a:solidFill>
                  <a:srgbClr val="002060"/>
                </a:solidFill>
              </a:rPr>
              <a:t> Geothermal Market is extremely increasing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2.5</a:t>
            </a:r>
            <a:r>
              <a:rPr lang="en-US" sz="1600" dirty="0">
                <a:solidFill>
                  <a:srgbClr val="002060"/>
                </a:solidFill>
              </a:rPr>
              <a:t> Lack of qualified workers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(43.1% of firms reported suffering from a shortage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of qualified workers)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2.6</a:t>
            </a:r>
            <a:r>
              <a:rPr lang="en-US" sz="1600" dirty="0">
                <a:solidFill>
                  <a:srgbClr val="002060"/>
                </a:solidFill>
              </a:rPr>
              <a:t> No good prospects for the future (student numbers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are dramatically decreasing)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2.7</a:t>
            </a:r>
            <a:r>
              <a:rPr lang="en-US" sz="1600" dirty="0">
                <a:solidFill>
                  <a:srgbClr val="002060"/>
                </a:solidFill>
              </a:rPr>
              <a:t> Inflation (2020:0,5% - 2021: 3,5% - 2022:7%</a:t>
            </a:r>
          </a:p>
          <a:p>
            <a:r>
              <a:rPr lang="en-US" sz="1600" dirty="0">
                <a:solidFill>
                  <a:srgbClr val="002060"/>
                </a:solidFill>
              </a:rPr>
              <a:t>2023:6% in total 17%)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11424" y="14543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Challenges</a:t>
            </a:r>
          </a:p>
        </p:txBody>
      </p:sp>
      <p:pic>
        <p:nvPicPr>
          <p:cNvPr id="1026" name="Picture 2" descr="SARS-CoV-2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166435"/>
            <a:ext cx="1849159" cy="1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Invest In Hydrogen | Seeking Alph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5186" r="27150" b="7107"/>
          <a:stretch/>
        </p:blipFill>
        <p:spPr bwMode="auto">
          <a:xfrm>
            <a:off x="5489186" y="1166435"/>
            <a:ext cx="1643730" cy="16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p war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10473" r="30034" b="32399"/>
          <a:stretch/>
        </p:blipFill>
        <p:spPr bwMode="auto">
          <a:xfrm>
            <a:off x="5577543" y="3731752"/>
            <a:ext cx="1641782" cy="24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,078 Renewable Energy Sources Cliparts, Stock Vector and Royalty Free  Renewable Energy Sources Illustra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258" r="4783"/>
          <a:stretch/>
        </p:blipFill>
        <p:spPr bwMode="auto">
          <a:xfrm>
            <a:off x="773079" y="3947457"/>
            <a:ext cx="2060982" cy="22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m-Datenbank - Bilder - Kabelein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b="10991"/>
          <a:stretch/>
        </p:blipFill>
        <p:spPr bwMode="auto">
          <a:xfrm>
            <a:off x="8252887" y="4776664"/>
            <a:ext cx="3027689" cy="16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762530" y="1614399"/>
            <a:ext cx="255614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/>
              <a:t>Work restrictions</a:t>
            </a:r>
          </a:p>
          <a:p>
            <a:r>
              <a:rPr lang="en-GB" sz="2160" dirty="0"/>
              <a:t>Sick leave</a:t>
            </a:r>
          </a:p>
          <a:p>
            <a:r>
              <a:rPr lang="en-GB" sz="2160" dirty="0"/>
              <a:t>Enormous expenses 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824859" y="4638734"/>
            <a:ext cx="286334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/>
              <a:t>Follow up development</a:t>
            </a:r>
          </a:p>
          <a:p>
            <a:r>
              <a:rPr lang="en-GB" sz="2160" dirty="0"/>
              <a:t>Knowledge/Investment </a:t>
            </a:r>
          </a:p>
          <a:p>
            <a:r>
              <a:rPr lang="en-GB" sz="2160" dirty="0"/>
              <a:t>Infrastructure</a:t>
            </a:r>
          </a:p>
          <a:p>
            <a:r>
              <a:rPr lang="en-GB" sz="2160" dirty="0"/>
              <a:t>Change management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19326" y="1537017"/>
            <a:ext cx="376051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/>
              <a:t>Feasibility studies/pilot projects</a:t>
            </a:r>
          </a:p>
          <a:p>
            <a:r>
              <a:rPr lang="en-GB" sz="2160" dirty="0"/>
              <a:t>Infrastructure</a:t>
            </a:r>
          </a:p>
          <a:p>
            <a:r>
              <a:rPr lang="en-GB" sz="2160" dirty="0"/>
              <a:t>Funding and politics </a:t>
            </a:r>
          </a:p>
        </p:txBody>
      </p:sp>
      <p:pic>
        <p:nvPicPr>
          <p:cNvPr id="3074" name="Picture 2" descr="Datei:Bundesadler Bundesorgane.svg –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9570" y="-2619672"/>
            <a:ext cx="2710793" cy="25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8352895" y="-2101215"/>
            <a:ext cx="42992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840" b="1" i="1" dirty="0">
                <a:solidFill>
                  <a:schemeClr val="bg1"/>
                </a:solidFill>
              </a:rPr>
              <a:t>§</a:t>
            </a:r>
            <a:endParaRPr lang="de-DE" sz="384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325728" y="4629065"/>
            <a:ext cx="38031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/>
              <a:t>Armed conflict in UA </a:t>
            </a:r>
          </a:p>
          <a:p>
            <a:r>
              <a:rPr lang="en-GB" sz="2160" dirty="0"/>
              <a:t>Armed conflict(s) in ME</a:t>
            </a:r>
          </a:p>
          <a:p>
            <a:r>
              <a:rPr lang="en-GB" sz="2160" dirty="0"/>
              <a:t>Political upheavals </a:t>
            </a:r>
            <a:br>
              <a:rPr lang="en-GB" sz="2160" dirty="0"/>
            </a:br>
            <a:r>
              <a:rPr lang="en-GB" sz="2160" dirty="0"/>
              <a:t>and armed conflict(s) in NA</a:t>
            </a:r>
          </a:p>
          <a:p>
            <a:r>
              <a:rPr lang="en-GB" sz="2160" dirty="0"/>
              <a:t>Global warming/Climate change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7045" y="4948793"/>
            <a:ext cx="1453531" cy="151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11C25C4-AA36-38B6-CF8E-FEB175F670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92" y="145436"/>
            <a:ext cx="1021364" cy="830997"/>
          </a:xfrm>
          <a:prstGeom prst="rect">
            <a:avLst/>
          </a:prstGeom>
        </p:spPr>
      </p:pic>
      <p:pic>
        <p:nvPicPr>
          <p:cNvPr id="4" name="Grafik 3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72B9EDD4-E84F-80B8-ACE0-B1AB895963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9276385" y="181109"/>
            <a:ext cx="1309268" cy="830997"/>
          </a:xfrm>
          <a:prstGeom prst="rect">
            <a:avLst/>
          </a:prstGeom>
        </p:spPr>
      </p:pic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59A51A7-0E89-0E2C-ADF1-A16E6C5E0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23" y="167985"/>
            <a:ext cx="699969" cy="1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7658E-6 L 0.00139 0.85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27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629E-6 L 0.00156 0.835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7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11424" y="14543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THE</a:t>
            </a:r>
            <a:r>
              <a:rPr lang="en-GB" sz="4800" b="1" dirty="0">
                <a:solidFill>
                  <a:srgbClr val="002060"/>
                </a:solidFill>
              </a:rPr>
              <a:t> Challenge</a:t>
            </a:r>
          </a:p>
        </p:txBody>
      </p:sp>
      <p:pic>
        <p:nvPicPr>
          <p:cNvPr id="1026" name="Picture 2" descr="SARS-CoV-2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73572"/>
            <a:ext cx="1849159" cy="1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Invest In Hydrogen | Seeking Alph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5186" r="27150" b="7107"/>
          <a:stretch/>
        </p:blipFill>
        <p:spPr bwMode="auto">
          <a:xfrm>
            <a:off x="9390262" y="1104656"/>
            <a:ext cx="1643730" cy="16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p war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10473" r="30034" b="32399"/>
          <a:stretch/>
        </p:blipFill>
        <p:spPr bwMode="auto">
          <a:xfrm>
            <a:off x="9638794" y="4203514"/>
            <a:ext cx="1641782" cy="24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,078 Renewable Energy Sources Cliparts, Stock Vector and Royalty Free  Renewable Energy Sources Illustra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258" r="4783"/>
          <a:stretch/>
        </p:blipFill>
        <p:spPr bwMode="auto">
          <a:xfrm>
            <a:off x="805513" y="4428152"/>
            <a:ext cx="2060982" cy="22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ving to Germany as a skilled worker - Federal Foreign Off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69" y="-3024754"/>
            <a:ext cx="4481602" cy="25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956026" y="-476197"/>
            <a:ext cx="46546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b="1" dirty="0"/>
              <a:t>Moving to </a:t>
            </a:r>
            <a:r>
              <a:rPr lang="en-US" sz="2160" b="1" dirty="0">
                <a:solidFill>
                  <a:srgbClr val="FF0000"/>
                </a:solidFill>
              </a:rPr>
              <a:t>Germany as a </a:t>
            </a:r>
            <a:r>
              <a:rPr lang="en-US" sz="2160" b="1" dirty="0">
                <a:solidFill>
                  <a:srgbClr val="FFC000"/>
                </a:solidFill>
              </a:rPr>
              <a:t>skilled worker</a:t>
            </a:r>
          </a:p>
        </p:txBody>
      </p:sp>
      <p:pic>
        <p:nvPicPr>
          <p:cNvPr id="2052" name="Picture 4" descr="Arbeitsmarkt im Norden: Positive Entwicklung trotz des Ukraine-Kriegs |  NDR.de - Nachrichten - NDR Inf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70" y="2265111"/>
            <a:ext cx="4493729" cy="25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519770" y="5577788"/>
            <a:ext cx="54864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160" dirty="0">
                <a:solidFill>
                  <a:srgbClr val="0070C0"/>
                </a:solidFill>
              </a:rPr>
              <a:t>https://www.auswaertiges-amt.de/en/skilled-worker-immigration/2304796</a:t>
            </a:r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F200AF0-57B9-3A69-06DE-45D4EC38A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92" y="145436"/>
            <a:ext cx="1021364" cy="830997"/>
          </a:xfrm>
          <a:prstGeom prst="rect">
            <a:avLst/>
          </a:prstGeom>
        </p:spPr>
      </p:pic>
      <p:pic>
        <p:nvPicPr>
          <p:cNvPr id="5" name="Grafik 4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D8FD0773-780D-549D-A8C0-DB6F8AC1C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9276385" y="181109"/>
            <a:ext cx="1309268" cy="830997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68618AE-DDED-EF18-A2F1-43BA4EFC3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23" y="167985"/>
            <a:ext cx="699969" cy="1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8555E-6 L -0.0026 0.787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93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8054E-6 L -0.0026 0.776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8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RS-CoV-2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73572"/>
            <a:ext cx="1849159" cy="1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w To Invest In Hydrogen | Seeking Alph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5186" r="27150" b="7107"/>
          <a:stretch/>
        </p:blipFill>
        <p:spPr bwMode="auto">
          <a:xfrm>
            <a:off x="9390262" y="1104656"/>
            <a:ext cx="1643730" cy="16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top war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10473" r="30034" b="32399"/>
          <a:stretch/>
        </p:blipFill>
        <p:spPr bwMode="auto">
          <a:xfrm>
            <a:off x="9638794" y="4203514"/>
            <a:ext cx="1641782" cy="24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,078 Renewable Energy Sources Cliparts, Stock Vector and Royalty Free  Renewable Energy Sources Illustra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258" r="4783"/>
          <a:stretch/>
        </p:blipFill>
        <p:spPr bwMode="auto">
          <a:xfrm>
            <a:off x="805513" y="4428152"/>
            <a:ext cx="2060982" cy="22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chseck 14"/>
          <p:cNvSpPr/>
          <p:nvPr/>
        </p:nvSpPr>
        <p:spPr>
          <a:xfrm>
            <a:off x="4972675" y="2604507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16" name="Sechseck 15"/>
          <p:cNvSpPr/>
          <p:nvPr/>
        </p:nvSpPr>
        <p:spPr>
          <a:xfrm>
            <a:off x="5663952" y="2219266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17" name="Sechseck 16"/>
          <p:cNvSpPr/>
          <p:nvPr/>
        </p:nvSpPr>
        <p:spPr>
          <a:xfrm>
            <a:off x="5663952" y="2996952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18" name="Sechseck 17"/>
          <p:cNvSpPr/>
          <p:nvPr/>
        </p:nvSpPr>
        <p:spPr>
          <a:xfrm>
            <a:off x="6355229" y="2614048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19" name="Sechseck 18"/>
          <p:cNvSpPr/>
          <p:nvPr/>
        </p:nvSpPr>
        <p:spPr>
          <a:xfrm>
            <a:off x="5663952" y="3774639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0" name="Sechseck 19"/>
          <p:cNvSpPr/>
          <p:nvPr/>
        </p:nvSpPr>
        <p:spPr>
          <a:xfrm>
            <a:off x="6355229" y="3406996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1" name="Sechseck 20"/>
          <p:cNvSpPr/>
          <p:nvPr/>
        </p:nvSpPr>
        <p:spPr>
          <a:xfrm>
            <a:off x="4972675" y="3406996"/>
            <a:ext cx="864096" cy="777686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5836771" y="2046446"/>
            <a:ext cx="4752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5059085" y="2614049"/>
            <a:ext cx="691277" cy="76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663953" y="1554953"/>
            <a:ext cx="83067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60" dirty="0">
                <a:solidFill>
                  <a:srgbClr val="FF0000"/>
                </a:solidFill>
              </a:rPr>
              <a:t>2 mm</a:t>
            </a:r>
          </a:p>
        </p:txBody>
      </p:sp>
      <p:cxnSp>
        <p:nvCxnSpPr>
          <p:cNvPr id="31" name="Gerade Verbindung mit Pfeil 30"/>
          <p:cNvCxnSpPr>
            <a:stCxn id="27" idx="6"/>
          </p:cNvCxnSpPr>
          <p:nvPr/>
        </p:nvCxnSpPr>
        <p:spPr>
          <a:xfrm flipH="1">
            <a:off x="5059085" y="2998121"/>
            <a:ext cx="69127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4367808" y="4811554"/>
                <a:ext cx="3267112" cy="846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𝒌𝒊𝒏</m:t>
                          </m:r>
                        </m:sub>
                      </m:sSub>
                      <m:r>
                        <a:rPr lang="de-DE" sz="3840" b="1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𝒏𝒕𝒐</m:t>
                          </m:r>
                        </m:e>
                      </m:groupChr>
                      <m:r>
                        <a:rPr lang="de-DE" sz="3840" b="1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384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𝒕𝒉</m:t>
                          </m:r>
                        </m:sub>
                      </m:sSub>
                    </m:oMath>
                  </m:oMathPara>
                </a14:m>
                <a:endParaRPr lang="de-DE" sz="384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4811554"/>
                <a:ext cx="3267112" cy="846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4627037" y="5848469"/>
            <a:ext cx="268374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40" b="1" i="1" dirty="0">
                <a:solidFill>
                  <a:srgbClr val="FF0000"/>
                </a:solidFill>
              </a:rPr>
              <a:t>25°C</a:t>
            </a:r>
            <a:r>
              <a:rPr lang="de-DE" sz="3840" b="1" dirty="0">
                <a:solidFill>
                  <a:srgbClr val="FF0000"/>
                </a:solidFill>
              </a:rPr>
              <a:t> </a:t>
            </a:r>
            <a:r>
              <a:rPr lang="de-DE" sz="3840" b="1" dirty="0" err="1">
                <a:solidFill>
                  <a:srgbClr val="FF0000"/>
                </a:solidFill>
              </a:rPr>
              <a:t>to</a:t>
            </a:r>
            <a:r>
              <a:rPr lang="de-DE" sz="3840" b="1" dirty="0">
                <a:solidFill>
                  <a:srgbClr val="FF0000"/>
                </a:solidFill>
              </a:rPr>
              <a:t> </a:t>
            </a:r>
            <a:r>
              <a:rPr lang="de-DE" sz="3840" b="1" i="1" dirty="0">
                <a:solidFill>
                  <a:srgbClr val="FF0000"/>
                </a:solidFill>
              </a:rPr>
              <a:t>40°C</a:t>
            </a:r>
          </a:p>
        </p:txBody>
      </p:sp>
      <p:pic>
        <p:nvPicPr>
          <p:cNvPr id="4098" name="Picture 2" descr="hive | ML/A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89" y="1417223"/>
            <a:ext cx="6034364" cy="3394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911424" y="14543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THE</a:t>
            </a:r>
            <a:r>
              <a:rPr lang="en-GB" sz="4800" b="1" dirty="0">
                <a:solidFill>
                  <a:srgbClr val="002060"/>
                </a:solidFill>
              </a:rPr>
              <a:t> Challenge</a:t>
            </a:r>
          </a:p>
        </p:txBody>
      </p:sp>
    </p:spTree>
    <p:extLst>
      <p:ext uri="{BB962C8B-B14F-4D97-AF65-F5344CB8AC3E}">
        <p14:creationId xmlns:p14="http://schemas.microsoft.com/office/powerpoint/2010/main" val="5443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ex Pheromone Could Be Key to Stopping Giant “Murder” Hornet Inva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1561733"/>
            <a:ext cx="2982860" cy="22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ARS-CoV-2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45435"/>
            <a:ext cx="1123325" cy="11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w To Invest In Hydrogen | Seeking Alph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5186" r="27150" b="7107"/>
          <a:stretch/>
        </p:blipFill>
        <p:spPr bwMode="auto">
          <a:xfrm>
            <a:off x="6528049" y="1700808"/>
            <a:ext cx="882073" cy="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top war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10473" r="30034" b="32399"/>
          <a:stretch/>
        </p:blipFill>
        <p:spPr bwMode="auto">
          <a:xfrm>
            <a:off x="4897450" y="1357462"/>
            <a:ext cx="852912" cy="12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,078 Renewable Energy Sources Cliparts, Stock Vector and Royalty Free  Renewable Energy Sources Illustratio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258" r="4783"/>
          <a:stretch/>
        </p:blipFill>
        <p:spPr bwMode="auto">
          <a:xfrm>
            <a:off x="6324600" y="72525"/>
            <a:ext cx="1179098" cy="12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351907" y="1530983"/>
            <a:ext cx="155734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de-DE" sz="2160" dirty="0"/>
              <a:t>Homeoffice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313320" y="2680306"/>
            <a:ext cx="213462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z="2160" dirty="0"/>
              <a:t>Work life balance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840465" y="5304613"/>
            <a:ext cx="245394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>
                <a:solidFill>
                  <a:srgbClr val="FF0000"/>
                </a:solidFill>
              </a:rPr>
              <a:t>Labour union</a:t>
            </a:r>
          </a:p>
          <a:p>
            <a:r>
              <a:rPr lang="en-GB" sz="2160" dirty="0">
                <a:solidFill>
                  <a:srgbClr val="FF0000"/>
                </a:solidFill>
              </a:rPr>
              <a:t>20% Honey increase</a:t>
            </a:r>
          </a:p>
        </p:txBody>
      </p:sp>
      <p:pic>
        <p:nvPicPr>
          <p:cNvPr id="9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6950" b="35696"/>
          <a:stretch/>
        </p:blipFill>
        <p:spPr bwMode="auto">
          <a:xfrm>
            <a:off x="9054053" y="1221449"/>
            <a:ext cx="1115591" cy="1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5416" b="38291"/>
          <a:stretch/>
        </p:blipFill>
        <p:spPr bwMode="auto">
          <a:xfrm>
            <a:off x="7985459" y="2392085"/>
            <a:ext cx="1167396" cy="1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749" r="65078" b="35696"/>
          <a:stretch/>
        </p:blipFill>
        <p:spPr bwMode="auto">
          <a:xfrm>
            <a:off x="7661695" y="4750063"/>
            <a:ext cx="1178771" cy="1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589964" y="3996929"/>
            <a:ext cx="34240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Claiming a navigation system</a:t>
            </a:r>
          </a:p>
        </p:txBody>
      </p:sp>
      <p:pic>
        <p:nvPicPr>
          <p:cNvPr id="13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6536" b="35696"/>
          <a:stretch/>
        </p:blipFill>
        <p:spPr bwMode="auto">
          <a:xfrm>
            <a:off x="-4507718" y="-2798109"/>
            <a:ext cx="1129598" cy="1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6257" b="35696"/>
          <a:stretch/>
        </p:blipFill>
        <p:spPr bwMode="auto">
          <a:xfrm flipH="1">
            <a:off x="10070841" y="3553455"/>
            <a:ext cx="1125349" cy="1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911424" y="14543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THE</a:t>
            </a:r>
            <a:r>
              <a:rPr lang="en-GB" sz="4800" b="1" dirty="0">
                <a:solidFill>
                  <a:srgbClr val="002060"/>
                </a:solidFill>
              </a:rPr>
              <a:t> Challenge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492318" y="3619924"/>
            <a:ext cx="172861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de-DE" sz="2160" b="1" dirty="0">
                <a:solidFill>
                  <a:srgbClr val="FF0000"/>
                </a:solidFill>
              </a:rPr>
              <a:t>Headhunters </a:t>
            </a:r>
          </a:p>
        </p:txBody>
      </p:sp>
      <p:pic>
        <p:nvPicPr>
          <p:cNvPr id="31" name="Picture 4" descr="Sell My Caravan | We Buy Any Caravan | All Makes &amp; Mode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788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6257" b="35696"/>
          <a:stretch/>
        </p:blipFill>
        <p:spPr bwMode="auto">
          <a:xfrm flipH="1">
            <a:off x="5401241" y="4100795"/>
            <a:ext cx="437436" cy="5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ive | ML/A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9" y="5094324"/>
            <a:ext cx="604867" cy="53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ive | ML/A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49" y="5094324"/>
            <a:ext cx="518458" cy="53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4574835" y="4588952"/>
            <a:ext cx="701859" cy="553998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880" b="1" spc="6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HH</a:t>
            </a:r>
          </a:p>
        </p:txBody>
      </p:sp>
      <p:pic>
        <p:nvPicPr>
          <p:cNvPr id="37" name="Picture 16" descr="3 fleißige bienen lieb leinwandbilder • bilder liebe, buzz, art |  myloview.d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9" r="66257" b="35696"/>
          <a:stretch/>
        </p:blipFill>
        <p:spPr bwMode="auto">
          <a:xfrm>
            <a:off x="4022170" y="5171095"/>
            <a:ext cx="432048" cy="5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4238193" y="4161799"/>
            <a:ext cx="1361122" cy="140830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18" name="Textfeld 17"/>
          <p:cNvSpPr txBox="1"/>
          <p:nvPr/>
        </p:nvSpPr>
        <p:spPr>
          <a:xfrm>
            <a:off x="877641" y="6442186"/>
            <a:ext cx="39136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60" dirty="0" err="1">
                <a:solidFill>
                  <a:srgbClr val="800000"/>
                </a:solidFill>
              </a:rPr>
              <a:t>WizWizWiz.HydrogenHoney.bees</a:t>
            </a:r>
            <a:endParaRPr lang="de-DE" sz="2160" dirty="0">
              <a:solidFill>
                <a:srgbClr val="800000"/>
              </a:solidFill>
            </a:endParaRPr>
          </a:p>
        </p:txBody>
      </p:sp>
      <p:pic>
        <p:nvPicPr>
          <p:cNvPr id="15" name="Grafik 1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9944FBE-7C72-D2EA-98AA-CAAEFA0B3D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92" y="145436"/>
            <a:ext cx="1021364" cy="830997"/>
          </a:xfrm>
          <a:prstGeom prst="rect">
            <a:avLst/>
          </a:prstGeom>
        </p:spPr>
      </p:pic>
      <p:pic>
        <p:nvPicPr>
          <p:cNvPr id="19" name="Grafik 18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2FDAFC8E-1692-2B03-39D1-D27CD6F4BE4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9276385" y="181109"/>
            <a:ext cx="1309268" cy="830997"/>
          </a:xfrm>
          <a:prstGeom prst="rect">
            <a:avLst/>
          </a:prstGeom>
        </p:spPr>
      </p:pic>
      <p:pic>
        <p:nvPicPr>
          <p:cNvPr id="20" name="Grafik 1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44267F4-12FC-274E-5325-69B3C1C64D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23" y="167985"/>
            <a:ext cx="699969" cy="1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22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E875A02-F521-6305-6B87-5A1EA47FD55D}"/>
              </a:ext>
            </a:extLst>
          </p:cNvPr>
          <p:cNvSpPr txBox="1"/>
          <p:nvPr/>
        </p:nvSpPr>
        <p:spPr>
          <a:xfrm>
            <a:off x="1514527" y="674756"/>
            <a:ext cx="3190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Conclusion	</a:t>
            </a: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99B1515-D10D-CC8E-5AF0-429C4F68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17" y="136926"/>
            <a:ext cx="1560742" cy="1269843"/>
          </a:xfrm>
          <a:prstGeom prst="rect">
            <a:avLst/>
          </a:prstGeom>
        </p:spPr>
      </p:pic>
      <p:pic>
        <p:nvPicPr>
          <p:cNvPr id="7" name="Grafik 6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C822D4DC-DD78-1343-C806-051A6831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19956"/>
          <a:stretch/>
        </p:blipFill>
        <p:spPr>
          <a:xfrm>
            <a:off x="8174943" y="136926"/>
            <a:ext cx="2000687" cy="1269843"/>
          </a:xfrm>
          <a:prstGeom prst="rect">
            <a:avLst/>
          </a:prstGeom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C860220-86E2-B2DA-8E09-10BBE1195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18983"/>
            <a:ext cx="913269" cy="14215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257816-5581-9C26-A7CB-01A3FF0E02D9}"/>
              </a:ext>
            </a:extLst>
          </p:cNvPr>
          <p:cNvSpPr txBox="1"/>
          <p:nvPr/>
        </p:nvSpPr>
        <p:spPr>
          <a:xfrm>
            <a:off x="1514527" y="1745274"/>
            <a:ext cx="849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To be honest!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I don`t know.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5CCA45-B192-9495-98FD-26B779D28143}"/>
              </a:ext>
            </a:extLst>
          </p:cNvPr>
          <p:cNvSpPr txBox="1"/>
          <p:nvPr/>
        </p:nvSpPr>
        <p:spPr>
          <a:xfrm>
            <a:off x="1514527" y="3035235"/>
            <a:ext cx="849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 don`t know how to solve this very big problem and in which business form we should exist in the future!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EEE2A3-057C-8AFD-71A4-D92845469B74}"/>
              </a:ext>
            </a:extLst>
          </p:cNvPr>
          <p:cNvSpPr txBox="1"/>
          <p:nvPr/>
        </p:nvSpPr>
        <p:spPr>
          <a:xfrm>
            <a:off x="1514527" y="4982915"/>
            <a:ext cx="849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What is about your opinion????? Please .</a:t>
            </a:r>
          </a:p>
        </p:txBody>
      </p:sp>
    </p:spTree>
    <p:extLst>
      <p:ext uri="{BB962C8B-B14F-4D97-AF65-F5344CB8AC3E}">
        <p14:creationId xmlns:p14="http://schemas.microsoft.com/office/powerpoint/2010/main" val="135245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Breitbild</PresentationFormat>
  <Paragraphs>93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UGS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Abdel-Haq, Dr. Amer</dc:creator>
  <cp:lastModifiedBy>Abdel-Haq, Dr. Amer</cp:lastModifiedBy>
  <cp:revision>9</cp:revision>
  <dcterms:created xsi:type="dcterms:W3CDTF">2024-04-02T06:46:39Z</dcterms:created>
  <dcterms:modified xsi:type="dcterms:W3CDTF">2024-04-11T06:44:20Z</dcterms:modified>
</cp:coreProperties>
</file>