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sldIdLst>
    <p:sldId id="2147378606" r:id="rId2"/>
    <p:sldId id="2147473379" r:id="rId3"/>
    <p:sldId id="2147473385" r:id="rId4"/>
    <p:sldId id="427" r:id="rId5"/>
    <p:sldId id="2147473376" r:id="rId6"/>
    <p:sldId id="2147473383" r:id="rId7"/>
    <p:sldId id="2147473384" r:id="rId8"/>
    <p:sldId id="2147473386" r:id="rId9"/>
    <p:sldId id="2147473387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327F8A-CFD3-467F-8546-7A5A719DD86A}" v="7" dt="2024-04-08T09:15:19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Gavin" userId="898adaca-c6bc-41c1-9ba8-60e9e60acc7c" providerId="ADAL" clId="{4E327F8A-CFD3-467F-8546-7A5A719DD86A}"/>
    <pc:docChg chg="custSel delSld modSld">
      <pc:chgData name="Christopher Gavin" userId="898adaca-c6bc-41c1-9ba8-60e9e60acc7c" providerId="ADAL" clId="{4E327F8A-CFD3-467F-8546-7A5A719DD86A}" dt="2024-04-08T09:15:56.719" v="78" actId="2696"/>
      <pc:docMkLst>
        <pc:docMk/>
      </pc:docMkLst>
      <pc:sldChg chg="del">
        <pc:chgData name="Christopher Gavin" userId="898adaca-c6bc-41c1-9ba8-60e9e60acc7c" providerId="ADAL" clId="{4E327F8A-CFD3-467F-8546-7A5A719DD86A}" dt="2024-04-08T09:15:56.719" v="78" actId="2696"/>
        <pc:sldMkLst>
          <pc:docMk/>
          <pc:sldMk cId="1202393346" sldId="256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1019774722" sldId="258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1310085115" sldId="259"/>
        </pc:sldMkLst>
      </pc:sldChg>
      <pc:sldChg chg="modSp mod">
        <pc:chgData name="Christopher Gavin" userId="898adaca-c6bc-41c1-9ba8-60e9e60acc7c" providerId="ADAL" clId="{4E327F8A-CFD3-467F-8546-7A5A719DD86A}" dt="2024-04-08T09:15:42.239" v="77" actId="20577"/>
        <pc:sldMkLst>
          <pc:docMk/>
          <pc:sldMk cId="43685760" sldId="2147378606"/>
        </pc:sldMkLst>
        <pc:spChg chg="mod">
          <ac:chgData name="Christopher Gavin" userId="898adaca-c6bc-41c1-9ba8-60e9e60acc7c" providerId="ADAL" clId="{4E327F8A-CFD3-467F-8546-7A5A719DD86A}" dt="2024-04-08T09:15:42.239" v="77" actId="20577"/>
          <ac:spMkLst>
            <pc:docMk/>
            <pc:sldMk cId="43685760" sldId="2147378606"/>
            <ac:spMk id="3" creationId="{67705B41-F932-8C0F-23B7-83497452C302}"/>
          </ac:spMkLst>
        </pc:spChg>
        <pc:spChg chg="mod">
          <ac:chgData name="Christopher Gavin" userId="898adaca-c6bc-41c1-9ba8-60e9e60acc7c" providerId="ADAL" clId="{4E327F8A-CFD3-467F-8546-7A5A719DD86A}" dt="2024-04-08T09:15:34.343" v="65" actId="20577"/>
          <ac:spMkLst>
            <pc:docMk/>
            <pc:sldMk cId="43685760" sldId="2147378606"/>
            <ac:spMk id="6" creationId="{4C3BF5C2-5D4F-A68E-C405-9B67D8035FCC}"/>
          </ac:spMkLst>
        </pc:spChg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4035223087" sldId="2147378788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3554033604" sldId="2147378804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2724442762" sldId="2147473361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1925642054" sldId="2147473366"/>
        </pc:sldMkLst>
      </pc:sldChg>
      <pc:sldChg chg="addSp modSp mod">
        <pc:chgData name="Christopher Gavin" userId="898adaca-c6bc-41c1-9ba8-60e9e60acc7c" providerId="ADAL" clId="{4E327F8A-CFD3-467F-8546-7A5A719DD86A}" dt="2024-04-08T09:08:58.688" v="48" actId="20577"/>
        <pc:sldMkLst>
          <pc:docMk/>
          <pc:sldMk cId="1976108685" sldId="2147473376"/>
        </pc:sldMkLst>
        <pc:spChg chg="mod">
          <ac:chgData name="Christopher Gavin" userId="898adaca-c6bc-41c1-9ba8-60e9e60acc7c" providerId="ADAL" clId="{4E327F8A-CFD3-467F-8546-7A5A719DD86A}" dt="2024-04-08T09:08:58.688" v="48" actId="20577"/>
          <ac:spMkLst>
            <pc:docMk/>
            <pc:sldMk cId="1976108685" sldId="2147473376"/>
            <ac:spMk id="10" creationId="{660CA92B-FC1D-7EA7-B40C-059B81F9E0B2}"/>
          </ac:spMkLst>
        </pc:spChg>
        <pc:spChg chg="mod">
          <ac:chgData name="Christopher Gavin" userId="898adaca-c6bc-41c1-9ba8-60e9e60acc7c" providerId="ADAL" clId="{4E327F8A-CFD3-467F-8546-7A5A719DD86A}" dt="2024-04-08T09:08:17.880" v="44" actId="164"/>
          <ac:spMkLst>
            <pc:docMk/>
            <pc:sldMk cId="1976108685" sldId="2147473376"/>
            <ac:spMk id="11" creationId="{495CC9DA-57DE-E3E5-A66A-7EF9C0A59689}"/>
          </ac:spMkLst>
        </pc:spChg>
        <pc:grpChg chg="add mod">
          <ac:chgData name="Christopher Gavin" userId="898adaca-c6bc-41c1-9ba8-60e9e60acc7c" providerId="ADAL" clId="{4E327F8A-CFD3-467F-8546-7A5A719DD86A}" dt="2024-04-08T09:08:17.880" v="44" actId="164"/>
          <ac:grpSpMkLst>
            <pc:docMk/>
            <pc:sldMk cId="1976108685" sldId="2147473376"/>
            <ac:grpSpMk id="4" creationId="{F5831E9F-8962-13AA-B057-0E679FDDBF7F}"/>
          </ac:grpSpMkLst>
        </pc:grpChg>
        <pc:picChg chg="mod">
          <ac:chgData name="Christopher Gavin" userId="898adaca-c6bc-41c1-9ba8-60e9e60acc7c" providerId="ADAL" clId="{4E327F8A-CFD3-467F-8546-7A5A719DD86A}" dt="2024-04-08T09:08:17.880" v="44" actId="164"/>
          <ac:picMkLst>
            <pc:docMk/>
            <pc:sldMk cId="1976108685" sldId="2147473376"/>
            <ac:picMk id="3" creationId="{D6AA077E-1636-9A7D-C90A-D0D02DEC8C74}"/>
          </ac:picMkLst>
        </pc:picChg>
        <pc:cxnChg chg="mod">
          <ac:chgData name="Christopher Gavin" userId="898adaca-c6bc-41c1-9ba8-60e9e60acc7c" providerId="ADAL" clId="{4E327F8A-CFD3-467F-8546-7A5A719DD86A}" dt="2024-04-08T09:08:17.880" v="44" actId="164"/>
          <ac:cxnSpMkLst>
            <pc:docMk/>
            <pc:sldMk cId="1976108685" sldId="2147473376"/>
            <ac:cxnSpMk id="7" creationId="{364DFF5D-4F1B-B039-6BE9-57EC703792BF}"/>
          </ac:cxnSpMkLst>
        </pc:cxnChg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218504112" sldId="2147473377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2875698712" sldId="2147473380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35666236" sldId="2147473381"/>
        </pc:sldMkLst>
      </pc:sldChg>
      <pc:sldChg chg="del">
        <pc:chgData name="Christopher Gavin" userId="898adaca-c6bc-41c1-9ba8-60e9e60acc7c" providerId="ADAL" clId="{4E327F8A-CFD3-467F-8546-7A5A719DD86A}" dt="2024-04-08T09:04:20.417" v="0" actId="2696"/>
        <pc:sldMkLst>
          <pc:docMk/>
          <pc:sldMk cId="3390660121" sldId="2147473382"/>
        </pc:sldMkLst>
      </pc:sldChg>
      <pc:sldChg chg="addSp modSp mod">
        <pc:chgData name="Christopher Gavin" userId="898adaca-c6bc-41c1-9ba8-60e9e60acc7c" providerId="ADAL" clId="{4E327F8A-CFD3-467F-8546-7A5A719DD86A}" dt="2024-04-08T09:08:54.072" v="47"/>
        <pc:sldMkLst>
          <pc:docMk/>
          <pc:sldMk cId="1734007602" sldId="2147473383"/>
        </pc:sldMkLst>
        <pc:spChg chg="mod">
          <ac:chgData name="Christopher Gavin" userId="898adaca-c6bc-41c1-9ba8-60e9e60acc7c" providerId="ADAL" clId="{4E327F8A-CFD3-467F-8546-7A5A719DD86A}" dt="2024-04-08T09:08:22.739" v="45"/>
          <ac:spMkLst>
            <pc:docMk/>
            <pc:sldMk cId="1734007602" sldId="2147473383"/>
            <ac:spMk id="12" creationId="{6455C3F2-7473-61BA-31A4-E3884181B233}"/>
          </ac:spMkLst>
        </pc:spChg>
        <pc:spChg chg="add mod">
          <ac:chgData name="Christopher Gavin" userId="898adaca-c6bc-41c1-9ba8-60e9e60acc7c" providerId="ADAL" clId="{4E327F8A-CFD3-467F-8546-7A5A719DD86A}" dt="2024-04-08T09:08:54.072" v="47"/>
          <ac:spMkLst>
            <pc:docMk/>
            <pc:sldMk cId="1734007602" sldId="2147473383"/>
            <ac:spMk id="13" creationId="{F06D84D8-5783-76A6-2C1D-CE849E59C125}"/>
          </ac:spMkLst>
        </pc:spChg>
        <pc:grpChg chg="add mod">
          <ac:chgData name="Christopher Gavin" userId="898adaca-c6bc-41c1-9ba8-60e9e60acc7c" providerId="ADAL" clId="{4E327F8A-CFD3-467F-8546-7A5A719DD86A}" dt="2024-04-08T09:08:28.886" v="46" actId="14100"/>
          <ac:grpSpMkLst>
            <pc:docMk/>
            <pc:sldMk cId="1734007602" sldId="2147473383"/>
            <ac:grpSpMk id="9" creationId="{12192BB1-A086-A711-4F05-C898842A1FB2}"/>
          </ac:grpSpMkLst>
        </pc:grpChg>
        <pc:picChg chg="mod">
          <ac:chgData name="Christopher Gavin" userId="898adaca-c6bc-41c1-9ba8-60e9e60acc7c" providerId="ADAL" clId="{4E327F8A-CFD3-467F-8546-7A5A719DD86A}" dt="2024-04-08T09:08:22.739" v="45"/>
          <ac:picMkLst>
            <pc:docMk/>
            <pc:sldMk cId="1734007602" sldId="2147473383"/>
            <ac:picMk id="10" creationId="{26D77EC0-18FD-0EB6-903A-77FBE9B94640}"/>
          </ac:picMkLst>
        </pc:picChg>
        <pc:cxnChg chg="mod">
          <ac:chgData name="Christopher Gavin" userId="898adaca-c6bc-41c1-9ba8-60e9e60acc7c" providerId="ADAL" clId="{4E327F8A-CFD3-467F-8546-7A5A719DD86A}" dt="2024-04-08T09:08:22.739" v="45"/>
          <ac:cxnSpMkLst>
            <pc:docMk/>
            <pc:sldMk cId="1734007602" sldId="2147473383"/>
            <ac:cxnSpMk id="11" creationId="{D5FEE26B-391E-9928-5239-D7027EDF6D55}"/>
          </ac:cxnSpMkLst>
        </pc:cxnChg>
      </pc:sldChg>
      <pc:sldChg chg="addSp modSp mod">
        <pc:chgData name="Christopher Gavin" userId="898adaca-c6bc-41c1-9ba8-60e9e60acc7c" providerId="ADAL" clId="{4E327F8A-CFD3-467F-8546-7A5A719DD86A}" dt="2024-04-08T09:06:59.128" v="35" actId="20577"/>
        <pc:sldMkLst>
          <pc:docMk/>
          <pc:sldMk cId="28051029" sldId="2147473385"/>
        </pc:sldMkLst>
        <pc:spChg chg="add mod">
          <ac:chgData name="Christopher Gavin" userId="898adaca-c6bc-41c1-9ba8-60e9e60acc7c" providerId="ADAL" clId="{4E327F8A-CFD3-467F-8546-7A5A719DD86A}" dt="2024-04-08T09:06:59.128" v="35" actId="20577"/>
          <ac:spMkLst>
            <pc:docMk/>
            <pc:sldMk cId="28051029" sldId="2147473385"/>
            <ac:spMk id="3" creationId="{F139D576-1D96-809D-72EB-45DA83052F5D}"/>
          </ac:spMkLst>
        </pc:spChg>
      </pc:sldChg>
      <pc:sldChg chg="addSp delSp modSp mod">
        <pc:chgData name="Christopher Gavin" userId="898adaca-c6bc-41c1-9ba8-60e9e60acc7c" providerId="ADAL" clId="{4E327F8A-CFD3-467F-8546-7A5A719DD86A}" dt="2024-04-08T09:07:31.100" v="43" actId="478"/>
        <pc:sldMkLst>
          <pc:docMk/>
          <pc:sldMk cId="3259983363" sldId="2147473386"/>
        </pc:sldMkLst>
        <pc:spChg chg="add del mod">
          <ac:chgData name="Christopher Gavin" userId="898adaca-c6bc-41c1-9ba8-60e9e60acc7c" providerId="ADAL" clId="{4E327F8A-CFD3-467F-8546-7A5A719DD86A}" dt="2024-04-08T09:07:31.100" v="43" actId="478"/>
          <ac:spMkLst>
            <pc:docMk/>
            <pc:sldMk cId="3259983363" sldId="2147473386"/>
            <ac:spMk id="2" creationId="{ABC9D041-0D88-96E2-CB4C-1B7204736ADC}"/>
          </ac:spMkLst>
        </pc:spChg>
        <pc:spChg chg="add mod">
          <ac:chgData name="Christopher Gavin" userId="898adaca-c6bc-41c1-9ba8-60e9e60acc7c" providerId="ADAL" clId="{4E327F8A-CFD3-467F-8546-7A5A719DD86A}" dt="2024-04-08T09:07:21.635" v="42" actId="20577"/>
          <ac:spMkLst>
            <pc:docMk/>
            <pc:sldMk cId="3259983363" sldId="2147473386"/>
            <ac:spMk id="5" creationId="{A2B6B96B-AB00-6B20-93E9-A92A7D1DD4C7}"/>
          </ac:spMkLst>
        </pc:spChg>
      </pc:sldChg>
      <pc:sldMasterChg chg="delSldLayout">
        <pc:chgData name="Christopher Gavin" userId="898adaca-c6bc-41c1-9ba8-60e9e60acc7c" providerId="ADAL" clId="{4E327F8A-CFD3-467F-8546-7A5A719DD86A}" dt="2024-04-08T09:15:56.719" v="78" actId="2696"/>
        <pc:sldMasterMkLst>
          <pc:docMk/>
          <pc:sldMasterMk cId="4217322360" sldId="2147483661"/>
        </pc:sldMasterMkLst>
        <pc:sldLayoutChg chg="del">
          <pc:chgData name="Christopher Gavin" userId="898adaca-c6bc-41c1-9ba8-60e9e60acc7c" providerId="ADAL" clId="{4E327F8A-CFD3-467F-8546-7A5A719DD86A}" dt="2024-04-08T09:15:56.719" v="78" actId="2696"/>
          <pc:sldLayoutMkLst>
            <pc:docMk/>
            <pc:sldMasterMk cId="4217322360" sldId="2147483661"/>
            <pc:sldLayoutMk cId="3294649507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1E091-258A-4FD9-B09A-DF94C48BD2DC}" type="datetimeFigureOut">
              <a:rPr lang="en-US" smtClean="0"/>
              <a:t>4/8/2024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BD97-78F0-4A74-A1E8-C37DD22A78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2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8CCA4-5351-4D24-8340-825C7853987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60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Adicionar os gráficos de produção e injeção e mapa de localização.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C0A234-1172-CB4B-A106-25EB40E7A5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4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43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1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55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2FF69C-6B57-8C49-A107-64D6FC0FB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808C-46AD-4AA6-9FD5-1391B0C7D6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D7CB60-A3BF-8A4F-B69C-DFB95B0C7752}"/>
              </a:ext>
            </a:extLst>
          </p:cNvPr>
          <p:cNvSpPr/>
          <p:nvPr/>
        </p:nvSpPr>
        <p:spPr>
          <a:xfrm>
            <a:off x="476250" y="6496050"/>
            <a:ext cx="307521" cy="361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err="1">
              <a:latin typeface="Graphie Light" panose="020B0403020204020204" pitchFamily="34" charset="77"/>
            </a:endParaRP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27F71615-D91A-054D-8AE3-5270A7E60689}"/>
              </a:ext>
            </a:extLst>
          </p:cNvPr>
          <p:cNvSpPr txBox="1">
            <a:spLocks/>
          </p:cNvSpPr>
          <p:nvPr/>
        </p:nvSpPr>
        <p:spPr>
          <a:xfrm>
            <a:off x="535433" y="6567342"/>
            <a:ext cx="189154" cy="18466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Graphie" panose="020B0603020204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0DCC4-40DE-3C4D-AF92-E993E30483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E467ADF-9EFD-0340-B8DD-C7BE9A40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54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7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68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70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53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37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16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0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68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2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86C1B89B-7A1B-4182-967B-55DA8F971C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2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mVLpAq-4Fk?si=IWeNOkKnCc7HvJJ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dP5aQp1uIc?si=daHCcqYQ7N_5Eu_C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spelho&#10;&#10;Descrição gerada automaticamente">
            <a:extLst>
              <a:ext uri="{FF2B5EF4-FFF2-40B4-BE49-F238E27FC236}">
                <a16:creationId xmlns:a16="http://schemas.microsoft.com/office/drawing/2014/main" id="{642401D3-2C94-BA52-BBFF-EBCAF1B71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705B41-F932-8C0F-23B7-83497452C302}"/>
              </a:ext>
            </a:extLst>
          </p:cNvPr>
          <p:cNvSpPr txBox="1"/>
          <p:nvPr/>
        </p:nvSpPr>
        <p:spPr>
          <a:xfrm>
            <a:off x="579156" y="6202753"/>
            <a:ext cx="202036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b="1" i="1" dirty="0">
                <a:solidFill>
                  <a:schemeClr val="bg1">
                    <a:lumMod val="95000"/>
                  </a:schemeClr>
                </a:solidFill>
                <a:latin typeface="+mj-lt"/>
                <a:ea typeface="Roboto"/>
                <a:cs typeface="Roboto"/>
              </a:rPr>
              <a:t>April 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C60B7E-B68D-3260-2505-46297FC3EBF7}"/>
              </a:ext>
            </a:extLst>
          </p:cNvPr>
          <p:cNvSpPr txBox="1"/>
          <p:nvPr/>
        </p:nvSpPr>
        <p:spPr>
          <a:xfrm>
            <a:off x="329774" y="1577883"/>
            <a:ext cx="39512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>
                    <a:lumMod val="85000"/>
                  </a:schemeClr>
                </a:solidFill>
              </a:rPr>
              <a:t>ESGN Pilot Development</a:t>
            </a:r>
            <a:endParaRPr lang="en-US" sz="14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BF5C2-5D4F-A68E-C405-9B67D8035FCC}"/>
              </a:ext>
            </a:extLst>
          </p:cNvPr>
          <p:cNvSpPr txBox="1"/>
          <p:nvPr/>
        </p:nvSpPr>
        <p:spPr>
          <a:xfrm>
            <a:off x="579156" y="5290508"/>
            <a:ext cx="61670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</a:rPr>
              <a:t>IGU Introduction </a:t>
            </a:r>
          </a:p>
        </p:txBody>
      </p:sp>
      <p:sp>
        <p:nvSpPr>
          <p:cNvPr id="7" name="CaixaDeTexto 4">
            <a:extLst>
              <a:ext uri="{FF2B5EF4-FFF2-40B4-BE49-F238E27FC236}">
                <a16:creationId xmlns:a16="http://schemas.microsoft.com/office/drawing/2014/main" id="{15860BD6-AD1E-98F8-494E-8877CAD2F5D3}"/>
              </a:ext>
            </a:extLst>
          </p:cNvPr>
          <p:cNvSpPr txBox="1"/>
          <p:nvPr/>
        </p:nvSpPr>
        <p:spPr>
          <a:xfrm>
            <a:off x="329773" y="3208713"/>
            <a:ext cx="3951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PILAR FIELD</a:t>
            </a:r>
            <a:endParaRPr lang="en-US" sz="900" b="1" dirty="0">
              <a:solidFill>
                <a:schemeClr val="bg1">
                  <a:lumMod val="8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7229F-C265-DE49-56FB-39778C41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361" y="5314655"/>
            <a:ext cx="118110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D0B30-8B26-31E2-D596-63C0723D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199" y="2139620"/>
            <a:ext cx="1039423" cy="1046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0B1A40-4BE2-0012-1C92-FE0B317E7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189" y="3678104"/>
            <a:ext cx="1181100" cy="118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08F013-9299-67C2-BF61-36DE555531B6}"/>
              </a:ext>
            </a:extLst>
          </p:cNvPr>
          <p:cNvSpPr txBox="1"/>
          <p:nvPr/>
        </p:nvSpPr>
        <p:spPr>
          <a:xfrm>
            <a:off x="160165" y="2126781"/>
            <a:ext cx="9992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CHRIS GAVIN </a:t>
            </a:r>
            <a:r>
              <a:rPr lang="en-US" sz="3200" dirty="0"/>
              <a:t>– Head of Gas Storage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Petroleum Engineer with 14 years of experience in depleted-reservoir gas 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8069D-03D4-25FD-623C-EAD487FB6655}"/>
              </a:ext>
            </a:extLst>
          </p:cNvPr>
          <p:cNvSpPr txBox="1"/>
          <p:nvPr/>
        </p:nvSpPr>
        <p:spPr>
          <a:xfrm>
            <a:off x="280098" y="3695443"/>
            <a:ext cx="9872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DANIELLE CARMO </a:t>
            </a:r>
            <a:r>
              <a:rPr lang="en-US" sz="3200" dirty="0"/>
              <a:t>– UGS Project Manager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Petroleum Engineer with 12 years of industry experience in offshore drilling, project management and production operations.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6B997-0E1A-1671-2EE4-0D9855BE66D1}"/>
              </a:ext>
            </a:extLst>
          </p:cNvPr>
          <p:cNvSpPr txBox="1"/>
          <p:nvPr/>
        </p:nvSpPr>
        <p:spPr>
          <a:xfrm>
            <a:off x="340065" y="5264105"/>
            <a:ext cx="9872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LIVIA FERNANDES </a:t>
            </a:r>
            <a:r>
              <a:rPr lang="en-US" sz="3200" dirty="0"/>
              <a:t>– Wells Engineer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Petroleum Engineer with 12 years of industry experience in drilling, research and software applications.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26643-A2CB-442D-3C86-167142814061}"/>
              </a:ext>
            </a:extLst>
          </p:cNvPr>
          <p:cNvSpPr txBox="1"/>
          <p:nvPr/>
        </p:nvSpPr>
        <p:spPr>
          <a:xfrm>
            <a:off x="117101" y="244836"/>
            <a:ext cx="9632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ORIGEM ENERGIA ESGN TEAM</a:t>
            </a:r>
          </a:p>
        </p:txBody>
      </p:sp>
    </p:spTree>
    <p:extLst>
      <p:ext uri="{BB962C8B-B14F-4D97-AF65-F5344CB8AC3E}">
        <p14:creationId xmlns:p14="http://schemas.microsoft.com/office/powerpoint/2010/main" val="3904131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79558D-FBEC-17A2-C12D-B2402A707D22}"/>
              </a:ext>
            </a:extLst>
          </p:cNvPr>
          <p:cNvSpPr txBox="1"/>
          <p:nvPr/>
        </p:nvSpPr>
        <p:spPr>
          <a:xfrm>
            <a:off x="1912771" y="1501194"/>
            <a:ext cx="8366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ORIGEM ENERGIA - 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62DC7-D7A4-B0AA-A04A-F1F1498905B4}"/>
              </a:ext>
            </a:extLst>
          </p:cNvPr>
          <p:cNvSpPr txBox="1"/>
          <p:nvPr/>
        </p:nvSpPr>
        <p:spPr>
          <a:xfrm>
            <a:off x="3049073" y="2970554"/>
            <a:ext cx="6098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pt-BR" b="0" i="0" dirty="0">
                <a:solidFill>
                  <a:srgbClr val="1D2228"/>
                </a:solidFill>
                <a:effectLst/>
                <a:latin typeface="Calibri" panose="020F0502020204030204" pitchFamily="34" charset="0"/>
              </a:rPr>
            </a:br>
            <a:r>
              <a:rPr lang="pt-BR" b="0" i="0" dirty="0">
                <a:solidFill>
                  <a:srgbClr val="1D2228"/>
                </a:solidFill>
                <a:effectLst/>
                <a:latin typeface="Calibri" panose="020F0502020204030204" pitchFamily="34" charset="0"/>
              </a:rPr>
              <a:t>Origem Energia – Hub Alagoas (</a:t>
            </a:r>
            <a:r>
              <a:rPr lang="pt-BR" b="0" i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2"/>
              </a:rPr>
              <a:t>https://youtu.be/wmVLpAq-4Fk?si=IWeNOkKnCc7HvJJp</a:t>
            </a:r>
            <a:r>
              <a:rPr lang="pt-BR" b="0" i="0" dirty="0">
                <a:solidFill>
                  <a:srgbClr val="1D2228"/>
                </a:solidFill>
                <a:effectLst/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39D576-1D96-809D-72EB-45DA83052F5D}"/>
              </a:ext>
            </a:extLst>
          </p:cNvPr>
          <p:cNvSpPr txBox="1"/>
          <p:nvPr/>
        </p:nvSpPr>
        <p:spPr>
          <a:xfrm>
            <a:off x="9608457" y="5820229"/>
            <a:ext cx="211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– 4min 22sec</a:t>
            </a:r>
          </a:p>
        </p:txBody>
      </p:sp>
    </p:spTree>
    <p:extLst>
      <p:ext uri="{BB962C8B-B14F-4D97-AF65-F5344CB8AC3E}">
        <p14:creationId xmlns:p14="http://schemas.microsoft.com/office/powerpoint/2010/main" val="2805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69F5C54-7191-81CB-AA58-F76B5DEABC55}"/>
              </a:ext>
            </a:extLst>
          </p:cNvPr>
          <p:cNvSpPr txBox="1"/>
          <p:nvPr/>
        </p:nvSpPr>
        <p:spPr>
          <a:xfrm>
            <a:off x="182679" y="5629169"/>
            <a:ext cx="537360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ORIGEM ENERGIA PILOT ESGN </a:t>
            </a:r>
            <a:r>
              <a:rPr lang="en-US" sz="2800" b="1" i="1" dirty="0"/>
              <a:t>Project Areas</a:t>
            </a:r>
            <a:endParaRPr lang="en-US" sz="3200" b="1" i="1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EAAC835-947F-EC20-07D7-F8B5652AAC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003088" y="6567488"/>
            <a:ext cx="188912" cy="18415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2"/>
                </a:solidFill>
                <a:latin typeface="Graphie" panose="020B0603020204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0DCC4-40DE-3C4D-AF92-E993E304836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8AC593F-C466-6C2F-F624-EB7731C87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" t="3426" r="89159" b="83745"/>
          <a:stretch/>
        </p:blipFill>
        <p:spPr>
          <a:xfrm>
            <a:off x="252934" y="3211657"/>
            <a:ext cx="167640" cy="225889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00C420E9-9AFD-BDD2-1B30-D5B19CC92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" t="3426" r="89159" b="83745"/>
          <a:stretch/>
        </p:blipFill>
        <p:spPr>
          <a:xfrm>
            <a:off x="1685041" y="4878522"/>
            <a:ext cx="167640" cy="225889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C32CB2E-4698-9933-26F4-300EB48C3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" t="3426" r="89159" b="83745"/>
          <a:stretch/>
        </p:blipFill>
        <p:spPr>
          <a:xfrm>
            <a:off x="4931011" y="5976746"/>
            <a:ext cx="365708" cy="492778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3DF58D6E-BF66-85E5-061C-05D27EEC56CA}"/>
              </a:ext>
            </a:extLst>
          </p:cNvPr>
          <p:cNvSpPr txBox="1"/>
          <p:nvPr/>
        </p:nvSpPr>
        <p:spPr>
          <a:xfrm>
            <a:off x="4288983" y="3772321"/>
            <a:ext cx="685800" cy="325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lang="pt-BR" sz="1400">
                <a:solidFill>
                  <a:schemeClr val="bg1"/>
                </a:solidFill>
              </a:rPr>
              <a:t>PILAR</a:t>
            </a:r>
          </a:p>
        </p:txBody>
      </p:sp>
      <p:sp>
        <p:nvSpPr>
          <p:cNvPr id="49" name="Espaço Reservado para Número de Slide 1">
            <a:extLst>
              <a:ext uri="{FF2B5EF4-FFF2-40B4-BE49-F238E27FC236}">
                <a16:creationId xmlns:a16="http://schemas.microsoft.com/office/drawing/2014/main" id="{067E4310-CD9F-E7F7-AEDA-DA5257B69811}"/>
              </a:ext>
            </a:extLst>
          </p:cNvPr>
          <p:cNvSpPr txBox="1">
            <a:spLocks/>
          </p:cNvSpPr>
          <p:nvPr/>
        </p:nvSpPr>
        <p:spPr>
          <a:xfrm>
            <a:off x="11678994" y="6582582"/>
            <a:ext cx="189154" cy="18466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2"/>
                </a:solidFill>
                <a:latin typeface="Graphie" panose="020B0603020204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C0DCC4-40DE-3C4D-AF92-E993E304836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2F708F-E405-B85C-C1FD-315387A87A36}"/>
              </a:ext>
            </a:extLst>
          </p:cNvPr>
          <p:cNvGrpSpPr/>
          <p:nvPr/>
        </p:nvGrpSpPr>
        <p:grpSpPr>
          <a:xfrm>
            <a:off x="0" y="84262"/>
            <a:ext cx="7799392" cy="5445921"/>
            <a:chOff x="0" y="122387"/>
            <a:chExt cx="7799392" cy="54459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89417D-CD73-9349-E8D6-E9F86AA665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122387"/>
              <a:ext cx="7799392" cy="5445921"/>
              <a:chOff x="0" y="262087"/>
              <a:chExt cx="8239451" cy="5528947"/>
            </a:xfrm>
          </p:grpSpPr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84A8B0AC-3391-F95C-733E-312860E66B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8" t="13554" r="3685"/>
              <a:stretch/>
            </p:blipFill>
            <p:spPr>
              <a:xfrm>
                <a:off x="0" y="262087"/>
                <a:ext cx="8239451" cy="5528947"/>
              </a:xfrm>
              <a:prstGeom prst="rect">
                <a:avLst/>
              </a:prstGeom>
            </p:spPr>
          </p:pic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8AE63A4E-B0A4-7A89-8991-D266893713B6}"/>
                  </a:ext>
                </a:extLst>
              </p:cNvPr>
              <p:cNvSpPr/>
              <p:nvPr/>
            </p:nvSpPr>
            <p:spPr>
              <a:xfrm>
                <a:off x="6096000" y="1036418"/>
                <a:ext cx="1647825" cy="113246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0" i="0" err="1">
                  <a:latin typeface="Graphie Light" panose="020B0403020204020204" pitchFamily="34" charset="77"/>
                </a:endParaRPr>
              </a:p>
            </p:txBody>
          </p: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A091537C-2654-0DA2-AD92-C0E0D970E6E9}"/>
                  </a:ext>
                </a:extLst>
              </p:cNvPr>
              <p:cNvSpPr txBox="1"/>
              <p:nvPr/>
            </p:nvSpPr>
            <p:spPr>
              <a:xfrm>
                <a:off x="6293173" y="2205312"/>
                <a:ext cx="1253477" cy="32596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r>
                  <a:rPr lang="pt-BR" sz="1600" b="1" dirty="0"/>
                  <a:t>PILAR FIELD</a:t>
                </a:r>
              </a:p>
            </p:txBody>
          </p:sp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98AC9DA4-46ED-8963-00DC-81A6A0CBF16D}"/>
                  </a:ext>
                </a:extLst>
              </p:cNvPr>
              <p:cNvSpPr txBox="1"/>
              <p:nvPr/>
            </p:nvSpPr>
            <p:spPr>
              <a:xfrm>
                <a:off x="3131664" y="566100"/>
                <a:ext cx="2463907" cy="325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r>
                  <a:rPr lang="pt-BR" sz="1600" dirty="0"/>
                  <a:t>         </a:t>
                </a:r>
                <a:r>
                  <a:rPr lang="pt-BR" sz="1400" dirty="0"/>
                  <a:t>Origem Producing Fields  </a:t>
                </a:r>
                <a:endParaRPr lang="pt-BR" sz="1600" dirty="0"/>
              </a:p>
            </p:txBody>
          </p:sp>
        </p:grp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09ED7FAA-E410-6A0F-3A1C-88B17F1C99F9}"/>
                </a:ext>
              </a:extLst>
            </p:cNvPr>
            <p:cNvSpPr/>
            <p:nvPr/>
          </p:nvSpPr>
          <p:spPr>
            <a:xfrm>
              <a:off x="3097018" y="501185"/>
              <a:ext cx="162370" cy="162370"/>
            </a:xfrm>
            <a:prstGeom prst="rect">
              <a:avLst/>
            </a:prstGeom>
            <a:solidFill>
              <a:srgbClr val="232EFC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0" i="0" err="1">
                <a:latin typeface="Graphie Light" panose="020B0403020204020204" pitchFamily="34" charset="77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C8271A-8230-BE58-F663-D2E6AB52E7AF}"/>
              </a:ext>
            </a:extLst>
          </p:cNvPr>
          <p:cNvCxnSpPr>
            <a:cxnSpLocks/>
          </p:cNvCxnSpPr>
          <p:nvPr/>
        </p:nvCxnSpPr>
        <p:spPr>
          <a:xfrm>
            <a:off x="7330237" y="846965"/>
            <a:ext cx="4532517" cy="1888541"/>
          </a:xfrm>
          <a:prstGeom prst="straightConnector1">
            <a:avLst/>
          </a:prstGeom>
          <a:ln w="25400" cmpd="dbl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03A50C-8125-17AF-C686-B88B818057C1}"/>
              </a:ext>
            </a:extLst>
          </p:cNvPr>
          <p:cNvCxnSpPr>
            <a:cxnSpLocks/>
          </p:cNvCxnSpPr>
          <p:nvPr/>
        </p:nvCxnSpPr>
        <p:spPr>
          <a:xfrm>
            <a:off x="5742924" y="1962424"/>
            <a:ext cx="1003830" cy="4743963"/>
          </a:xfrm>
          <a:prstGeom prst="straightConnector1">
            <a:avLst/>
          </a:prstGeom>
          <a:ln w="28575" cmpd="dbl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179C428-3588-396A-1AFD-762484CEF163}"/>
              </a:ext>
            </a:extLst>
          </p:cNvPr>
          <p:cNvGrpSpPr>
            <a:grpSpLocks noChangeAspect="1"/>
          </p:cNvGrpSpPr>
          <p:nvPr/>
        </p:nvGrpSpPr>
        <p:grpSpPr>
          <a:xfrm>
            <a:off x="6794571" y="2771388"/>
            <a:ext cx="5167115" cy="3995860"/>
            <a:chOff x="6964698" y="2902952"/>
            <a:chExt cx="4996988" cy="386429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12CA22EC-C864-F955-F793-A4B525666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4698" y="2902952"/>
              <a:ext cx="4996988" cy="386429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CF6E24-3523-5C01-DD9A-300EEDD64879}"/>
                </a:ext>
              </a:extLst>
            </p:cNvPr>
            <p:cNvSpPr txBox="1"/>
            <p:nvPr/>
          </p:nvSpPr>
          <p:spPr>
            <a:xfrm>
              <a:off x="8521791" y="5104411"/>
              <a:ext cx="115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SOUTHWEST PILAR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68CB9E-DFEE-5504-7412-6105220F2E3D}"/>
                </a:ext>
              </a:extLst>
            </p:cNvPr>
            <p:cNvSpPr txBox="1"/>
            <p:nvPr/>
          </p:nvSpPr>
          <p:spPr>
            <a:xfrm>
              <a:off x="8827901" y="3206713"/>
              <a:ext cx="10526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NORTHEAST PILAR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49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4">
            <a:extLst>
              <a:ext uri="{FF2B5EF4-FFF2-40B4-BE49-F238E27FC236}">
                <a16:creationId xmlns:a16="http://schemas.microsoft.com/office/drawing/2014/main" id="{EFF976C4-11CB-16C5-CA8A-9B8193B8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71" y="712736"/>
            <a:ext cx="11720258" cy="604161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CA92B-FC1D-7EA7-B40C-059B81F9E0B2}"/>
              </a:ext>
            </a:extLst>
          </p:cNvPr>
          <p:cNvSpPr txBox="1"/>
          <p:nvPr/>
        </p:nvSpPr>
        <p:spPr>
          <a:xfrm>
            <a:off x="88311" y="66405"/>
            <a:ext cx="753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Southwest Pilar Project Area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C61608-562D-C071-E1CC-E5398D163B40}"/>
              </a:ext>
            </a:extLst>
          </p:cNvPr>
          <p:cNvSpPr/>
          <p:nvPr/>
        </p:nvSpPr>
        <p:spPr>
          <a:xfrm>
            <a:off x="2552700" y="2350294"/>
            <a:ext cx="673894" cy="297656"/>
          </a:xfrm>
          <a:prstGeom prst="ellipse">
            <a:avLst/>
          </a:prstGeom>
          <a:noFill/>
          <a:ln w="952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831E9F-8962-13AA-B057-0E679FDDBF7F}"/>
              </a:ext>
            </a:extLst>
          </p:cNvPr>
          <p:cNvGrpSpPr/>
          <p:nvPr/>
        </p:nvGrpSpPr>
        <p:grpSpPr>
          <a:xfrm>
            <a:off x="9652000" y="5119083"/>
            <a:ext cx="1966786" cy="1520964"/>
            <a:chOff x="9652000" y="5119083"/>
            <a:chExt cx="1966786" cy="1520964"/>
          </a:xfrm>
        </p:grpSpPr>
        <p:pic>
          <p:nvPicPr>
            <p:cNvPr id="3" name="Imagem 11">
              <a:extLst>
                <a:ext uri="{FF2B5EF4-FFF2-40B4-BE49-F238E27FC236}">
                  <a16:creationId xmlns:a16="http://schemas.microsoft.com/office/drawing/2014/main" id="{D6AA077E-1636-9A7D-C90A-D0D02DEC8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2000" y="5119083"/>
              <a:ext cx="1966786" cy="152096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64DFF5D-4F1B-B039-6BE9-57EC703792BF}"/>
                </a:ext>
              </a:extLst>
            </p:cNvPr>
            <p:cNvCxnSpPr>
              <a:cxnSpLocks/>
            </p:cNvCxnSpPr>
            <p:nvPr/>
          </p:nvCxnSpPr>
          <p:spPr>
            <a:xfrm>
              <a:off x="9944100" y="5651500"/>
              <a:ext cx="469900" cy="20320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5CC9DA-57DE-E3E5-A66A-7EF9C0A59689}"/>
                </a:ext>
              </a:extLst>
            </p:cNvPr>
            <p:cNvSpPr txBox="1"/>
            <p:nvPr/>
          </p:nvSpPr>
          <p:spPr>
            <a:xfrm>
              <a:off x="10267950" y="5873750"/>
              <a:ext cx="628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X-SECTION (SW PILAR)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108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210C0D-6AC4-BE49-7809-0EA63F0B14E8}"/>
              </a:ext>
            </a:extLst>
          </p:cNvPr>
          <p:cNvSpPr/>
          <p:nvPr/>
        </p:nvSpPr>
        <p:spPr>
          <a:xfrm>
            <a:off x="152400" y="736951"/>
            <a:ext cx="11887200" cy="5928851"/>
          </a:xfrm>
          <a:prstGeom prst="rect">
            <a:avLst/>
          </a:prstGeo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A1342C-359B-F766-8FC9-EFDA84D30382}"/>
              </a:ext>
            </a:extLst>
          </p:cNvPr>
          <p:cNvSpPr/>
          <p:nvPr/>
        </p:nvSpPr>
        <p:spPr>
          <a:xfrm>
            <a:off x="2540000" y="2384833"/>
            <a:ext cx="641350" cy="255842"/>
          </a:xfrm>
          <a:prstGeom prst="ellipse">
            <a:avLst/>
          </a:prstGeom>
          <a:noFill/>
          <a:ln w="2222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DE6D3-FA4A-5311-7A50-0B270F7A88AC}"/>
              </a:ext>
            </a:extLst>
          </p:cNvPr>
          <p:cNvSpPr txBox="1"/>
          <p:nvPr/>
        </p:nvSpPr>
        <p:spPr>
          <a:xfrm>
            <a:off x="363313" y="2752458"/>
            <a:ext cx="192677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Pilot ESGN Development (CSO-6H &amp; 6I)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44D5DD-DD73-5E58-88EA-A1D02F8A7C3F}"/>
              </a:ext>
            </a:extLst>
          </p:cNvPr>
          <p:cNvSpPr/>
          <p:nvPr/>
        </p:nvSpPr>
        <p:spPr>
          <a:xfrm>
            <a:off x="3181350" y="3790950"/>
            <a:ext cx="2743200" cy="479528"/>
          </a:xfrm>
          <a:prstGeom prst="ellipse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81E978-6595-314B-6D46-7E862E02994A}"/>
              </a:ext>
            </a:extLst>
          </p:cNvPr>
          <p:cNvSpPr/>
          <p:nvPr/>
        </p:nvSpPr>
        <p:spPr>
          <a:xfrm>
            <a:off x="5353050" y="4988612"/>
            <a:ext cx="2095500" cy="344130"/>
          </a:xfrm>
          <a:prstGeom prst="ellipse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296E5-CF03-291B-D47B-4BCECFF41B18}"/>
              </a:ext>
            </a:extLst>
          </p:cNvPr>
          <p:cNvSpPr txBox="1"/>
          <p:nvPr/>
        </p:nvSpPr>
        <p:spPr>
          <a:xfrm>
            <a:off x="4051300" y="4398670"/>
            <a:ext cx="1549400" cy="384721"/>
          </a:xfrm>
          <a:prstGeom prst="rect">
            <a:avLst/>
          </a:prstGeom>
          <a:solidFill>
            <a:schemeClr val="bg1">
              <a:alpha val="74000"/>
            </a:schemeClr>
          </a:solidFill>
          <a:ln w="19050">
            <a:solidFill>
              <a:schemeClr val="accent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Future ESGN Potential (CSO-12 )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BB688B-FF37-FC98-1060-BBBCF4484E77}"/>
              </a:ext>
            </a:extLst>
          </p:cNvPr>
          <p:cNvSpPr txBox="1"/>
          <p:nvPr/>
        </p:nvSpPr>
        <p:spPr>
          <a:xfrm>
            <a:off x="6699250" y="5511305"/>
            <a:ext cx="1688646" cy="384721"/>
          </a:xfrm>
          <a:prstGeom prst="rect">
            <a:avLst/>
          </a:prstGeom>
          <a:solidFill>
            <a:schemeClr val="bg1">
              <a:alpha val="72000"/>
            </a:schemeClr>
          </a:solidFill>
          <a:ln w="19050">
            <a:solidFill>
              <a:schemeClr val="accent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50" b="1" dirty="0"/>
              <a:t>Future ESGN Potential (Penedo Formation 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192BB1-A086-A711-4F05-C898842A1FB2}"/>
              </a:ext>
            </a:extLst>
          </p:cNvPr>
          <p:cNvGrpSpPr/>
          <p:nvPr/>
        </p:nvGrpSpPr>
        <p:grpSpPr>
          <a:xfrm>
            <a:off x="9652000" y="4783391"/>
            <a:ext cx="2387600" cy="1856656"/>
            <a:chOff x="9652000" y="5119083"/>
            <a:chExt cx="1966786" cy="1520964"/>
          </a:xfrm>
        </p:grpSpPr>
        <p:pic>
          <p:nvPicPr>
            <p:cNvPr id="10" name="Imagem 11">
              <a:extLst>
                <a:ext uri="{FF2B5EF4-FFF2-40B4-BE49-F238E27FC236}">
                  <a16:creationId xmlns:a16="http://schemas.microsoft.com/office/drawing/2014/main" id="{26D77EC0-18FD-0EB6-903A-77FBE9B9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2000" y="5119083"/>
              <a:ext cx="1966786" cy="152096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FEE26B-391E-9928-5239-D7027EDF6D55}"/>
                </a:ext>
              </a:extLst>
            </p:cNvPr>
            <p:cNvCxnSpPr>
              <a:cxnSpLocks/>
            </p:cNvCxnSpPr>
            <p:nvPr/>
          </p:nvCxnSpPr>
          <p:spPr>
            <a:xfrm>
              <a:off x="9944100" y="5651500"/>
              <a:ext cx="469900" cy="20320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55C3F2-7473-61BA-31A4-E3884181B233}"/>
                </a:ext>
              </a:extLst>
            </p:cNvPr>
            <p:cNvSpPr txBox="1"/>
            <p:nvPr/>
          </p:nvSpPr>
          <p:spPr>
            <a:xfrm>
              <a:off x="10267950" y="5873750"/>
              <a:ext cx="6286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X-SECTION (SW PILAR)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6D84D8-5783-76A6-2C1D-CE849E59C125}"/>
              </a:ext>
            </a:extLst>
          </p:cNvPr>
          <p:cNvSpPr txBox="1"/>
          <p:nvPr/>
        </p:nvSpPr>
        <p:spPr>
          <a:xfrm>
            <a:off x="88311" y="66405"/>
            <a:ext cx="7531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Southwest Pilar Project Area </a:t>
            </a:r>
          </a:p>
        </p:txBody>
      </p:sp>
    </p:spTree>
    <p:extLst>
      <p:ext uri="{BB962C8B-B14F-4D97-AF65-F5344CB8AC3E}">
        <p14:creationId xmlns:p14="http://schemas.microsoft.com/office/powerpoint/2010/main" val="173400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0A2CC-B59C-B1C2-097E-44EA656E53C3}"/>
              </a:ext>
            </a:extLst>
          </p:cNvPr>
          <p:cNvSpPr txBox="1"/>
          <p:nvPr/>
        </p:nvSpPr>
        <p:spPr>
          <a:xfrm>
            <a:off x="190500" y="190500"/>
            <a:ext cx="10200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IDEAL SETTING FOR ESGN PILOT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BDE66-8F25-B86C-B70A-0E4BB8B508DE}"/>
              </a:ext>
            </a:extLst>
          </p:cNvPr>
          <p:cNvSpPr txBox="1"/>
          <p:nvPr/>
        </p:nvSpPr>
        <p:spPr>
          <a:xfrm>
            <a:off x="0" y="1257300"/>
            <a:ext cx="12192000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Gas reinjection system utilized by previous operator for secondary recovery will be retrofitted for Pilot ESGN Operation (</a:t>
            </a:r>
            <a:r>
              <a:rPr lang="en-US" sz="2200" b="1" dirty="0"/>
              <a:t>compression and flowlines already in place</a:t>
            </a:r>
            <a:r>
              <a:rPr lang="en-US" sz="2200" dirty="0"/>
              <a:t>)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Gas reinjection activity results in </a:t>
            </a:r>
            <a:r>
              <a:rPr lang="en-US" sz="2200" b="1" dirty="0"/>
              <a:t>decreased incremental base gas requirements</a:t>
            </a:r>
          </a:p>
          <a:p>
            <a:pPr>
              <a:lnSpc>
                <a:spcPct val="150000"/>
              </a:lnSpc>
            </a:pP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Relatively young infrastructure </a:t>
            </a:r>
            <a:r>
              <a:rPr lang="en-US" sz="2200" dirty="0"/>
              <a:t>– discovery well was drilled in 1981, gas reinjection infrastructure installed in early 1990s. </a:t>
            </a:r>
          </a:p>
          <a:p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Abundant well count in the two project area = numerous opportunities to utilize existing wellbores for Injection/Withdrawal or Observation use = </a:t>
            </a:r>
            <a:r>
              <a:rPr lang="en-US" sz="2200" b="1" dirty="0"/>
              <a:t>minimum drilling activity.</a:t>
            </a:r>
          </a:p>
          <a:p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Reservoir compartmentalization provides </a:t>
            </a:r>
            <a:r>
              <a:rPr lang="en-US" sz="2200" b="1" dirty="0"/>
              <a:t>optimal project scalability </a:t>
            </a:r>
          </a:p>
          <a:p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Pilar Plant, which features </a:t>
            </a:r>
            <a:r>
              <a:rPr lang="en-US" sz="2200" b="1" dirty="0"/>
              <a:t>one of the largest gas processing facilities in NE Brazil</a:t>
            </a:r>
            <a:r>
              <a:rPr lang="en-US" sz="2200" dirty="0"/>
              <a:t>, is adjacent to the </a:t>
            </a:r>
            <a:r>
              <a:rPr lang="en-US" sz="2000" dirty="0"/>
              <a:t>main N-S pipeline in </a:t>
            </a:r>
            <a:r>
              <a:rPr lang="en-US" sz="2000" dirty="0" err="1"/>
              <a:t>Brasil</a:t>
            </a:r>
            <a:r>
              <a:rPr lang="en-US" sz="2000" dirty="0"/>
              <a:t>, with the </a:t>
            </a:r>
            <a:r>
              <a:rPr lang="en-US" sz="2000" b="1" dirty="0"/>
              <a:t>pipeline interconnect and compressor station literally next door.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59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A39CE4-9439-55DB-8020-AF97061CE101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t-BR" sz="1800" b="0" i="0" dirty="0">
                <a:solidFill>
                  <a:srgbClr val="1D2228"/>
                </a:solidFill>
                <a:effectLst/>
                <a:latin typeface="Calibri" panose="020F0502020204030204" pitchFamily="34" charset="0"/>
              </a:rPr>
              <a:t>Origem Energia is transforming Alagoas (</a:t>
            </a:r>
            <a:r>
              <a:rPr lang="pt-BR" sz="1800" b="0" i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2"/>
              </a:rPr>
              <a:t>https://youtu.be/WdP5aQp1uIc?si=daHCcqYQ7N_5Eu_C</a:t>
            </a:r>
            <a:r>
              <a:rPr lang="pt-BR" sz="1800" b="0" i="0" dirty="0">
                <a:solidFill>
                  <a:srgbClr val="1D2228"/>
                </a:solidFill>
                <a:effectLst/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81CFE-8B00-F6E3-A99B-EBA594993A71}"/>
              </a:ext>
            </a:extLst>
          </p:cNvPr>
          <p:cNvSpPr txBox="1"/>
          <p:nvPr/>
        </p:nvSpPr>
        <p:spPr>
          <a:xfrm>
            <a:off x="1143001" y="1329744"/>
            <a:ext cx="955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ORIGEM ENERGIA – Company Values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6B96B-AB00-6B20-93E9-A92A7D1DD4C7}"/>
              </a:ext>
            </a:extLst>
          </p:cNvPr>
          <p:cNvSpPr txBox="1"/>
          <p:nvPr/>
        </p:nvSpPr>
        <p:spPr>
          <a:xfrm>
            <a:off x="9608457" y="5820229"/>
            <a:ext cx="211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– 9min 35sec</a:t>
            </a:r>
          </a:p>
        </p:txBody>
      </p:sp>
    </p:spTree>
    <p:extLst>
      <p:ext uri="{BB962C8B-B14F-4D97-AF65-F5344CB8AC3E}">
        <p14:creationId xmlns:p14="http://schemas.microsoft.com/office/powerpoint/2010/main" val="325998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91D7D-4C4C-EE0D-659D-E694E918ABD3}"/>
              </a:ext>
            </a:extLst>
          </p:cNvPr>
          <p:cNvSpPr txBox="1"/>
          <p:nvPr/>
        </p:nvSpPr>
        <p:spPr>
          <a:xfrm>
            <a:off x="2438400" y="2721114"/>
            <a:ext cx="7017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THANK YOU FOR YOUR TIME!!</a:t>
            </a:r>
          </a:p>
        </p:txBody>
      </p:sp>
    </p:spTree>
    <p:extLst>
      <p:ext uri="{BB962C8B-B14F-4D97-AF65-F5344CB8AC3E}">
        <p14:creationId xmlns:p14="http://schemas.microsoft.com/office/powerpoint/2010/main" val="3303624298"/>
      </p:ext>
    </p:extLst>
  </p:cSld>
  <p:clrMapOvr>
    <a:masterClrMapping/>
  </p:clrMapOvr>
</p:sld>
</file>

<file path=ppt/theme/theme1.xml><?xml version="1.0" encoding="utf-8"?>
<a:theme xmlns:a="http://schemas.openxmlformats.org/drawingml/2006/main" name="PPTX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X theme" id="{97E89FCA-7737-4466-B26B-6352FC8AB407}" vid="{826E365C-9BA9-486C-8A99-C1CE9C7D57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PPTX theme</Template>
  <TotalTime>617</TotalTime>
  <Words>343</Words>
  <Application>Microsoft Office PowerPoint</Application>
  <PresentationFormat>Widescreen</PresentationFormat>
  <Paragraphs>48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Graphie Light</vt:lpstr>
      <vt:lpstr>Roboto</vt:lpstr>
      <vt:lpstr>PPTX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Gavin</dc:creator>
  <cp:lastModifiedBy>Christopher Gavin</cp:lastModifiedBy>
  <cp:revision>6</cp:revision>
  <dcterms:created xsi:type="dcterms:W3CDTF">2024-04-02T16:11:14Z</dcterms:created>
  <dcterms:modified xsi:type="dcterms:W3CDTF">2024-04-08T09:16:05Z</dcterms:modified>
</cp:coreProperties>
</file>