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handoutMasterIdLst>
    <p:handoutMasterId r:id="rId22"/>
  </p:handoutMasterIdLst>
  <p:sldIdLst>
    <p:sldId id="917" r:id="rId2"/>
    <p:sldId id="951" r:id="rId3"/>
    <p:sldId id="963" r:id="rId4"/>
    <p:sldId id="959" r:id="rId5"/>
    <p:sldId id="948" r:id="rId6"/>
    <p:sldId id="944" r:id="rId7"/>
    <p:sldId id="943" r:id="rId8"/>
    <p:sldId id="942" r:id="rId9"/>
    <p:sldId id="941" r:id="rId10"/>
    <p:sldId id="940" r:id="rId11"/>
    <p:sldId id="915" r:id="rId12"/>
    <p:sldId id="933" r:id="rId13"/>
    <p:sldId id="949" r:id="rId14"/>
    <p:sldId id="945" r:id="rId15"/>
    <p:sldId id="956" r:id="rId16"/>
    <p:sldId id="962" r:id="rId17"/>
    <p:sldId id="961" r:id="rId18"/>
    <p:sldId id="957" r:id="rId19"/>
    <p:sldId id="952" r:id="rId20"/>
  </p:sldIdLst>
  <p:sldSz cx="12192000" cy="6858000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744727-CB30-C294-0A2F-BF020F613184}" name="Podolak Kamil" initials="PK" userId="S::Kamil.Podolak@gas-storage.pl::09efc337-25a6-4d83-b171-745c02fd47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B76"/>
    <a:srgbClr val="CFD5EA"/>
    <a:srgbClr val="66CCFF"/>
    <a:srgbClr val="626262"/>
    <a:srgbClr val="7D7D7D"/>
    <a:srgbClr val="CDCDC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712" autoAdjust="0"/>
  </p:normalViewPr>
  <p:slideViewPr>
    <p:cSldViewPr snapToGrid="0">
      <p:cViewPr varScale="1">
        <p:scale>
          <a:sx n="62" d="100"/>
          <a:sy n="62" d="100"/>
        </p:scale>
        <p:origin x="72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B38A8-42BF-4F42-85A3-C623D727F25C}" type="doc">
      <dgm:prSet loTypeId="urn:microsoft.com/office/officeart/2005/8/layout/radial3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C40CF26F-7761-4950-9D9E-CC9382828858}">
      <dgm:prSet phldrT="[Tekst]"/>
      <dgm:spPr/>
      <dgm:t>
        <a:bodyPr/>
        <a:lstStyle/>
        <a:p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Noise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emission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issues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6CE6CF-3486-410E-A27E-61E3E73131C4}" type="parTrans" cxnId="{B4E65DA9-56FB-4FBB-A73E-E0F44C087936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72363-1DF8-4E50-8F45-59E96B9152F3}" type="sibTrans" cxnId="{B4E65DA9-56FB-4FBB-A73E-E0F44C087936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2BFF3-1AFF-4F08-9D78-2A2940F9E11A}">
      <dgm:prSet phldrT="[Tekst]"/>
      <dgm:spPr/>
      <dgm:t>
        <a:bodyPr/>
        <a:lstStyle/>
        <a:p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 party</a:t>
          </a:r>
          <a:endParaRPr lang="pl-PL" dirty="0">
            <a:latin typeface="+mn-lt"/>
            <a:cs typeface="Arial" panose="020B0604020202020204" pitchFamily="34" charset="0"/>
          </a:endParaRPr>
        </a:p>
      </dgm:t>
    </dgm:pt>
    <dgm:pt modelId="{A97F9A20-1CC5-4A67-A612-38EAEA613F18}" type="parTrans" cxnId="{6591892C-4E72-4B3A-83FE-8F95C4254E81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838388-B07A-4ED1-9A81-3F7FFBAAD4AD}" type="sibTrans" cxnId="{6591892C-4E72-4B3A-83FE-8F95C4254E81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C7C7D3-1014-45A0-AB7C-AACE5D06AF15}">
      <dgm:prSet phldrT="[Tekst]"/>
      <dgm:spPr/>
      <dgm:t>
        <a:bodyPr/>
        <a:lstStyle/>
        <a:p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local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authorities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0CD8D-2D37-4E46-9630-736B8C65A89B}" type="parTrans" cxnId="{FA04F169-6055-42AD-B3F7-09BE8C5A3D77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87D6AF-C5AD-4A2C-9FA1-363E36E0DBC3}" type="sibTrans" cxnId="{FA04F169-6055-42AD-B3F7-09BE8C5A3D77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8BDB01-2BF0-40AE-80F1-FF63CA4848CF}">
      <dgm:prSet phldrT="[Tekst]"/>
      <dgm:spPr/>
      <dgm:t>
        <a:bodyPr/>
        <a:lstStyle/>
        <a:p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Legal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dirty="0" err="1">
              <a:latin typeface="Arial" panose="020B0604020202020204" pitchFamily="34" charset="0"/>
              <a:cs typeface="Arial" panose="020B0604020202020204" pitchFamily="34" charset="0"/>
            </a:rPr>
            <a:t>reqirements</a:t>
          </a:r>
          <a:endParaRPr lang="pl-P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9C3969-3BA6-4292-878D-0749C20286FD}" type="parTrans" cxnId="{C171C137-5D06-4803-8276-A2D2844C21B6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C6B15A-B0FF-4A0A-86C8-2811012368A0}" type="sibTrans" cxnId="{C171C137-5D06-4803-8276-A2D2844C21B6}">
      <dgm:prSet/>
      <dgm:spPr/>
      <dgm:t>
        <a:bodyPr/>
        <a:lstStyle/>
        <a:p>
          <a:endParaRPr lang="pl-PL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6FD30B-DA61-4EDE-95FF-600C10217501}" type="pres">
      <dgm:prSet presAssocID="{B84B38A8-42BF-4F42-85A3-C623D727F25C}" presName="composite" presStyleCnt="0">
        <dgm:presLayoutVars>
          <dgm:chMax val="1"/>
          <dgm:dir/>
          <dgm:resizeHandles val="exact"/>
        </dgm:presLayoutVars>
      </dgm:prSet>
      <dgm:spPr/>
    </dgm:pt>
    <dgm:pt modelId="{4C5FEA19-DFD2-4671-8149-1FB10CAEE5CD}" type="pres">
      <dgm:prSet presAssocID="{B84B38A8-42BF-4F42-85A3-C623D727F25C}" presName="radial" presStyleCnt="0">
        <dgm:presLayoutVars>
          <dgm:animLvl val="ctr"/>
        </dgm:presLayoutVars>
      </dgm:prSet>
      <dgm:spPr/>
    </dgm:pt>
    <dgm:pt modelId="{2F01817D-FF91-4E06-A4A4-6D5D57CE5C27}" type="pres">
      <dgm:prSet presAssocID="{C40CF26F-7761-4950-9D9E-CC9382828858}" presName="centerShape" presStyleLbl="vennNode1" presStyleIdx="0" presStyleCnt="4"/>
      <dgm:spPr/>
    </dgm:pt>
    <dgm:pt modelId="{AAC40B72-1AAD-4F9F-B72F-3D490F548F9C}" type="pres">
      <dgm:prSet presAssocID="{8112BFF3-1AFF-4F08-9D78-2A2940F9E11A}" presName="node" presStyleLbl="vennNode1" presStyleIdx="1" presStyleCnt="4" custRadScaleRad="105331" custRadScaleInc="-1043">
        <dgm:presLayoutVars>
          <dgm:bulletEnabled val="1"/>
        </dgm:presLayoutVars>
      </dgm:prSet>
      <dgm:spPr/>
    </dgm:pt>
    <dgm:pt modelId="{D9C0130E-B6DC-46A5-A058-225E36AF5958}" type="pres">
      <dgm:prSet presAssocID="{74C7C7D3-1014-45A0-AB7C-AACE5D06AF15}" presName="node" presStyleLbl="vennNode1" presStyleIdx="2" presStyleCnt="4" custRadScaleRad="103732" custRadScaleInc="846">
        <dgm:presLayoutVars>
          <dgm:bulletEnabled val="1"/>
        </dgm:presLayoutVars>
      </dgm:prSet>
      <dgm:spPr/>
    </dgm:pt>
    <dgm:pt modelId="{1AE6E16C-D9A2-4C34-9F9D-DA8CC37581A5}" type="pres">
      <dgm:prSet presAssocID="{BD8BDB01-2BF0-40AE-80F1-FF63CA4848CF}" presName="node" presStyleLbl="vennNode1" presStyleIdx="3" presStyleCnt="4" custRadScaleRad="106915" custRadScaleInc="300">
        <dgm:presLayoutVars>
          <dgm:bulletEnabled val="1"/>
        </dgm:presLayoutVars>
      </dgm:prSet>
      <dgm:spPr/>
    </dgm:pt>
  </dgm:ptLst>
  <dgm:cxnLst>
    <dgm:cxn modelId="{6591892C-4E72-4B3A-83FE-8F95C4254E81}" srcId="{C40CF26F-7761-4950-9D9E-CC9382828858}" destId="{8112BFF3-1AFF-4F08-9D78-2A2940F9E11A}" srcOrd="0" destOrd="0" parTransId="{A97F9A20-1CC5-4A67-A612-38EAEA613F18}" sibTransId="{C2838388-B07A-4ED1-9A81-3F7FFBAAD4AD}"/>
    <dgm:cxn modelId="{C171C137-5D06-4803-8276-A2D2844C21B6}" srcId="{C40CF26F-7761-4950-9D9E-CC9382828858}" destId="{BD8BDB01-2BF0-40AE-80F1-FF63CA4848CF}" srcOrd="2" destOrd="0" parTransId="{899C3969-3BA6-4292-878D-0749C20286FD}" sibTransId="{F7C6B15A-B0FF-4A0A-86C8-2811012368A0}"/>
    <dgm:cxn modelId="{FA04F169-6055-42AD-B3F7-09BE8C5A3D77}" srcId="{C40CF26F-7761-4950-9D9E-CC9382828858}" destId="{74C7C7D3-1014-45A0-AB7C-AACE5D06AF15}" srcOrd="1" destOrd="0" parTransId="{F370CD8D-2D37-4E46-9630-736B8C65A89B}" sibTransId="{BD87D6AF-C5AD-4A2C-9FA1-363E36E0DBC3}"/>
    <dgm:cxn modelId="{44E4A14F-080C-4241-8A02-59B1220B34F1}" type="presOf" srcId="{C40CF26F-7761-4950-9D9E-CC9382828858}" destId="{2F01817D-FF91-4E06-A4A4-6D5D57CE5C27}" srcOrd="0" destOrd="0" presId="urn:microsoft.com/office/officeart/2005/8/layout/radial3"/>
    <dgm:cxn modelId="{A79FD393-6E57-4C3B-81B9-F0AD4D71E442}" type="presOf" srcId="{8112BFF3-1AFF-4F08-9D78-2A2940F9E11A}" destId="{AAC40B72-1AAD-4F9F-B72F-3D490F548F9C}" srcOrd="0" destOrd="0" presId="urn:microsoft.com/office/officeart/2005/8/layout/radial3"/>
    <dgm:cxn modelId="{72F7F2A0-E807-4E22-AB99-D866F45EB0A8}" type="presOf" srcId="{B84B38A8-42BF-4F42-85A3-C623D727F25C}" destId="{EB6FD30B-DA61-4EDE-95FF-600C10217501}" srcOrd="0" destOrd="0" presId="urn:microsoft.com/office/officeart/2005/8/layout/radial3"/>
    <dgm:cxn modelId="{B4E65DA9-56FB-4FBB-A73E-E0F44C087936}" srcId="{B84B38A8-42BF-4F42-85A3-C623D727F25C}" destId="{C40CF26F-7761-4950-9D9E-CC9382828858}" srcOrd="0" destOrd="0" parTransId="{B16CE6CF-3486-410E-A27E-61E3E73131C4}" sibTransId="{B0F72363-1DF8-4E50-8F45-59E96B9152F3}"/>
    <dgm:cxn modelId="{7576D7C7-FF8C-4352-B8B4-81BAC1312A7C}" type="presOf" srcId="{BD8BDB01-2BF0-40AE-80F1-FF63CA4848CF}" destId="{1AE6E16C-D9A2-4C34-9F9D-DA8CC37581A5}" srcOrd="0" destOrd="0" presId="urn:microsoft.com/office/officeart/2005/8/layout/radial3"/>
    <dgm:cxn modelId="{C58B19DA-E532-4D35-9D2E-F4D0EC223BE6}" type="presOf" srcId="{74C7C7D3-1014-45A0-AB7C-AACE5D06AF15}" destId="{D9C0130E-B6DC-46A5-A058-225E36AF5958}" srcOrd="0" destOrd="0" presId="urn:microsoft.com/office/officeart/2005/8/layout/radial3"/>
    <dgm:cxn modelId="{BF9B499F-E89B-4317-91CD-44938553020F}" type="presParOf" srcId="{EB6FD30B-DA61-4EDE-95FF-600C10217501}" destId="{4C5FEA19-DFD2-4671-8149-1FB10CAEE5CD}" srcOrd="0" destOrd="0" presId="urn:microsoft.com/office/officeart/2005/8/layout/radial3"/>
    <dgm:cxn modelId="{9ADD4FF0-B69D-4119-8530-F042DE8D1778}" type="presParOf" srcId="{4C5FEA19-DFD2-4671-8149-1FB10CAEE5CD}" destId="{2F01817D-FF91-4E06-A4A4-6D5D57CE5C27}" srcOrd="0" destOrd="0" presId="urn:microsoft.com/office/officeart/2005/8/layout/radial3"/>
    <dgm:cxn modelId="{C668A90F-C162-4D3D-BCD2-AD221E5E4F28}" type="presParOf" srcId="{4C5FEA19-DFD2-4671-8149-1FB10CAEE5CD}" destId="{AAC40B72-1AAD-4F9F-B72F-3D490F548F9C}" srcOrd="1" destOrd="0" presId="urn:microsoft.com/office/officeart/2005/8/layout/radial3"/>
    <dgm:cxn modelId="{636BE116-C6EB-405E-85A6-195C406ACDDE}" type="presParOf" srcId="{4C5FEA19-DFD2-4671-8149-1FB10CAEE5CD}" destId="{D9C0130E-B6DC-46A5-A058-225E36AF5958}" srcOrd="2" destOrd="0" presId="urn:microsoft.com/office/officeart/2005/8/layout/radial3"/>
    <dgm:cxn modelId="{B1F5B113-40A3-4FAD-A95C-0958501CFF95}" type="presParOf" srcId="{4C5FEA19-DFD2-4671-8149-1FB10CAEE5CD}" destId="{1AE6E16C-D9A2-4C34-9F9D-DA8CC37581A5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A24610-E703-4C46-9E54-B1E78BAF123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DB08365-C21C-4936-A031-2D286109F0FC}" type="pres">
      <dgm:prSet presAssocID="{46A24610-E703-4C46-9E54-B1E78BAF1232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F1E85294-B443-4A22-A917-9F4A09A7E158}" type="presOf" srcId="{46A24610-E703-4C46-9E54-B1E78BAF1232}" destId="{BDB08365-C21C-4936-A031-2D286109F0FC}" srcOrd="0" destOrd="0" presId="urn:microsoft.com/office/officeart/2005/8/layout/chevron1"/>
  </dgm:cxnLst>
  <dgm:bg>
    <a:effectLst>
      <a:innerShdw blurRad="63500" dist="50800">
        <a:prstClr val="black">
          <a:alpha val="50000"/>
        </a:prstClr>
      </a:innerShdw>
      <a:softEdge rad="127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D40726-C65E-49E4-B4E3-45829914BA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CCFAF30-E0ED-4154-982E-8734DD14D00E}">
      <dgm:prSet custT="1"/>
      <dgm:spPr>
        <a:ln w="57150">
          <a:solidFill>
            <a:schemeClr val="bg1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GB" sz="1400" b="1" noProof="0" dirty="0" err="1">
              <a:latin typeface="Arial" panose="020B0604020202020204" pitchFamily="34" charset="0"/>
              <a:cs typeface="Arial" panose="020B0604020202020204" pitchFamily="34" charset="0"/>
            </a:rPr>
            <a:t>Vibrodiagnostic</a:t>
          </a:r>
          <a:r>
            <a:rPr lang="en-GB" sz="1400" b="1" noProof="0" dirty="0">
              <a:latin typeface="Arial" panose="020B0604020202020204" pitchFamily="34" charset="0"/>
              <a:cs typeface="Arial" panose="020B0604020202020204" pitchFamily="34" charset="0"/>
            </a:rPr>
            <a:t> anal</a:t>
          </a:r>
          <a:r>
            <a:rPr lang="pl-PL" sz="1400" b="1" noProof="0" dirty="0">
              <a:latin typeface="Arial" panose="020B0604020202020204" pitchFamily="34" charset="0"/>
              <a:cs typeface="Arial" panose="020B0604020202020204" pitchFamily="34" charset="0"/>
            </a:rPr>
            <a:t>y</a:t>
          </a:r>
          <a:r>
            <a:rPr lang="en-GB" sz="1400" b="1" noProof="0" dirty="0">
              <a:latin typeface="Arial" panose="020B0604020202020204" pitchFamily="34" charset="0"/>
              <a:cs typeface="Arial" panose="020B0604020202020204" pitchFamily="34" charset="0"/>
            </a:rPr>
            <a:t>sys</a:t>
          </a:r>
        </a:p>
        <a:p>
          <a:pPr>
            <a:lnSpc>
              <a:spcPct val="150000"/>
            </a:lnSpc>
          </a:pPr>
          <a:r>
            <a:rPr lang="en-GB" sz="1200" b="0" noProof="0" dirty="0">
              <a:latin typeface="Arial" panose="020B0604020202020204" pitchFamily="34" charset="0"/>
              <a:cs typeface="Arial" panose="020B0604020202020204" pitchFamily="34" charset="0"/>
            </a:rPr>
            <a:t>Identification of the problem</a:t>
          </a:r>
        </a:p>
        <a:p>
          <a:pPr>
            <a:lnSpc>
              <a:spcPct val="150000"/>
            </a:lnSpc>
          </a:pPr>
          <a:r>
            <a:rPr lang="en-GB" sz="1200" b="1" noProof="0" dirty="0">
              <a:latin typeface="Arial" panose="020B0604020202020204" pitchFamily="34" charset="0"/>
              <a:cs typeface="Arial" panose="020B0604020202020204" pitchFamily="34" charset="0"/>
            </a:rPr>
            <a:t>2019/20</a:t>
          </a:r>
        </a:p>
      </dgm:t>
    </dgm:pt>
    <dgm:pt modelId="{DAC60E32-FEDC-4B4B-8B2A-C3A2F25DE8E0}" type="parTrans" cxnId="{D7B63247-43A1-461A-8CD8-C375EB322CD5}">
      <dgm:prSet/>
      <dgm:spPr/>
      <dgm:t>
        <a:bodyPr/>
        <a:lstStyle/>
        <a:p>
          <a:endParaRPr lang="pl-PL"/>
        </a:p>
      </dgm:t>
    </dgm:pt>
    <dgm:pt modelId="{40D07BE8-4DA6-43D2-9240-589A964556DD}" type="sibTrans" cxnId="{D7B63247-43A1-461A-8CD8-C375EB322CD5}">
      <dgm:prSet/>
      <dgm:spPr/>
      <dgm:t>
        <a:bodyPr/>
        <a:lstStyle/>
        <a:p>
          <a:endParaRPr lang="pl-PL"/>
        </a:p>
      </dgm:t>
    </dgm:pt>
    <dgm:pt modelId="{7A467322-58AC-4798-A7EB-F973FEC2DD9E}">
      <dgm:prSet custT="1"/>
      <dgm:spPr>
        <a:ln w="57150">
          <a:solidFill>
            <a:schemeClr val="bg1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en-GB" sz="1400" b="1" noProof="0" dirty="0">
              <a:latin typeface="Arial" panose="020B0604020202020204" pitchFamily="34" charset="0"/>
              <a:cs typeface="Arial" panose="020B0604020202020204" pitchFamily="34" charset="0"/>
            </a:rPr>
            <a:t>I Stage</a:t>
          </a:r>
        </a:p>
        <a:p>
          <a:pPr>
            <a:lnSpc>
              <a:spcPct val="90000"/>
            </a:lnSpc>
          </a:pPr>
          <a:r>
            <a:rPr lang="en-GB" sz="1200" b="0" noProof="0" dirty="0">
              <a:latin typeface="Arial" panose="020B0604020202020204" pitchFamily="34" charset="0"/>
              <a:cs typeface="Arial" panose="020B0604020202020204" pitchFamily="34" charset="0"/>
            </a:rPr>
            <a:t>Limiting of noise in main emitters </a:t>
          </a:r>
        </a:p>
        <a:p>
          <a:pPr>
            <a:lnSpc>
              <a:spcPct val="90000"/>
            </a:lnSpc>
          </a:pPr>
          <a:r>
            <a:rPr lang="en-GB" sz="1200" b="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</a:t>
          </a:r>
        </a:p>
        <a:p>
          <a:pPr>
            <a:lnSpc>
              <a:spcPct val="90000"/>
            </a:lnSpc>
          </a:pPr>
          <a:r>
            <a:rPr lang="en-GB" sz="1200" b="0" noProof="0" dirty="0">
              <a:latin typeface="Arial" panose="020B0604020202020204" pitchFamily="34" charset="0"/>
              <a:cs typeface="Arial" panose="020B0604020202020204" pitchFamily="34" charset="0"/>
            </a:rPr>
            <a:t>Acoustic camera measurements</a:t>
          </a:r>
        </a:p>
        <a:p>
          <a:pPr>
            <a:lnSpc>
              <a:spcPct val="90000"/>
            </a:lnSpc>
          </a:pPr>
          <a:r>
            <a:rPr lang="en-GB" sz="1200" b="0" noProof="0" dirty="0">
              <a:latin typeface="Arial" panose="020B0604020202020204" pitchFamily="34" charset="0"/>
              <a:cs typeface="Arial" panose="020B0604020202020204" pitchFamily="34" charset="0"/>
            </a:rPr>
            <a:t>Analysis of the results</a:t>
          </a:r>
        </a:p>
        <a:p>
          <a:pPr>
            <a:lnSpc>
              <a:spcPct val="90000"/>
            </a:lnSpc>
          </a:pPr>
          <a:r>
            <a:rPr lang="en-GB" sz="1200" b="1" noProof="0" dirty="0">
              <a:latin typeface="Arial" panose="020B0604020202020204" pitchFamily="34" charset="0"/>
              <a:cs typeface="Arial" panose="020B0604020202020204" pitchFamily="34" charset="0"/>
            </a:rPr>
            <a:t>2021/22</a:t>
          </a:r>
        </a:p>
        <a:p>
          <a:pPr>
            <a:lnSpc>
              <a:spcPct val="90000"/>
            </a:lnSpc>
          </a:pPr>
          <a:endParaRPr lang="pl-PL" sz="1200" b="0" dirty="0"/>
        </a:p>
      </dgm:t>
    </dgm:pt>
    <dgm:pt modelId="{B3D13814-E0D8-4155-B722-9329FABFF1BE}" type="parTrans" cxnId="{56B040F7-842B-4141-B5C8-EE6D1D2CEEB5}">
      <dgm:prSet/>
      <dgm:spPr/>
      <dgm:t>
        <a:bodyPr/>
        <a:lstStyle/>
        <a:p>
          <a:endParaRPr lang="pl-PL"/>
        </a:p>
      </dgm:t>
    </dgm:pt>
    <dgm:pt modelId="{A8619B46-DE97-460A-8A9D-42DE434DFF8D}" type="sibTrans" cxnId="{56B040F7-842B-4141-B5C8-EE6D1D2CEEB5}">
      <dgm:prSet/>
      <dgm:spPr/>
      <dgm:t>
        <a:bodyPr/>
        <a:lstStyle/>
        <a:p>
          <a:endParaRPr lang="pl-PL"/>
        </a:p>
      </dgm:t>
    </dgm:pt>
    <dgm:pt modelId="{95705F32-14FD-4638-BE39-4746DA39DC2C}">
      <dgm:prSet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57150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II Stage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Limiting of noise in secondary emitters, including low frequency sources</a:t>
          </a: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Analysis of the results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2023/24</a:t>
          </a:r>
        </a:p>
      </dgm:t>
    </dgm:pt>
    <dgm:pt modelId="{4AF4D0B3-87D3-4902-B567-A9B215D53E99}" type="parTrans" cxnId="{FF1ACE96-B7A8-4C82-9C9F-692084865DAC}">
      <dgm:prSet/>
      <dgm:spPr/>
      <dgm:t>
        <a:bodyPr/>
        <a:lstStyle/>
        <a:p>
          <a:endParaRPr lang="pl-PL"/>
        </a:p>
      </dgm:t>
    </dgm:pt>
    <dgm:pt modelId="{10963A51-E834-4BE3-8711-2D7919E87FB9}" type="sibTrans" cxnId="{FF1ACE96-B7A8-4C82-9C9F-692084865DAC}">
      <dgm:prSet/>
      <dgm:spPr/>
      <dgm:t>
        <a:bodyPr/>
        <a:lstStyle/>
        <a:p>
          <a:endParaRPr lang="pl-PL"/>
        </a:p>
      </dgm:t>
    </dgm:pt>
    <dgm:pt modelId="{FE856E4A-56EB-438F-9FDE-2109FF915153}" type="pres">
      <dgm:prSet presAssocID="{CAD40726-C65E-49E4-B4E3-45829914BA59}" presName="Name0" presStyleCnt="0">
        <dgm:presLayoutVars>
          <dgm:dir/>
          <dgm:resizeHandles val="exact"/>
        </dgm:presLayoutVars>
      </dgm:prSet>
      <dgm:spPr/>
    </dgm:pt>
    <dgm:pt modelId="{B938B36D-3A05-46CF-8CE6-790889AD79C5}" type="pres">
      <dgm:prSet presAssocID="{ECCFAF30-E0ED-4154-982E-8734DD14D00E}" presName="node" presStyleLbl="node1" presStyleIdx="0" presStyleCnt="3" custScaleX="111693">
        <dgm:presLayoutVars>
          <dgm:bulletEnabled val="1"/>
        </dgm:presLayoutVars>
      </dgm:prSet>
      <dgm:spPr/>
    </dgm:pt>
    <dgm:pt modelId="{62A60911-C544-4FA4-ADF2-E049FEAEC038}" type="pres">
      <dgm:prSet presAssocID="{40D07BE8-4DA6-43D2-9240-589A964556DD}" presName="sibTrans" presStyleLbl="sibTrans2D1" presStyleIdx="0" presStyleCnt="2"/>
      <dgm:spPr/>
    </dgm:pt>
    <dgm:pt modelId="{3A9AAA3A-C68C-495A-88BA-664F390871D2}" type="pres">
      <dgm:prSet presAssocID="{40D07BE8-4DA6-43D2-9240-589A964556DD}" presName="connectorText" presStyleLbl="sibTrans2D1" presStyleIdx="0" presStyleCnt="2"/>
      <dgm:spPr/>
    </dgm:pt>
    <dgm:pt modelId="{D9CF2984-5FB3-41D8-85AC-36371C738ADB}" type="pres">
      <dgm:prSet presAssocID="{7A467322-58AC-4798-A7EB-F973FEC2DD9E}" presName="node" presStyleLbl="node1" presStyleIdx="1" presStyleCnt="3" custScaleX="114462">
        <dgm:presLayoutVars>
          <dgm:bulletEnabled val="1"/>
        </dgm:presLayoutVars>
      </dgm:prSet>
      <dgm:spPr/>
    </dgm:pt>
    <dgm:pt modelId="{D30E0008-5A5F-4B1B-8287-7AA8A08F8D0E}" type="pres">
      <dgm:prSet presAssocID="{A8619B46-DE97-460A-8A9D-42DE434DFF8D}" presName="sibTrans" presStyleLbl="sibTrans2D1" presStyleIdx="1" presStyleCnt="2"/>
      <dgm:spPr/>
    </dgm:pt>
    <dgm:pt modelId="{EC038CEE-6B1D-485E-BD07-1FD2665B1250}" type="pres">
      <dgm:prSet presAssocID="{A8619B46-DE97-460A-8A9D-42DE434DFF8D}" presName="connectorText" presStyleLbl="sibTrans2D1" presStyleIdx="1" presStyleCnt="2"/>
      <dgm:spPr/>
    </dgm:pt>
    <dgm:pt modelId="{682E6FDB-A1E3-4DB7-BC38-02BF997985B9}" type="pres">
      <dgm:prSet presAssocID="{95705F32-14FD-4638-BE39-4746DA39DC2C}" presName="node" presStyleLbl="node1" presStyleIdx="2" presStyleCnt="3" custScaleX="119983">
        <dgm:presLayoutVars>
          <dgm:bulletEnabled val="1"/>
        </dgm:presLayoutVars>
      </dgm:prSet>
      <dgm:spPr>
        <a:xfrm>
          <a:off x="7653302" y="0"/>
          <a:ext cx="2996897" cy="1929809"/>
        </a:xfrm>
        <a:prstGeom prst="roundRect">
          <a:avLst>
            <a:gd name="adj" fmla="val 10000"/>
          </a:avLst>
        </a:prstGeom>
      </dgm:spPr>
    </dgm:pt>
  </dgm:ptLst>
  <dgm:cxnLst>
    <dgm:cxn modelId="{16256008-DD94-4D66-9432-0AD0295A1EAE}" type="presOf" srcId="{ECCFAF30-E0ED-4154-982E-8734DD14D00E}" destId="{B938B36D-3A05-46CF-8CE6-790889AD79C5}" srcOrd="0" destOrd="0" presId="urn:microsoft.com/office/officeart/2005/8/layout/process1"/>
    <dgm:cxn modelId="{A27CB109-5F83-4933-9472-33835D8C1276}" type="presOf" srcId="{40D07BE8-4DA6-43D2-9240-589A964556DD}" destId="{62A60911-C544-4FA4-ADF2-E049FEAEC038}" srcOrd="0" destOrd="0" presId="urn:microsoft.com/office/officeart/2005/8/layout/process1"/>
    <dgm:cxn modelId="{B1FB7C0B-5B14-4A7B-817E-3BC5D312BA98}" type="presOf" srcId="{A8619B46-DE97-460A-8A9D-42DE434DFF8D}" destId="{EC038CEE-6B1D-485E-BD07-1FD2665B1250}" srcOrd="1" destOrd="0" presId="urn:microsoft.com/office/officeart/2005/8/layout/process1"/>
    <dgm:cxn modelId="{9B916F1B-4D7F-4B58-8D5E-F2FE34897B74}" type="presOf" srcId="{A8619B46-DE97-460A-8A9D-42DE434DFF8D}" destId="{D30E0008-5A5F-4B1B-8287-7AA8A08F8D0E}" srcOrd="0" destOrd="0" presId="urn:microsoft.com/office/officeart/2005/8/layout/process1"/>
    <dgm:cxn modelId="{F309A937-5F27-4725-994C-72B01D850995}" type="presOf" srcId="{95705F32-14FD-4638-BE39-4746DA39DC2C}" destId="{682E6FDB-A1E3-4DB7-BC38-02BF997985B9}" srcOrd="0" destOrd="0" presId="urn:microsoft.com/office/officeart/2005/8/layout/process1"/>
    <dgm:cxn modelId="{D7B63247-43A1-461A-8CD8-C375EB322CD5}" srcId="{CAD40726-C65E-49E4-B4E3-45829914BA59}" destId="{ECCFAF30-E0ED-4154-982E-8734DD14D00E}" srcOrd="0" destOrd="0" parTransId="{DAC60E32-FEDC-4B4B-8B2A-C3A2F25DE8E0}" sibTransId="{40D07BE8-4DA6-43D2-9240-589A964556DD}"/>
    <dgm:cxn modelId="{B979508B-B6B8-40AE-B715-16F58D4687A0}" type="presOf" srcId="{40D07BE8-4DA6-43D2-9240-589A964556DD}" destId="{3A9AAA3A-C68C-495A-88BA-664F390871D2}" srcOrd="1" destOrd="0" presId="urn:microsoft.com/office/officeart/2005/8/layout/process1"/>
    <dgm:cxn modelId="{FF1ACE96-B7A8-4C82-9C9F-692084865DAC}" srcId="{CAD40726-C65E-49E4-B4E3-45829914BA59}" destId="{95705F32-14FD-4638-BE39-4746DA39DC2C}" srcOrd="2" destOrd="0" parTransId="{4AF4D0B3-87D3-4902-B567-A9B215D53E99}" sibTransId="{10963A51-E834-4BE3-8711-2D7919E87FB9}"/>
    <dgm:cxn modelId="{E802D79B-9D78-43DD-946C-242C4CF9BBD2}" type="presOf" srcId="{7A467322-58AC-4798-A7EB-F973FEC2DD9E}" destId="{D9CF2984-5FB3-41D8-85AC-36371C738ADB}" srcOrd="0" destOrd="0" presId="urn:microsoft.com/office/officeart/2005/8/layout/process1"/>
    <dgm:cxn modelId="{19E1F1C8-AE74-4E5C-B8D1-F60BFC2D303C}" type="presOf" srcId="{CAD40726-C65E-49E4-B4E3-45829914BA59}" destId="{FE856E4A-56EB-438F-9FDE-2109FF915153}" srcOrd="0" destOrd="0" presId="urn:microsoft.com/office/officeart/2005/8/layout/process1"/>
    <dgm:cxn modelId="{56B040F7-842B-4141-B5C8-EE6D1D2CEEB5}" srcId="{CAD40726-C65E-49E4-B4E3-45829914BA59}" destId="{7A467322-58AC-4798-A7EB-F973FEC2DD9E}" srcOrd="1" destOrd="0" parTransId="{B3D13814-E0D8-4155-B722-9329FABFF1BE}" sibTransId="{A8619B46-DE97-460A-8A9D-42DE434DFF8D}"/>
    <dgm:cxn modelId="{8A64DB46-27EC-4F19-BC52-965B8F4E96E7}" type="presParOf" srcId="{FE856E4A-56EB-438F-9FDE-2109FF915153}" destId="{B938B36D-3A05-46CF-8CE6-790889AD79C5}" srcOrd="0" destOrd="0" presId="urn:microsoft.com/office/officeart/2005/8/layout/process1"/>
    <dgm:cxn modelId="{400EBFBA-84C3-4A17-8BBA-D76260E4041E}" type="presParOf" srcId="{FE856E4A-56EB-438F-9FDE-2109FF915153}" destId="{62A60911-C544-4FA4-ADF2-E049FEAEC038}" srcOrd="1" destOrd="0" presId="urn:microsoft.com/office/officeart/2005/8/layout/process1"/>
    <dgm:cxn modelId="{2AB80556-B4A6-4327-8B0E-D660F28380ED}" type="presParOf" srcId="{62A60911-C544-4FA4-ADF2-E049FEAEC038}" destId="{3A9AAA3A-C68C-495A-88BA-664F390871D2}" srcOrd="0" destOrd="0" presId="urn:microsoft.com/office/officeart/2005/8/layout/process1"/>
    <dgm:cxn modelId="{154B1FE3-2658-432F-999D-4189F59576BD}" type="presParOf" srcId="{FE856E4A-56EB-438F-9FDE-2109FF915153}" destId="{D9CF2984-5FB3-41D8-85AC-36371C738ADB}" srcOrd="2" destOrd="0" presId="urn:microsoft.com/office/officeart/2005/8/layout/process1"/>
    <dgm:cxn modelId="{57FF1B9A-99F6-442E-A811-D8DF9AEF8509}" type="presParOf" srcId="{FE856E4A-56EB-438F-9FDE-2109FF915153}" destId="{D30E0008-5A5F-4B1B-8287-7AA8A08F8D0E}" srcOrd="3" destOrd="0" presId="urn:microsoft.com/office/officeart/2005/8/layout/process1"/>
    <dgm:cxn modelId="{D9835B24-EE2F-4E5A-98EA-C605D2136FB6}" type="presParOf" srcId="{D30E0008-5A5F-4B1B-8287-7AA8A08F8D0E}" destId="{EC038CEE-6B1D-485E-BD07-1FD2665B1250}" srcOrd="0" destOrd="0" presId="urn:microsoft.com/office/officeart/2005/8/layout/process1"/>
    <dgm:cxn modelId="{E7624792-535D-421C-9DC5-F5101346D23C}" type="presParOf" srcId="{FE856E4A-56EB-438F-9FDE-2109FF915153}" destId="{682E6FDB-A1E3-4DB7-BC38-02BF997985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A24610-E703-4C46-9E54-B1E78BAF123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DB08365-C21C-4936-A031-2D286109F0FC}" type="pres">
      <dgm:prSet presAssocID="{46A24610-E703-4C46-9E54-B1E78BAF1232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F1E85294-B443-4A22-A917-9F4A09A7E158}" type="presOf" srcId="{46A24610-E703-4C46-9E54-B1E78BAF1232}" destId="{BDB08365-C21C-4936-A031-2D286109F0FC}" srcOrd="0" destOrd="0" presId="urn:microsoft.com/office/officeart/2005/8/layout/chevron1"/>
  </dgm:cxnLst>
  <dgm:bg>
    <a:effectLst>
      <a:innerShdw blurRad="63500" dist="50800">
        <a:prstClr val="black">
          <a:alpha val="50000"/>
        </a:prstClr>
      </a:innerShdw>
      <a:softEdge rad="12700"/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5B1358-169C-4D60-B04D-3FAE5117A2B6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8A5752-2CE2-44CB-9F2C-A0862429CA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Required efficiency of all imp</a:t>
          </a:r>
          <a:r>
            <a:rPr lang="pl-PL" sz="1600" noProof="0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GB" sz="1600" noProof="0" dirty="0" err="1">
              <a:latin typeface="Arial" panose="020B0604020202020204" pitchFamily="34" charset="0"/>
              <a:cs typeface="Arial" panose="020B0604020202020204" pitchFamily="34" charset="0"/>
            </a:rPr>
            <a:t>emented</a:t>
          </a: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 noise reduction measures have been achieved</a:t>
          </a:r>
        </a:p>
      </dgm:t>
    </dgm:pt>
    <dgm:pt modelId="{1D772364-FA3E-47BE-AEF2-E34DBA5DAF11}" type="parTrans" cxnId="{D2EB7A1E-BD1B-4202-ADCC-1CBAC860C76F}">
      <dgm:prSet/>
      <dgm:spPr/>
      <dgm:t>
        <a:bodyPr/>
        <a:lstStyle/>
        <a:p>
          <a:endParaRPr lang="en-US" sz="1600"/>
        </a:p>
      </dgm:t>
    </dgm:pt>
    <dgm:pt modelId="{3FF17562-58CA-4D08-B0F6-FE46436B60E8}" type="sibTrans" cxnId="{D2EB7A1E-BD1B-4202-ADCC-1CBAC860C76F}">
      <dgm:prSet/>
      <dgm:spPr/>
      <dgm:t>
        <a:bodyPr/>
        <a:lstStyle/>
        <a:p>
          <a:endParaRPr lang="en-US" sz="1600"/>
        </a:p>
      </dgm:t>
    </dgm:pt>
    <dgm:pt modelId="{21203D0A-FD90-428D-9A75-7A7FA98065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Significant reduction of noise level on-site and in the UGS surrounding</a:t>
          </a:r>
          <a:endParaRPr lang="en-GB" sz="12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5C9ECE-B965-46A6-849C-AD2EADA64297}" type="parTrans" cxnId="{3E141AEE-4C66-4A68-B4EC-2A3C62585886}">
      <dgm:prSet/>
      <dgm:spPr/>
      <dgm:t>
        <a:bodyPr/>
        <a:lstStyle/>
        <a:p>
          <a:endParaRPr lang="en-US" sz="1600"/>
        </a:p>
      </dgm:t>
    </dgm:pt>
    <dgm:pt modelId="{1F09C0CF-777E-4C39-9662-E03602B42AB2}" type="sibTrans" cxnId="{3E141AEE-4C66-4A68-B4EC-2A3C62585886}">
      <dgm:prSet/>
      <dgm:spPr/>
      <dgm:t>
        <a:bodyPr/>
        <a:lstStyle/>
        <a:p>
          <a:endParaRPr lang="en-US" sz="1600"/>
        </a:p>
      </dgm:t>
    </dgm:pt>
    <dgm:pt modelId="{5E56144F-8384-4916-8B36-028F3ADE82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Analysis of the accredited measurements allowed to show</a:t>
          </a:r>
          <a:r>
            <a:rPr lang="pl-PL" sz="16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low frequency noise issue</a:t>
          </a:r>
        </a:p>
      </dgm:t>
    </dgm:pt>
    <dgm:pt modelId="{9C18A25E-61F8-4A58-B314-54D1003A9460}" type="parTrans" cxnId="{C3805481-A791-453D-AD41-CC94B6DC8567}">
      <dgm:prSet/>
      <dgm:spPr/>
      <dgm:t>
        <a:bodyPr/>
        <a:lstStyle/>
        <a:p>
          <a:endParaRPr lang="pl-PL"/>
        </a:p>
      </dgm:t>
    </dgm:pt>
    <dgm:pt modelId="{C42EFD74-4F91-4AE5-83E3-04DDE78F3F0B}" type="sibTrans" cxnId="{C3805481-A791-453D-AD41-CC94B6DC8567}">
      <dgm:prSet/>
      <dgm:spPr/>
      <dgm:t>
        <a:bodyPr/>
        <a:lstStyle/>
        <a:p>
          <a:endParaRPr lang="pl-PL"/>
        </a:p>
      </dgm:t>
    </dgm:pt>
    <dgm:pt modelId="{681BF2F7-1E93-4851-8290-86326589B1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Additional emitters to work on during II Stage have been selected </a:t>
          </a:r>
          <a:r>
            <a:rPr lang="en-GB" sz="1600" b="1" noProof="0" dirty="0">
              <a:latin typeface="Arial" panose="020B0604020202020204" pitchFamily="34" charset="0"/>
              <a:cs typeface="Arial" panose="020B0604020202020204" pitchFamily="34" charset="0"/>
            </a:rPr>
            <a:t>– exhaust stacks of gas engines 4 </a:t>
          </a:r>
          <a:r>
            <a:rPr lang="en-GB" sz="1600" b="1" noProof="0" dirty="0" err="1">
              <a:latin typeface="Arial" panose="020B0604020202020204" pitchFamily="34" charset="0"/>
              <a:cs typeface="Arial" panose="020B0604020202020204" pitchFamily="34" charset="0"/>
            </a:rPr>
            <a:t>psc</a:t>
          </a:r>
          <a:r>
            <a:rPr lang="en-GB" sz="1600" b="1" noProof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1BAF880-609E-45D4-B3AD-516EBEF1748E}" type="parTrans" cxnId="{10C7DACB-8B9A-4BCF-A323-5C1D617E80F4}">
      <dgm:prSet/>
      <dgm:spPr/>
      <dgm:t>
        <a:bodyPr/>
        <a:lstStyle/>
        <a:p>
          <a:endParaRPr lang="pl-PL"/>
        </a:p>
      </dgm:t>
    </dgm:pt>
    <dgm:pt modelId="{1CD92481-C121-4F08-A239-545B103A92D4}" type="sibTrans" cxnId="{10C7DACB-8B9A-4BCF-A323-5C1D617E80F4}">
      <dgm:prSet/>
      <dgm:spPr/>
      <dgm:t>
        <a:bodyPr/>
        <a:lstStyle/>
        <a:p>
          <a:endParaRPr lang="pl-PL"/>
        </a:p>
      </dgm:t>
    </dgm:pt>
    <dgm:pt modelId="{41D311CF-5BC2-4ED8-BFEF-4906E506CFFB}" type="pres">
      <dgm:prSet presAssocID="{3D5B1358-169C-4D60-B04D-3FAE5117A2B6}" presName="root" presStyleCnt="0">
        <dgm:presLayoutVars>
          <dgm:dir/>
          <dgm:resizeHandles val="exact"/>
        </dgm:presLayoutVars>
      </dgm:prSet>
      <dgm:spPr/>
    </dgm:pt>
    <dgm:pt modelId="{94A7BD3E-F24F-45C1-9F97-8811307381FC}" type="pres">
      <dgm:prSet presAssocID="{E58A5752-2CE2-44CB-9F2C-A0862429CAAD}" presName="compNode" presStyleCnt="0"/>
      <dgm:spPr/>
    </dgm:pt>
    <dgm:pt modelId="{FB2D657B-E171-4978-9C35-1EE0FCC7B745}" type="pres">
      <dgm:prSet presAssocID="{E58A5752-2CE2-44CB-9F2C-A0862429CAAD}" presName="bgRect" presStyleLbl="bgShp" presStyleIdx="0" presStyleCnt="4" custScaleY="117979"/>
      <dgm:spPr/>
    </dgm:pt>
    <dgm:pt modelId="{13024B07-216C-452D-88B4-690195FB8688}" type="pres">
      <dgm:prSet presAssocID="{E58A5752-2CE2-44CB-9F2C-A0862429CAA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i pagonowe z wypełnieniem pełnym"/>
        </a:ext>
      </dgm:extLst>
    </dgm:pt>
    <dgm:pt modelId="{24B04A7D-33C7-415D-8FE1-584A2F285ACE}" type="pres">
      <dgm:prSet presAssocID="{E58A5752-2CE2-44CB-9F2C-A0862429CAAD}" presName="spaceRect" presStyleCnt="0"/>
      <dgm:spPr/>
    </dgm:pt>
    <dgm:pt modelId="{8377BD69-D90D-48D4-9257-B3F8BD7CFF1D}" type="pres">
      <dgm:prSet presAssocID="{E58A5752-2CE2-44CB-9F2C-A0862429CAAD}" presName="parTx" presStyleLbl="revTx" presStyleIdx="0" presStyleCnt="4">
        <dgm:presLayoutVars>
          <dgm:chMax val="0"/>
          <dgm:chPref val="0"/>
        </dgm:presLayoutVars>
      </dgm:prSet>
      <dgm:spPr/>
    </dgm:pt>
    <dgm:pt modelId="{1CCA7486-A57F-4D27-B540-348FF4FD523C}" type="pres">
      <dgm:prSet presAssocID="{3FF17562-58CA-4D08-B0F6-FE46436B60E8}" presName="sibTrans" presStyleCnt="0"/>
      <dgm:spPr/>
    </dgm:pt>
    <dgm:pt modelId="{0B32A582-D689-489A-8933-FF91EA9EDA0F}" type="pres">
      <dgm:prSet presAssocID="{21203D0A-FD90-428D-9A75-7A7FA9806571}" presName="compNode" presStyleCnt="0"/>
      <dgm:spPr/>
    </dgm:pt>
    <dgm:pt modelId="{BE54D405-7184-49BA-ABBC-72A8C52D01C8}" type="pres">
      <dgm:prSet presAssocID="{21203D0A-FD90-428D-9A75-7A7FA9806571}" presName="bgRect" presStyleLbl="bgShp" presStyleIdx="1" presStyleCnt="4" custScaleY="117979"/>
      <dgm:spPr/>
    </dgm:pt>
    <dgm:pt modelId="{45EF041A-6F3E-42BF-AD65-63140E65B880}" type="pres">
      <dgm:prSet presAssocID="{21203D0A-FD90-428D-9A75-7A7FA9806571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i pagonowe z wypełnieniem pełnym"/>
        </a:ext>
      </dgm:extLst>
    </dgm:pt>
    <dgm:pt modelId="{D9C5C84D-B3FB-453F-88D3-187EE4B21A9F}" type="pres">
      <dgm:prSet presAssocID="{21203D0A-FD90-428D-9A75-7A7FA9806571}" presName="spaceRect" presStyleCnt="0"/>
      <dgm:spPr/>
    </dgm:pt>
    <dgm:pt modelId="{6B106C0E-6ADC-4AB1-A1AA-CE6B7EBDD104}" type="pres">
      <dgm:prSet presAssocID="{21203D0A-FD90-428D-9A75-7A7FA9806571}" presName="parTx" presStyleLbl="revTx" presStyleIdx="1" presStyleCnt="4">
        <dgm:presLayoutVars>
          <dgm:chMax val="0"/>
          <dgm:chPref val="0"/>
        </dgm:presLayoutVars>
      </dgm:prSet>
      <dgm:spPr/>
    </dgm:pt>
    <dgm:pt modelId="{D75B8DCF-0C4A-4EC0-BBD7-F0A091B770FF}" type="pres">
      <dgm:prSet presAssocID="{1F09C0CF-777E-4C39-9662-E03602B42AB2}" presName="sibTrans" presStyleCnt="0"/>
      <dgm:spPr/>
    </dgm:pt>
    <dgm:pt modelId="{8A5A9750-78CE-41EB-8ADB-FB4FBF81600E}" type="pres">
      <dgm:prSet presAssocID="{5E56144F-8384-4916-8B36-028F3ADE82B2}" presName="compNode" presStyleCnt="0"/>
      <dgm:spPr/>
    </dgm:pt>
    <dgm:pt modelId="{A4FCB1C8-2CA5-4C8E-87CD-B471B104488F}" type="pres">
      <dgm:prSet presAssocID="{5E56144F-8384-4916-8B36-028F3ADE82B2}" presName="bgRect" presStyleLbl="bgShp" presStyleIdx="2" presStyleCnt="4" custScaleY="117979"/>
      <dgm:spPr/>
    </dgm:pt>
    <dgm:pt modelId="{1BDCE11C-2459-4BA5-955B-C44012934F4D}" type="pres">
      <dgm:prSet presAssocID="{5E56144F-8384-4916-8B36-028F3ADE82B2}" presName="iconRect" presStyleLbl="nod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i pagonowe z wypełnieniem pełnym"/>
        </a:ext>
      </dgm:extLst>
    </dgm:pt>
    <dgm:pt modelId="{BD2721E7-61CF-4F46-960F-2D2517E61289}" type="pres">
      <dgm:prSet presAssocID="{5E56144F-8384-4916-8B36-028F3ADE82B2}" presName="spaceRect" presStyleCnt="0"/>
      <dgm:spPr/>
    </dgm:pt>
    <dgm:pt modelId="{CD863821-5046-424F-8E68-A46C651E9639}" type="pres">
      <dgm:prSet presAssocID="{5E56144F-8384-4916-8B36-028F3ADE82B2}" presName="parTx" presStyleLbl="revTx" presStyleIdx="2" presStyleCnt="4">
        <dgm:presLayoutVars>
          <dgm:chMax val="0"/>
          <dgm:chPref val="0"/>
        </dgm:presLayoutVars>
      </dgm:prSet>
      <dgm:spPr/>
    </dgm:pt>
    <dgm:pt modelId="{D9813204-DE0E-448B-B23F-65A0BDF6EA1D}" type="pres">
      <dgm:prSet presAssocID="{C42EFD74-4F91-4AE5-83E3-04DDE78F3F0B}" presName="sibTrans" presStyleCnt="0"/>
      <dgm:spPr/>
    </dgm:pt>
    <dgm:pt modelId="{8F812CA0-DCA1-4F16-9EBA-C0565C5E5781}" type="pres">
      <dgm:prSet presAssocID="{681BF2F7-1E93-4851-8290-86326589B1FF}" presName="compNode" presStyleCnt="0"/>
      <dgm:spPr/>
    </dgm:pt>
    <dgm:pt modelId="{3B7CC25D-6643-4585-B17B-2FBBB53019AA}" type="pres">
      <dgm:prSet presAssocID="{681BF2F7-1E93-4851-8290-86326589B1FF}" presName="bgRect" presStyleLbl="bgShp" presStyleIdx="3" presStyleCnt="4" custScaleY="118114"/>
      <dgm:spPr/>
    </dgm:pt>
    <dgm:pt modelId="{01767529-9431-464F-B35A-BBB6E2F420C3}" type="pres">
      <dgm:prSet presAssocID="{681BF2F7-1E93-4851-8290-86326589B1FF}" presName="iconRect" presStyleLbl="node1" presStyleIdx="3" presStyleCnt="4"/>
      <dgm:spPr>
        <a:xfrm>
          <a:off x="161017" y="2558511"/>
          <a:ext cx="293045" cy="292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</dgm:pt>
    <dgm:pt modelId="{D87B8C80-1FA2-42DF-ABE7-22A89CD500F5}" type="pres">
      <dgm:prSet presAssocID="{681BF2F7-1E93-4851-8290-86326589B1FF}" presName="spaceRect" presStyleCnt="0"/>
      <dgm:spPr/>
    </dgm:pt>
    <dgm:pt modelId="{867EE146-75AF-4918-9BF7-426EE0C81CE0}" type="pres">
      <dgm:prSet presAssocID="{681BF2F7-1E93-4851-8290-86326589B1F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2EB7A1E-BD1B-4202-ADCC-1CBAC860C76F}" srcId="{3D5B1358-169C-4D60-B04D-3FAE5117A2B6}" destId="{E58A5752-2CE2-44CB-9F2C-A0862429CAAD}" srcOrd="0" destOrd="0" parTransId="{1D772364-FA3E-47BE-AEF2-E34DBA5DAF11}" sibTransId="{3FF17562-58CA-4D08-B0F6-FE46436B60E8}"/>
    <dgm:cxn modelId="{06708823-0A74-444B-B8CE-982235CF8D40}" type="presOf" srcId="{21203D0A-FD90-428D-9A75-7A7FA9806571}" destId="{6B106C0E-6ADC-4AB1-A1AA-CE6B7EBDD104}" srcOrd="0" destOrd="0" presId="urn:microsoft.com/office/officeart/2018/2/layout/IconVerticalSolidList"/>
    <dgm:cxn modelId="{00302471-3519-4FEC-8272-1A762A07A415}" type="presOf" srcId="{E58A5752-2CE2-44CB-9F2C-A0862429CAAD}" destId="{8377BD69-D90D-48D4-9257-B3F8BD7CFF1D}" srcOrd="0" destOrd="0" presId="urn:microsoft.com/office/officeart/2018/2/layout/IconVerticalSolidList"/>
    <dgm:cxn modelId="{C3805481-A791-453D-AD41-CC94B6DC8567}" srcId="{3D5B1358-169C-4D60-B04D-3FAE5117A2B6}" destId="{5E56144F-8384-4916-8B36-028F3ADE82B2}" srcOrd="2" destOrd="0" parTransId="{9C18A25E-61F8-4A58-B314-54D1003A9460}" sibTransId="{C42EFD74-4F91-4AE5-83E3-04DDE78F3F0B}"/>
    <dgm:cxn modelId="{5D7190A2-F661-454E-A3C8-94C7FC05AE77}" type="presOf" srcId="{5E56144F-8384-4916-8B36-028F3ADE82B2}" destId="{CD863821-5046-424F-8E68-A46C651E9639}" srcOrd="0" destOrd="0" presId="urn:microsoft.com/office/officeart/2018/2/layout/IconVerticalSolidList"/>
    <dgm:cxn modelId="{9720D4BD-8E69-44B3-A579-E5BDCA7720E6}" type="presOf" srcId="{681BF2F7-1E93-4851-8290-86326589B1FF}" destId="{867EE146-75AF-4918-9BF7-426EE0C81CE0}" srcOrd="0" destOrd="0" presId="urn:microsoft.com/office/officeart/2018/2/layout/IconVerticalSolidList"/>
    <dgm:cxn modelId="{10C7DACB-8B9A-4BCF-A323-5C1D617E80F4}" srcId="{3D5B1358-169C-4D60-B04D-3FAE5117A2B6}" destId="{681BF2F7-1E93-4851-8290-86326589B1FF}" srcOrd="3" destOrd="0" parTransId="{E1BAF880-609E-45D4-B3AD-516EBEF1748E}" sibTransId="{1CD92481-C121-4F08-A239-545B103A92D4}"/>
    <dgm:cxn modelId="{3E141AEE-4C66-4A68-B4EC-2A3C62585886}" srcId="{3D5B1358-169C-4D60-B04D-3FAE5117A2B6}" destId="{21203D0A-FD90-428D-9A75-7A7FA9806571}" srcOrd="1" destOrd="0" parTransId="{7F5C9ECE-B965-46A6-849C-AD2EADA64297}" sibTransId="{1F09C0CF-777E-4C39-9662-E03602B42AB2}"/>
    <dgm:cxn modelId="{3D52CEF0-F3ED-4A89-B431-9E553A9D3A40}" type="presOf" srcId="{3D5B1358-169C-4D60-B04D-3FAE5117A2B6}" destId="{41D311CF-5BC2-4ED8-BFEF-4906E506CFFB}" srcOrd="0" destOrd="0" presId="urn:microsoft.com/office/officeart/2018/2/layout/IconVerticalSolidList"/>
    <dgm:cxn modelId="{6321BB6B-E726-4BD4-A74E-895C1D16018A}" type="presParOf" srcId="{41D311CF-5BC2-4ED8-BFEF-4906E506CFFB}" destId="{94A7BD3E-F24F-45C1-9F97-8811307381FC}" srcOrd="0" destOrd="0" presId="urn:microsoft.com/office/officeart/2018/2/layout/IconVerticalSolidList"/>
    <dgm:cxn modelId="{2A767F79-E081-4F27-9274-3D480E5441D0}" type="presParOf" srcId="{94A7BD3E-F24F-45C1-9F97-8811307381FC}" destId="{FB2D657B-E171-4978-9C35-1EE0FCC7B745}" srcOrd="0" destOrd="0" presId="urn:microsoft.com/office/officeart/2018/2/layout/IconVerticalSolidList"/>
    <dgm:cxn modelId="{947D89D2-453E-4E58-ACD8-CAA4941C1EC5}" type="presParOf" srcId="{94A7BD3E-F24F-45C1-9F97-8811307381FC}" destId="{13024B07-216C-452D-88B4-690195FB8688}" srcOrd="1" destOrd="0" presId="urn:microsoft.com/office/officeart/2018/2/layout/IconVerticalSolidList"/>
    <dgm:cxn modelId="{AA3F8F5A-0497-4FC5-ABEE-DDAE3436A803}" type="presParOf" srcId="{94A7BD3E-F24F-45C1-9F97-8811307381FC}" destId="{24B04A7D-33C7-415D-8FE1-584A2F285ACE}" srcOrd="2" destOrd="0" presId="urn:microsoft.com/office/officeart/2018/2/layout/IconVerticalSolidList"/>
    <dgm:cxn modelId="{2A112403-38BF-4B8C-A150-4ABAE92C5565}" type="presParOf" srcId="{94A7BD3E-F24F-45C1-9F97-8811307381FC}" destId="{8377BD69-D90D-48D4-9257-B3F8BD7CFF1D}" srcOrd="3" destOrd="0" presId="urn:microsoft.com/office/officeart/2018/2/layout/IconVerticalSolidList"/>
    <dgm:cxn modelId="{A0940B57-039B-4A14-A3EB-0E641947CD99}" type="presParOf" srcId="{41D311CF-5BC2-4ED8-BFEF-4906E506CFFB}" destId="{1CCA7486-A57F-4D27-B540-348FF4FD523C}" srcOrd="1" destOrd="0" presId="urn:microsoft.com/office/officeart/2018/2/layout/IconVerticalSolidList"/>
    <dgm:cxn modelId="{1DA6BBEF-B9B6-4BA1-814C-1E809153316D}" type="presParOf" srcId="{41D311CF-5BC2-4ED8-BFEF-4906E506CFFB}" destId="{0B32A582-D689-489A-8933-FF91EA9EDA0F}" srcOrd="2" destOrd="0" presId="urn:microsoft.com/office/officeart/2018/2/layout/IconVerticalSolidList"/>
    <dgm:cxn modelId="{C3FBF0DB-4DE6-4D6A-8E82-20A3F208DCC2}" type="presParOf" srcId="{0B32A582-D689-489A-8933-FF91EA9EDA0F}" destId="{BE54D405-7184-49BA-ABBC-72A8C52D01C8}" srcOrd="0" destOrd="0" presId="urn:microsoft.com/office/officeart/2018/2/layout/IconVerticalSolidList"/>
    <dgm:cxn modelId="{840C44D0-90B4-43B2-9736-1F08C9A337E0}" type="presParOf" srcId="{0B32A582-D689-489A-8933-FF91EA9EDA0F}" destId="{45EF041A-6F3E-42BF-AD65-63140E65B880}" srcOrd="1" destOrd="0" presId="urn:microsoft.com/office/officeart/2018/2/layout/IconVerticalSolidList"/>
    <dgm:cxn modelId="{88F24E92-D552-4741-8A79-88CE8CF43378}" type="presParOf" srcId="{0B32A582-D689-489A-8933-FF91EA9EDA0F}" destId="{D9C5C84D-B3FB-453F-88D3-187EE4B21A9F}" srcOrd="2" destOrd="0" presId="urn:microsoft.com/office/officeart/2018/2/layout/IconVerticalSolidList"/>
    <dgm:cxn modelId="{BFD250AF-3D75-4AF2-91F2-B7A2258192DB}" type="presParOf" srcId="{0B32A582-D689-489A-8933-FF91EA9EDA0F}" destId="{6B106C0E-6ADC-4AB1-A1AA-CE6B7EBDD104}" srcOrd="3" destOrd="0" presId="urn:microsoft.com/office/officeart/2018/2/layout/IconVerticalSolidList"/>
    <dgm:cxn modelId="{FC853D5F-3773-441A-88CB-C07A72FF7088}" type="presParOf" srcId="{41D311CF-5BC2-4ED8-BFEF-4906E506CFFB}" destId="{D75B8DCF-0C4A-4EC0-BBD7-F0A091B770FF}" srcOrd="3" destOrd="0" presId="urn:microsoft.com/office/officeart/2018/2/layout/IconVerticalSolidList"/>
    <dgm:cxn modelId="{455497AA-3BCB-477D-BD4A-AEE3C1FD6972}" type="presParOf" srcId="{41D311CF-5BC2-4ED8-BFEF-4906E506CFFB}" destId="{8A5A9750-78CE-41EB-8ADB-FB4FBF81600E}" srcOrd="4" destOrd="0" presId="urn:microsoft.com/office/officeart/2018/2/layout/IconVerticalSolidList"/>
    <dgm:cxn modelId="{FEBCEF97-12A7-439F-B039-D8E2F6000A1F}" type="presParOf" srcId="{8A5A9750-78CE-41EB-8ADB-FB4FBF81600E}" destId="{A4FCB1C8-2CA5-4C8E-87CD-B471B104488F}" srcOrd="0" destOrd="0" presId="urn:microsoft.com/office/officeart/2018/2/layout/IconVerticalSolidList"/>
    <dgm:cxn modelId="{2A0A8BEE-2FAE-4CB3-8D7A-341EED0DD318}" type="presParOf" srcId="{8A5A9750-78CE-41EB-8ADB-FB4FBF81600E}" destId="{1BDCE11C-2459-4BA5-955B-C44012934F4D}" srcOrd="1" destOrd="0" presId="urn:microsoft.com/office/officeart/2018/2/layout/IconVerticalSolidList"/>
    <dgm:cxn modelId="{E70397B5-8085-4440-B4A9-C5FF7EBCDE94}" type="presParOf" srcId="{8A5A9750-78CE-41EB-8ADB-FB4FBF81600E}" destId="{BD2721E7-61CF-4F46-960F-2D2517E61289}" srcOrd="2" destOrd="0" presId="urn:microsoft.com/office/officeart/2018/2/layout/IconVerticalSolidList"/>
    <dgm:cxn modelId="{7505723A-154A-4D0F-A5DA-DC36DACE9004}" type="presParOf" srcId="{8A5A9750-78CE-41EB-8ADB-FB4FBF81600E}" destId="{CD863821-5046-424F-8E68-A46C651E9639}" srcOrd="3" destOrd="0" presId="urn:microsoft.com/office/officeart/2018/2/layout/IconVerticalSolidList"/>
    <dgm:cxn modelId="{20E64C9A-DC43-406B-80F0-CEEB237B14C0}" type="presParOf" srcId="{41D311CF-5BC2-4ED8-BFEF-4906E506CFFB}" destId="{D9813204-DE0E-448B-B23F-65A0BDF6EA1D}" srcOrd="5" destOrd="0" presId="urn:microsoft.com/office/officeart/2018/2/layout/IconVerticalSolidList"/>
    <dgm:cxn modelId="{3FC04D2F-33BE-47ED-9977-BB69D5F68C03}" type="presParOf" srcId="{41D311CF-5BC2-4ED8-BFEF-4906E506CFFB}" destId="{8F812CA0-DCA1-4F16-9EBA-C0565C5E5781}" srcOrd="6" destOrd="0" presId="urn:microsoft.com/office/officeart/2018/2/layout/IconVerticalSolidList"/>
    <dgm:cxn modelId="{E979D85E-2D50-47BD-98EF-650CCC14FD7A}" type="presParOf" srcId="{8F812CA0-DCA1-4F16-9EBA-C0565C5E5781}" destId="{3B7CC25D-6643-4585-B17B-2FBBB53019AA}" srcOrd="0" destOrd="0" presId="urn:microsoft.com/office/officeart/2018/2/layout/IconVerticalSolidList"/>
    <dgm:cxn modelId="{DF98EA71-F60C-4C07-9BD8-DEB55C7D0E96}" type="presParOf" srcId="{8F812CA0-DCA1-4F16-9EBA-C0565C5E5781}" destId="{01767529-9431-464F-B35A-BBB6E2F420C3}" srcOrd="1" destOrd="0" presId="urn:microsoft.com/office/officeart/2018/2/layout/IconVerticalSolidList"/>
    <dgm:cxn modelId="{26B3F391-0BCB-4E30-BDFE-2F4A3297D2DA}" type="presParOf" srcId="{8F812CA0-DCA1-4F16-9EBA-C0565C5E5781}" destId="{D87B8C80-1FA2-42DF-ABE7-22A89CD500F5}" srcOrd="2" destOrd="0" presId="urn:microsoft.com/office/officeart/2018/2/layout/IconVerticalSolidList"/>
    <dgm:cxn modelId="{95E3DF67-E3BF-4D04-A06A-01D9886DA2D7}" type="presParOf" srcId="{8F812CA0-DCA1-4F16-9EBA-C0565C5E5781}" destId="{867EE146-75AF-4918-9BF7-426EE0C81C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5B1358-169C-4D60-B04D-3FAE5117A2B6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203D0A-FD90-428D-9A75-7A7FA98065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reach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adequate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acoustic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conditions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was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required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to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cut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the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noise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emission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from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exhaust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stacks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by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least</a:t>
          </a:r>
          <a:r>
            <a:rPr lang="pl-PL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b="1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14,0 </a:t>
          </a:r>
          <a:r>
            <a:rPr lang="pl-PL" sz="1400" b="1" dirty="0" err="1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dB</a:t>
          </a:r>
          <a:r>
            <a:rPr lang="pl-PL" sz="1400" b="1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/A.</a:t>
          </a:r>
          <a:endParaRPr lang="pl-PL" sz="1100" u="sng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5C9ECE-B965-46A6-849C-AD2EADA64297}" type="parTrans" cxnId="{3E141AEE-4C66-4A68-B4EC-2A3C62585886}">
      <dgm:prSet/>
      <dgm:spPr/>
      <dgm:t>
        <a:bodyPr/>
        <a:lstStyle/>
        <a:p>
          <a:endParaRPr lang="en-US" sz="1600"/>
        </a:p>
      </dgm:t>
    </dgm:pt>
    <dgm:pt modelId="{1F09C0CF-777E-4C39-9662-E03602B42AB2}" type="sibTrans" cxnId="{3E141AEE-4C66-4A68-B4EC-2A3C62585886}">
      <dgm:prSet/>
      <dgm:spPr/>
      <dgm:t>
        <a:bodyPr/>
        <a:lstStyle/>
        <a:p>
          <a:endParaRPr lang="en-US" sz="1600"/>
        </a:p>
      </dgm:t>
    </dgm:pt>
    <dgm:pt modelId="{E58A5752-2CE2-44CB-9F2C-A0862429CA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  <a:t>Main focus were 63 and 125 Hz bands, which are responsible for low frequency noise transmission</a:t>
          </a:r>
          <a:endParaRPr lang="en-GB" sz="1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F17562-58CA-4D08-B0F6-FE46436B60E8}" type="sibTrans" cxnId="{D2EB7A1E-BD1B-4202-ADCC-1CBAC860C76F}">
      <dgm:prSet/>
      <dgm:spPr/>
      <dgm:t>
        <a:bodyPr/>
        <a:lstStyle/>
        <a:p>
          <a:endParaRPr lang="en-US" sz="1600"/>
        </a:p>
      </dgm:t>
    </dgm:pt>
    <dgm:pt modelId="{1D772364-FA3E-47BE-AEF2-E34DBA5DAF11}" type="parTrans" cxnId="{D2EB7A1E-BD1B-4202-ADCC-1CBAC860C76F}">
      <dgm:prSet/>
      <dgm:spPr/>
      <dgm:t>
        <a:bodyPr/>
        <a:lstStyle/>
        <a:p>
          <a:endParaRPr lang="en-US" sz="1600"/>
        </a:p>
      </dgm:t>
    </dgm:pt>
    <dgm:pt modelId="{41D311CF-5BC2-4ED8-BFEF-4906E506CFFB}" type="pres">
      <dgm:prSet presAssocID="{3D5B1358-169C-4D60-B04D-3FAE5117A2B6}" presName="root" presStyleCnt="0">
        <dgm:presLayoutVars>
          <dgm:dir/>
          <dgm:resizeHandles val="exact"/>
        </dgm:presLayoutVars>
      </dgm:prSet>
      <dgm:spPr/>
    </dgm:pt>
    <dgm:pt modelId="{94A7BD3E-F24F-45C1-9F97-8811307381FC}" type="pres">
      <dgm:prSet presAssocID="{E58A5752-2CE2-44CB-9F2C-A0862429CAAD}" presName="compNode" presStyleCnt="0"/>
      <dgm:spPr/>
    </dgm:pt>
    <dgm:pt modelId="{FB2D657B-E171-4978-9C35-1EE0FCC7B745}" type="pres">
      <dgm:prSet presAssocID="{E58A5752-2CE2-44CB-9F2C-A0862429CAAD}" presName="bgRect" presStyleLbl="bgShp" presStyleIdx="0" presStyleCnt="2" custScaleY="121132"/>
      <dgm:spPr/>
    </dgm:pt>
    <dgm:pt modelId="{13024B07-216C-452D-88B4-690195FB8688}" type="pres">
      <dgm:prSet presAssocID="{E58A5752-2CE2-44CB-9F2C-A0862429CAAD}" presName="iconRect" presStyleLbl="node1" presStyleIdx="0" presStyleCnt="2" custScaleX="100000" custScaleY="100098" custLinFactNeighborX="-42359" custLinFactNeighborY="14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i pagonowe z wypełnieniem pełnym"/>
        </a:ext>
      </dgm:extLst>
    </dgm:pt>
    <dgm:pt modelId="{24B04A7D-33C7-415D-8FE1-584A2F285ACE}" type="pres">
      <dgm:prSet presAssocID="{E58A5752-2CE2-44CB-9F2C-A0862429CAAD}" presName="spaceRect" presStyleCnt="0"/>
      <dgm:spPr/>
    </dgm:pt>
    <dgm:pt modelId="{8377BD69-D90D-48D4-9257-B3F8BD7CFF1D}" type="pres">
      <dgm:prSet presAssocID="{E58A5752-2CE2-44CB-9F2C-A0862429CAAD}" presName="parTx" presStyleLbl="revTx" presStyleIdx="0" presStyleCnt="2" custScaleX="118801" custScaleY="112804" custLinFactNeighborX="-2704" custLinFactNeighborY="-2803">
        <dgm:presLayoutVars>
          <dgm:chMax val="0"/>
          <dgm:chPref val="0"/>
        </dgm:presLayoutVars>
      </dgm:prSet>
      <dgm:spPr/>
    </dgm:pt>
    <dgm:pt modelId="{1CCA7486-A57F-4D27-B540-348FF4FD523C}" type="pres">
      <dgm:prSet presAssocID="{3FF17562-58CA-4D08-B0F6-FE46436B60E8}" presName="sibTrans" presStyleCnt="0"/>
      <dgm:spPr/>
    </dgm:pt>
    <dgm:pt modelId="{0B32A582-D689-489A-8933-FF91EA9EDA0F}" type="pres">
      <dgm:prSet presAssocID="{21203D0A-FD90-428D-9A75-7A7FA9806571}" presName="compNode" presStyleCnt="0"/>
      <dgm:spPr/>
    </dgm:pt>
    <dgm:pt modelId="{BE54D405-7184-49BA-ABBC-72A8C52D01C8}" type="pres">
      <dgm:prSet presAssocID="{21203D0A-FD90-428D-9A75-7A7FA9806571}" presName="bgRect" presStyleLbl="bgShp" presStyleIdx="1" presStyleCnt="2" custScaleY="117979"/>
      <dgm:spPr/>
    </dgm:pt>
    <dgm:pt modelId="{45EF041A-6F3E-42BF-AD65-63140E65B880}" type="pres">
      <dgm:prSet presAssocID="{21203D0A-FD90-428D-9A75-7A7FA9806571}" presName="iconRect" presStyleLbl="node1" presStyleIdx="1" presStyleCnt="2" custScaleY="90187" custLinFactNeighborX="-5599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i pagonowe z wypełnieniem pełnym"/>
        </a:ext>
      </dgm:extLst>
    </dgm:pt>
    <dgm:pt modelId="{D9C5C84D-B3FB-453F-88D3-187EE4B21A9F}" type="pres">
      <dgm:prSet presAssocID="{21203D0A-FD90-428D-9A75-7A7FA9806571}" presName="spaceRect" presStyleCnt="0"/>
      <dgm:spPr/>
    </dgm:pt>
    <dgm:pt modelId="{6B106C0E-6ADC-4AB1-A1AA-CE6B7EBDD104}" type="pres">
      <dgm:prSet presAssocID="{21203D0A-FD90-428D-9A75-7A7FA9806571}" presName="parTx" presStyleLbl="revTx" presStyleIdx="1" presStyleCnt="2" custScaleX="118817" custLinFactNeighborX="-5739" custLinFactNeighborY="-3406">
        <dgm:presLayoutVars>
          <dgm:chMax val="0"/>
          <dgm:chPref val="0"/>
        </dgm:presLayoutVars>
      </dgm:prSet>
      <dgm:spPr/>
    </dgm:pt>
  </dgm:ptLst>
  <dgm:cxnLst>
    <dgm:cxn modelId="{D2EB7A1E-BD1B-4202-ADCC-1CBAC860C76F}" srcId="{3D5B1358-169C-4D60-B04D-3FAE5117A2B6}" destId="{E58A5752-2CE2-44CB-9F2C-A0862429CAAD}" srcOrd="0" destOrd="0" parTransId="{1D772364-FA3E-47BE-AEF2-E34DBA5DAF11}" sibTransId="{3FF17562-58CA-4D08-B0F6-FE46436B60E8}"/>
    <dgm:cxn modelId="{06708823-0A74-444B-B8CE-982235CF8D40}" type="presOf" srcId="{21203D0A-FD90-428D-9A75-7A7FA9806571}" destId="{6B106C0E-6ADC-4AB1-A1AA-CE6B7EBDD104}" srcOrd="0" destOrd="0" presId="urn:microsoft.com/office/officeart/2018/2/layout/IconVerticalSolidList"/>
    <dgm:cxn modelId="{00302471-3519-4FEC-8272-1A762A07A415}" type="presOf" srcId="{E58A5752-2CE2-44CB-9F2C-A0862429CAAD}" destId="{8377BD69-D90D-48D4-9257-B3F8BD7CFF1D}" srcOrd="0" destOrd="0" presId="urn:microsoft.com/office/officeart/2018/2/layout/IconVerticalSolidList"/>
    <dgm:cxn modelId="{3E141AEE-4C66-4A68-B4EC-2A3C62585886}" srcId="{3D5B1358-169C-4D60-B04D-3FAE5117A2B6}" destId="{21203D0A-FD90-428D-9A75-7A7FA9806571}" srcOrd="1" destOrd="0" parTransId="{7F5C9ECE-B965-46A6-849C-AD2EADA64297}" sibTransId="{1F09C0CF-777E-4C39-9662-E03602B42AB2}"/>
    <dgm:cxn modelId="{3D52CEF0-F3ED-4A89-B431-9E553A9D3A40}" type="presOf" srcId="{3D5B1358-169C-4D60-B04D-3FAE5117A2B6}" destId="{41D311CF-5BC2-4ED8-BFEF-4906E506CFFB}" srcOrd="0" destOrd="0" presId="urn:microsoft.com/office/officeart/2018/2/layout/IconVerticalSolidList"/>
    <dgm:cxn modelId="{6321BB6B-E726-4BD4-A74E-895C1D16018A}" type="presParOf" srcId="{41D311CF-5BC2-4ED8-BFEF-4906E506CFFB}" destId="{94A7BD3E-F24F-45C1-9F97-8811307381FC}" srcOrd="0" destOrd="0" presId="urn:microsoft.com/office/officeart/2018/2/layout/IconVerticalSolidList"/>
    <dgm:cxn modelId="{2A767F79-E081-4F27-9274-3D480E5441D0}" type="presParOf" srcId="{94A7BD3E-F24F-45C1-9F97-8811307381FC}" destId="{FB2D657B-E171-4978-9C35-1EE0FCC7B745}" srcOrd="0" destOrd="0" presId="urn:microsoft.com/office/officeart/2018/2/layout/IconVerticalSolidList"/>
    <dgm:cxn modelId="{947D89D2-453E-4E58-ACD8-CAA4941C1EC5}" type="presParOf" srcId="{94A7BD3E-F24F-45C1-9F97-8811307381FC}" destId="{13024B07-216C-452D-88B4-690195FB8688}" srcOrd="1" destOrd="0" presId="urn:microsoft.com/office/officeart/2018/2/layout/IconVerticalSolidList"/>
    <dgm:cxn modelId="{AA3F8F5A-0497-4FC5-ABEE-DDAE3436A803}" type="presParOf" srcId="{94A7BD3E-F24F-45C1-9F97-8811307381FC}" destId="{24B04A7D-33C7-415D-8FE1-584A2F285ACE}" srcOrd="2" destOrd="0" presId="urn:microsoft.com/office/officeart/2018/2/layout/IconVerticalSolidList"/>
    <dgm:cxn modelId="{2A112403-38BF-4B8C-A150-4ABAE92C5565}" type="presParOf" srcId="{94A7BD3E-F24F-45C1-9F97-8811307381FC}" destId="{8377BD69-D90D-48D4-9257-B3F8BD7CFF1D}" srcOrd="3" destOrd="0" presId="urn:microsoft.com/office/officeart/2018/2/layout/IconVerticalSolidList"/>
    <dgm:cxn modelId="{A0940B57-039B-4A14-A3EB-0E641947CD99}" type="presParOf" srcId="{41D311CF-5BC2-4ED8-BFEF-4906E506CFFB}" destId="{1CCA7486-A57F-4D27-B540-348FF4FD523C}" srcOrd="1" destOrd="0" presId="urn:microsoft.com/office/officeart/2018/2/layout/IconVerticalSolidList"/>
    <dgm:cxn modelId="{1DA6BBEF-B9B6-4BA1-814C-1E809153316D}" type="presParOf" srcId="{41D311CF-5BC2-4ED8-BFEF-4906E506CFFB}" destId="{0B32A582-D689-489A-8933-FF91EA9EDA0F}" srcOrd="2" destOrd="0" presId="urn:microsoft.com/office/officeart/2018/2/layout/IconVerticalSolidList"/>
    <dgm:cxn modelId="{C3FBF0DB-4DE6-4D6A-8E82-20A3F208DCC2}" type="presParOf" srcId="{0B32A582-D689-489A-8933-FF91EA9EDA0F}" destId="{BE54D405-7184-49BA-ABBC-72A8C52D01C8}" srcOrd="0" destOrd="0" presId="urn:microsoft.com/office/officeart/2018/2/layout/IconVerticalSolidList"/>
    <dgm:cxn modelId="{840C44D0-90B4-43B2-9736-1F08C9A337E0}" type="presParOf" srcId="{0B32A582-D689-489A-8933-FF91EA9EDA0F}" destId="{45EF041A-6F3E-42BF-AD65-63140E65B880}" srcOrd="1" destOrd="0" presId="urn:microsoft.com/office/officeart/2018/2/layout/IconVerticalSolidList"/>
    <dgm:cxn modelId="{88F24E92-D552-4741-8A79-88CE8CF43378}" type="presParOf" srcId="{0B32A582-D689-489A-8933-FF91EA9EDA0F}" destId="{D9C5C84D-B3FB-453F-88D3-187EE4B21A9F}" srcOrd="2" destOrd="0" presId="urn:microsoft.com/office/officeart/2018/2/layout/IconVerticalSolidList"/>
    <dgm:cxn modelId="{BFD250AF-3D75-4AF2-91F2-B7A2258192DB}" type="presParOf" srcId="{0B32A582-D689-489A-8933-FF91EA9EDA0F}" destId="{6B106C0E-6ADC-4AB1-A1AA-CE6B7EBDD1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2502D1-87E3-4D5A-AB08-C5D4B98C01A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C385800-A42F-4A33-A268-894D882250ED}">
      <dgm:prSet custT="1"/>
      <dgm:spPr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  <a:latin typeface="+mn-lt"/>
            </a:rPr>
            <a:t>Silencers on the gas engine exhaust gases stack outlet – 4 </a:t>
          </a:r>
          <a:r>
            <a:rPr lang="en-GB" sz="1400" b="0" noProof="0" dirty="0" err="1">
              <a:solidFill>
                <a:schemeClr val="bg1"/>
              </a:solidFill>
              <a:latin typeface="+mn-lt"/>
            </a:rPr>
            <a:t>psc</a:t>
          </a:r>
          <a:r>
            <a:rPr lang="en-GB" sz="1400" b="0" noProof="0" dirty="0">
              <a:solidFill>
                <a:schemeClr val="bg1"/>
              </a:solidFill>
              <a:latin typeface="+mn-lt"/>
            </a:rPr>
            <a:t>. </a:t>
          </a:r>
        </a:p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18,6 dB/A 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95,5 → 76,8 d</a:t>
          </a:r>
          <a:r>
            <a:rPr lang="pl-PL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</a:p>
      </dgm:t>
    </dgm:pt>
    <dgm:pt modelId="{16033C42-60BA-4135-9568-B9CCD703372B}" type="parTrans" cxnId="{893F83AB-56F3-4E13-B130-8F7C1905BBBE}">
      <dgm:prSet/>
      <dgm:spPr/>
      <dgm:t>
        <a:bodyPr/>
        <a:lstStyle/>
        <a:p>
          <a:endParaRPr lang="pl-PL" sz="1400" b="0"/>
        </a:p>
      </dgm:t>
    </dgm:pt>
    <dgm:pt modelId="{445EC983-C3F2-4491-8ADF-D3EE07EEF099}" type="sibTrans" cxnId="{893F83AB-56F3-4E13-B130-8F7C1905BBBE}">
      <dgm:prSet/>
      <dgm:spPr/>
      <dgm:t>
        <a:bodyPr/>
        <a:lstStyle/>
        <a:p>
          <a:endParaRPr lang="pl-PL" sz="1400" b="0"/>
        </a:p>
      </dgm:t>
    </dgm:pt>
    <dgm:pt modelId="{C67095A5-85FA-4529-A3E2-FB56C61B35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</a:rPr>
            <a:t>Silencers on blow-off flaps – 4 pcs.</a:t>
          </a:r>
        </a:p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15,4 dB/A 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82,1 → 66,7 d</a:t>
          </a:r>
          <a:r>
            <a:rPr lang="pl-PL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  <a:r>
            <a:rPr lang="en-GB" sz="1400" b="0" noProof="0" dirty="0">
              <a:solidFill>
                <a:schemeClr val="bg1"/>
              </a:solidFill>
            </a:rPr>
            <a:t> </a:t>
          </a:r>
        </a:p>
      </dgm:t>
    </dgm:pt>
    <dgm:pt modelId="{35750894-7198-40EF-A2F2-14A8DA73A701}" type="parTrans" cxnId="{711FC058-2C13-412B-A5C6-34E15FBE1D53}">
      <dgm:prSet/>
      <dgm:spPr/>
      <dgm:t>
        <a:bodyPr/>
        <a:lstStyle/>
        <a:p>
          <a:endParaRPr lang="pl-PL" sz="1400" b="0"/>
        </a:p>
      </dgm:t>
    </dgm:pt>
    <dgm:pt modelId="{3DEC06C9-1403-45C6-9B18-F14FAE27AFEA}" type="sibTrans" cxnId="{711FC058-2C13-412B-A5C6-34E15FBE1D53}">
      <dgm:prSet/>
      <dgm:spPr/>
      <dgm:t>
        <a:bodyPr/>
        <a:lstStyle/>
        <a:p>
          <a:endParaRPr lang="pl-PL" sz="1400" b="0"/>
        </a:p>
      </dgm:t>
    </dgm:pt>
    <dgm:pt modelId="{5B28B0E7-27F2-4CA0-B2BF-AB48C5407A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</a:rPr>
            <a:t>Exchange of acoustic insulation of stack – 4 pcs. </a:t>
          </a:r>
        </a:p>
        <a:p>
          <a:pPr>
            <a:lnSpc>
              <a:spcPct val="100000"/>
            </a:lnSpc>
          </a:pP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15,8 dB/A 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79,4 → 63,6 d</a:t>
          </a:r>
          <a:r>
            <a:rPr lang="pl-PL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  <a:endParaRPr lang="en-GB" sz="1400" b="0" noProof="0" dirty="0">
            <a:solidFill>
              <a:schemeClr val="bg1"/>
            </a:solidFill>
          </a:endParaRPr>
        </a:p>
      </dgm:t>
    </dgm:pt>
    <dgm:pt modelId="{CBB15771-40B7-445C-A794-3D1005083053}" type="parTrans" cxnId="{C0B613B3-5AE3-4AA6-A1EE-36A6FA8A8A11}">
      <dgm:prSet/>
      <dgm:spPr/>
      <dgm:t>
        <a:bodyPr/>
        <a:lstStyle/>
        <a:p>
          <a:endParaRPr lang="pl-PL" sz="1400" b="0"/>
        </a:p>
      </dgm:t>
    </dgm:pt>
    <dgm:pt modelId="{1E8C712A-C6BC-4A5F-9D17-D2BFB0F7E999}" type="sibTrans" cxnId="{C0B613B3-5AE3-4AA6-A1EE-36A6FA8A8A11}">
      <dgm:prSet/>
      <dgm:spPr/>
      <dgm:t>
        <a:bodyPr/>
        <a:lstStyle/>
        <a:p>
          <a:endParaRPr lang="pl-PL" sz="1400" b="0"/>
        </a:p>
      </dgm:t>
    </dgm:pt>
    <dgm:pt modelId="{EE3848A9-3F01-4BC9-98B8-4F55FE763F48}" type="pres">
      <dgm:prSet presAssocID="{0D2502D1-87E3-4D5A-AB08-C5D4B98C01A2}" presName="root" presStyleCnt="0">
        <dgm:presLayoutVars>
          <dgm:dir/>
          <dgm:resizeHandles val="exact"/>
        </dgm:presLayoutVars>
      </dgm:prSet>
      <dgm:spPr/>
    </dgm:pt>
    <dgm:pt modelId="{F804EB07-8EA5-47B3-944F-91C6261EC94D}" type="pres">
      <dgm:prSet presAssocID="{CC385800-A42F-4A33-A268-894D882250ED}" presName="compNode" presStyleCnt="0"/>
      <dgm:spPr/>
    </dgm:pt>
    <dgm:pt modelId="{0AEFF3E3-D29A-4028-A168-D10056C24881}" type="pres">
      <dgm:prSet presAssocID="{CC385800-A42F-4A33-A268-894D882250ED}" presName="bgRect" presStyleLbl="bgShp" presStyleIdx="0" presStyleCnt="3"/>
      <dgm:spPr>
        <a:xfrm>
          <a:off x="0" y="363"/>
          <a:ext cx="6420792" cy="851218"/>
        </a:xfrm>
        <a:prstGeom prst="roundRect">
          <a:avLst>
            <a:gd name="adj" fmla="val 1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ACD9F2A-C700-43B4-B6B6-61F027BAB5DA}" type="pres">
      <dgm:prSet presAssocID="{CC385800-A42F-4A33-A268-894D882250E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nik wyboru z wypełnieniem pełnym"/>
        </a:ext>
      </dgm:extLst>
    </dgm:pt>
    <dgm:pt modelId="{AC4C0D62-3F46-4761-9667-0503FBFA0604}" type="pres">
      <dgm:prSet presAssocID="{CC385800-A42F-4A33-A268-894D882250ED}" presName="spaceRect" presStyleCnt="0"/>
      <dgm:spPr/>
    </dgm:pt>
    <dgm:pt modelId="{7004144E-A608-4933-87D7-78849C2D5F31}" type="pres">
      <dgm:prSet presAssocID="{CC385800-A42F-4A33-A268-894D882250ED}" presName="parTx" presStyleLbl="revTx" presStyleIdx="0" presStyleCnt="3">
        <dgm:presLayoutVars>
          <dgm:chMax val="0"/>
          <dgm:chPref val="0"/>
        </dgm:presLayoutVars>
      </dgm:prSet>
      <dgm:spPr>
        <a:xfrm>
          <a:off x="983157" y="363"/>
          <a:ext cx="5437634" cy="851218"/>
        </a:xfrm>
        <a:prstGeom prst="rect">
          <a:avLst/>
        </a:prstGeom>
      </dgm:spPr>
    </dgm:pt>
    <dgm:pt modelId="{151B1E3D-712E-4B60-9354-5E2874E54663}" type="pres">
      <dgm:prSet presAssocID="{445EC983-C3F2-4491-8ADF-D3EE07EEF099}" presName="sibTrans" presStyleCnt="0"/>
      <dgm:spPr/>
    </dgm:pt>
    <dgm:pt modelId="{57B2DBCA-F90D-4730-99AD-D46E0D7D9D2F}" type="pres">
      <dgm:prSet presAssocID="{C67095A5-85FA-4529-A3E2-FB56C61B35E0}" presName="compNode" presStyleCnt="0"/>
      <dgm:spPr/>
    </dgm:pt>
    <dgm:pt modelId="{267014DA-E844-4656-A1EC-DFB8C2873E0A}" type="pres">
      <dgm:prSet presAssocID="{C67095A5-85FA-4529-A3E2-FB56C61B35E0}" presName="bgRect" presStyleLbl="bgShp" presStyleIdx="1" presStyleCnt="3"/>
      <dgm:spPr/>
    </dgm:pt>
    <dgm:pt modelId="{5CC78D8A-4073-4E31-B1F3-787607835CEB}" type="pres">
      <dgm:prSet presAssocID="{C67095A5-85FA-4529-A3E2-FB56C61B35E0}" presName="iconRect" presStyleLbl="nod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te Ringer"/>
        </a:ext>
      </dgm:extLst>
    </dgm:pt>
    <dgm:pt modelId="{04B312CA-A9B7-4C73-9EDF-6B47012CAEC3}" type="pres">
      <dgm:prSet presAssocID="{C67095A5-85FA-4529-A3E2-FB56C61B35E0}" presName="spaceRect" presStyleCnt="0"/>
      <dgm:spPr/>
    </dgm:pt>
    <dgm:pt modelId="{2DC63AE6-0BEC-4765-969E-C7C54B908D63}" type="pres">
      <dgm:prSet presAssocID="{C67095A5-85FA-4529-A3E2-FB56C61B35E0}" presName="parTx" presStyleLbl="revTx" presStyleIdx="1" presStyleCnt="3">
        <dgm:presLayoutVars>
          <dgm:chMax val="0"/>
          <dgm:chPref val="0"/>
        </dgm:presLayoutVars>
      </dgm:prSet>
      <dgm:spPr/>
    </dgm:pt>
    <dgm:pt modelId="{48131948-3045-4CBC-B660-4A5B09522794}" type="pres">
      <dgm:prSet presAssocID="{3DEC06C9-1403-45C6-9B18-F14FAE27AFEA}" presName="sibTrans" presStyleCnt="0"/>
      <dgm:spPr/>
    </dgm:pt>
    <dgm:pt modelId="{486AD170-08C3-4F74-8E24-CFC1DF28DEA5}" type="pres">
      <dgm:prSet presAssocID="{5B28B0E7-27F2-4CA0-B2BF-AB48C5407A5B}" presName="compNode" presStyleCnt="0"/>
      <dgm:spPr/>
    </dgm:pt>
    <dgm:pt modelId="{25AAEF63-3A05-4245-9561-9D3C2CD80512}" type="pres">
      <dgm:prSet presAssocID="{5B28B0E7-27F2-4CA0-B2BF-AB48C5407A5B}" presName="bgRect" presStyleLbl="bgShp" presStyleIdx="2" presStyleCnt="3"/>
      <dgm:spPr/>
    </dgm:pt>
    <dgm:pt modelId="{7CBFDE83-05F2-4F7B-A474-168D71ECDEA6}" type="pres">
      <dgm:prSet presAssocID="{5B28B0E7-27F2-4CA0-B2BF-AB48C5407A5B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mputer"/>
        </a:ext>
      </dgm:extLst>
    </dgm:pt>
    <dgm:pt modelId="{3F6850E7-85D9-4F0D-8401-7C20C2E9F0B0}" type="pres">
      <dgm:prSet presAssocID="{5B28B0E7-27F2-4CA0-B2BF-AB48C5407A5B}" presName="spaceRect" presStyleCnt="0"/>
      <dgm:spPr/>
    </dgm:pt>
    <dgm:pt modelId="{1D4AC431-5BAC-4121-952E-9ABD3F482DBE}" type="pres">
      <dgm:prSet presAssocID="{5B28B0E7-27F2-4CA0-B2BF-AB48C5407A5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D0C8E72-FA3B-421F-B37D-02A9BD6D1F93}" type="presOf" srcId="{0D2502D1-87E3-4D5A-AB08-C5D4B98C01A2}" destId="{EE3848A9-3F01-4BC9-98B8-4F55FE763F48}" srcOrd="0" destOrd="0" presId="urn:microsoft.com/office/officeart/2018/2/layout/IconVerticalSolidList"/>
    <dgm:cxn modelId="{711FC058-2C13-412B-A5C6-34E15FBE1D53}" srcId="{0D2502D1-87E3-4D5A-AB08-C5D4B98C01A2}" destId="{C67095A5-85FA-4529-A3E2-FB56C61B35E0}" srcOrd="1" destOrd="0" parTransId="{35750894-7198-40EF-A2F2-14A8DA73A701}" sibTransId="{3DEC06C9-1403-45C6-9B18-F14FAE27AFEA}"/>
    <dgm:cxn modelId="{21666792-7FB5-45B9-B549-57257A30E09A}" type="presOf" srcId="{5B28B0E7-27F2-4CA0-B2BF-AB48C5407A5B}" destId="{1D4AC431-5BAC-4121-952E-9ABD3F482DBE}" srcOrd="0" destOrd="0" presId="urn:microsoft.com/office/officeart/2018/2/layout/IconVerticalSolidList"/>
    <dgm:cxn modelId="{893F83AB-56F3-4E13-B130-8F7C1905BBBE}" srcId="{0D2502D1-87E3-4D5A-AB08-C5D4B98C01A2}" destId="{CC385800-A42F-4A33-A268-894D882250ED}" srcOrd="0" destOrd="0" parTransId="{16033C42-60BA-4135-9568-B9CCD703372B}" sibTransId="{445EC983-C3F2-4491-8ADF-D3EE07EEF099}"/>
    <dgm:cxn modelId="{C0B613B3-5AE3-4AA6-A1EE-36A6FA8A8A11}" srcId="{0D2502D1-87E3-4D5A-AB08-C5D4B98C01A2}" destId="{5B28B0E7-27F2-4CA0-B2BF-AB48C5407A5B}" srcOrd="2" destOrd="0" parTransId="{CBB15771-40B7-445C-A794-3D1005083053}" sibTransId="{1E8C712A-C6BC-4A5F-9D17-D2BFB0F7E999}"/>
    <dgm:cxn modelId="{5A115BE6-4A1D-423C-9A42-74296DBBB48A}" type="presOf" srcId="{CC385800-A42F-4A33-A268-894D882250ED}" destId="{7004144E-A608-4933-87D7-78849C2D5F31}" srcOrd="0" destOrd="0" presId="urn:microsoft.com/office/officeart/2018/2/layout/IconVerticalSolidList"/>
    <dgm:cxn modelId="{D6B8CCED-D201-4BF2-BDF9-83C16819F3B7}" type="presOf" srcId="{C67095A5-85FA-4529-A3E2-FB56C61B35E0}" destId="{2DC63AE6-0BEC-4765-969E-C7C54B908D63}" srcOrd="0" destOrd="0" presId="urn:microsoft.com/office/officeart/2018/2/layout/IconVerticalSolidList"/>
    <dgm:cxn modelId="{A67B96E1-FB07-498A-ABE6-60D2F265E2E4}" type="presParOf" srcId="{EE3848A9-3F01-4BC9-98B8-4F55FE763F48}" destId="{F804EB07-8EA5-47B3-944F-91C6261EC94D}" srcOrd="0" destOrd="0" presId="urn:microsoft.com/office/officeart/2018/2/layout/IconVerticalSolidList"/>
    <dgm:cxn modelId="{1C7C0FC9-BC25-4DA5-B731-078946953778}" type="presParOf" srcId="{F804EB07-8EA5-47B3-944F-91C6261EC94D}" destId="{0AEFF3E3-D29A-4028-A168-D10056C24881}" srcOrd="0" destOrd="0" presId="urn:microsoft.com/office/officeart/2018/2/layout/IconVerticalSolidList"/>
    <dgm:cxn modelId="{81C31C7D-3264-4BFD-9C68-CFDC7FB4933A}" type="presParOf" srcId="{F804EB07-8EA5-47B3-944F-91C6261EC94D}" destId="{7ACD9F2A-C700-43B4-B6B6-61F027BAB5DA}" srcOrd="1" destOrd="0" presId="urn:microsoft.com/office/officeart/2018/2/layout/IconVerticalSolidList"/>
    <dgm:cxn modelId="{092C4780-F581-48B1-984C-C7684B5CE581}" type="presParOf" srcId="{F804EB07-8EA5-47B3-944F-91C6261EC94D}" destId="{AC4C0D62-3F46-4761-9667-0503FBFA0604}" srcOrd="2" destOrd="0" presId="urn:microsoft.com/office/officeart/2018/2/layout/IconVerticalSolidList"/>
    <dgm:cxn modelId="{0C2BDA70-DF96-427B-B095-A54B67AFC8FD}" type="presParOf" srcId="{F804EB07-8EA5-47B3-944F-91C6261EC94D}" destId="{7004144E-A608-4933-87D7-78849C2D5F31}" srcOrd="3" destOrd="0" presId="urn:microsoft.com/office/officeart/2018/2/layout/IconVerticalSolidList"/>
    <dgm:cxn modelId="{98EAC431-9417-4E39-99D1-A03E82F8A0CA}" type="presParOf" srcId="{EE3848A9-3F01-4BC9-98B8-4F55FE763F48}" destId="{151B1E3D-712E-4B60-9354-5E2874E54663}" srcOrd="1" destOrd="0" presId="urn:microsoft.com/office/officeart/2018/2/layout/IconVerticalSolidList"/>
    <dgm:cxn modelId="{09FDAB54-0B03-466A-B490-3C3A8CA02B3E}" type="presParOf" srcId="{EE3848A9-3F01-4BC9-98B8-4F55FE763F48}" destId="{57B2DBCA-F90D-4730-99AD-D46E0D7D9D2F}" srcOrd="2" destOrd="0" presId="urn:microsoft.com/office/officeart/2018/2/layout/IconVerticalSolidList"/>
    <dgm:cxn modelId="{AC684F1E-B8F0-4D55-A8EB-3D0481446EE3}" type="presParOf" srcId="{57B2DBCA-F90D-4730-99AD-D46E0D7D9D2F}" destId="{267014DA-E844-4656-A1EC-DFB8C2873E0A}" srcOrd="0" destOrd="0" presId="urn:microsoft.com/office/officeart/2018/2/layout/IconVerticalSolidList"/>
    <dgm:cxn modelId="{A94ECA3C-D544-46C3-BD22-F411B7BB8C91}" type="presParOf" srcId="{57B2DBCA-F90D-4730-99AD-D46E0D7D9D2F}" destId="{5CC78D8A-4073-4E31-B1F3-787607835CEB}" srcOrd="1" destOrd="0" presId="urn:microsoft.com/office/officeart/2018/2/layout/IconVerticalSolidList"/>
    <dgm:cxn modelId="{021AE5B9-2E38-4A3F-BE1A-36D13A070C9B}" type="presParOf" srcId="{57B2DBCA-F90D-4730-99AD-D46E0D7D9D2F}" destId="{04B312CA-A9B7-4C73-9EDF-6B47012CAEC3}" srcOrd="2" destOrd="0" presId="urn:microsoft.com/office/officeart/2018/2/layout/IconVerticalSolidList"/>
    <dgm:cxn modelId="{A4709184-0C45-4C4B-9A74-912DA1FA50FE}" type="presParOf" srcId="{57B2DBCA-F90D-4730-99AD-D46E0D7D9D2F}" destId="{2DC63AE6-0BEC-4765-969E-C7C54B908D63}" srcOrd="3" destOrd="0" presId="urn:microsoft.com/office/officeart/2018/2/layout/IconVerticalSolidList"/>
    <dgm:cxn modelId="{CF39B6A1-31D9-4D5A-93AB-A90DF37D6B52}" type="presParOf" srcId="{EE3848A9-3F01-4BC9-98B8-4F55FE763F48}" destId="{48131948-3045-4CBC-B660-4A5B09522794}" srcOrd="3" destOrd="0" presId="urn:microsoft.com/office/officeart/2018/2/layout/IconVerticalSolidList"/>
    <dgm:cxn modelId="{E58276BC-5D34-42BB-974F-34C7EB3F5E3C}" type="presParOf" srcId="{EE3848A9-3F01-4BC9-98B8-4F55FE763F48}" destId="{486AD170-08C3-4F74-8E24-CFC1DF28DEA5}" srcOrd="4" destOrd="0" presId="urn:microsoft.com/office/officeart/2018/2/layout/IconVerticalSolidList"/>
    <dgm:cxn modelId="{48B9E599-589A-4504-A0A1-738F7CADBE1B}" type="presParOf" srcId="{486AD170-08C3-4F74-8E24-CFC1DF28DEA5}" destId="{25AAEF63-3A05-4245-9561-9D3C2CD80512}" srcOrd="0" destOrd="0" presId="urn:microsoft.com/office/officeart/2018/2/layout/IconVerticalSolidList"/>
    <dgm:cxn modelId="{226FE2CE-1750-4213-B357-9F6AD1618835}" type="presParOf" srcId="{486AD170-08C3-4F74-8E24-CFC1DF28DEA5}" destId="{7CBFDE83-05F2-4F7B-A474-168D71ECDEA6}" srcOrd="1" destOrd="0" presId="urn:microsoft.com/office/officeart/2018/2/layout/IconVerticalSolidList"/>
    <dgm:cxn modelId="{31981974-FC89-4A6B-8343-740923463398}" type="presParOf" srcId="{486AD170-08C3-4F74-8E24-CFC1DF28DEA5}" destId="{3F6850E7-85D9-4F0D-8401-7C20C2E9F0B0}" srcOrd="2" destOrd="0" presId="urn:microsoft.com/office/officeart/2018/2/layout/IconVerticalSolidList"/>
    <dgm:cxn modelId="{16AE1D18-2BB5-483F-AA19-4ADAB398119F}" type="presParOf" srcId="{486AD170-08C3-4F74-8E24-CFC1DF28DEA5}" destId="{1D4AC431-5BAC-4121-952E-9ABD3F482D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5B1358-169C-4D60-B04D-3FAE5117A2B6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8A5752-2CE2-44CB-9F2C-A0862429CA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noProof="0" dirty="0">
              <a:latin typeface="Arial" panose="020B0604020202020204" pitchFamily="34" charset="0"/>
              <a:cs typeface="Arial" panose="020B0604020202020204" pitchFamily="34" charset="0"/>
            </a:rPr>
            <a:t>Noise reduction level was higher than expected for all emitters</a:t>
          </a:r>
        </a:p>
      </dgm:t>
    </dgm:pt>
    <dgm:pt modelId="{1D772364-FA3E-47BE-AEF2-E34DBA5DAF11}" type="parTrans" cxnId="{D2EB7A1E-BD1B-4202-ADCC-1CBAC860C76F}">
      <dgm:prSet/>
      <dgm:spPr/>
      <dgm:t>
        <a:bodyPr/>
        <a:lstStyle/>
        <a:p>
          <a:endParaRPr lang="en-US" sz="1600"/>
        </a:p>
      </dgm:t>
    </dgm:pt>
    <dgm:pt modelId="{3FF17562-58CA-4D08-B0F6-FE46436B60E8}" type="sibTrans" cxnId="{D2EB7A1E-BD1B-4202-ADCC-1CBAC860C76F}">
      <dgm:prSet/>
      <dgm:spPr/>
      <dgm:t>
        <a:bodyPr/>
        <a:lstStyle/>
        <a:p>
          <a:endParaRPr lang="en-US" sz="1600"/>
        </a:p>
      </dgm:t>
    </dgm:pt>
    <dgm:pt modelId="{2A5F8268-4B32-4948-804B-87099915C3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noProof="0" dirty="0">
              <a:latin typeface="Arial" panose="020B0604020202020204" pitchFamily="34" charset="0"/>
              <a:cs typeface="Arial" panose="020B0604020202020204" pitchFamily="34" charset="0"/>
            </a:rPr>
            <a:t>Low frequency noise at residential areas in Kosakowo were significantly reduced</a:t>
          </a:r>
        </a:p>
      </dgm:t>
    </dgm:pt>
    <dgm:pt modelId="{337A622E-8293-496F-AB23-7DCE32C3F91F}" type="parTrans" cxnId="{CC47EE4C-4109-46BF-B753-B59EDEE6E8F7}">
      <dgm:prSet/>
      <dgm:spPr/>
      <dgm:t>
        <a:bodyPr/>
        <a:lstStyle/>
        <a:p>
          <a:endParaRPr lang="pl-PL"/>
        </a:p>
      </dgm:t>
    </dgm:pt>
    <dgm:pt modelId="{82D343BC-5AA8-4A46-936F-3822EBBF29BD}" type="sibTrans" cxnId="{CC47EE4C-4109-46BF-B753-B59EDEE6E8F7}">
      <dgm:prSet/>
      <dgm:spPr/>
      <dgm:t>
        <a:bodyPr/>
        <a:lstStyle/>
        <a:p>
          <a:endParaRPr lang="pl-PL"/>
        </a:p>
      </dgm:t>
    </dgm:pt>
    <dgm:pt modelId="{3B41BF43-89F3-409B-BEC5-3D2C5522B7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 results and analysis based on those results confirmed that the impact of UGS Kosakowo installations on acoustic environment of residential areas is within allowed limits</a:t>
          </a:r>
        </a:p>
      </dgm:t>
    </dgm:pt>
    <dgm:pt modelId="{DB31DC7D-0F2B-4EDF-A326-BE1135BA16C1}" type="sibTrans" cxnId="{1C2DAC71-CDAB-445C-A819-AEF77ABE0D0A}">
      <dgm:prSet/>
      <dgm:spPr/>
      <dgm:t>
        <a:bodyPr/>
        <a:lstStyle/>
        <a:p>
          <a:endParaRPr lang="pl-PL"/>
        </a:p>
      </dgm:t>
    </dgm:pt>
    <dgm:pt modelId="{C2F08021-F356-4FD8-ADE5-C4DAAB67B131}" type="parTrans" cxnId="{1C2DAC71-CDAB-445C-A819-AEF77ABE0D0A}">
      <dgm:prSet/>
      <dgm:spPr/>
      <dgm:t>
        <a:bodyPr/>
        <a:lstStyle/>
        <a:p>
          <a:endParaRPr lang="pl-PL"/>
        </a:p>
      </dgm:t>
    </dgm:pt>
    <dgm:pt modelId="{B890DD64-63E2-4270-B91C-21D500F52EC5}" type="pres">
      <dgm:prSet presAssocID="{3D5B1358-169C-4D60-B04D-3FAE5117A2B6}" presName="root" presStyleCnt="0">
        <dgm:presLayoutVars>
          <dgm:dir/>
          <dgm:resizeHandles val="exact"/>
        </dgm:presLayoutVars>
      </dgm:prSet>
      <dgm:spPr/>
    </dgm:pt>
    <dgm:pt modelId="{5611EFE7-A8AC-4747-8BA5-8B1AB0CA734E}" type="pres">
      <dgm:prSet presAssocID="{E58A5752-2CE2-44CB-9F2C-A0862429CAAD}" presName="compNode" presStyleCnt="0"/>
      <dgm:spPr/>
    </dgm:pt>
    <dgm:pt modelId="{55DC256B-2FA9-434F-8A39-690C48A281B4}" type="pres">
      <dgm:prSet presAssocID="{E58A5752-2CE2-44CB-9F2C-A0862429CAAD}" presName="bgRect" presStyleLbl="bgShp" presStyleIdx="0" presStyleCnt="3"/>
      <dgm:spPr/>
    </dgm:pt>
    <dgm:pt modelId="{F3C1AEF0-8E25-4011-AABE-58429DA4FE83}" type="pres">
      <dgm:prSet presAssocID="{E58A5752-2CE2-44CB-9F2C-A0862429CAA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60473265-DDD8-41C5-BAE9-0456535B96C5}" type="pres">
      <dgm:prSet presAssocID="{E58A5752-2CE2-44CB-9F2C-A0862429CAAD}" presName="spaceRect" presStyleCnt="0"/>
      <dgm:spPr/>
    </dgm:pt>
    <dgm:pt modelId="{558BBFA9-F511-4F49-8950-CD650C24ABE9}" type="pres">
      <dgm:prSet presAssocID="{E58A5752-2CE2-44CB-9F2C-A0862429CAAD}" presName="parTx" presStyleLbl="revTx" presStyleIdx="0" presStyleCnt="3">
        <dgm:presLayoutVars>
          <dgm:chMax val="0"/>
          <dgm:chPref val="0"/>
        </dgm:presLayoutVars>
      </dgm:prSet>
      <dgm:spPr/>
    </dgm:pt>
    <dgm:pt modelId="{FF6C91F4-3ED8-4C15-8A54-FC364A4A5E25}" type="pres">
      <dgm:prSet presAssocID="{3FF17562-58CA-4D08-B0F6-FE46436B60E8}" presName="sibTrans" presStyleCnt="0"/>
      <dgm:spPr/>
    </dgm:pt>
    <dgm:pt modelId="{7E7776D0-ABB4-48E1-A470-441063F243F2}" type="pres">
      <dgm:prSet presAssocID="{2A5F8268-4B32-4948-804B-87099915C3BD}" presName="compNode" presStyleCnt="0"/>
      <dgm:spPr/>
    </dgm:pt>
    <dgm:pt modelId="{2F72E998-03E8-44D0-B42D-28E7FD61357A}" type="pres">
      <dgm:prSet presAssocID="{2A5F8268-4B32-4948-804B-87099915C3BD}" presName="bgRect" presStyleLbl="bgShp" presStyleIdx="1" presStyleCnt="3"/>
      <dgm:spPr/>
    </dgm:pt>
    <dgm:pt modelId="{14DEC291-4486-44B7-A6C5-F281FCE97131}" type="pres">
      <dgm:prSet presAssocID="{2A5F8268-4B32-4948-804B-87099915C3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cownik budowlany z wypełnieniem pełnym"/>
        </a:ext>
      </dgm:extLst>
    </dgm:pt>
    <dgm:pt modelId="{E0E32E1D-67B8-4ADF-B622-42A4AE12511C}" type="pres">
      <dgm:prSet presAssocID="{2A5F8268-4B32-4948-804B-87099915C3BD}" presName="spaceRect" presStyleCnt="0"/>
      <dgm:spPr/>
    </dgm:pt>
    <dgm:pt modelId="{76C3FF96-66F6-4A9C-A07B-14FEE13D2956}" type="pres">
      <dgm:prSet presAssocID="{2A5F8268-4B32-4948-804B-87099915C3BD}" presName="parTx" presStyleLbl="revTx" presStyleIdx="1" presStyleCnt="3" custScaleY="134972">
        <dgm:presLayoutVars>
          <dgm:chMax val="0"/>
          <dgm:chPref val="0"/>
        </dgm:presLayoutVars>
      </dgm:prSet>
      <dgm:spPr/>
    </dgm:pt>
    <dgm:pt modelId="{06983A58-CC01-4B1A-B08A-E70667BC9674}" type="pres">
      <dgm:prSet presAssocID="{82D343BC-5AA8-4A46-936F-3822EBBF29BD}" presName="sibTrans" presStyleCnt="0"/>
      <dgm:spPr/>
    </dgm:pt>
    <dgm:pt modelId="{D9161EEF-6159-462C-AED4-7A9506D94722}" type="pres">
      <dgm:prSet presAssocID="{3B41BF43-89F3-409B-BEC5-3D2C5522B758}" presName="compNode" presStyleCnt="0"/>
      <dgm:spPr/>
    </dgm:pt>
    <dgm:pt modelId="{43B2C701-E52A-4651-BAB8-3618E264CAC0}" type="pres">
      <dgm:prSet presAssocID="{3B41BF43-89F3-409B-BEC5-3D2C5522B758}" presName="bgRect" presStyleLbl="bgShp" presStyleIdx="2" presStyleCnt="3" custLinFactNeighborX="0" custLinFactNeighborY="-2774"/>
      <dgm:spPr/>
    </dgm:pt>
    <dgm:pt modelId="{6F5A6065-4AB7-4518-82B0-C7C6EB87FA1F}" type="pres">
      <dgm:prSet presAssocID="{3B41BF43-89F3-409B-BEC5-3D2C5522B75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kładka — częściowo zaznaczone z wypełnieniem pełnym"/>
        </a:ext>
      </dgm:extLst>
    </dgm:pt>
    <dgm:pt modelId="{D6DA3E57-7A18-49B9-93BE-0C5E4C3F0E7C}" type="pres">
      <dgm:prSet presAssocID="{3B41BF43-89F3-409B-BEC5-3D2C5522B758}" presName="spaceRect" presStyleCnt="0"/>
      <dgm:spPr/>
    </dgm:pt>
    <dgm:pt modelId="{3BF9118D-5950-49BD-893B-1CA8670A258B}" type="pres">
      <dgm:prSet presAssocID="{3B41BF43-89F3-409B-BEC5-3D2C5522B75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853B05-0F46-424D-ABB8-044AF9D2498D}" type="presOf" srcId="{3D5B1358-169C-4D60-B04D-3FAE5117A2B6}" destId="{B890DD64-63E2-4270-B91C-21D500F52EC5}" srcOrd="0" destOrd="0" presId="urn:microsoft.com/office/officeart/2018/2/layout/IconVerticalSolidList"/>
    <dgm:cxn modelId="{66BBCC0F-ABF8-48D5-AA93-7F0413F3C5BE}" type="presOf" srcId="{E58A5752-2CE2-44CB-9F2C-A0862429CAAD}" destId="{558BBFA9-F511-4F49-8950-CD650C24ABE9}" srcOrd="0" destOrd="0" presId="urn:microsoft.com/office/officeart/2018/2/layout/IconVerticalSolidList"/>
    <dgm:cxn modelId="{D2EB7A1E-BD1B-4202-ADCC-1CBAC860C76F}" srcId="{3D5B1358-169C-4D60-B04D-3FAE5117A2B6}" destId="{E58A5752-2CE2-44CB-9F2C-A0862429CAAD}" srcOrd="0" destOrd="0" parTransId="{1D772364-FA3E-47BE-AEF2-E34DBA5DAF11}" sibTransId="{3FF17562-58CA-4D08-B0F6-FE46436B60E8}"/>
    <dgm:cxn modelId="{CC47EE4C-4109-46BF-B753-B59EDEE6E8F7}" srcId="{3D5B1358-169C-4D60-B04D-3FAE5117A2B6}" destId="{2A5F8268-4B32-4948-804B-87099915C3BD}" srcOrd="1" destOrd="0" parTransId="{337A622E-8293-496F-AB23-7DCE32C3F91F}" sibTransId="{82D343BC-5AA8-4A46-936F-3822EBBF29BD}"/>
    <dgm:cxn modelId="{1C2DAC71-CDAB-445C-A819-AEF77ABE0D0A}" srcId="{3D5B1358-169C-4D60-B04D-3FAE5117A2B6}" destId="{3B41BF43-89F3-409B-BEC5-3D2C5522B758}" srcOrd="2" destOrd="0" parTransId="{C2F08021-F356-4FD8-ADE5-C4DAAB67B131}" sibTransId="{DB31DC7D-0F2B-4EDF-A326-BE1135BA16C1}"/>
    <dgm:cxn modelId="{583608D5-831E-4494-A90F-CFF4EA416288}" type="presOf" srcId="{3B41BF43-89F3-409B-BEC5-3D2C5522B758}" destId="{3BF9118D-5950-49BD-893B-1CA8670A258B}" srcOrd="0" destOrd="0" presId="urn:microsoft.com/office/officeart/2018/2/layout/IconVerticalSolidList"/>
    <dgm:cxn modelId="{793573F5-B170-448C-8D50-145F835BF5F7}" type="presOf" srcId="{2A5F8268-4B32-4948-804B-87099915C3BD}" destId="{76C3FF96-66F6-4A9C-A07B-14FEE13D2956}" srcOrd="0" destOrd="0" presId="urn:microsoft.com/office/officeart/2018/2/layout/IconVerticalSolidList"/>
    <dgm:cxn modelId="{853A64ED-47FC-4367-9571-4379E71FD12D}" type="presParOf" srcId="{B890DD64-63E2-4270-B91C-21D500F52EC5}" destId="{5611EFE7-A8AC-4747-8BA5-8B1AB0CA734E}" srcOrd="0" destOrd="0" presId="urn:microsoft.com/office/officeart/2018/2/layout/IconVerticalSolidList"/>
    <dgm:cxn modelId="{E53F2F41-3C24-46DA-9004-E1B14999D97F}" type="presParOf" srcId="{5611EFE7-A8AC-4747-8BA5-8B1AB0CA734E}" destId="{55DC256B-2FA9-434F-8A39-690C48A281B4}" srcOrd="0" destOrd="0" presId="urn:microsoft.com/office/officeart/2018/2/layout/IconVerticalSolidList"/>
    <dgm:cxn modelId="{9CE48399-D473-4C58-8520-3E59455BD351}" type="presParOf" srcId="{5611EFE7-A8AC-4747-8BA5-8B1AB0CA734E}" destId="{F3C1AEF0-8E25-4011-AABE-58429DA4FE83}" srcOrd="1" destOrd="0" presId="urn:microsoft.com/office/officeart/2018/2/layout/IconVerticalSolidList"/>
    <dgm:cxn modelId="{4840C124-49B7-450C-8DE0-73F8D0BEE714}" type="presParOf" srcId="{5611EFE7-A8AC-4747-8BA5-8B1AB0CA734E}" destId="{60473265-DDD8-41C5-BAE9-0456535B96C5}" srcOrd="2" destOrd="0" presId="urn:microsoft.com/office/officeart/2018/2/layout/IconVerticalSolidList"/>
    <dgm:cxn modelId="{36BE48D4-E896-4B0D-8DD1-21F9837D79B5}" type="presParOf" srcId="{5611EFE7-A8AC-4747-8BA5-8B1AB0CA734E}" destId="{558BBFA9-F511-4F49-8950-CD650C24ABE9}" srcOrd="3" destOrd="0" presId="urn:microsoft.com/office/officeart/2018/2/layout/IconVerticalSolidList"/>
    <dgm:cxn modelId="{81F58ED4-7B6C-46FE-9261-903F34F7D12F}" type="presParOf" srcId="{B890DD64-63E2-4270-B91C-21D500F52EC5}" destId="{FF6C91F4-3ED8-4C15-8A54-FC364A4A5E25}" srcOrd="1" destOrd="0" presId="urn:microsoft.com/office/officeart/2018/2/layout/IconVerticalSolidList"/>
    <dgm:cxn modelId="{0F9D0FF2-CEEB-46A7-B4D8-945052D1754C}" type="presParOf" srcId="{B890DD64-63E2-4270-B91C-21D500F52EC5}" destId="{7E7776D0-ABB4-48E1-A470-441063F243F2}" srcOrd="2" destOrd="0" presId="urn:microsoft.com/office/officeart/2018/2/layout/IconVerticalSolidList"/>
    <dgm:cxn modelId="{538ECA23-F4A7-4AAD-B6BD-320F8AF3B973}" type="presParOf" srcId="{7E7776D0-ABB4-48E1-A470-441063F243F2}" destId="{2F72E998-03E8-44D0-B42D-28E7FD61357A}" srcOrd="0" destOrd="0" presId="urn:microsoft.com/office/officeart/2018/2/layout/IconVerticalSolidList"/>
    <dgm:cxn modelId="{3E215A07-F6DE-4406-833B-01F07B4C7CAA}" type="presParOf" srcId="{7E7776D0-ABB4-48E1-A470-441063F243F2}" destId="{14DEC291-4486-44B7-A6C5-F281FCE97131}" srcOrd="1" destOrd="0" presId="urn:microsoft.com/office/officeart/2018/2/layout/IconVerticalSolidList"/>
    <dgm:cxn modelId="{3AB375E6-8163-4F43-84B0-4A1318B99E89}" type="presParOf" srcId="{7E7776D0-ABB4-48E1-A470-441063F243F2}" destId="{E0E32E1D-67B8-4ADF-B622-42A4AE12511C}" srcOrd="2" destOrd="0" presId="urn:microsoft.com/office/officeart/2018/2/layout/IconVerticalSolidList"/>
    <dgm:cxn modelId="{E546B9E6-E930-4AC6-B0E4-A70E454BC6D4}" type="presParOf" srcId="{7E7776D0-ABB4-48E1-A470-441063F243F2}" destId="{76C3FF96-66F6-4A9C-A07B-14FEE13D2956}" srcOrd="3" destOrd="0" presId="urn:microsoft.com/office/officeart/2018/2/layout/IconVerticalSolidList"/>
    <dgm:cxn modelId="{37C87D66-676E-4420-8697-F8B13C122BE0}" type="presParOf" srcId="{B890DD64-63E2-4270-B91C-21D500F52EC5}" destId="{06983A58-CC01-4B1A-B08A-E70667BC9674}" srcOrd="3" destOrd="0" presId="urn:microsoft.com/office/officeart/2018/2/layout/IconVerticalSolidList"/>
    <dgm:cxn modelId="{86549858-E946-4BE4-8EA0-BB4EC01112CC}" type="presParOf" srcId="{B890DD64-63E2-4270-B91C-21D500F52EC5}" destId="{D9161EEF-6159-462C-AED4-7A9506D94722}" srcOrd="4" destOrd="0" presId="urn:microsoft.com/office/officeart/2018/2/layout/IconVerticalSolidList"/>
    <dgm:cxn modelId="{18CEFEBB-1509-4738-8897-C49908EF440C}" type="presParOf" srcId="{D9161EEF-6159-462C-AED4-7A9506D94722}" destId="{43B2C701-E52A-4651-BAB8-3618E264CAC0}" srcOrd="0" destOrd="0" presId="urn:microsoft.com/office/officeart/2018/2/layout/IconVerticalSolidList"/>
    <dgm:cxn modelId="{9F0AC10A-FC92-40B8-92BE-786F7334C789}" type="presParOf" srcId="{D9161EEF-6159-462C-AED4-7A9506D94722}" destId="{6F5A6065-4AB7-4518-82B0-C7C6EB87FA1F}" srcOrd="1" destOrd="0" presId="urn:microsoft.com/office/officeart/2018/2/layout/IconVerticalSolidList"/>
    <dgm:cxn modelId="{69283F3A-1C56-40C1-8097-99F4AE5F2B81}" type="presParOf" srcId="{D9161EEF-6159-462C-AED4-7A9506D94722}" destId="{D6DA3E57-7A18-49B9-93BE-0C5E4C3F0E7C}" srcOrd="2" destOrd="0" presId="urn:microsoft.com/office/officeart/2018/2/layout/IconVerticalSolidList"/>
    <dgm:cxn modelId="{C3EED737-2440-4858-B99A-30B770ECA72A}" type="presParOf" srcId="{D9161EEF-6159-462C-AED4-7A9506D94722}" destId="{3BF9118D-5950-49BD-893B-1CA8670A25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1817D-FF91-4E06-A4A4-6D5D57CE5C27}">
      <dsp:nvSpPr>
        <dsp:cNvPr id="0" name=""/>
        <dsp:cNvSpPr/>
      </dsp:nvSpPr>
      <dsp:spPr>
        <a:xfrm>
          <a:off x="1016300" y="1131561"/>
          <a:ext cx="2374044" cy="23740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Noise</a:t>
          </a:r>
          <a:r>
            <a:rPr lang="pl-PL" sz="3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emission</a:t>
          </a:r>
          <a:r>
            <a:rPr lang="pl-PL" sz="31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3100" kern="1200" dirty="0" err="1">
              <a:latin typeface="Arial" panose="020B0604020202020204" pitchFamily="34" charset="0"/>
              <a:cs typeface="Arial" panose="020B0604020202020204" pitchFamily="34" charset="0"/>
            </a:rPr>
            <a:t>issues</a:t>
          </a:r>
          <a:endParaRPr lang="pl-PL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3971" y="1479232"/>
        <a:ext cx="1678702" cy="1678702"/>
      </dsp:txXfrm>
    </dsp:sp>
    <dsp:sp modelId="{AAC40B72-1AAD-4F9F-B72F-3D490F548F9C}">
      <dsp:nvSpPr>
        <dsp:cNvPr id="0" name=""/>
        <dsp:cNvSpPr/>
      </dsp:nvSpPr>
      <dsp:spPr>
        <a:xfrm>
          <a:off x="1574276" y="98583"/>
          <a:ext cx="1187022" cy="118702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pl-PL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social</a:t>
          </a: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 party</a:t>
          </a:r>
          <a:endParaRPr lang="pl-PL" sz="1200" kern="1200" dirty="0">
            <a:latin typeface="+mn-lt"/>
            <a:cs typeface="Arial" panose="020B0604020202020204" pitchFamily="34" charset="0"/>
          </a:endParaRPr>
        </a:p>
      </dsp:txBody>
      <dsp:txXfrm>
        <a:off x="1748111" y="272418"/>
        <a:ext cx="839352" cy="839352"/>
      </dsp:txXfrm>
    </dsp:sp>
    <dsp:sp modelId="{D9C0130E-B6DC-46A5-A058-225E36AF5958}">
      <dsp:nvSpPr>
        <dsp:cNvPr id="0" name=""/>
        <dsp:cNvSpPr/>
      </dsp:nvSpPr>
      <dsp:spPr>
        <a:xfrm>
          <a:off x="2982929" y="2550620"/>
          <a:ext cx="1187022" cy="118702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local</a:t>
          </a: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authorities</a:t>
          </a:r>
          <a:endParaRPr lang="pl-PL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6764" y="2724455"/>
        <a:ext cx="839352" cy="839352"/>
      </dsp:txXfrm>
    </dsp:sp>
    <dsp:sp modelId="{1AE6E16C-D9A2-4C34-9F9D-DA8CC37581A5}">
      <dsp:nvSpPr>
        <dsp:cNvPr id="0" name=""/>
        <dsp:cNvSpPr/>
      </dsp:nvSpPr>
      <dsp:spPr>
        <a:xfrm>
          <a:off x="174547" y="2541742"/>
          <a:ext cx="1187022" cy="118702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Legal</a:t>
          </a:r>
          <a:r>
            <a:rPr lang="pl-PL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reqirements</a:t>
          </a:r>
          <a:endParaRPr lang="pl-PL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382" y="2715577"/>
        <a:ext cx="839352" cy="839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8B36D-3A05-46CF-8CE6-790889AD79C5}">
      <dsp:nvSpPr>
        <dsp:cNvPr id="0" name=""/>
        <dsp:cNvSpPr/>
      </dsp:nvSpPr>
      <dsp:spPr>
        <a:xfrm>
          <a:off x="6260" y="6774"/>
          <a:ext cx="2789832" cy="1916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Vibrodiagnostic</a:t>
          </a:r>
          <a:r>
            <a:rPr lang="en-GB" sz="14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 anal</a:t>
          </a:r>
          <a:r>
            <a:rPr lang="pl-PL" sz="14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y</a:t>
          </a:r>
          <a:r>
            <a:rPr lang="en-GB" sz="14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sys</a:t>
          </a:r>
        </a:p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Identification of the problem</a:t>
          </a:r>
        </a:p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2019/20</a:t>
          </a:r>
        </a:p>
      </dsp:txBody>
      <dsp:txXfrm>
        <a:off x="62385" y="62899"/>
        <a:ext cx="2677582" cy="1804009"/>
      </dsp:txXfrm>
    </dsp:sp>
    <dsp:sp modelId="{62A60911-C544-4FA4-ADF2-E049FEAEC038}">
      <dsp:nvSpPr>
        <dsp:cNvPr id="0" name=""/>
        <dsp:cNvSpPr/>
      </dsp:nvSpPr>
      <dsp:spPr>
        <a:xfrm>
          <a:off x="3045869" y="655181"/>
          <a:ext cx="529526" cy="6194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3045869" y="779070"/>
        <a:ext cx="370668" cy="371668"/>
      </dsp:txXfrm>
    </dsp:sp>
    <dsp:sp modelId="{D9CF2984-5FB3-41D8-85AC-36371C738ADB}">
      <dsp:nvSpPr>
        <dsp:cNvPr id="0" name=""/>
        <dsp:cNvSpPr/>
      </dsp:nvSpPr>
      <dsp:spPr>
        <a:xfrm>
          <a:off x="3795200" y="6774"/>
          <a:ext cx="2858995" cy="1916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I Stage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Limiting of noise in main emitters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Acoustic camera measurements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Analysis of the results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2021/22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200" b="0" kern="1200" dirty="0"/>
        </a:p>
      </dsp:txBody>
      <dsp:txXfrm>
        <a:off x="3851325" y="62899"/>
        <a:ext cx="2746745" cy="1804009"/>
      </dsp:txXfrm>
    </dsp:sp>
    <dsp:sp modelId="{D30E0008-5A5F-4B1B-8287-7AA8A08F8D0E}">
      <dsp:nvSpPr>
        <dsp:cNvPr id="0" name=""/>
        <dsp:cNvSpPr/>
      </dsp:nvSpPr>
      <dsp:spPr>
        <a:xfrm>
          <a:off x="6903972" y="655181"/>
          <a:ext cx="529526" cy="6194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600" kern="1200"/>
        </a:p>
      </dsp:txBody>
      <dsp:txXfrm>
        <a:off x="6903972" y="779070"/>
        <a:ext cx="370668" cy="371668"/>
      </dsp:txXfrm>
    </dsp:sp>
    <dsp:sp modelId="{682E6FDB-A1E3-4DB7-BC38-02BF997985B9}">
      <dsp:nvSpPr>
        <dsp:cNvPr id="0" name=""/>
        <dsp:cNvSpPr/>
      </dsp:nvSpPr>
      <dsp:spPr>
        <a:xfrm>
          <a:off x="7653302" y="6774"/>
          <a:ext cx="2996897" cy="1916259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57150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II Stage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Limiting of noise in secondary emitters, including low frequency sources</a:t>
          </a: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latin typeface="Arial" panose="020B0604020202020204" pitchFamily="34" charset="0"/>
              <a:cs typeface="Arial" panose="020B0604020202020204" pitchFamily="34" charset="0"/>
            </a:rPr>
            <a:t>Analysis of the results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2023/24</a:t>
          </a:r>
        </a:p>
      </dsp:txBody>
      <dsp:txXfrm>
        <a:off x="7709427" y="62899"/>
        <a:ext cx="2884647" cy="18040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D657B-E171-4978-9C35-1EE0FCC7B745}">
      <dsp:nvSpPr>
        <dsp:cNvPr id="0" name=""/>
        <dsp:cNvSpPr/>
      </dsp:nvSpPr>
      <dsp:spPr>
        <a:xfrm>
          <a:off x="0" y="3499"/>
          <a:ext cx="11388377" cy="988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024B07-216C-452D-88B4-690195FB8688}">
      <dsp:nvSpPr>
        <dsp:cNvPr id="0" name=""/>
        <dsp:cNvSpPr/>
      </dsp:nvSpPr>
      <dsp:spPr>
        <a:xfrm>
          <a:off x="253400" y="267283"/>
          <a:ext cx="460727" cy="460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77BD69-D90D-48D4-9257-B3F8BD7CFF1D}">
      <dsp:nvSpPr>
        <dsp:cNvPr id="0" name=""/>
        <dsp:cNvSpPr/>
      </dsp:nvSpPr>
      <dsp:spPr>
        <a:xfrm>
          <a:off x="967528" y="78803"/>
          <a:ext cx="10420848" cy="83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55" tIns="88655" rIns="88655" bIns="8865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Required efficiency of all imp</a:t>
          </a:r>
          <a:r>
            <a:rPr lang="pl-PL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GB" sz="16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emented</a:t>
          </a: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 noise reduction measures have been achieved</a:t>
          </a:r>
        </a:p>
      </dsp:txBody>
      <dsp:txXfrm>
        <a:off x="967528" y="78803"/>
        <a:ext cx="10420848" cy="837687"/>
      </dsp:txXfrm>
    </dsp:sp>
    <dsp:sp modelId="{BE54D405-7184-49BA-ABBC-72A8C52D01C8}">
      <dsp:nvSpPr>
        <dsp:cNvPr id="0" name=""/>
        <dsp:cNvSpPr/>
      </dsp:nvSpPr>
      <dsp:spPr>
        <a:xfrm>
          <a:off x="0" y="1201216"/>
          <a:ext cx="11388377" cy="988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EF041A-6F3E-42BF-AD65-63140E65B880}">
      <dsp:nvSpPr>
        <dsp:cNvPr id="0" name=""/>
        <dsp:cNvSpPr/>
      </dsp:nvSpPr>
      <dsp:spPr>
        <a:xfrm>
          <a:off x="253400" y="1465000"/>
          <a:ext cx="460727" cy="460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06C0E-6ADC-4AB1-A1AA-CE6B7EBDD104}">
      <dsp:nvSpPr>
        <dsp:cNvPr id="0" name=""/>
        <dsp:cNvSpPr/>
      </dsp:nvSpPr>
      <dsp:spPr>
        <a:xfrm>
          <a:off x="967528" y="1276520"/>
          <a:ext cx="10420848" cy="83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55" tIns="88655" rIns="88655" bIns="8865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Significant reduction of noise level on-site and in the UGS surrounding</a:t>
          </a:r>
          <a:endParaRPr lang="en-GB" sz="12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7528" y="1276520"/>
        <a:ext cx="10420848" cy="837687"/>
      </dsp:txXfrm>
    </dsp:sp>
    <dsp:sp modelId="{A4FCB1C8-2CA5-4C8E-87CD-B471B104488F}">
      <dsp:nvSpPr>
        <dsp:cNvPr id="0" name=""/>
        <dsp:cNvSpPr/>
      </dsp:nvSpPr>
      <dsp:spPr>
        <a:xfrm>
          <a:off x="0" y="2398933"/>
          <a:ext cx="11388377" cy="9882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DCE11C-2459-4BA5-955B-C44012934F4D}">
      <dsp:nvSpPr>
        <dsp:cNvPr id="0" name=""/>
        <dsp:cNvSpPr/>
      </dsp:nvSpPr>
      <dsp:spPr>
        <a:xfrm>
          <a:off x="253400" y="2662716"/>
          <a:ext cx="460727" cy="460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863821-5046-424F-8E68-A46C651E9639}">
      <dsp:nvSpPr>
        <dsp:cNvPr id="0" name=""/>
        <dsp:cNvSpPr/>
      </dsp:nvSpPr>
      <dsp:spPr>
        <a:xfrm>
          <a:off x="967528" y="2474237"/>
          <a:ext cx="10420848" cy="83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55" tIns="88655" rIns="88655" bIns="8865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Analysis of the accredited measurements allowed to show</a:t>
          </a:r>
          <a:r>
            <a:rPr lang="pl-PL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low frequency noise issue</a:t>
          </a:r>
        </a:p>
      </dsp:txBody>
      <dsp:txXfrm>
        <a:off x="967528" y="2474237"/>
        <a:ext cx="10420848" cy="837687"/>
      </dsp:txXfrm>
    </dsp:sp>
    <dsp:sp modelId="{3B7CC25D-6643-4585-B17B-2FBBB53019AA}">
      <dsp:nvSpPr>
        <dsp:cNvPr id="0" name=""/>
        <dsp:cNvSpPr/>
      </dsp:nvSpPr>
      <dsp:spPr>
        <a:xfrm>
          <a:off x="0" y="3596650"/>
          <a:ext cx="11388377" cy="9894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767529-9431-464F-B35A-BBB6E2F420C3}">
      <dsp:nvSpPr>
        <dsp:cNvPr id="0" name=""/>
        <dsp:cNvSpPr/>
      </dsp:nvSpPr>
      <dsp:spPr>
        <a:xfrm>
          <a:off x="253400" y="3860999"/>
          <a:ext cx="460727" cy="460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7EE146-75AF-4918-9BF7-426EE0C81CE0}">
      <dsp:nvSpPr>
        <dsp:cNvPr id="0" name=""/>
        <dsp:cNvSpPr/>
      </dsp:nvSpPr>
      <dsp:spPr>
        <a:xfrm>
          <a:off x="967528" y="3672519"/>
          <a:ext cx="10420848" cy="837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55" tIns="88655" rIns="88655" bIns="8865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Additional emitters to work on during II Stage have been selected </a:t>
          </a:r>
          <a:r>
            <a:rPr lang="en-GB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– exhaust stacks of gas engines 4 </a:t>
          </a:r>
          <a:r>
            <a:rPr lang="en-GB" sz="1600" b="1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psc</a:t>
          </a:r>
          <a:r>
            <a:rPr lang="en-GB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967528" y="3672519"/>
        <a:ext cx="10420848" cy="8376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D657B-E171-4978-9C35-1EE0FCC7B745}">
      <dsp:nvSpPr>
        <dsp:cNvPr id="0" name=""/>
        <dsp:cNvSpPr/>
      </dsp:nvSpPr>
      <dsp:spPr>
        <a:xfrm>
          <a:off x="-193638" y="448178"/>
          <a:ext cx="5621079" cy="15395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024B07-216C-452D-88B4-690195FB8688}">
      <dsp:nvSpPr>
        <dsp:cNvPr id="0" name=""/>
        <dsp:cNvSpPr/>
      </dsp:nvSpPr>
      <dsp:spPr>
        <a:xfrm>
          <a:off x="0" y="878398"/>
          <a:ext cx="699011" cy="6996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77BD69-D90D-48D4-9257-B3F8BD7CFF1D}">
      <dsp:nvSpPr>
        <dsp:cNvPr id="0" name=""/>
        <dsp:cNvSpPr/>
      </dsp:nvSpPr>
      <dsp:spPr>
        <a:xfrm>
          <a:off x="771915" y="465475"/>
          <a:ext cx="4930578" cy="14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07" tIns="134507" rIns="134507" bIns="13450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rPr>
            <a:t>Main focus were 63 and 125 Hz bands, which are responsible for low frequency noise transmission</a:t>
          </a:r>
          <a:endParaRPr lang="en-GB" sz="1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1915" y="465475"/>
        <a:ext cx="4930578" cy="1433660"/>
      </dsp:txXfrm>
    </dsp:sp>
    <dsp:sp modelId="{BE54D405-7184-49BA-ABBC-72A8C52D01C8}">
      <dsp:nvSpPr>
        <dsp:cNvPr id="0" name=""/>
        <dsp:cNvSpPr/>
      </dsp:nvSpPr>
      <dsp:spPr>
        <a:xfrm>
          <a:off x="-193638" y="2305413"/>
          <a:ext cx="5621079" cy="14994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EF041A-6F3E-42BF-AD65-63140E65B880}">
      <dsp:nvSpPr>
        <dsp:cNvPr id="0" name=""/>
        <dsp:cNvSpPr/>
      </dsp:nvSpPr>
      <dsp:spPr>
        <a:xfrm>
          <a:off x="0" y="2770295"/>
          <a:ext cx="699011" cy="569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106C0E-6ADC-4AB1-A1AA-CE6B7EBDD104}">
      <dsp:nvSpPr>
        <dsp:cNvPr id="0" name=""/>
        <dsp:cNvSpPr/>
      </dsp:nvSpPr>
      <dsp:spPr>
        <a:xfrm>
          <a:off x="571525" y="2376376"/>
          <a:ext cx="4931242" cy="127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07" tIns="134507" rIns="134507" bIns="13450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reach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adequate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acoustic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conditions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was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required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to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cut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the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noise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emission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from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exhaust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stacks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by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least</a:t>
          </a:r>
          <a:r>
            <a:rPr lang="pl-PL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14,0 </a:t>
          </a:r>
          <a:r>
            <a:rPr lang="pl-PL" sz="1400" b="1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dB</a:t>
          </a:r>
          <a:r>
            <a:rPr lang="pl-PL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rPr>
            <a:t>/A.</a:t>
          </a:r>
          <a:endParaRPr lang="pl-PL" sz="1100" u="sng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1525" y="2376376"/>
        <a:ext cx="4931242" cy="1270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FF3E3-D29A-4028-A168-D10056C24881}">
      <dsp:nvSpPr>
        <dsp:cNvPr id="0" name=""/>
        <dsp:cNvSpPr/>
      </dsp:nvSpPr>
      <dsp:spPr>
        <a:xfrm>
          <a:off x="0" y="446"/>
          <a:ext cx="7155401" cy="1043943"/>
        </a:xfrm>
        <a:prstGeom prst="roundRect">
          <a:avLst>
            <a:gd name="adj" fmla="val 10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D9F2A-C700-43B4-B6B6-61F027BAB5DA}">
      <dsp:nvSpPr>
        <dsp:cNvPr id="0" name=""/>
        <dsp:cNvSpPr/>
      </dsp:nvSpPr>
      <dsp:spPr>
        <a:xfrm>
          <a:off x="315792" y="235333"/>
          <a:ext cx="574168" cy="5741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4144E-A608-4933-87D7-78849C2D5F31}">
      <dsp:nvSpPr>
        <dsp:cNvPr id="0" name=""/>
        <dsp:cNvSpPr/>
      </dsp:nvSpPr>
      <dsp:spPr>
        <a:xfrm>
          <a:off x="1205754" y="446"/>
          <a:ext cx="5949646" cy="1043943"/>
        </a:xfrm>
        <a:prstGeom prst="rect">
          <a:avLst/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84" tIns="110484" rIns="110484" bIns="1104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  <a:latin typeface="+mn-lt"/>
            </a:rPr>
            <a:t>Silencers on the gas engine exhaust gases stack outlet – 4 </a:t>
          </a:r>
          <a:r>
            <a:rPr lang="en-GB" sz="1400" b="0" kern="1200" noProof="0" dirty="0" err="1">
              <a:solidFill>
                <a:schemeClr val="bg1"/>
              </a:solidFill>
              <a:latin typeface="+mn-lt"/>
            </a:rPr>
            <a:t>psc</a:t>
          </a:r>
          <a:r>
            <a:rPr lang="en-GB" sz="1400" b="0" kern="1200" noProof="0" dirty="0">
              <a:solidFill>
                <a:schemeClr val="bg1"/>
              </a:solidFill>
              <a:latin typeface="+mn-lt"/>
            </a:rPr>
            <a:t>.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18,6 dB/A 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95,5 → 76,8 d</a:t>
          </a:r>
          <a:r>
            <a:rPr lang="pl-PL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</a:p>
      </dsp:txBody>
      <dsp:txXfrm>
        <a:off x="1205754" y="446"/>
        <a:ext cx="5949646" cy="1043943"/>
      </dsp:txXfrm>
    </dsp:sp>
    <dsp:sp modelId="{267014DA-E844-4656-A1EC-DFB8C2873E0A}">
      <dsp:nvSpPr>
        <dsp:cNvPr id="0" name=""/>
        <dsp:cNvSpPr/>
      </dsp:nvSpPr>
      <dsp:spPr>
        <a:xfrm>
          <a:off x="0" y="1305375"/>
          <a:ext cx="7155401" cy="10439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78D8A-4073-4E31-B1F3-787607835CEB}">
      <dsp:nvSpPr>
        <dsp:cNvPr id="0" name=""/>
        <dsp:cNvSpPr/>
      </dsp:nvSpPr>
      <dsp:spPr>
        <a:xfrm>
          <a:off x="315792" y="1540262"/>
          <a:ext cx="574168" cy="57416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63AE6-0BEC-4765-969E-C7C54B908D63}">
      <dsp:nvSpPr>
        <dsp:cNvPr id="0" name=""/>
        <dsp:cNvSpPr/>
      </dsp:nvSpPr>
      <dsp:spPr>
        <a:xfrm>
          <a:off x="1205754" y="1305375"/>
          <a:ext cx="5949646" cy="104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84" tIns="110484" rIns="110484" bIns="1104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</a:rPr>
            <a:t>Silencers on blow-off flaps – 4 pcs.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15,4 dB/A 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82,1 → 66,7 d</a:t>
          </a:r>
          <a:r>
            <a:rPr lang="pl-PL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  <a:r>
            <a:rPr lang="en-GB" sz="1400" b="0" kern="1200" noProof="0" dirty="0">
              <a:solidFill>
                <a:schemeClr val="bg1"/>
              </a:solidFill>
            </a:rPr>
            <a:t> </a:t>
          </a:r>
        </a:p>
      </dsp:txBody>
      <dsp:txXfrm>
        <a:off x="1205754" y="1305375"/>
        <a:ext cx="5949646" cy="1043943"/>
      </dsp:txXfrm>
    </dsp:sp>
    <dsp:sp modelId="{25AAEF63-3A05-4245-9561-9D3C2CD80512}">
      <dsp:nvSpPr>
        <dsp:cNvPr id="0" name=""/>
        <dsp:cNvSpPr/>
      </dsp:nvSpPr>
      <dsp:spPr>
        <a:xfrm>
          <a:off x="0" y="2610304"/>
          <a:ext cx="7155401" cy="10439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FDE83-05F2-4F7B-A474-168D71ECDEA6}">
      <dsp:nvSpPr>
        <dsp:cNvPr id="0" name=""/>
        <dsp:cNvSpPr/>
      </dsp:nvSpPr>
      <dsp:spPr>
        <a:xfrm>
          <a:off x="315792" y="2845191"/>
          <a:ext cx="574168" cy="57416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AC431-5BAC-4121-952E-9ABD3F482DBE}">
      <dsp:nvSpPr>
        <dsp:cNvPr id="0" name=""/>
        <dsp:cNvSpPr/>
      </dsp:nvSpPr>
      <dsp:spPr>
        <a:xfrm>
          <a:off x="1205754" y="2610304"/>
          <a:ext cx="5949646" cy="104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84" tIns="110484" rIns="110484" bIns="1104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</a:rPr>
            <a:t>Exchange of acoustic insulation of stack – 4 pcs.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Noise reduction level </a:t>
          </a:r>
          <a:r>
            <a:rPr lang="en-GB" sz="1400" b="1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15,8 dB/A 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	79,4 → 63,6 d</a:t>
          </a:r>
          <a:r>
            <a:rPr lang="pl-PL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</a:t>
          </a:r>
          <a:r>
            <a:rPr lang="en-GB" sz="1400" b="0" kern="120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/A</a:t>
          </a:r>
          <a:endParaRPr lang="en-GB" sz="1400" b="0" kern="1200" noProof="0" dirty="0">
            <a:solidFill>
              <a:schemeClr val="bg1"/>
            </a:solidFill>
          </a:endParaRPr>
        </a:p>
      </dsp:txBody>
      <dsp:txXfrm>
        <a:off x="1205754" y="2610304"/>
        <a:ext cx="5949646" cy="10439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C256B-2FA9-434F-8A39-690C48A281B4}">
      <dsp:nvSpPr>
        <dsp:cNvPr id="0" name=""/>
        <dsp:cNvSpPr/>
      </dsp:nvSpPr>
      <dsp:spPr>
        <a:xfrm>
          <a:off x="0" y="1305"/>
          <a:ext cx="11350327" cy="9326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C1AEF0-8E25-4011-AABE-58429DA4FE83}">
      <dsp:nvSpPr>
        <dsp:cNvPr id="0" name=""/>
        <dsp:cNvSpPr/>
      </dsp:nvSpPr>
      <dsp:spPr>
        <a:xfrm>
          <a:off x="282114" y="211143"/>
          <a:ext cx="512935" cy="512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8BBFA9-F511-4F49-8950-CD650C24ABE9}">
      <dsp:nvSpPr>
        <dsp:cNvPr id="0" name=""/>
        <dsp:cNvSpPr/>
      </dsp:nvSpPr>
      <dsp:spPr>
        <a:xfrm>
          <a:off x="1077165" y="1305"/>
          <a:ext cx="10273161" cy="932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98701" rIns="98701" bIns="987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Arial" panose="020B0604020202020204" pitchFamily="34" charset="0"/>
              <a:cs typeface="Arial" panose="020B0604020202020204" pitchFamily="34" charset="0"/>
            </a:rPr>
            <a:t>Noise reduction level was higher than expected for all emitters</a:t>
          </a:r>
        </a:p>
      </dsp:txBody>
      <dsp:txXfrm>
        <a:off x="1077165" y="1305"/>
        <a:ext cx="10273161" cy="932610"/>
      </dsp:txXfrm>
    </dsp:sp>
    <dsp:sp modelId="{2F72E998-03E8-44D0-B42D-28E7FD61357A}">
      <dsp:nvSpPr>
        <dsp:cNvPr id="0" name=""/>
        <dsp:cNvSpPr/>
      </dsp:nvSpPr>
      <dsp:spPr>
        <a:xfrm>
          <a:off x="0" y="1330145"/>
          <a:ext cx="11350327" cy="9326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DEC291-4486-44B7-A6C5-F281FCE97131}">
      <dsp:nvSpPr>
        <dsp:cNvPr id="0" name=""/>
        <dsp:cNvSpPr/>
      </dsp:nvSpPr>
      <dsp:spPr>
        <a:xfrm>
          <a:off x="282114" y="1539982"/>
          <a:ext cx="512935" cy="512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C3FF96-66F6-4A9C-A07B-14FEE13D2956}">
      <dsp:nvSpPr>
        <dsp:cNvPr id="0" name=""/>
        <dsp:cNvSpPr/>
      </dsp:nvSpPr>
      <dsp:spPr>
        <a:xfrm>
          <a:off x="1077165" y="1167069"/>
          <a:ext cx="10273161" cy="125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98701" rIns="98701" bIns="987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Arial" panose="020B0604020202020204" pitchFamily="34" charset="0"/>
              <a:cs typeface="Arial" panose="020B0604020202020204" pitchFamily="34" charset="0"/>
            </a:rPr>
            <a:t>Low frequency noise at residential areas in Kosakowo were significantly reduced</a:t>
          </a:r>
        </a:p>
      </dsp:txBody>
      <dsp:txXfrm>
        <a:off x="1077165" y="1167069"/>
        <a:ext cx="10273161" cy="1258762"/>
      </dsp:txXfrm>
    </dsp:sp>
    <dsp:sp modelId="{43B2C701-E52A-4651-BAB8-3618E264CAC0}">
      <dsp:nvSpPr>
        <dsp:cNvPr id="0" name=""/>
        <dsp:cNvSpPr/>
      </dsp:nvSpPr>
      <dsp:spPr>
        <a:xfrm>
          <a:off x="0" y="2633113"/>
          <a:ext cx="11350327" cy="9326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5A6065-4AB7-4518-82B0-C7C6EB87FA1F}">
      <dsp:nvSpPr>
        <dsp:cNvPr id="0" name=""/>
        <dsp:cNvSpPr/>
      </dsp:nvSpPr>
      <dsp:spPr>
        <a:xfrm>
          <a:off x="282114" y="2868821"/>
          <a:ext cx="512935" cy="512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F9118D-5950-49BD-893B-1CA8670A258B}">
      <dsp:nvSpPr>
        <dsp:cNvPr id="0" name=""/>
        <dsp:cNvSpPr/>
      </dsp:nvSpPr>
      <dsp:spPr>
        <a:xfrm>
          <a:off x="1077165" y="2658984"/>
          <a:ext cx="10273161" cy="932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98701" rIns="98701" bIns="9870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noProof="0" dirty="0">
              <a:latin typeface="Arial" panose="020B0604020202020204" pitchFamily="34" charset="0"/>
              <a:cs typeface="Arial" panose="020B0604020202020204" pitchFamily="34" charset="0"/>
            </a:rPr>
            <a:t>Accredited measurements results and analysis based on those results confirmed that the impact of UGS Kosakowo installations on acoustic environment of residential areas is within allowed limits</a:t>
          </a:r>
        </a:p>
      </dsp:txBody>
      <dsp:txXfrm>
        <a:off x="1077165" y="2658984"/>
        <a:ext cx="10273161" cy="932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47361F3-0ACB-46BC-9623-B9A266FE41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64E1FA4-CE18-47DE-963F-171EE15FF5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38F1A-A363-42AB-A8C4-6E38B1698B9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82E02F7-399D-4F2C-8462-F91D2E66A1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EDD6C4-4119-473F-940C-2956E49D5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070DD-CB63-4F89-99A8-4626523F5C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590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A9AC0-BF55-42F2-BA3E-1608DFFD996F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573D4-298E-4C7D-9277-B183BBD86C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39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573D4-298E-4C7D-9277-B183BBD86CA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38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573D4-298E-4C7D-9277-B183BBD86CA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38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84CF3F-B338-47A5-90B2-C6AEB0919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002FF2B-C9CE-4F8A-A4C3-8498D4EF6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E11A48-1079-4D15-B3A0-FB3B7BF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0C68ED-5ED5-401B-901C-5CD71160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0B67B0-0976-4A3E-A982-4D5AFCE7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08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E66612-7D2A-4C21-BAEE-4633B9AB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67CFBF0-46E3-4EC9-809E-D6BCEE078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654B23-B232-4805-A270-9BEEB670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F607AD-55E0-4BA9-A0B0-07CDC9D3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38F56A-3793-4899-8107-811B3890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7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9A2BB04-A9DE-4507-96A2-24D1B3330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927D208-E802-420C-B663-EB6C7DCA2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D2EFE3-8EC2-432E-9BD4-DF10FBE0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022B9C-F08A-4781-96B0-78AA7D84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75C9B9-8357-414E-9D87-1EB9FB4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2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33"/>
          <a:stretch/>
        </p:blipFill>
        <p:spPr>
          <a:xfrm>
            <a:off x="0" y="0"/>
            <a:ext cx="12192000" cy="5733256"/>
          </a:xfrm>
          <a:prstGeom prst="rect">
            <a:avLst/>
          </a:prstGeom>
        </p:spPr>
      </p:pic>
      <p:sp>
        <p:nvSpPr>
          <p:cNvPr id="13" name="Symbol zastępczy tekstu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03445" y="1932980"/>
            <a:ext cx="10320000" cy="111650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Podtytuł prezentacji</a:t>
            </a:r>
          </a:p>
        </p:txBody>
      </p:sp>
      <p:sp>
        <p:nvSpPr>
          <p:cNvPr id="10" name="Symbol zastępczy tytułu 1"/>
          <p:cNvSpPr>
            <a:spLocks noGrp="1"/>
          </p:cNvSpPr>
          <p:nvPr>
            <p:ph type="title" hasCustomPrompt="1"/>
          </p:nvPr>
        </p:nvSpPr>
        <p:spPr>
          <a:xfrm>
            <a:off x="1103445" y="800326"/>
            <a:ext cx="10320000" cy="1116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Przykładowy tytuł prezentacji</a:t>
            </a:r>
            <a:br>
              <a:rPr lang="pl-PL" dirty="0"/>
            </a:br>
            <a:r>
              <a:rPr lang="pl-PL" dirty="0"/>
              <a:t>PowerPoint 16:9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" y="5711952"/>
            <a:ext cx="12191986" cy="1146047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60C31EB-8270-4DFC-AE3A-418FDF54A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88288" y="6400797"/>
            <a:ext cx="28448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1D15-529E-42DC-BCDE-CDDA0FC2A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A0C677-34AF-4D82-A682-F31705B3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4C5FB1-4A74-4519-8FDA-D0B438D7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FF67AD-E1E0-4EE7-818B-10E11DE3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FA601A-99A6-4A35-8AFF-F0E26C68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2BEA8E-28A8-4D25-A14B-29D0E5D4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19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E1860-B1B0-4B1F-90EA-38555663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8B6DF2-A92E-44BB-B572-AEFFB15E9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2A2301-4F7D-4D16-9C14-8CB048C2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D9E330-EC0F-48C4-8EAB-193F7A06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9F7C51-0C3C-4111-B287-92B31262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90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C96C6B-7AF0-420F-BA42-FB800FF0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8EFC04-77C8-4BB2-B911-7091CDDA9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0814EB-B226-4EF6-B5BF-B0E2BC812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858658-7F8A-4058-9372-5CAA7DBC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937D61-25F0-4B7D-BA4F-4FE2ADF3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90513B-0A5A-4674-8D79-8C423DDD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3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7E1CC-A563-439A-B4F4-239F1C37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DAF29F-BA51-4A11-B1B7-C8DDFDE2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3D7AFFD-E4D3-4822-B7C3-D64E45F0B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F150A91-BFFC-44CB-9D9C-BA98B0045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A9E349-AB13-4E58-B080-6934888BB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455EC02-78C7-43BA-A75E-949315D3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4EC5497-C738-46A0-B7D2-FA7D8CFD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1FA142D-733D-4888-AB34-51704B2A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162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5E9CA-1B8C-489B-9178-7461088D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0E202F-21E8-4EC4-B7B7-CC23BED6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5C96BF6-89AD-482D-9F54-02AD7AFE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607FD3-21CB-4F17-9D3C-23A85200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99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FE95613-167C-4319-BF9A-55F3E3E5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570A10D-FD72-4D2D-B274-8A02F1E0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FAA33E-817F-4A10-A622-EE6EEA9E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69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A58414-F006-4E51-913C-083D5D64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3FBEAB-CB75-482C-82D5-61B7D211A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C5351B-C299-4DC8-ACD0-6AD68DBC8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E41E62-7ACA-4851-820A-3C6CF3C0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191135-903C-416E-BEB4-E92BF34E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AEFCD2-FB81-465B-B955-36290CB3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15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E8425-B29F-476E-83C8-566E4D79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E4EFB74-A80C-4EFB-9621-585EA19E7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7C61B7-4445-4C98-A9C2-C35031101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3D8301-5C02-4621-B278-433F583B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03928FF-786A-4CCD-8A36-305CECFA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1DF15D-E604-4973-8A50-5685072B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86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43CCD1C-6722-4653-BEF9-E6582C8D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69EE12-D6EB-4DC1-BAE6-03A728BED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93A826-18F2-485A-AA8B-0FF17400D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B278-B27B-4A7C-A965-862CB09686C5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327127-5489-46C6-B7D8-4DA247C4E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04BB61-188C-4207-A583-8D91CD135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484F0-E843-4487-A500-9A9B091DC3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60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9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>
            <a:extLst>
              <a:ext uri="{FF2B5EF4-FFF2-40B4-BE49-F238E27FC236}">
                <a16:creationId xmlns:a16="http://schemas.microsoft.com/office/drawing/2014/main" id="{DCBDF077-C277-4E67-94BE-49CDA8D6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972" y="1745858"/>
            <a:ext cx="4741283" cy="1733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Noise emission reduction project in UGS Kosakowo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ED5E0CE-7E55-4C01-85C7-BC846E21A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5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8C5AF57-083B-4534-7EEC-9E68ED27334C}"/>
              </a:ext>
            </a:extLst>
          </p:cNvPr>
          <p:cNvSpPr txBox="1"/>
          <p:nvPr/>
        </p:nvSpPr>
        <p:spPr>
          <a:xfrm>
            <a:off x="9424737" y="4863960"/>
            <a:ext cx="240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Sławomir Skwarczyński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BED2ACA-095B-9558-370E-E7BC9F5BFD5E}"/>
              </a:ext>
            </a:extLst>
          </p:cNvPr>
          <p:cNvSpPr txBox="1"/>
          <p:nvPr/>
        </p:nvSpPr>
        <p:spPr>
          <a:xfrm>
            <a:off x="5694947" y="6214474"/>
            <a:ext cx="240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Paris,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238858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3364127" y="4484962"/>
            <a:ext cx="7256980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Silencers of air intake to gas engine’s turbines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91B5D0D-B0BA-4F9E-AB62-F6D29DC0D29E}"/>
              </a:ext>
            </a:extLst>
          </p:cNvPr>
          <p:cNvSpPr/>
          <p:nvPr/>
        </p:nvSpPr>
        <p:spPr>
          <a:xfrm>
            <a:off x="1322773" y="-680"/>
            <a:ext cx="9745277" cy="4333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wewnątrz, sufit, fabryka, koszyk&#10;&#10;Opis wygenerowany automatycznie">
            <a:extLst>
              <a:ext uri="{FF2B5EF4-FFF2-40B4-BE49-F238E27FC236}">
                <a16:creationId xmlns:a16="http://schemas.microsoft.com/office/drawing/2014/main" id="{48C93362-7516-4FD5-A1B8-CDB34CFD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864" y="-681"/>
            <a:ext cx="9471348" cy="418184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AA3F777-B9A8-4561-8BB9-3B44050E21DD}"/>
              </a:ext>
            </a:extLst>
          </p:cNvPr>
          <p:cNvSpPr/>
          <p:nvPr/>
        </p:nvSpPr>
        <p:spPr>
          <a:xfrm>
            <a:off x="1656334" y="537201"/>
            <a:ext cx="2444886" cy="14545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FEE14A2-901B-46B7-86FC-1FB809DDEB3D}"/>
              </a:ext>
            </a:extLst>
          </p:cNvPr>
          <p:cNvSpPr/>
          <p:nvPr/>
        </p:nvSpPr>
        <p:spPr>
          <a:xfrm>
            <a:off x="7793074" y="529685"/>
            <a:ext cx="2444886" cy="14545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2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zewnętrzne, niebo, transport, przyczepa&#10;&#10;Opis wygenerowany automatycznie">
            <a:extLst>
              <a:ext uri="{FF2B5EF4-FFF2-40B4-BE49-F238E27FC236}">
                <a16:creationId xmlns:a16="http://schemas.microsoft.com/office/drawing/2014/main" id="{C4C0BAF5-A15F-4259-A978-9B58B1CC4C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46" y="-681"/>
            <a:ext cx="5628108" cy="42210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747EBD6-5E8C-4AB2-97D5-0F357B4CE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3"/>
          <a:stretch/>
        </p:blipFill>
        <p:spPr>
          <a:xfrm>
            <a:off x="8119344" y="-680"/>
            <a:ext cx="4069413" cy="4221871"/>
          </a:xfrm>
          <a:prstGeom prst="rect">
            <a:avLst/>
          </a:prstGeom>
        </p:spPr>
      </p:pic>
      <p:pic>
        <p:nvPicPr>
          <p:cNvPr id="9" name="Obraz 8" descr="Obraz zawierający zewnętrzne&#10;&#10;Opis wygenerowany automatycznie">
            <a:extLst>
              <a:ext uri="{FF2B5EF4-FFF2-40B4-BE49-F238E27FC236}">
                <a16:creationId xmlns:a16="http://schemas.microsoft.com/office/drawing/2014/main" id="{35705FE4-354E-4FBB-B179-8DC666CD6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680"/>
            <a:ext cx="4035355" cy="422187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2965143" y="4564180"/>
            <a:ext cx="6652754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Accredited noise measurements after I stage</a:t>
            </a:r>
          </a:p>
        </p:txBody>
      </p:sp>
    </p:spTree>
    <p:extLst>
      <p:ext uri="{BB962C8B-B14F-4D97-AF65-F5344CB8AC3E}">
        <p14:creationId xmlns:p14="http://schemas.microsoft.com/office/powerpoint/2010/main" val="38819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>
            <a:extLst>
              <a:ext uri="{FF2B5EF4-FFF2-40B4-BE49-F238E27FC236}">
                <a16:creationId xmlns:a16="http://schemas.microsoft.com/office/drawing/2014/main" id="{79AE980D-0100-4E26-ACFB-B8DEDE383C70}"/>
              </a:ext>
            </a:extLst>
          </p:cNvPr>
          <p:cNvSpPr txBox="1"/>
          <p:nvPr/>
        </p:nvSpPr>
        <p:spPr>
          <a:xfrm>
            <a:off x="303209" y="5232486"/>
            <a:ext cx="6726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Acoustic camera measurements after I Stage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A354CBA-E6FA-4AD4-BFFD-3D55BC1D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69" y="14014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9956DAD-617A-47EF-846B-F6D316041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683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8DDDD149-1FD3-4E07-A1D0-3B275BE1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60" y="1168389"/>
            <a:ext cx="152576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FF60712-B56B-4026-AFD3-A06D0C531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01030F3-ED73-4DF7-A562-2D000E016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390" y="1093462"/>
            <a:ext cx="196714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932FFF5-D972-4333-9316-ACF1E2C81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5" name="Obraz 4" descr="Obraz zawierający zewnętrzne, podłoże, rower, noc&#10;&#10;Opis wygenerowany automatycznie">
            <a:extLst>
              <a:ext uri="{FF2B5EF4-FFF2-40B4-BE49-F238E27FC236}">
                <a16:creationId xmlns:a16="http://schemas.microsoft.com/office/drawing/2014/main" id="{208B3891-5E42-4CE1-9753-A1A52F949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8" y="303970"/>
            <a:ext cx="6369261" cy="477694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EB256E1-A2EF-45B0-BF2D-FC24E0336EE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8348" y="303970"/>
            <a:ext cx="4465977" cy="47769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BA06C36A-F646-4765-8264-01D05DFCBE21}"/>
              </a:ext>
            </a:extLst>
          </p:cNvPr>
          <p:cNvSpPr/>
          <p:nvPr/>
        </p:nvSpPr>
        <p:spPr>
          <a:xfrm>
            <a:off x="7647380" y="339710"/>
            <a:ext cx="681808" cy="636036"/>
          </a:xfrm>
          <a:prstGeom prst="ellipse">
            <a:avLst/>
          </a:prstGeom>
          <a:solidFill>
            <a:schemeClr val="accent1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9284D16-1C47-497F-8417-F97BAF117E4B}"/>
              </a:ext>
            </a:extLst>
          </p:cNvPr>
          <p:cNvSpPr txBox="1"/>
          <p:nvPr/>
        </p:nvSpPr>
        <p:spPr>
          <a:xfrm>
            <a:off x="7459645" y="5198632"/>
            <a:ext cx="4284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emission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frequency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ymek mowy: prostokąt z zaokrąglonymi rogami 2">
            <a:extLst>
              <a:ext uri="{FF2B5EF4-FFF2-40B4-BE49-F238E27FC236}">
                <a16:creationId xmlns:a16="http://schemas.microsoft.com/office/drawing/2014/main" id="{01FB124A-286F-15EF-1604-BF450BEF8C6E}"/>
              </a:ext>
            </a:extLst>
          </p:cNvPr>
          <p:cNvSpPr/>
          <p:nvPr/>
        </p:nvSpPr>
        <p:spPr>
          <a:xfrm>
            <a:off x="4222470" y="495912"/>
            <a:ext cx="1815516" cy="959667"/>
          </a:xfrm>
          <a:prstGeom prst="wedgeRoundRectCallout">
            <a:avLst>
              <a:gd name="adj1" fmla="val 142864"/>
              <a:gd name="adj2" fmla="val -4221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in bandwidth 63 and 125Hz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(stack)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807DEDF1-852E-AA28-0715-BD6C36ED303F}"/>
              </a:ext>
            </a:extLst>
          </p:cNvPr>
          <p:cNvSpPr/>
          <p:nvPr/>
        </p:nvSpPr>
        <p:spPr>
          <a:xfrm>
            <a:off x="1017032" y="421455"/>
            <a:ext cx="975156" cy="2355927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78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Diagram 153">
            <a:extLst>
              <a:ext uri="{FF2B5EF4-FFF2-40B4-BE49-F238E27FC236}">
                <a16:creationId xmlns:a16="http://schemas.microsoft.com/office/drawing/2014/main" id="{17FD2D0F-0990-48F1-85C2-8C8FB08BF153}"/>
              </a:ext>
            </a:extLst>
          </p:cNvPr>
          <p:cNvGraphicFramePr/>
          <p:nvPr/>
        </p:nvGraphicFramePr>
        <p:xfrm>
          <a:off x="425789" y="2015713"/>
          <a:ext cx="11205293" cy="54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4">
            <a:extLst>
              <a:ext uri="{FF2B5EF4-FFF2-40B4-BE49-F238E27FC236}">
                <a16:creationId xmlns:a16="http://schemas.microsoft.com/office/drawing/2014/main" id="{0606842C-7FC8-4F3C-8F9B-EEE0C049CFC7}"/>
              </a:ext>
            </a:extLst>
          </p:cNvPr>
          <p:cNvSpPr txBox="1"/>
          <p:nvPr/>
        </p:nvSpPr>
        <p:spPr>
          <a:xfrm>
            <a:off x="3702373" y="288826"/>
            <a:ext cx="5822015" cy="2271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</a:t>
            </a:r>
            <a:r>
              <a:rPr lang="pl-PL" sz="2800" dirty="0" err="1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Stage</a:t>
            </a:r>
            <a:r>
              <a:rPr lang="pl-PL" sz="2800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– </a:t>
            </a:r>
            <a:r>
              <a:rPr lang="pl-PL" sz="2800" dirty="0" err="1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summary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pole tekstowe 28">
            <a:extLst>
              <a:ext uri="{FF2B5EF4-FFF2-40B4-BE49-F238E27FC236}">
                <a16:creationId xmlns:a16="http://schemas.microsoft.com/office/drawing/2014/main" id="{62F452FF-42CD-4B13-9CE2-10AF50647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324839"/>
              </p:ext>
            </p:extLst>
          </p:nvPr>
        </p:nvGraphicFramePr>
        <p:xfrm>
          <a:off x="560918" y="879069"/>
          <a:ext cx="11388377" cy="458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284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5714890" y="2770465"/>
            <a:ext cx="5694886" cy="2271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 Black" panose="020B0604020202020204" pitchFamily="34" charset="0"/>
                <a:ea typeface="+mj-ea"/>
                <a:cs typeface="Arial" panose="020B0604020202020204" pitchFamily="34" charset="0"/>
              </a:rPr>
              <a:t>II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 Black" panose="020B0604020202020204" pitchFamily="34" charset="0"/>
                <a:ea typeface="+mj-ea"/>
                <a:cs typeface="Arial" panose="020B0604020202020204" pitchFamily="34" charset="0"/>
              </a:rPr>
              <a:t>Stage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 Black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2CFDF8D-E067-4B2F-BD3D-4A0F1B00E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5B69EB-FBB0-45FC-95E7-1BEBFF50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b="28778"/>
          <a:stretch/>
        </p:blipFill>
        <p:spPr>
          <a:xfrm>
            <a:off x="5385131" y="12120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6BB62E1-129B-4525-A337-715190F3FCD1}"/>
              </a:ext>
            </a:extLst>
          </p:cNvPr>
          <p:cNvSpPr txBox="1"/>
          <p:nvPr/>
        </p:nvSpPr>
        <p:spPr>
          <a:xfrm>
            <a:off x="5714890" y="3429000"/>
            <a:ext cx="6477109" cy="162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Focus on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emiters</a:t>
            </a:r>
            <a:r>
              <a:rPr lang="pl-PL" sz="14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Exhaust stacks – two directions of noise emission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through 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pl-PL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outlet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blow-off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flap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02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231CFE27-0CBA-4186-B13F-FAE9C633C2C2}"/>
              </a:ext>
            </a:extLst>
          </p:cNvPr>
          <p:cNvSpPr txBox="1"/>
          <p:nvPr/>
        </p:nvSpPr>
        <p:spPr>
          <a:xfrm>
            <a:off x="196330" y="398217"/>
            <a:ext cx="117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 err="1">
                <a:solidFill>
                  <a:prstClr val="white"/>
                </a:solidFill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Goals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Arial" panose="020B0604020202020204" pitchFamily="34" charset="0"/>
            </a:endParaRPr>
          </a:p>
        </p:txBody>
      </p:sp>
      <p:graphicFrame>
        <p:nvGraphicFramePr>
          <p:cNvPr id="16" name="pole tekstowe 28">
            <a:extLst>
              <a:ext uri="{FF2B5EF4-FFF2-40B4-BE49-F238E27FC236}">
                <a16:creationId xmlns:a16="http://schemas.microsoft.com/office/drawing/2014/main" id="{6FC41A38-BE34-4BFB-935D-EBA1761A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824773"/>
              </p:ext>
            </p:extLst>
          </p:nvPr>
        </p:nvGraphicFramePr>
        <p:xfrm>
          <a:off x="6343233" y="1052624"/>
          <a:ext cx="5621079" cy="425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hemat blokowy: łącznik 8">
            <a:extLst>
              <a:ext uri="{FF2B5EF4-FFF2-40B4-BE49-F238E27FC236}">
                <a16:creationId xmlns:a16="http://schemas.microsoft.com/office/drawing/2014/main" id="{1783A8C8-F957-4B0E-BAEC-4C7BD0894248}"/>
              </a:ext>
            </a:extLst>
          </p:cNvPr>
          <p:cNvSpPr/>
          <p:nvPr/>
        </p:nvSpPr>
        <p:spPr>
          <a:xfrm>
            <a:off x="1187777" y="1725104"/>
            <a:ext cx="1216057" cy="1140643"/>
          </a:xfrm>
          <a:prstGeom prst="flowChartConnector">
            <a:avLst/>
          </a:prstGeom>
          <a:solidFill>
            <a:schemeClr val="accent4">
              <a:alpha val="56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4155D0E6-BAB2-B08D-D402-12E9F91F6334}"/>
              </a:ext>
            </a:extLst>
          </p:cNvPr>
          <p:cNvGrpSpPr/>
          <p:nvPr/>
        </p:nvGrpSpPr>
        <p:grpSpPr>
          <a:xfrm>
            <a:off x="243737" y="1472547"/>
            <a:ext cx="5699863" cy="3400580"/>
            <a:chOff x="243737" y="1472547"/>
            <a:chExt cx="5699863" cy="3400580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A669D0DA-4522-19A6-5D9B-C56866C03214}"/>
                </a:ext>
              </a:extLst>
            </p:cNvPr>
            <p:cNvGrpSpPr/>
            <p:nvPr/>
          </p:nvGrpSpPr>
          <p:grpSpPr>
            <a:xfrm>
              <a:off x="243737" y="1472547"/>
              <a:ext cx="5699863" cy="3400580"/>
              <a:chOff x="243737" y="1472547"/>
              <a:chExt cx="5699863" cy="3400580"/>
            </a:xfrm>
          </p:grpSpPr>
          <p:pic>
            <p:nvPicPr>
              <p:cNvPr id="13" name="Obraz 12">
                <a:extLst>
                  <a:ext uri="{FF2B5EF4-FFF2-40B4-BE49-F238E27FC236}">
                    <a16:creationId xmlns:a16="http://schemas.microsoft.com/office/drawing/2014/main" id="{D9567893-930B-446D-8305-57BE1F010D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28" t="2018" r="11724" b="37464"/>
              <a:stretch/>
            </p:blipFill>
            <p:spPr bwMode="auto">
              <a:xfrm>
                <a:off x="243737" y="1472547"/>
                <a:ext cx="5699863" cy="34005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086A9B05-F282-321E-EC52-8184185EE612}"/>
                  </a:ext>
                </a:extLst>
              </p:cNvPr>
              <p:cNvSpPr txBox="1"/>
              <p:nvPr/>
            </p:nvSpPr>
            <p:spPr>
              <a:xfrm>
                <a:off x="1775708" y="4596128"/>
                <a:ext cx="31580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l-PL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Octave</a:t>
                </a:r>
                <a:r>
                  <a:rPr lang="pl-PL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band </a:t>
                </a:r>
                <a:r>
                  <a:rPr lang="pl-PL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center</a:t>
                </a:r>
                <a:r>
                  <a:rPr lang="pl-PL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frequencies</a:t>
                </a:r>
                <a:r>
                  <a:rPr lang="pl-PL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[</a:t>
                </a:r>
                <a:r>
                  <a:rPr lang="pl-PL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Hz</a:t>
                </a:r>
                <a:r>
                  <a:rPr lang="pl-PL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C26FC84D-EE80-3CD7-199B-7946C452FB60}"/>
                </a:ext>
              </a:extLst>
            </p:cNvPr>
            <p:cNvSpPr txBox="1"/>
            <p:nvPr/>
          </p:nvSpPr>
          <p:spPr>
            <a:xfrm rot="16200000">
              <a:off x="-967669" y="2859334"/>
              <a:ext cx="269981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Acoustic pressure level L [dB/A]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2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585E4D8F-6F91-7672-1BE1-4295C2A1A2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308318"/>
              </p:ext>
            </p:extLst>
          </p:nvPr>
        </p:nvGraphicFramePr>
        <p:xfrm>
          <a:off x="292964" y="1103737"/>
          <a:ext cx="7155401" cy="365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4">
            <a:extLst>
              <a:ext uri="{FF2B5EF4-FFF2-40B4-BE49-F238E27FC236}">
                <a16:creationId xmlns:a16="http://schemas.microsoft.com/office/drawing/2014/main" id="{FD1D7363-5BAD-1D79-8CEC-50EFCE5CD547}"/>
              </a:ext>
            </a:extLst>
          </p:cNvPr>
          <p:cNvSpPr txBox="1"/>
          <p:nvPr/>
        </p:nvSpPr>
        <p:spPr>
          <a:xfrm>
            <a:off x="1429094" y="156672"/>
            <a:ext cx="6652754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pl-PL" sz="2000" dirty="0">
                <a:latin typeface="Arial Black" panose="020B0A04020102020204" pitchFamily="34" charset="0"/>
                <a:ea typeface="Noto Sans" panose="020B0502040504020204" pitchFamily="34"/>
              </a:rPr>
              <a:t>II </a:t>
            </a:r>
            <a:r>
              <a:rPr lang="pl-PL" sz="2000" dirty="0" err="1">
                <a:latin typeface="Arial Black" panose="020B0A04020102020204" pitchFamily="34" charset="0"/>
                <a:ea typeface="Noto Sans" panose="020B0502040504020204" pitchFamily="34"/>
              </a:rPr>
              <a:t>stage</a:t>
            </a:r>
            <a:r>
              <a:rPr lang="pl-PL" sz="2000" dirty="0">
                <a:latin typeface="Arial Black" panose="020B0A04020102020204" pitchFamily="34" charset="0"/>
                <a:ea typeface="Noto Sans" panose="020B0502040504020204" pitchFamily="34"/>
              </a:rPr>
              <a:t> – </a:t>
            </a:r>
            <a:r>
              <a:rPr lang="pl-PL" sz="2000" dirty="0" err="1">
                <a:latin typeface="Arial Black" panose="020B0A04020102020204" pitchFamily="34" charset="0"/>
                <a:ea typeface="Noto Sans" panose="020B0502040504020204" pitchFamily="34"/>
              </a:rPr>
              <a:t>implemented</a:t>
            </a:r>
            <a:r>
              <a:rPr lang="pl-PL" sz="2000" dirty="0"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latin typeface="Arial Black" panose="020B0A04020102020204" pitchFamily="34" charset="0"/>
                <a:ea typeface="Noto Sans" panose="020B0502040504020204" pitchFamily="34"/>
              </a:rPr>
              <a:t>solutions</a:t>
            </a:r>
            <a:endParaRPr lang="pl-PL" sz="2000" dirty="0">
              <a:latin typeface="Arial Black" panose="020B0A04020102020204" pitchFamily="34" charset="0"/>
              <a:ea typeface="Noto Sans" panose="020B0502040504020204" pitchFamily="34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52491978-49CB-3B91-9E34-9E2496FCD555}"/>
              </a:ext>
            </a:extLst>
          </p:cNvPr>
          <p:cNvGrpSpPr/>
          <p:nvPr/>
        </p:nvGrpSpPr>
        <p:grpSpPr>
          <a:xfrm>
            <a:off x="7962897" y="162674"/>
            <a:ext cx="4015970" cy="5354623"/>
            <a:chOff x="7962897" y="162674"/>
            <a:chExt cx="4015970" cy="5354623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7105EDF9-A140-32F6-0522-CC8691526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62900" y="162674"/>
              <a:ext cx="4015967" cy="5354623"/>
            </a:xfrm>
            <a:prstGeom prst="rect">
              <a:avLst/>
            </a:prstGeom>
          </p:spPr>
        </p:pic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87C0F33F-5C45-3D7E-58D7-78045AE65A60}"/>
                </a:ext>
              </a:extLst>
            </p:cNvPr>
            <p:cNvSpPr txBox="1"/>
            <p:nvPr/>
          </p:nvSpPr>
          <p:spPr>
            <a:xfrm>
              <a:off x="7962899" y="408373"/>
              <a:ext cx="105047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000" dirty="0" err="1">
                  <a:solidFill>
                    <a:schemeClr val="bg1"/>
                  </a:solidFill>
                </a:rPr>
                <a:t>Silencer</a:t>
              </a:r>
              <a:r>
                <a:rPr lang="pl-PL" sz="1000" dirty="0">
                  <a:solidFill>
                    <a:schemeClr val="bg1"/>
                  </a:solidFill>
                </a:rPr>
                <a:t> on the </a:t>
              </a:r>
              <a:r>
                <a:rPr lang="pl-PL" sz="1000" dirty="0" err="1">
                  <a:solidFill>
                    <a:schemeClr val="bg1"/>
                  </a:solidFill>
                </a:rPr>
                <a:t>outlet</a:t>
              </a:r>
              <a:endParaRPr lang="pl-PL" sz="1000" dirty="0">
                <a:solidFill>
                  <a:schemeClr val="bg1"/>
                </a:solidFill>
              </a:endParaRP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F90E7D61-A3EF-E840-D5AE-6CAB47E335A5}"/>
                </a:ext>
              </a:extLst>
            </p:cNvPr>
            <p:cNvSpPr txBox="1"/>
            <p:nvPr/>
          </p:nvSpPr>
          <p:spPr>
            <a:xfrm>
              <a:off x="7962898" y="1746478"/>
              <a:ext cx="105047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000" dirty="0" err="1">
                  <a:solidFill>
                    <a:schemeClr val="bg1"/>
                  </a:solidFill>
                </a:rPr>
                <a:t>Insulation</a:t>
              </a:r>
              <a:r>
                <a:rPr lang="pl-PL" sz="1000" dirty="0">
                  <a:solidFill>
                    <a:schemeClr val="bg1"/>
                  </a:solidFill>
                </a:rPr>
                <a:t> of </a:t>
              </a:r>
              <a:r>
                <a:rPr lang="pl-PL" sz="1000" dirty="0" err="1">
                  <a:solidFill>
                    <a:schemeClr val="bg1"/>
                  </a:solidFill>
                </a:rPr>
                <a:t>stack</a:t>
              </a:r>
              <a:endParaRPr lang="pl-PL" sz="1000" dirty="0">
                <a:solidFill>
                  <a:schemeClr val="bg1"/>
                </a:solidFill>
              </a:endParaRP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175115B1-3BE8-7CDA-F506-062E7FCF3BAF}"/>
                </a:ext>
              </a:extLst>
            </p:cNvPr>
            <p:cNvSpPr txBox="1"/>
            <p:nvPr/>
          </p:nvSpPr>
          <p:spPr>
            <a:xfrm>
              <a:off x="7962897" y="2439875"/>
              <a:ext cx="1341877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000" dirty="0" err="1">
                  <a:solidFill>
                    <a:schemeClr val="bg1"/>
                  </a:solidFill>
                </a:rPr>
                <a:t>Silencer</a:t>
              </a:r>
              <a:r>
                <a:rPr lang="pl-PL" sz="1000" dirty="0">
                  <a:solidFill>
                    <a:schemeClr val="bg1"/>
                  </a:solidFill>
                </a:rPr>
                <a:t> on the </a:t>
              </a:r>
              <a:r>
                <a:rPr lang="pl-PL" sz="1000" dirty="0" err="1">
                  <a:solidFill>
                    <a:schemeClr val="bg1"/>
                  </a:solidFill>
                </a:rPr>
                <a:t>blow</a:t>
              </a:r>
              <a:r>
                <a:rPr lang="pl-PL" sz="1000" dirty="0">
                  <a:solidFill>
                    <a:schemeClr val="bg1"/>
                  </a:solidFill>
                </a:rPr>
                <a:t>-off </a:t>
              </a:r>
              <a:r>
                <a:rPr lang="pl-PL" sz="1000" dirty="0" err="1">
                  <a:solidFill>
                    <a:schemeClr val="bg1"/>
                  </a:solidFill>
                </a:rPr>
                <a:t>flap</a:t>
              </a:r>
              <a:endParaRPr lang="pl-PL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663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2177304" y="-140850"/>
            <a:ext cx="7859435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Accredited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noise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level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measurements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after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II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Stage</a:t>
            </a:r>
            <a:endParaRPr lang="pl-PL" sz="2000" dirty="0">
              <a:solidFill>
                <a:schemeClr val="bg1"/>
              </a:solidFill>
              <a:latin typeface="Arial Black" panose="020B0A04020102020204" pitchFamily="34" charset="0"/>
              <a:ea typeface="Noto Sans" panose="020B0502040504020204" pitchFamily="34"/>
            </a:endParaRPr>
          </a:p>
        </p:txBody>
      </p:sp>
      <p:pic>
        <p:nvPicPr>
          <p:cNvPr id="2" name="image2.jpeg">
            <a:extLst>
              <a:ext uri="{FF2B5EF4-FFF2-40B4-BE49-F238E27FC236}">
                <a16:creationId xmlns:a16="http://schemas.microsoft.com/office/drawing/2014/main" id="{E5A55EC3-1222-B53B-8392-189C0694B3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390" y="1046655"/>
            <a:ext cx="4947666" cy="37582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2111293-39D3-7700-605A-A5D6A3BA8096}"/>
              </a:ext>
            </a:extLst>
          </p:cNvPr>
          <p:cNvSpPr txBox="1"/>
          <p:nvPr/>
        </p:nvSpPr>
        <p:spPr>
          <a:xfrm>
            <a:off x="5941672" y="3819071"/>
            <a:ext cx="558378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Based on the performed measurements and calculations it has been confirmed that on all measurement points around UGS Kosakowo both, during the day and night while running 3 compressor units at full capacity, noise level was within allowed limits. </a:t>
            </a:r>
          </a:p>
        </p:txBody>
      </p:sp>
      <p:graphicFrame>
        <p:nvGraphicFramePr>
          <p:cNvPr id="12" name="Tabela 12">
            <a:extLst>
              <a:ext uri="{FF2B5EF4-FFF2-40B4-BE49-F238E27FC236}">
                <a16:creationId xmlns:a16="http://schemas.microsoft.com/office/drawing/2014/main" id="{53176665-CF9D-70F0-F66B-F122D3697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42608"/>
              </p:ext>
            </p:extLst>
          </p:nvPr>
        </p:nvGraphicFramePr>
        <p:xfrm>
          <a:off x="6331183" y="1350544"/>
          <a:ext cx="444149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45">
                  <a:extLst>
                    <a:ext uri="{9D8B030D-6E8A-4147-A177-3AD203B41FA5}">
                      <a16:colId xmlns:a16="http://schemas.microsoft.com/office/drawing/2014/main" val="1409776106"/>
                    </a:ext>
                  </a:extLst>
                </a:gridCol>
                <a:gridCol w="2220745">
                  <a:extLst>
                    <a:ext uri="{9D8B030D-6E8A-4147-A177-3AD203B41FA5}">
                      <a16:colId xmlns:a16="http://schemas.microsoft.com/office/drawing/2014/main" val="2784543872"/>
                    </a:ext>
                  </a:extLst>
                </a:gridCol>
              </a:tblGrid>
              <a:tr h="312549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Measurement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results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776583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Night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636168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33-42 </a:t>
                      </a:r>
                      <a:r>
                        <a:rPr lang="pl-PL" dirty="0" err="1"/>
                        <a:t>dB</a:t>
                      </a:r>
                      <a:r>
                        <a:rPr lang="pl-PL" dirty="0"/>
                        <a:t>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32-33 </a:t>
                      </a:r>
                      <a:r>
                        <a:rPr lang="pl-PL" dirty="0" err="1"/>
                        <a:t>dB</a:t>
                      </a:r>
                      <a:r>
                        <a:rPr lang="pl-PL" dirty="0"/>
                        <a:t>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502447"/>
                  </a:ext>
                </a:extLst>
              </a:tr>
              <a:tr h="312549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Background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noise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level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1977"/>
                  </a:ext>
                </a:extLst>
              </a:tr>
              <a:tr h="31254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N/A </a:t>
                      </a:r>
                    </a:p>
                    <a:p>
                      <a:pPr algn="ctr"/>
                      <a:r>
                        <a:rPr lang="pl-PL" sz="800" dirty="0"/>
                        <a:t>(</a:t>
                      </a:r>
                      <a:r>
                        <a:rPr lang="pl-PL" sz="800" dirty="0" err="1"/>
                        <a:t>due</a:t>
                      </a:r>
                      <a:r>
                        <a:rPr lang="pl-PL" sz="800" dirty="0"/>
                        <a:t> to </a:t>
                      </a:r>
                      <a:r>
                        <a:rPr lang="pl-PL" sz="800" dirty="0" err="1"/>
                        <a:t>traffic</a:t>
                      </a:r>
                      <a:r>
                        <a:rPr lang="pl-PL" sz="800" dirty="0"/>
                        <a:t> </a:t>
                      </a:r>
                      <a:r>
                        <a:rPr lang="pl-PL" sz="800" dirty="0" err="1"/>
                        <a:t>noise</a:t>
                      </a:r>
                      <a:r>
                        <a:rPr lang="pl-PL" sz="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31,6 </a:t>
                      </a:r>
                      <a:r>
                        <a:rPr lang="pl-PL" dirty="0" err="1"/>
                        <a:t>dB</a:t>
                      </a:r>
                      <a:r>
                        <a:rPr lang="pl-PL" dirty="0"/>
                        <a:t>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69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6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231CFE27-0CBA-4186-B13F-FAE9C633C2C2}"/>
              </a:ext>
            </a:extLst>
          </p:cNvPr>
          <p:cNvSpPr txBox="1"/>
          <p:nvPr/>
        </p:nvSpPr>
        <p:spPr>
          <a:xfrm>
            <a:off x="111270" y="329502"/>
            <a:ext cx="117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II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Stage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 –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summary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Arial" panose="020B0604020202020204" pitchFamily="34" charset="0"/>
            </a:endParaRPr>
          </a:p>
        </p:txBody>
      </p:sp>
      <p:graphicFrame>
        <p:nvGraphicFramePr>
          <p:cNvPr id="31" name="pole tekstowe 28">
            <a:extLst>
              <a:ext uri="{FF2B5EF4-FFF2-40B4-BE49-F238E27FC236}">
                <a16:creationId xmlns:a16="http://schemas.microsoft.com/office/drawing/2014/main" id="{CD98C638-4562-C187-8996-59475D402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111615"/>
              </p:ext>
            </p:extLst>
          </p:nvPr>
        </p:nvGraphicFramePr>
        <p:xfrm>
          <a:off x="492485" y="1045087"/>
          <a:ext cx="11350327" cy="3592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3C5A5FE2-AECB-4FD0-AAA2-1F64ED3FD85D}"/>
              </a:ext>
            </a:extLst>
          </p:cNvPr>
          <p:cNvSpPr/>
          <p:nvPr/>
        </p:nvSpPr>
        <p:spPr>
          <a:xfrm>
            <a:off x="492484" y="4891272"/>
            <a:ext cx="11350327" cy="63795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period - 12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Pytania kontur">
            <a:extLst>
              <a:ext uri="{FF2B5EF4-FFF2-40B4-BE49-F238E27FC236}">
                <a16:creationId xmlns:a16="http://schemas.microsoft.com/office/drawing/2014/main" id="{7DF604A0-C0F9-47E6-8CF2-D255043A1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71" y="280905"/>
            <a:ext cx="2424824" cy="24248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ED5E0CE-7E55-4C01-85C7-BC846E21A2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055" y="157079"/>
            <a:ext cx="5249196" cy="5456711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7" name="Tytuł 2">
            <a:extLst>
              <a:ext uri="{FF2B5EF4-FFF2-40B4-BE49-F238E27FC236}">
                <a16:creationId xmlns:a16="http://schemas.microsoft.com/office/drawing/2014/main" id="{DCBDF077-C277-4E67-94BE-49CDA8D6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05" y="2395983"/>
            <a:ext cx="3727695" cy="16921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pl-PL" sz="8800" kern="1200" dirty="0">
                <a:latin typeface="Arial Black" panose="020B0A04020102020204" pitchFamily="34" charset="0"/>
                <a:cs typeface="Arial" panose="020B0604020202020204" pitchFamily="34" charset="0"/>
              </a:rPr>
              <a:t>Q&amp;A</a:t>
            </a:r>
            <a:endParaRPr lang="en-US" sz="8800" kern="1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231CFE27-0CBA-4186-B13F-FAE9C633C2C2}"/>
              </a:ext>
            </a:extLst>
          </p:cNvPr>
          <p:cNvSpPr txBox="1"/>
          <p:nvPr/>
        </p:nvSpPr>
        <p:spPr>
          <a:xfrm>
            <a:off x="196330" y="343541"/>
            <a:ext cx="117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About</a:t>
            </a:r>
            <a:r>
              <a:rPr lang="pl-PL" sz="28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the </a:t>
            </a:r>
            <a:r>
              <a:rPr lang="pl-PL" sz="28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project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ea typeface="Noto Sans" panose="020B0502040504020204" pitchFamily="34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BBA3F66-4D84-4441-BC5F-3339AEBB95E4}"/>
              </a:ext>
            </a:extLst>
          </p:cNvPr>
          <p:cNvSpPr txBox="1"/>
          <p:nvPr/>
        </p:nvSpPr>
        <p:spPr>
          <a:xfrm>
            <a:off x="555879" y="1290846"/>
            <a:ext cx="6330696" cy="330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main aim of the project was to reduce noise emission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the installation of UGS Kosakowo, especially for low frequency emission.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pl-PL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designed solutions resulted in significant environmental impact and improvement of acoustic comfort for neighbouring residents within the range of UGS influence.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pl-PL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4B51A62-A119-4A34-9522-C5158AFE5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473513"/>
              </p:ext>
            </p:extLst>
          </p:nvPr>
        </p:nvGraphicFramePr>
        <p:xfrm>
          <a:off x="7229475" y="1104390"/>
          <a:ext cx="4406646" cy="386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7" name="Picture 3">
            <a:extLst>
              <a:ext uri="{FF2B5EF4-FFF2-40B4-BE49-F238E27FC236}">
                <a16:creationId xmlns:a16="http://schemas.microsoft.com/office/drawing/2014/main" id="{7AFA68BA-4394-4036-975B-84D4EC19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68096">
            <a:off x="10300675" y="760453"/>
            <a:ext cx="1567483" cy="34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E595B9D-9B69-4C66-4B46-9B8AA2FA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545" y="543151"/>
            <a:ext cx="2925630" cy="1116507"/>
          </a:xfrm>
        </p:spPr>
        <p:txBody>
          <a:bodyPr>
            <a:normAutofit/>
          </a:bodyPr>
          <a:lstStyle/>
          <a:p>
            <a:r>
              <a:rPr lang="pl-PL" sz="2800" dirty="0" err="1">
                <a:latin typeface="Arial Black" panose="020B0A04020102020204" pitchFamily="34" charset="0"/>
              </a:rPr>
              <a:t>Why</a:t>
            </a:r>
            <a:r>
              <a:rPr lang="pl-PL" sz="2800" dirty="0">
                <a:latin typeface="Arial Black" panose="020B0A04020102020204" pitchFamily="34" charset="0"/>
              </a:rPr>
              <a:t> we </a:t>
            </a:r>
            <a:r>
              <a:rPr lang="pl-PL" sz="2800" dirty="0" err="1">
                <a:latin typeface="Arial Black" panose="020B0A04020102020204" pitchFamily="34" charset="0"/>
              </a:rPr>
              <a:t>did</a:t>
            </a:r>
            <a:r>
              <a:rPr lang="pl-PL" sz="2800" dirty="0">
                <a:latin typeface="Arial Black" panose="020B0A04020102020204" pitchFamily="34" charset="0"/>
              </a:rPr>
              <a:t> </a:t>
            </a:r>
            <a:r>
              <a:rPr lang="pl-PL" sz="2800" dirty="0" err="1">
                <a:latin typeface="Arial Black" panose="020B0A04020102020204" pitchFamily="34" charset="0"/>
              </a:rPr>
              <a:t>it</a:t>
            </a:r>
            <a:endParaRPr lang="pl-PL" sz="2800" dirty="0"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C317A1-E132-D02B-3C9F-8518C6435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50" y="1091879"/>
            <a:ext cx="6331760" cy="41278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CDBE76A-F7C9-1A73-8C96-C3098F0A3142}"/>
              </a:ext>
            </a:extLst>
          </p:cNvPr>
          <p:cNvSpPr txBox="1"/>
          <p:nvPr/>
        </p:nvSpPr>
        <p:spPr>
          <a:xfrm>
            <a:off x="8220075" y="1091879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Allowed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noise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levels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51533EC5-9910-D777-F88D-A98DCF6F6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156931"/>
              </p:ext>
            </p:extLst>
          </p:nvPr>
        </p:nvGraphicFramePr>
        <p:xfrm>
          <a:off x="7115175" y="1659658"/>
          <a:ext cx="4781550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103">
                  <a:extLst>
                    <a:ext uri="{9D8B030D-6E8A-4147-A177-3AD203B41FA5}">
                      <a16:colId xmlns:a16="http://schemas.microsoft.com/office/drawing/2014/main" val="4256206893"/>
                    </a:ext>
                  </a:extLst>
                </a:gridCol>
                <a:gridCol w="772224">
                  <a:extLst>
                    <a:ext uri="{9D8B030D-6E8A-4147-A177-3AD203B41FA5}">
                      <a16:colId xmlns:a16="http://schemas.microsoft.com/office/drawing/2014/main" val="102627970"/>
                    </a:ext>
                  </a:extLst>
                </a:gridCol>
                <a:gridCol w="733223">
                  <a:extLst>
                    <a:ext uri="{9D8B030D-6E8A-4147-A177-3AD203B41FA5}">
                      <a16:colId xmlns:a16="http://schemas.microsoft.com/office/drawing/2014/main" val="143027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dirty="0" err="1"/>
                        <a:t>Type</a:t>
                      </a:r>
                      <a:r>
                        <a:rPr lang="pl-PL" sz="1200" dirty="0"/>
                        <a:t> of </a:t>
                      </a:r>
                      <a:r>
                        <a:rPr lang="pl-PL" sz="1200" dirty="0" err="1"/>
                        <a:t>area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/>
                        <a:t>Night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3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/>
                        <a:t>Residential </a:t>
                      </a:r>
                      <a:r>
                        <a:rPr lang="pl-PL" sz="1200" dirty="0" err="1"/>
                        <a:t>area</a:t>
                      </a:r>
                      <a:r>
                        <a:rPr lang="pl-PL" sz="1200" dirty="0"/>
                        <a:t> (single-family </a:t>
                      </a:r>
                      <a:r>
                        <a:rPr lang="pl-PL" sz="1200" dirty="0" err="1"/>
                        <a:t>housing</a:t>
                      </a:r>
                      <a:r>
                        <a:rPr lang="pl-PL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50 </a:t>
                      </a:r>
                      <a:r>
                        <a:rPr lang="pl-PL" sz="1200" dirty="0" err="1"/>
                        <a:t>dBA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40 </a:t>
                      </a:r>
                      <a:r>
                        <a:rPr lang="pl-PL" sz="1200" dirty="0" err="1"/>
                        <a:t>dBA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73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Residential </a:t>
                      </a:r>
                      <a:r>
                        <a:rPr lang="pl-PL" sz="1200" dirty="0" err="1"/>
                        <a:t>area</a:t>
                      </a:r>
                      <a:r>
                        <a:rPr lang="pl-PL" sz="1200" dirty="0"/>
                        <a:t> (</a:t>
                      </a:r>
                      <a:r>
                        <a:rPr lang="pl-PL" sz="1200" dirty="0" err="1"/>
                        <a:t>multi</a:t>
                      </a:r>
                      <a:r>
                        <a:rPr lang="pl-PL" sz="1200" dirty="0"/>
                        <a:t>-family </a:t>
                      </a:r>
                      <a:r>
                        <a:rPr lang="pl-PL" sz="1200" dirty="0" err="1"/>
                        <a:t>housing</a:t>
                      </a:r>
                      <a:r>
                        <a:rPr lang="pl-PL" sz="1200" dirty="0"/>
                        <a:t>)</a:t>
                      </a:r>
                    </a:p>
                    <a:p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55 </a:t>
                      </a:r>
                      <a:r>
                        <a:rPr lang="pl-PL" sz="1200" dirty="0" err="1"/>
                        <a:t>dBA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/>
                        <a:t>45 </a:t>
                      </a:r>
                      <a:r>
                        <a:rPr lang="pl-PL" sz="1200" dirty="0" err="1"/>
                        <a:t>dBA</a:t>
                      </a:r>
                      <a:endParaRPr lang="pl-P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404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70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4">
            <a:extLst>
              <a:ext uri="{FF2B5EF4-FFF2-40B4-BE49-F238E27FC236}">
                <a16:creationId xmlns:a16="http://schemas.microsoft.com/office/drawing/2014/main" id="{62984ABF-9599-4F68-8515-43DD6A000E2E}"/>
              </a:ext>
            </a:extLst>
          </p:cNvPr>
          <p:cNvSpPr txBox="1"/>
          <p:nvPr/>
        </p:nvSpPr>
        <p:spPr>
          <a:xfrm>
            <a:off x="2251164" y="349932"/>
            <a:ext cx="814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Noto Sans" panose="020B0502040504020204" pitchFamily="34"/>
              </a:rPr>
              <a:t>Project overview</a:t>
            </a:r>
          </a:p>
        </p:txBody>
      </p:sp>
      <p:graphicFrame>
        <p:nvGraphicFramePr>
          <p:cNvPr id="154" name="Diagram 153">
            <a:extLst>
              <a:ext uri="{FF2B5EF4-FFF2-40B4-BE49-F238E27FC236}">
                <a16:creationId xmlns:a16="http://schemas.microsoft.com/office/drawing/2014/main" id="{17FD2D0F-0990-48F1-85C2-8C8FB08BF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273916"/>
              </p:ext>
            </p:extLst>
          </p:nvPr>
        </p:nvGraphicFramePr>
        <p:xfrm>
          <a:off x="425789" y="2015713"/>
          <a:ext cx="11205293" cy="54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6C1A233-F010-4361-9F41-134F2DA93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19419"/>
              </p:ext>
            </p:extLst>
          </p:nvPr>
        </p:nvGraphicFramePr>
        <p:xfrm>
          <a:off x="833935" y="1499191"/>
          <a:ext cx="10656461" cy="192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811FBABC-6BC9-445A-8D43-6062CFDEFB34}"/>
              </a:ext>
            </a:extLst>
          </p:cNvPr>
          <p:cNvSpPr/>
          <p:nvPr/>
        </p:nvSpPr>
        <p:spPr>
          <a:xfrm>
            <a:off x="560918" y="4157859"/>
            <a:ext cx="11205293" cy="646331"/>
          </a:xfrm>
          <a:prstGeom prst="rect">
            <a:avLst/>
          </a:prstGeom>
        </p:spPr>
        <p:txBody>
          <a:bodyPr/>
          <a:lstStyle/>
          <a:p>
            <a:pPr lvl="0" algn="ctr"/>
            <a:endParaRPr lang="en-GB" sz="2000" b="1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2DA5E8B9-9E29-47D1-BAB6-6B35AAEBE0AF}"/>
              </a:ext>
            </a:extLst>
          </p:cNvPr>
          <p:cNvGrpSpPr/>
          <p:nvPr/>
        </p:nvGrpSpPr>
        <p:grpSpPr>
          <a:xfrm>
            <a:off x="836730" y="4015731"/>
            <a:ext cx="10794352" cy="930585"/>
            <a:chOff x="0" y="163596"/>
            <a:chExt cx="11952019" cy="517140"/>
          </a:xfrm>
        </p:grpSpPr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id="{C4A0D4C8-6936-4370-A12A-015614F06CDF}"/>
                </a:ext>
              </a:extLst>
            </p:cNvPr>
            <p:cNvSpPr/>
            <p:nvPr/>
          </p:nvSpPr>
          <p:spPr>
            <a:xfrm>
              <a:off x="0" y="163596"/>
              <a:ext cx="11799340" cy="517140"/>
            </a:xfrm>
            <a:prstGeom prst="roundRect">
              <a:avLst/>
            </a:prstGeom>
            <a:ln w="381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rostokąt: zaokrąglone rogi 4">
              <a:extLst>
                <a:ext uri="{FF2B5EF4-FFF2-40B4-BE49-F238E27FC236}">
                  <a16:creationId xmlns:a16="http://schemas.microsoft.com/office/drawing/2014/main" id="{B8BAAAB2-D09C-4EFC-AAC4-026CA510A1F8}"/>
                </a:ext>
              </a:extLst>
            </p:cNvPr>
            <p:cNvSpPr txBox="1"/>
            <p:nvPr/>
          </p:nvSpPr>
          <p:spPr>
            <a:xfrm>
              <a:off x="203169" y="188841"/>
              <a:ext cx="11748850" cy="466650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/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Step-by-step approach to get best results with limited resources</a:t>
              </a:r>
              <a:endParaRPr lang="en-GB" sz="1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4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195014" y="1181343"/>
            <a:ext cx="5900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I </a:t>
            </a:r>
            <a:r>
              <a:rPr lang="pl-PL" sz="2800" kern="1200" dirty="0" err="1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Stage</a:t>
            </a:r>
            <a:r>
              <a:rPr lang="en-US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endParaRPr lang="pl-PL" sz="2800" kern="1200" dirty="0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–  </a:t>
            </a:r>
            <a:r>
              <a:rPr lang="pl-PL" sz="2800" kern="1200" dirty="0" err="1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implemented</a:t>
            </a:r>
            <a:r>
              <a:rPr lang="pl-PL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pl-PL" sz="2800" kern="1200" dirty="0" err="1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solutions</a:t>
            </a:r>
            <a:r>
              <a:rPr lang="en-US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4F82E03-AD03-4A8E-ADA4-AA197B6CFC9B}"/>
              </a:ext>
            </a:extLst>
          </p:cNvPr>
          <p:cNvSpPr txBox="1"/>
          <p:nvPr/>
        </p:nvSpPr>
        <p:spPr>
          <a:xfrm>
            <a:off x="47715" y="2703832"/>
            <a:ext cx="7199901" cy="3036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857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Silencers of ventilation air in</a:t>
            </a:r>
            <a:r>
              <a:rPr kumimoji="0" lang="pl-PL" sz="1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kumimoji="0" lang="pl-PL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20 pcs.</a:t>
            </a:r>
          </a:p>
          <a:p>
            <a:pPr marL="342900" marR="0" lvl="0" indent="-2857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Silencers of air supply fans intake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– 12 pcs.</a:t>
            </a:r>
          </a:p>
          <a:p>
            <a:pPr marL="342900" marR="0" lvl="0" indent="-2857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Entrance doors to compressor building – 8 pcs.</a:t>
            </a:r>
          </a:p>
          <a:p>
            <a:pPr marL="342900" marR="0" lvl="0" indent="-2857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Insulation of technological installation – 8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Silencers of air intake to gas engine’s turbines – 8 pcs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: Shape 39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2CFDF8D-E067-4B2F-BD3D-4A0F1B00E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5" b="9268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45" name="Freeform: Shape 41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5B69EB-FBB0-45FC-95E7-1BEBFF50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r="4" b="4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5565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6E237737-16B5-4348-B345-9B054ABD14EF}"/>
              </a:ext>
            </a:extLst>
          </p:cNvPr>
          <p:cNvSpPr/>
          <p:nvPr/>
        </p:nvSpPr>
        <p:spPr>
          <a:xfrm>
            <a:off x="4337435" y="0"/>
            <a:ext cx="476246" cy="42033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226985" y="4502261"/>
            <a:ext cx="5177899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Intake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 of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ventilation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air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D0BAF35-8777-4C8F-8E7D-471ACFE1B7EE}"/>
              </a:ext>
            </a:extLst>
          </p:cNvPr>
          <p:cNvSpPr/>
          <p:nvPr/>
        </p:nvSpPr>
        <p:spPr>
          <a:xfrm>
            <a:off x="5404884" y="-680"/>
            <a:ext cx="1275902" cy="4242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85F0917F-C2D3-4DA4-BFB3-8A98B38E6C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681"/>
          <a:ext cx="4593765" cy="4194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13441651" imgH="9326277" progId="Paint.Picture">
                  <p:embed/>
                </p:oleObj>
              </mc:Choice>
              <mc:Fallback>
                <p:oleObj name="Obraz - mapa bitowa" r:id="rId2" imgW="13441651" imgH="9326277" progId="Paint.Picture">
                  <p:embed/>
                  <p:pic>
                    <p:nvPicPr>
                      <p:cNvPr id="11" name="Obiekt 10">
                        <a:extLst>
                          <a:ext uri="{FF2B5EF4-FFF2-40B4-BE49-F238E27FC236}">
                            <a16:creationId xmlns:a16="http://schemas.microsoft.com/office/drawing/2014/main" id="{85F0917F-C2D3-4DA4-BFB3-8A98B38E6C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681"/>
                        <a:ext cx="4593765" cy="4194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rostokąt 15">
            <a:extLst>
              <a:ext uri="{FF2B5EF4-FFF2-40B4-BE49-F238E27FC236}">
                <a16:creationId xmlns:a16="http://schemas.microsoft.com/office/drawing/2014/main" id="{5A82264B-81DE-4FEE-AF3C-5719BF3EA927}"/>
              </a:ext>
            </a:extLst>
          </p:cNvPr>
          <p:cNvSpPr/>
          <p:nvPr/>
        </p:nvSpPr>
        <p:spPr>
          <a:xfrm>
            <a:off x="9580665" y="0"/>
            <a:ext cx="476246" cy="42033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wewnątrz&#10;&#10;Opis wygenerowany automatycznie">
            <a:extLst>
              <a:ext uri="{FF2B5EF4-FFF2-40B4-BE49-F238E27FC236}">
                <a16:creationId xmlns:a16="http://schemas.microsoft.com/office/drawing/2014/main" id="{9A07D0F1-4082-4CFC-9D4F-12D9EACB5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2768" y="0"/>
            <a:ext cx="2325989" cy="4193634"/>
          </a:xfrm>
          <a:prstGeom prst="rect">
            <a:avLst/>
          </a:prstGeom>
        </p:spPr>
      </p:pic>
      <p:pic>
        <p:nvPicPr>
          <p:cNvPr id="12" name="Obraz 11" descr="Obraz zawierający zewnętrzne, niebo, biały&#10;&#10;Opis wygenerowany automatycznie">
            <a:extLst>
              <a:ext uri="{FF2B5EF4-FFF2-40B4-BE49-F238E27FC236}">
                <a16:creationId xmlns:a16="http://schemas.microsoft.com/office/drawing/2014/main" id="{B92AB8C2-1BF2-4786-BD33-05BF2CEDEA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887" y="-1363"/>
            <a:ext cx="5040759" cy="419499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ACD217-B2A4-42B1-AAF3-F62EB2EDFB8B}"/>
              </a:ext>
            </a:extLst>
          </p:cNvPr>
          <p:cNvSpPr txBox="1"/>
          <p:nvPr/>
        </p:nvSpPr>
        <p:spPr>
          <a:xfrm>
            <a:off x="5202526" y="4387009"/>
            <a:ext cx="6483425" cy="887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73dB/A           68dB/A  	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5dB/A</a:t>
            </a:r>
          </a:p>
          <a:p>
            <a:pPr>
              <a:lnSpc>
                <a:spcPct val="200000"/>
              </a:lnSpc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84dB/A          68dB/A       	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16dB/A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13B5113E-4EDF-4076-ADD0-D88F74E5B68E}"/>
              </a:ext>
            </a:extLst>
          </p:cNvPr>
          <p:cNvSpPr/>
          <p:nvPr/>
        </p:nvSpPr>
        <p:spPr>
          <a:xfrm>
            <a:off x="8168013" y="4541596"/>
            <a:ext cx="276225" cy="2974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4CF85AA6-1443-4698-9840-4950524A5E35}"/>
              </a:ext>
            </a:extLst>
          </p:cNvPr>
          <p:cNvSpPr/>
          <p:nvPr/>
        </p:nvSpPr>
        <p:spPr>
          <a:xfrm>
            <a:off x="8170193" y="4976823"/>
            <a:ext cx="276225" cy="2974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0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A6944195-D9A6-4D75-BED0-4B23E0C56F4C}"/>
              </a:ext>
            </a:extLst>
          </p:cNvPr>
          <p:cNvSpPr/>
          <p:nvPr/>
        </p:nvSpPr>
        <p:spPr>
          <a:xfrm>
            <a:off x="8930192" y="2635"/>
            <a:ext cx="476246" cy="42033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FFD51EC-0D8B-4F0C-87F8-33824B8F8CE2}"/>
              </a:ext>
            </a:extLst>
          </p:cNvPr>
          <p:cNvSpPr/>
          <p:nvPr/>
        </p:nvSpPr>
        <p:spPr>
          <a:xfrm>
            <a:off x="4181475" y="-1"/>
            <a:ext cx="476246" cy="42033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265676" y="4534035"/>
            <a:ext cx="4649801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Entrance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door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+mn-cs"/>
            </a:endParaRPr>
          </a:p>
        </p:txBody>
      </p:sp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7159A037-72DA-4410-8C2A-C553EFFAB7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4520564" cy="4204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17742857" imgH="14047619" progId="Paint.Picture">
                  <p:embed/>
                </p:oleObj>
              </mc:Choice>
              <mc:Fallback>
                <p:oleObj name="Obraz - mapa bitowa" r:id="rId2" imgW="17742857" imgH="14047619" progId="Paint.Picture">
                  <p:embed/>
                  <p:pic>
                    <p:nvPicPr>
                      <p:cNvPr id="10" name="Obiekt 9">
                        <a:extLst>
                          <a:ext uri="{FF2B5EF4-FFF2-40B4-BE49-F238E27FC236}">
                            <a16:creationId xmlns:a16="http://schemas.microsoft.com/office/drawing/2014/main" id="{7159A037-72DA-4410-8C2A-C553EFFAB7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20564" cy="42044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DFCD42C0-8D59-4268-B7C4-1484F3773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316" y="0"/>
            <a:ext cx="3023683" cy="42033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EBE7776-A93B-48FC-8492-D844B9A4D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28" b="-26"/>
          <a:stretch/>
        </p:blipFill>
        <p:spPr>
          <a:xfrm>
            <a:off x="4639119" y="0"/>
            <a:ext cx="4529198" cy="420444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BB1B5AE-A0EA-498E-9498-C9A5B96995C5}"/>
              </a:ext>
            </a:extLst>
          </p:cNvPr>
          <p:cNvSpPr txBox="1"/>
          <p:nvPr/>
        </p:nvSpPr>
        <p:spPr>
          <a:xfrm>
            <a:off x="6903718" y="4612896"/>
            <a:ext cx="6483425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dirty="0"/>
              <a:t>	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79dB/A           63dB/A	  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16dB/A</a:t>
            </a:r>
            <a:endParaRPr lang="pl-P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0165A5BA-A20C-495A-883E-224484870C23}"/>
              </a:ext>
            </a:extLst>
          </p:cNvPr>
          <p:cNvSpPr/>
          <p:nvPr/>
        </p:nvSpPr>
        <p:spPr>
          <a:xfrm>
            <a:off x="8587292" y="4831261"/>
            <a:ext cx="276225" cy="2974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23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346601" y="4534034"/>
            <a:ext cx="4572567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defRPr/>
            </a:pP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Scrubber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installation</a:t>
            </a: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 with </a:t>
            </a:r>
            <a:r>
              <a:rPr lang="pl-PL" sz="2000" dirty="0" err="1">
                <a:solidFill>
                  <a:schemeClr val="bg1"/>
                </a:solidFill>
                <a:latin typeface="Arial Black" panose="020B0A04020102020204" pitchFamily="34" charset="0"/>
                <a:ea typeface="Noto Sans" panose="020B0502040504020204" pitchFamily="34"/>
              </a:rPr>
              <a:t>piping</a:t>
            </a:r>
            <a:endParaRPr lang="pl-PL" sz="2000" dirty="0">
              <a:solidFill>
                <a:schemeClr val="bg1"/>
              </a:solidFill>
              <a:latin typeface="Arial Black" panose="020B0A04020102020204" pitchFamily="34" charset="0"/>
              <a:ea typeface="Noto Sans" panose="020B0502040504020204" pitchFamily="34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D0BAF35-8777-4C8F-8E7D-471ACFE1B7EE}"/>
              </a:ext>
            </a:extLst>
          </p:cNvPr>
          <p:cNvSpPr/>
          <p:nvPr/>
        </p:nvSpPr>
        <p:spPr>
          <a:xfrm>
            <a:off x="5404884" y="-680"/>
            <a:ext cx="1275902" cy="4242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5A4CB333-EBE5-430C-BEBB-D9A9B7485D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00115" y="1"/>
          <a:ext cx="6030273" cy="4194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18161905" imgH="13552381" progId="Paint.Picture">
                  <p:embed/>
                </p:oleObj>
              </mc:Choice>
              <mc:Fallback>
                <p:oleObj name="Obraz - mapa bitowa" r:id="rId2" imgW="18161905" imgH="13552381" progId="Paint.Picture">
                  <p:embed/>
                  <p:pic>
                    <p:nvPicPr>
                      <p:cNvPr id="9" name="Obiekt 8">
                        <a:extLst>
                          <a:ext uri="{FF2B5EF4-FFF2-40B4-BE49-F238E27FC236}">
                            <a16:creationId xmlns:a16="http://schemas.microsoft.com/office/drawing/2014/main" id="{5A4CB333-EBE5-430C-BEBB-D9A9B7485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880"/>
                      <a:stretch>
                        <a:fillRect/>
                      </a:stretch>
                    </p:blipFill>
                    <p:spPr bwMode="auto">
                      <a:xfrm>
                        <a:off x="-100115" y="1"/>
                        <a:ext cx="6030273" cy="41949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az 9" descr="Obraz zawierający zewnętrzne, niebo&#10;&#10;Opis wygenerowany automatycznie">
            <a:extLst>
              <a:ext uri="{FF2B5EF4-FFF2-40B4-BE49-F238E27FC236}">
                <a16:creationId xmlns:a16="http://schemas.microsoft.com/office/drawing/2014/main" id="{7889B5DB-4509-4E63-809D-89393847A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835" y="0"/>
            <a:ext cx="6149165" cy="4195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68471C0-D214-4D42-9C70-8563CFD7AF15}"/>
              </a:ext>
            </a:extLst>
          </p:cNvPr>
          <p:cNvSpPr txBox="1"/>
          <p:nvPr/>
        </p:nvSpPr>
        <p:spPr>
          <a:xfrm>
            <a:off x="6839472" y="4612896"/>
            <a:ext cx="6483425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dirty="0"/>
              <a:t>	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           67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	  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13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</a:t>
            </a:r>
            <a:endParaRPr lang="pl-P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95EF55A8-D190-457C-B372-9B5B359A13F9}"/>
              </a:ext>
            </a:extLst>
          </p:cNvPr>
          <p:cNvSpPr/>
          <p:nvPr/>
        </p:nvSpPr>
        <p:spPr>
          <a:xfrm>
            <a:off x="8606342" y="4831261"/>
            <a:ext cx="276225" cy="2974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6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8BBAFD0-3EA7-4555-9453-DB993F8D249B}"/>
              </a:ext>
            </a:extLst>
          </p:cNvPr>
          <p:cNvSpPr txBox="1"/>
          <p:nvPr/>
        </p:nvSpPr>
        <p:spPr>
          <a:xfrm>
            <a:off x="356485" y="4489722"/>
            <a:ext cx="6723584" cy="673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Noto Sans" panose="020B0502040504020204" pitchFamily="34"/>
                <a:cs typeface="+mn-cs"/>
              </a:rPr>
              <a:t>Silencers of air intake to gas engine’s turbines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Noto Sans" panose="020B0502040504020204" pitchFamily="34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D0BAF35-8777-4C8F-8E7D-471ACFE1B7EE}"/>
              </a:ext>
            </a:extLst>
          </p:cNvPr>
          <p:cNvSpPr/>
          <p:nvPr/>
        </p:nvSpPr>
        <p:spPr>
          <a:xfrm>
            <a:off x="5404884" y="-680"/>
            <a:ext cx="1275902" cy="42421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brudne&#10;&#10;Opis wygenerowany automatycznie">
            <a:extLst>
              <a:ext uri="{FF2B5EF4-FFF2-40B4-BE49-F238E27FC236}">
                <a16:creationId xmlns:a16="http://schemas.microsoft.com/office/drawing/2014/main" id="{561AABC9-415A-4314-BFAA-574D5FB0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364"/>
            <a:ext cx="5928371" cy="4196361"/>
          </a:xfrm>
          <a:prstGeom prst="rect">
            <a:avLst/>
          </a:prstGeom>
        </p:spPr>
      </p:pic>
      <p:pic>
        <p:nvPicPr>
          <p:cNvPr id="7" name="Obraz 6" descr="Obraz zawierający tekst, budynek, żółty, zewnętrzne&#10;&#10;Opis wygenerowany automatycznie">
            <a:extLst>
              <a:ext uri="{FF2B5EF4-FFF2-40B4-BE49-F238E27FC236}">
                <a16:creationId xmlns:a16="http://schemas.microsoft.com/office/drawing/2014/main" id="{54021746-4476-4BCD-A8A5-F18A1C06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1"/>
          <a:stretch/>
        </p:blipFill>
        <p:spPr>
          <a:xfrm>
            <a:off x="6039758" y="0"/>
            <a:ext cx="6152241" cy="419499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4A2DBC8-4BDE-45EE-A866-8AD26E4CFDEF}"/>
              </a:ext>
            </a:extLst>
          </p:cNvPr>
          <p:cNvSpPr/>
          <p:nvPr/>
        </p:nvSpPr>
        <p:spPr>
          <a:xfrm>
            <a:off x="2634108" y="1306745"/>
            <a:ext cx="1478634" cy="81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6BF345D-D6C1-4ED5-8066-5EFFDCE41D0D}"/>
              </a:ext>
            </a:extLst>
          </p:cNvPr>
          <p:cNvSpPr/>
          <p:nvPr/>
        </p:nvSpPr>
        <p:spPr>
          <a:xfrm>
            <a:off x="8562479" y="623122"/>
            <a:ext cx="1478634" cy="813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C7B8F5A-1DAF-4B42-9062-B9DFBC888AF5}"/>
              </a:ext>
            </a:extLst>
          </p:cNvPr>
          <p:cNvSpPr txBox="1"/>
          <p:nvPr/>
        </p:nvSpPr>
        <p:spPr>
          <a:xfrm>
            <a:off x="7258049" y="4608109"/>
            <a:ext cx="6483425" cy="51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600" dirty="0">
                <a:solidFill>
                  <a:schemeClr val="bg1"/>
                </a:solidFill>
              </a:rPr>
              <a:t>	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           73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	  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23 </a:t>
            </a:r>
            <a:r>
              <a:rPr lang="pl-P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</a:t>
            </a:r>
            <a:endParaRPr lang="pl-P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12AFF4AD-4BA5-4B4A-B918-D1718E5C4BCD}"/>
              </a:ext>
            </a:extLst>
          </p:cNvPr>
          <p:cNvSpPr/>
          <p:nvPr/>
        </p:nvSpPr>
        <p:spPr>
          <a:xfrm>
            <a:off x="9025571" y="4826474"/>
            <a:ext cx="276225" cy="2974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1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20169</TotalTime>
  <Words>737</Words>
  <Application>Microsoft Office PowerPoint</Application>
  <PresentationFormat>Panoramiczny</PresentationFormat>
  <Paragraphs>103</Paragraphs>
  <Slides>19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Aptos Black</vt:lpstr>
      <vt:lpstr>Arial</vt:lpstr>
      <vt:lpstr>Arial Black</vt:lpstr>
      <vt:lpstr>Calibri</vt:lpstr>
      <vt:lpstr>Calibri Light</vt:lpstr>
      <vt:lpstr>Wingdings</vt:lpstr>
      <vt:lpstr>Motyw pakietu Office</vt:lpstr>
      <vt:lpstr>Obraz - mapa bitowa</vt:lpstr>
      <vt:lpstr>Noise emission reduction project in UGS Kosakowo</vt:lpstr>
      <vt:lpstr>Prezentacja programu PowerPoint</vt:lpstr>
      <vt:lpstr>Why we did it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slawomir.skwarczynski@pgnig.pl</dc:creator>
  <cp:lastModifiedBy>Skwarczyński Sławomir</cp:lastModifiedBy>
  <cp:revision>326</cp:revision>
  <cp:lastPrinted>2021-10-31T12:33:28Z</cp:lastPrinted>
  <dcterms:created xsi:type="dcterms:W3CDTF">2021-02-08T13:05:38Z</dcterms:created>
  <dcterms:modified xsi:type="dcterms:W3CDTF">2024-04-11T06:55:15Z</dcterms:modified>
</cp:coreProperties>
</file>