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7" r:id="rId5"/>
    <p:sldId id="332" r:id="rId6"/>
    <p:sldId id="292" r:id="rId7"/>
    <p:sldId id="351" r:id="rId8"/>
    <p:sldId id="352" r:id="rId9"/>
    <p:sldId id="340" r:id="rId10"/>
    <p:sldId id="344" r:id="rId11"/>
    <p:sldId id="353" r:id="rId12"/>
    <p:sldId id="346" r:id="rId13"/>
    <p:sldId id="348" r:id="rId14"/>
    <p:sldId id="30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8189"/>
    <a:srgbClr val="59B3C3"/>
    <a:srgbClr val="F78A31"/>
    <a:srgbClr val="FF00FF"/>
    <a:srgbClr val="2F8484"/>
    <a:srgbClr val="58B7B7"/>
    <a:srgbClr val="000000"/>
    <a:srgbClr val="01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14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754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3ED986F-416A-BE40-9263-B48428BC2563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FFD4B7F-7D47-FF40-97B8-9F0797EED0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749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D4B7F-7D47-FF40-97B8-9F0797EED02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2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D4B7F-7D47-FF40-97B8-9F0797EED0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0417628A-E4E2-B83E-691E-90DF5C7F21A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08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logo Storen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5534A5-18CC-E62B-CD9D-16B42786888A}"/>
              </a:ext>
            </a:extLst>
          </p:cNvPr>
          <p:cNvSpPr/>
          <p:nvPr userDrawn="1"/>
        </p:nvSpPr>
        <p:spPr bwMode="white"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8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" panose="020B0604020202020204" pitchFamily="34" charset="0"/>
            </a:endParaRPr>
          </a:p>
        </p:txBody>
      </p:sp>
      <p:sp>
        <p:nvSpPr>
          <p:cNvPr id="7" name="Demi-cadre 6">
            <a:extLst>
              <a:ext uri="{FF2B5EF4-FFF2-40B4-BE49-F238E27FC236}">
                <a16:creationId xmlns:a16="http://schemas.microsoft.com/office/drawing/2014/main" id="{7A1368CD-E573-4A53-6EDE-15DD94A23401}"/>
              </a:ext>
            </a:extLst>
          </p:cNvPr>
          <p:cNvSpPr/>
          <p:nvPr userDrawn="1"/>
        </p:nvSpPr>
        <p:spPr>
          <a:xfrm>
            <a:off x="0" y="0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emi-cadre 7">
            <a:extLst>
              <a:ext uri="{FF2B5EF4-FFF2-40B4-BE49-F238E27FC236}">
                <a16:creationId xmlns:a16="http://schemas.microsoft.com/office/drawing/2014/main" id="{E1C29310-F52E-A022-6688-8193DB550E2A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847D27-5638-7EF1-8381-1D218A360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959389" y="2636673"/>
            <a:ext cx="4273222" cy="15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C980F8-9E57-244D-861F-DBDB6AE5F0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822BAF3-82DD-A741-9DB0-4C44B44E17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1ED202E3-6998-2944-966E-3B6DEE09E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65258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CFD27A99-6915-8B48-85F5-0E7C4682BC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06653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DB1723-C51E-60DC-1216-DB88EF2417BF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F1F7E5-E256-50D7-A339-970E575B1A6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6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260240E-2BE6-AB4F-BF00-29F1B5755A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33389"/>
            <a:ext cx="5662613" cy="51800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679DB2-9E2F-4F47-BBCE-86CA30AFB9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430A3F4-C8A2-6E41-A70F-20E18B5196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519893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ACA058-D42D-C1F6-0C03-51E53C21FA03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D91B65B-3243-E1FA-EB2E-300A04E3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CC827A5-65A8-6F71-7526-9EB0A1FCC9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34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D3910C6A-C175-474F-ACF5-38F216BD8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053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1E2D92A-100F-2D4E-85A9-978E28618B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EB45E7-60C2-6B42-A045-1203E2786B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02782019-9F20-3D4A-87DA-7CB5FAFF0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hidden">
          <a:xfrm>
            <a:off x="570077" y="3340100"/>
            <a:ext cx="3327659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4C64C8-6B91-E201-2698-ABF0642DF85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00684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FD0F7F35-FE75-5C7D-32B9-43227A974E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hidden">
          <a:xfrm>
            <a:off x="4498172" y="3340100"/>
            <a:ext cx="3335195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1" name="Espace réservé pour une image  10">
            <a:extLst>
              <a:ext uri="{FF2B5EF4-FFF2-40B4-BE49-F238E27FC236}">
                <a16:creationId xmlns:a16="http://schemas.microsoft.com/office/drawing/2014/main" id="{FAD7FECA-C5A6-01C0-E578-9A54C36196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28892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4EAA41D2-D78A-8029-00FC-CE46CC23AF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hidden">
          <a:xfrm>
            <a:off x="8428892" y="3340100"/>
            <a:ext cx="3332683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C6CA111-98EA-3E1A-5E8B-CD22F208F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4600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E86A775E-65E3-D263-C6CC-AADD2788BB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78645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F53D5CD0-3050-C023-641D-97C92B6057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06319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18A2A7C-3B29-9B2C-CBE6-893CCAB7EE41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525C2E2-54C7-4608-05F9-5F3561CAB082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02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ffres clefs_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016" y="1828798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1B5B3EC-6938-5142-BB75-F9F0124345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5815" y="1800222"/>
            <a:ext cx="2264846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4DC9B8F-6BCC-5645-8DD4-E4CAF12F74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49616" y="1828798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BD3C687-D612-5645-BAC7-B4316FDE3F1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722016" y="4068416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D37FB2-ACD7-CF45-96E7-68FCC91C684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85815" y="4039840"/>
            <a:ext cx="2264846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29183DB-056C-8641-9FD0-CC55719D8EB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049616" y="4068416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3F1D58-9D83-C044-A5A0-21276013F1C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893E908-50B8-B7CD-5964-AC577EB7FC3C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7A6D4A-3688-A41E-675D-8F96BE0091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78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mise en avan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99ED4BD-90E8-ADB5-917D-021525526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" y="0"/>
            <a:ext cx="12191998" cy="6860382"/>
          </a:xfrm>
          <a:custGeom>
            <a:avLst/>
            <a:gdLst>
              <a:gd name="connsiteX0" fmla="*/ 0 w 12191998"/>
              <a:gd name="connsiteY0" fmla="*/ 0 h 6860382"/>
              <a:gd name="connsiteX1" fmla="*/ 12191998 w 12191998"/>
              <a:gd name="connsiteY1" fmla="*/ 0 h 6860382"/>
              <a:gd name="connsiteX2" fmla="*/ 12191998 w 12191998"/>
              <a:gd name="connsiteY2" fmla="*/ 6860382 h 6860382"/>
              <a:gd name="connsiteX3" fmla="*/ 0 w 12191998"/>
              <a:gd name="connsiteY3" fmla="*/ 6860382 h 68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60382">
                <a:moveTo>
                  <a:pt x="0" y="0"/>
                </a:moveTo>
                <a:lnTo>
                  <a:pt x="12191998" y="0"/>
                </a:lnTo>
                <a:lnTo>
                  <a:pt x="12191998" y="6860382"/>
                </a:lnTo>
                <a:lnTo>
                  <a:pt x="0" y="6860382"/>
                </a:lnTo>
                <a:close/>
              </a:path>
            </a:pathLst>
          </a:custGeom>
          <a:gradFill flip="none" rotWithShape="1">
            <a:gsLst>
              <a:gs pos="90000">
                <a:schemeClr val="tx1">
                  <a:lumMod val="50000"/>
                  <a:alpha val="55000"/>
                </a:schemeClr>
              </a:gs>
              <a:gs pos="0">
                <a:schemeClr val="tx1">
                  <a:lumMod val="50000"/>
                  <a:alpha val="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lIns="251999" tIns="251999" rIns="251999" bIns="251999" rtlCol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  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088" y="1847848"/>
            <a:ext cx="9153400" cy="2571264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effectLst>
                  <a:outerShdw blurRad="746001" sx="102000" sy="102000" algn="ctr" rotWithShape="0">
                    <a:prstClr val="black"/>
                  </a:outerShdw>
                </a:effectLst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E96822-6894-C224-7DE2-E6DED65C84A8}"/>
              </a:ext>
            </a:extLst>
          </p:cNvPr>
          <p:cNvSpPr txBox="1"/>
          <p:nvPr userDrawn="1"/>
        </p:nvSpPr>
        <p:spPr>
          <a:xfrm>
            <a:off x="-2057400" y="0"/>
            <a:ext cx="1916152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Créer une nouvelle diapositive</a:t>
            </a:r>
          </a:p>
          <a:p>
            <a:r>
              <a:rPr lang="fr-FR" sz="1000"/>
              <a:t>2 : Sélectionner la disposition « Photo + mise en avant texte »</a:t>
            </a:r>
          </a:p>
          <a:p>
            <a:r>
              <a:rPr lang="fr-FR" sz="1000"/>
              <a:t>3 : Cliquer l’icône image pour importer votre photo</a:t>
            </a:r>
          </a:p>
          <a:p>
            <a:r>
              <a:rPr lang="fr-FR" sz="1000"/>
              <a:t>4 : Clic + droit sur la photo</a:t>
            </a:r>
          </a:p>
          <a:p>
            <a:r>
              <a:rPr lang="fr-FR" sz="1000"/>
              <a:t>5 : Passer en arrière-plan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-1" y="0"/>
            <a:ext cx="12191999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FD7C3-4BB6-3F42-CB8C-2D6F106E9A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-2382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  </a:t>
            </a:r>
            <a:endParaRPr lang="en-GB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D0A9E6-2062-CFBD-6CFE-83630C081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1212287" y="5988844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0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DE8250F-668A-8B5B-3B68-D523C7025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" y="0"/>
            <a:ext cx="12191998" cy="6860382"/>
          </a:xfrm>
          <a:custGeom>
            <a:avLst/>
            <a:gdLst>
              <a:gd name="connsiteX0" fmla="*/ 0 w 12191998"/>
              <a:gd name="connsiteY0" fmla="*/ 0 h 6860382"/>
              <a:gd name="connsiteX1" fmla="*/ 12191998 w 12191998"/>
              <a:gd name="connsiteY1" fmla="*/ 0 h 6860382"/>
              <a:gd name="connsiteX2" fmla="*/ 12191998 w 12191998"/>
              <a:gd name="connsiteY2" fmla="*/ 6860382 h 6860382"/>
              <a:gd name="connsiteX3" fmla="*/ 0 w 12191998"/>
              <a:gd name="connsiteY3" fmla="*/ 6860382 h 68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60382">
                <a:moveTo>
                  <a:pt x="0" y="0"/>
                </a:moveTo>
                <a:lnTo>
                  <a:pt x="12191998" y="0"/>
                </a:lnTo>
                <a:lnTo>
                  <a:pt x="12191998" y="6860382"/>
                </a:lnTo>
                <a:lnTo>
                  <a:pt x="0" y="6860382"/>
                </a:lnTo>
                <a:close/>
              </a:path>
            </a:pathLst>
          </a:custGeom>
          <a:gradFill flip="none" rotWithShape="1">
            <a:gsLst>
              <a:gs pos="90000">
                <a:schemeClr val="tx1">
                  <a:lumMod val="50000"/>
                  <a:alpha val="55000"/>
                </a:schemeClr>
              </a:gs>
              <a:gs pos="0">
                <a:schemeClr val="tx1">
                  <a:lumMod val="50000"/>
                  <a:alpha val="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lIns="251999" tIns="251999" rIns="251999" bIns="251999" rtlCol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  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298" y="1847848"/>
            <a:ext cx="9153400" cy="2571264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  <a:effectLst>
                  <a:outerShdw blurRad="746001" sx="102000" sy="102000" algn="ctr" rotWithShape="0">
                    <a:prstClr val="black"/>
                  </a:outerShdw>
                </a:effectLst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-1" y="0"/>
            <a:ext cx="12191999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FD7C3-4BB6-3F42-CB8C-2D6F106E9A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-2382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D0A9E6-2062-CFBD-6CFE-83630C081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1212287" y="5988844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88EDA7-D0BF-2FFE-1602-0BDDC43AA4A6}"/>
              </a:ext>
            </a:extLst>
          </p:cNvPr>
          <p:cNvSpPr txBox="1"/>
          <p:nvPr userDrawn="1"/>
        </p:nvSpPr>
        <p:spPr>
          <a:xfrm>
            <a:off x="-2057400" y="0"/>
            <a:ext cx="1916152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Créer une nouvelle diapositive</a:t>
            </a:r>
          </a:p>
          <a:p>
            <a:r>
              <a:rPr lang="fr-FR" sz="1000"/>
              <a:t>2 : Sélectionner la disposition « Photo + mise en avant texte »</a:t>
            </a:r>
          </a:p>
          <a:p>
            <a:r>
              <a:rPr lang="fr-FR" sz="1000"/>
              <a:t>3 : Cliquer l’icône image pour importer votre photo</a:t>
            </a:r>
          </a:p>
          <a:p>
            <a:r>
              <a:rPr lang="fr-FR" sz="1000"/>
              <a:t>4 : Clic + droit sur la photo</a:t>
            </a:r>
          </a:p>
          <a:p>
            <a:r>
              <a:rPr lang="fr-FR" sz="1000"/>
              <a:t>5 : Passer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313989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6E16E174-210D-5A30-D5B1-54507280A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8684" y="0"/>
            <a:ext cx="3113315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50" y="2143368"/>
            <a:ext cx="7392308" cy="2571264"/>
          </a:xfrm>
        </p:spPr>
        <p:txBody>
          <a:bodyPr anchor="ctr" anchorCtr="0"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9027208" y="0"/>
            <a:ext cx="0" cy="6858000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2877551-C8E7-735B-7B61-8B8DB464504C}"/>
              </a:ext>
            </a:extLst>
          </p:cNvPr>
          <p:cNvSpPr txBox="1"/>
          <p:nvPr userDrawn="1"/>
        </p:nvSpPr>
        <p:spPr>
          <a:xfrm>
            <a:off x="-2057400" y="0"/>
            <a:ext cx="191615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Supprimer l’image actuel</a:t>
            </a:r>
          </a:p>
          <a:p>
            <a:r>
              <a:rPr lang="fr-FR" sz="1000"/>
              <a:t>2 : Cliquer sur l’icone image pour importer votre photo</a:t>
            </a:r>
          </a:p>
          <a:p>
            <a:r>
              <a:rPr lang="fr-FR" sz="1000"/>
              <a:t>3 : Clic + droit sur la photo</a:t>
            </a:r>
          </a:p>
          <a:p>
            <a:r>
              <a:rPr lang="fr-FR" sz="1000"/>
              <a:t>4 : Passer en arrière-plan</a:t>
            </a:r>
          </a:p>
        </p:txBody>
      </p:sp>
      <p:sp>
        <p:nvSpPr>
          <p:cNvPr id="12" name="Demi-cadre 11">
            <a:extLst>
              <a:ext uri="{FF2B5EF4-FFF2-40B4-BE49-F238E27FC236}">
                <a16:creationId xmlns:a16="http://schemas.microsoft.com/office/drawing/2014/main" id="{2B85FC35-6724-C5C6-5089-5FC377579A9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0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420" y="2143368"/>
            <a:ext cx="6877957" cy="2571264"/>
          </a:xfrm>
        </p:spPr>
        <p:txBody>
          <a:bodyPr anchor="ctr" anchorCtr="0"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1169083" y="2143368"/>
            <a:ext cx="0" cy="2571264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emi-cadre 11">
            <a:extLst>
              <a:ext uri="{FF2B5EF4-FFF2-40B4-BE49-F238E27FC236}">
                <a16:creationId xmlns:a16="http://schemas.microsoft.com/office/drawing/2014/main" id="{2B85FC35-6724-C5C6-5089-5FC377579A9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9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71C6-08A1-C845-BA9A-DCAD65F807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D39D655E-7BB6-474A-8A1B-47DAE9378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11334750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0BC51F-51F1-4D2F-474D-B3940867C935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A569C9-EDFD-4F48-35AF-1707028A3E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69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 bwMode="hidden">
          <a:xfrm>
            <a:off x="566580" y="1644572"/>
            <a:ext cx="3400155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48254BA-E952-6349-9482-FAAB01553AA1}"/>
              </a:ext>
            </a:extLst>
          </p:cNvPr>
          <p:cNvSpPr>
            <a:spLocks noGrp="1"/>
          </p:cNvSpPr>
          <p:nvPr>
            <p:ph idx="13"/>
          </p:nvPr>
        </p:nvSpPr>
        <p:spPr bwMode="hidden">
          <a:xfrm>
            <a:off x="4429572" y="1644572"/>
            <a:ext cx="3414011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1E9D84-34ED-3049-AB73-F07E1542790A}"/>
              </a:ext>
            </a:extLst>
          </p:cNvPr>
          <p:cNvSpPr>
            <a:spLocks noGrp="1"/>
          </p:cNvSpPr>
          <p:nvPr>
            <p:ph idx="14"/>
          </p:nvPr>
        </p:nvSpPr>
        <p:spPr bwMode="hidden">
          <a:xfrm>
            <a:off x="8346202" y="1644572"/>
            <a:ext cx="3415584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ED56621-7B84-1A42-9B9C-A5B861952D0B}"/>
              </a:ext>
            </a:extLst>
          </p:cNvPr>
          <p:cNvSpPr>
            <a:spLocks noGrp="1"/>
          </p:cNvSpPr>
          <p:nvPr>
            <p:ph idx="15"/>
          </p:nvPr>
        </p:nvSpPr>
        <p:spPr bwMode="hidden">
          <a:xfrm>
            <a:off x="566580" y="3707052"/>
            <a:ext cx="3400163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BA38B1D-9F55-0046-AB7B-66B67D5E895A}"/>
              </a:ext>
            </a:extLst>
          </p:cNvPr>
          <p:cNvSpPr>
            <a:spLocks noGrp="1"/>
          </p:cNvSpPr>
          <p:nvPr>
            <p:ph idx="16"/>
          </p:nvPr>
        </p:nvSpPr>
        <p:spPr bwMode="hidden">
          <a:xfrm>
            <a:off x="4429572" y="3707052"/>
            <a:ext cx="3414011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180D8B-B1B4-1B4A-A19B-A0AB001AE5DD}"/>
              </a:ext>
            </a:extLst>
          </p:cNvPr>
          <p:cNvSpPr>
            <a:spLocks noGrp="1"/>
          </p:cNvSpPr>
          <p:nvPr>
            <p:ph idx="17"/>
          </p:nvPr>
        </p:nvSpPr>
        <p:spPr bwMode="hidden">
          <a:xfrm>
            <a:off x="8346202" y="3707052"/>
            <a:ext cx="3415584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D30AA7-A06F-EB49-BE2D-1FFF1A8AEA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347F16D-C042-7B54-7EEB-DEF099C50DDD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273E5BE-07AB-330F-F161-69A1E019FC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3615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412FAE2C-4653-ECDF-BDCF-544E5D1A92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11370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57AA5E87-F86A-E78A-598B-1D1921AABE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18205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917F5BEB-2D28-25DD-ED61-0F7CC877CBB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3615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55C134AE-D698-BB46-1C7E-E1084569F0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11370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E4471042-0591-6134-FAE2-4161DB3BA9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18205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682591-D4B9-107E-45D6-94CB1A8836A3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58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 bwMode="hidden">
          <a:xfrm>
            <a:off x="1844031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ED56621-7B84-1A42-9B9C-A5B861952D0B}"/>
              </a:ext>
            </a:extLst>
          </p:cNvPr>
          <p:cNvSpPr>
            <a:spLocks noGrp="1"/>
          </p:cNvSpPr>
          <p:nvPr>
            <p:ph idx="15"/>
          </p:nvPr>
        </p:nvSpPr>
        <p:spPr bwMode="hidden">
          <a:xfrm>
            <a:off x="1844031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CFBADCE1-21FC-F249-A05E-5EB6ACD630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4528" y="1380158"/>
            <a:ext cx="815955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D108BEC3-E88E-5843-90DE-04FC16E2B6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5164" y="1380158"/>
            <a:ext cx="879070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ABD28715-0B3F-1840-A568-C23D5D185A7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0696" y="1380158"/>
            <a:ext cx="902856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259E8AE-B3ED-4445-B347-4AF7CB3839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4528" y="3728911"/>
            <a:ext cx="815955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Espace réservé pour une image  12">
            <a:extLst>
              <a:ext uri="{FF2B5EF4-FFF2-40B4-BE49-F238E27FC236}">
                <a16:creationId xmlns:a16="http://schemas.microsoft.com/office/drawing/2014/main" id="{80F6FD25-FCA5-5F4B-9B9A-49FA8BB26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75164" y="3728911"/>
            <a:ext cx="879070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8" name="Espace réservé pour une image  12">
            <a:extLst>
              <a:ext uri="{FF2B5EF4-FFF2-40B4-BE49-F238E27FC236}">
                <a16:creationId xmlns:a16="http://schemas.microsoft.com/office/drawing/2014/main" id="{B2BA9A17-41CE-934B-BF6D-96A57B090B5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80696" y="3728911"/>
            <a:ext cx="902856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A6029-81D1-4142-A20D-7511440A91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472AC11A-6B5A-DB10-474B-A80499EC1996}"/>
              </a:ext>
            </a:extLst>
          </p:cNvPr>
          <p:cNvSpPr>
            <a:spLocks noGrp="1"/>
          </p:cNvSpPr>
          <p:nvPr>
            <p:ph idx="26"/>
          </p:nvPr>
        </p:nvSpPr>
        <p:spPr bwMode="hidden">
          <a:xfrm>
            <a:off x="5475817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2DD0753B-A5F9-DB54-8B31-7A8F32642D53}"/>
              </a:ext>
            </a:extLst>
          </p:cNvPr>
          <p:cNvSpPr>
            <a:spLocks noGrp="1"/>
          </p:cNvSpPr>
          <p:nvPr>
            <p:ph idx="27"/>
          </p:nvPr>
        </p:nvSpPr>
        <p:spPr bwMode="hidden">
          <a:xfrm>
            <a:off x="5475817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DA8D9092-1F4C-0F66-96D7-E2AE55503421}"/>
              </a:ext>
            </a:extLst>
          </p:cNvPr>
          <p:cNvSpPr>
            <a:spLocks noGrp="1"/>
          </p:cNvSpPr>
          <p:nvPr>
            <p:ph idx="28"/>
          </p:nvPr>
        </p:nvSpPr>
        <p:spPr bwMode="hidden">
          <a:xfrm>
            <a:off x="9205993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B6732FAD-E1E0-C2D5-4428-FCFF5091B33E}"/>
              </a:ext>
            </a:extLst>
          </p:cNvPr>
          <p:cNvSpPr>
            <a:spLocks noGrp="1"/>
          </p:cNvSpPr>
          <p:nvPr>
            <p:ph idx="29"/>
          </p:nvPr>
        </p:nvSpPr>
        <p:spPr bwMode="hidden">
          <a:xfrm>
            <a:off x="9205993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FB7C24D-E7D0-FFCC-7363-F77DF1B25511}"/>
              </a:ext>
            </a:extLst>
          </p:cNvPr>
          <p:cNvSpPr txBox="1"/>
          <p:nvPr userDrawn="1"/>
        </p:nvSpPr>
        <p:spPr>
          <a:xfrm>
            <a:off x="-2057400" y="0"/>
            <a:ext cx="191615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Supprimer l’image actuel</a:t>
            </a:r>
          </a:p>
          <a:p>
            <a:r>
              <a:rPr lang="fr-FR" sz="1000"/>
              <a:t>2 : Cliquer sur l’icone image pour importer votre photo</a:t>
            </a:r>
          </a:p>
          <a:p>
            <a:r>
              <a:rPr lang="fr-FR" sz="1000"/>
              <a:t>3 : Clic + droit sur la photo</a:t>
            </a:r>
          </a:p>
          <a:p>
            <a:r>
              <a:rPr lang="fr-FR" sz="1000"/>
              <a:t>4 : Passer en arrière-plan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AA0CB1D-7F94-3E7D-572A-7C78C02E1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53114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3C143D52-0184-9209-263C-3D4E8DDB3E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53114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4E84618D-4838-3302-48EA-A747CE4F42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3028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988BC211-A91D-329A-BEB2-F2578ED31C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83028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2BD364D-AE21-BD58-0D63-2A8A422726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19101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5C60EAA7-350D-4E91-D91C-294FF26E86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19101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756EE6-193D-ED42-F45A-B39284CCA6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528" y="2632651"/>
            <a:ext cx="814573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775ACE80-4F00-50ED-8167-77281F952A1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75164" y="2632651"/>
            <a:ext cx="884615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EF065907-37DE-7412-34B2-C7886342230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80696" y="2632651"/>
            <a:ext cx="909259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429D6205-9727-03BB-D611-B6C83F0568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4528" y="4946360"/>
            <a:ext cx="814573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92A38702-FDA0-39BC-E55D-F907E37EFC8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164" y="4946360"/>
            <a:ext cx="884615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A17F801E-9775-9830-C990-8240316236F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80696" y="4946360"/>
            <a:ext cx="909259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740D08-5664-00EE-DF48-10A70DE5125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38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A6029-81D1-4142-A20D-7511440A91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756EE6-193D-ED42-F45A-B39284CCA6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913" y="1694406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E1AA9D-31E3-4396-3A87-C7A1A6B52B1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57486" y="1694406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</a:t>
            </a:r>
          </a:p>
        </p:txBody>
      </p:sp>
      <p:sp>
        <p:nvSpPr>
          <p:cNvPr id="51" name="Espace réservé du texte 10">
            <a:extLst>
              <a:ext uri="{FF2B5EF4-FFF2-40B4-BE49-F238E27FC236}">
                <a16:creationId xmlns:a16="http://schemas.microsoft.com/office/drawing/2014/main" id="{90F2E51C-2D58-41C5-1441-4A4DBC0331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2913" y="2405494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4D3A49A4-59CD-17CE-5018-8CA23453C71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57486" y="2405494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2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id="{93DA2AA6-94F7-EE18-C37B-60E30A89D1A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2913" y="3116582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B18C4F51-F634-F2E1-9B31-3E130A1EC6C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57486" y="3116582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3</a:t>
            </a:r>
          </a:p>
        </p:txBody>
      </p:sp>
      <p:sp>
        <p:nvSpPr>
          <p:cNvPr id="55" name="Espace réservé du texte 10">
            <a:extLst>
              <a:ext uri="{FF2B5EF4-FFF2-40B4-BE49-F238E27FC236}">
                <a16:creationId xmlns:a16="http://schemas.microsoft.com/office/drawing/2014/main" id="{3F9EFBCB-8B9A-2A86-C285-9E86F498BC6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913" y="3827670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AA5793D2-1EB1-CEEC-6BD3-09BE166B85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257486" y="3827670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4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667A36AE-E135-CC4A-258C-C8524DF89EB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2913" y="453875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A3C3CB88-1FCE-2A0D-8213-2158667E9DA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57486" y="453875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5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F846391E-5D29-9EED-55C3-BB40CE79998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2913" y="524984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8CACD66A-2139-2D74-FD4F-B500C3B44E7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57486" y="524984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6</a:t>
            </a:r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E869DF23-319F-621A-7FA9-C00BD4FA6C0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1238" y="1694406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5024D0-F4ED-3DFE-EE45-75CA938ACB5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905811" y="1694406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7</a:t>
            </a:r>
          </a:p>
        </p:txBody>
      </p:sp>
      <p:sp>
        <p:nvSpPr>
          <p:cNvPr id="63" name="Espace réservé du texte 10">
            <a:extLst>
              <a:ext uri="{FF2B5EF4-FFF2-40B4-BE49-F238E27FC236}">
                <a16:creationId xmlns:a16="http://schemas.microsoft.com/office/drawing/2014/main" id="{D9764B39-2063-98B4-5CDD-0C2D3676B30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1238" y="2405494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7DAFC86A-CC96-759C-2FBC-42043E1A256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905811" y="2405494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8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E89A1848-8F53-7626-85F5-72C13DC1DD9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091238" y="3116582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09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4BF95726-DD0E-7A38-B898-138580C6E15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905811" y="3116582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9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C14D2393-8BF2-90B6-A8FF-87C27071A0B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1238" y="3827670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10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1DEC824-28D0-A4DB-828E-DF29DBCD89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05811" y="3827670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10</a:t>
            </a:r>
          </a:p>
        </p:txBody>
      </p:sp>
      <p:sp>
        <p:nvSpPr>
          <p:cNvPr id="69" name="Espace réservé du texte 10">
            <a:extLst>
              <a:ext uri="{FF2B5EF4-FFF2-40B4-BE49-F238E27FC236}">
                <a16:creationId xmlns:a16="http://schemas.microsoft.com/office/drawing/2014/main" id="{C7535B14-34D8-3B7A-EB51-BCA4410F55F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091238" y="453875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11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C0595C9A-64CA-71A1-84D6-5658C8A8E98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05811" y="453875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11</a:t>
            </a:r>
          </a:p>
        </p:txBody>
      </p:sp>
      <p:sp>
        <p:nvSpPr>
          <p:cNvPr id="71" name="Espace réservé du texte 10">
            <a:extLst>
              <a:ext uri="{FF2B5EF4-FFF2-40B4-BE49-F238E27FC236}">
                <a16:creationId xmlns:a16="http://schemas.microsoft.com/office/drawing/2014/main" id="{AFEDE8CC-EC28-0D54-14C6-F7A57F87CF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91238" y="524984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12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FFD6F717-46B8-32F1-D899-9FA62975FF4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05811" y="524984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05387E-A5C7-8DFF-308A-E7F4AE47A8F4}"/>
              </a:ext>
            </a:extLst>
          </p:cNvPr>
          <p:cNvSpPr>
            <a:spLocks noGrp="1"/>
          </p:cNvSpPr>
          <p:nvPr>
            <p:ph type="ftr" sz="quarter" idx="6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8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53526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34B8FDA-B502-E04C-B2D8-EB21F472EC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247661"/>
            <a:ext cx="5662613" cy="533885"/>
          </a:xfrm>
          <a:noFill/>
        </p:spPr>
        <p:txBody>
          <a:bodyPr lIns="0"/>
          <a:lstStyle>
            <a:lvl2pPr>
              <a:defRPr>
                <a:solidFill>
                  <a:schemeClr val="tx1"/>
                </a:solidFill>
                <a:effectLst/>
              </a:defRPr>
            </a:lvl2pPr>
          </a:lstStyle>
          <a:p>
            <a:pPr lvl="1"/>
            <a:r>
              <a:rPr lang="fr-FR"/>
              <a:t>Troisième niveau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576" y="1490660"/>
            <a:ext cx="5634037" cy="2571264"/>
          </a:xfrm>
        </p:spPr>
        <p:txBody>
          <a:bodyPr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E9C0E7-B051-684B-9CA9-F34A76BD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4614866" y="0"/>
            <a:ext cx="0" cy="6858000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B872D7F0-30D5-52F5-B945-B63B26E85A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5216236"/>
            <a:ext cx="4553527" cy="1641764"/>
          </a:xfrm>
        </p:spPr>
        <p:txBody>
          <a:bodyPr lIns="0" tIns="0" rIns="0" bIns="0" anchor="b"/>
          <a:lstStyle>
            <a:lvl1pPr marL="7938" indent="0" algn="ctr">
              <a:buNone/>
              <a:defRPr lang="fr-FR" sz="23900" b="1" i="0" kern="1200" dirty="0">
                <a:solidFill>
                  <a:schemeClr val="bg1"/>
                </a:solidFill>
                <a:effectLst>
                  <a:outerShdw blurRad="342900" dist="38100" dir="2700000" algn="tl" rotWithShape="0">
                    <a:prstClr val="black">
                      <a:alpha val="33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877551-C8E7-735B-7B61-8B8DB464504C}"/>
              </a:ext>
            </a:extLst>
          </p:cNvPr>
          <p:cNvSpPr txBox="1"/>
          <p:nvPr userDrawn="1"/>
        </p:nvSpPr>
        <p:spPr>
          <a:xfrm>
            <a:off x="-2057400" y="0"/>
            <a:ext cx="191615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Supprimer l’image actuel</a:t>
            </a:r>
          </a:p>
          <a:p>
            <a:r>
              <a:rPr lang="fr-FR" sz="1000"/>
              <a:t>2 : Cliquer sur l’icone image pour importer votre photo</a:t>
            </a:r>
          </a:p>
          <a:p>
            <a:r>
              <a:rPr lang="fr-FR" sz="1000"/>
              <a:t>3 : Clic + droit sur la photo</a:t>
            </a:r>
          </a:p>
          <a:p>
            <a:r>
              <a:rPr lang="fr-FR" sz="1000"/>
              <a:t>4 : Passer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358034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1E864-3B00-A34E-9F2E-68E5A2D4F6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125963F-238A-7242-A573-638EA1D951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5450432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0AD5568-BEB6-424D-8E47-62E677179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1354" y="1885950"/>
            <a:ext cx="5450432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57829A-86A0-1023-8B80-0A43234AFA9E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2ADCE7-6AA4-1B18-6D9A-2D81FC77F0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56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19EE23-6EF7-5147-AF29-3490EE0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4" y="390524"/>
            <a:ext cx="11001244" cy="892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F0AB59-16C2-5F43-A50D-DDDE7B18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90510"/>
            <a:ext cx="11318873" cy="4095953"/>
          </a:xfrm>
          <a:prstGeom prst="rect">
            <a:avLst/>
          </a:prstGeom>
          <a:noFill/>
        </p:spPr>
        <p:txBody>
          <a:bodyPr vert="horz" lIns="251999" tIns="251999" rIns="251999" bIns="251999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13DFF9-488F-2547-9A31-469D757D4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811" y="6240762"/>
            <a:ext cx="319139" cy="22671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fr-FR" sz="1000" b="1" i="0" kern="1200" smtClean="0">
                <a:gradFill>
                  <a:gsLst>
                    <a:gs pos="56000">
                      <a:schemeClr val="accent1"/>
                    </a:gs>
                    <a:gs pos="98000">
                      <a:schemeClr val="accent2"/>
                    </a:gs>
                  </a:gsLst>
                  <a:lin ang="1800000" scaled="0"/>
                </a:gra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8" name="Demi-cadre 7">
            <a:extLst>
              <a:ext uri="{FF2B5EF4-FFF2-40B4-BE49-F238E27FC236}">
                <a16:creationId xmlns:a16="http://schemas.microsoft.com/office/drawing/2014/main" id="{06069F1D-3379-6889-7A26-0D27FBF5CC86}"/>
              </a:ext>
            </a:extLst>
          </p:cNvPr>
          <p:cNvSpPr/>
          <p:nvPr userDrawn="1"/>
        </p:nvSpPr>
        <p:spPr>
          <a:xfrm>
            <a:off x="0" y="0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emi-cadre 8">
            <a:extLst>
              <a:ext uri="{FF2B5EF4-FFF2-40B4-BE49-F238E27FC236}">
                <a16:creationId xmlns:a16="http://schemas.microsoft.com/office/drawing/2014/main" id="{F2526582-56C1-AE66-0D0B-7912451D182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186EF8-DEE6-2EC3-B473-5094B55E219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250" y="6038377"/>
            <a:ext cx="1041536" cy="386236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BFDFE5-0555-7154-C37B-8512F9B95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261" y="6240762"/>
            <a:ext cx="7410450" cy="2267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fr-FR" sz="1000" b="0" i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39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01" r:id="rId3"/>
    <p:sldLayoutId id="2147483662" r:id="rId4"/>
    <p:sldLayoutId id="2147483673" r:id="rId5"/>
    <p:sldLayoutId id="2147483693" r:id="rId6"/>
    <p:sldLayoutId id="2147483697" r:id="rId7"/>
    <p:sldLayoutId id="2147483688" r:id="rId8"/>
    <p:sldLayoutId id="2147483690" r:id="rId9"/>
    <p:sldLayoutId id="2147483689" r:id="rId10"/>
    <p:sldLayoutId id="2147483691" r:id="rId11"/>
    <p:sldLayoutId id="2147483686" r:id="rId12"/>
    <p:sldLayoutId id="2147483692" r:id="rId13"/>
    <p:sldLayoutId id="2147483687" r:id="rId14"/>
    <p:sldLayoutId id="2147483694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74625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74625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8"/>
        </a:buBlip>
        <a:tabLst/>
        <a:defRPr sz="1800" b="1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6088" indent="-2238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6088" indent="-223838" algn="l" defTabSz="914400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2238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8"/>
        </a:buBlip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4" pos="279" userDrawn="1">
          <p15:clr>
            <a:srgbClr val="F26B43"/>
          </p15:clr>
        </p15:guide>
        <p15:guide id="6" pos="7407" userDrawn="1">
          <p15:clr>
            <a:srgbClr val="F26B43"/>
          </p15:clr>
        </p15:guide>
        <p15:guide id="23" orient="horz" pos="3771" userDrawn="1">
          <p15:clr>
            <a:srgbClr val="F26B43"/>
          </p15:clr>
        </p15:guide>
        <p15:guide id="25" orient="horz" pos="270" userDrawn="1">
          <p15:clr>
            <a:srgbClr val="F26B43"/>
          </p15:clr>
        </p15:guide>
        <p15:guide id="26" orient="horz" pos="1188" userDrawn="1">
          <p15:clr>
            <a:srgbClr val="F26B43"/>
          </p15:clr>
        </p15:guide>
        <p15:guide id="31" orient="horz" pos="4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torengy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www.linkedin.com/company/storengy-engie-grou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www.youtube.com/user/storengy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0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E3962620-5E72-4243-80E0-D508FD78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recommended maximum velocity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03FA3-7A19-A4A9-E5E0-50B4A2E39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025236"/>
            <a:ext cx="11491046" cy="5569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Establish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maximum velocities by pressure ranges rather than a potentially extremely conservative unique value.</a:t>
            </a:r>
            <a:endParaRPr lang="en-US" dirty="0">
              <a:solidFill>
                <a:srgbClr val="002060"/>
              </a:solidFill>
            </a:endParaRPr>
          </a:p>
          <a:p>
            <a:pPr algn="just"/>
            <a:endParaRPr lang="fr-FR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H</a:t>
            </a:r>
            <a:r>
              <a:rPr lang="en-US" baseline="-25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velocities in wells, based on the most conservative erosion assessment method:</a:t>
            </a:r>
          </a:p>
          <a:p>
            <a:pPr algn="just"/>
            <a:endParaRPr lang="fr-F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 indent="0" algn="just">
              <a:buNone/>
            </a:pPr>
            <a:endParaRPr lang="fr-FR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 indent="0" algn="just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 indent="0" algn="just">
              <a:buNone/>
            </a:pPr>
            <a:endParaRPr lang="fr-FR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 indent="0" algn="just">
              <a:buNone/>
            </a:pPr>
            <a:endParaRPr lang="fr-FR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Elements on the maximum H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velocity in wells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complete with a study focused on surface facilities + thermomechanical study.</a:t>
            </a:r>
          </a:p>
          <a:p>
            <a:pPr marL="7938" indent="0" algn="just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Most norms were initially established for oil &amp; gas industry.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7B0235-7678-3B2B-A417-99A438628B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10</a:t>
            </a:fld>
            <a:r>
              <a:rPr lang="fr-FR"/>
              <a:t>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27E6B79-22C3-2D00-6451-1C1951A83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95291"/>
              </p:ext>
            </p:extLst>
          </p:nvPr>
        </p:nvGraphicFramePr>
        <p:xfrm>
          <a:off x="3795642" y="2768598"/>
          <a:ext cx="3685309" cy="134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766">
                  <a:extLst>
                    <a:ext uri="{9D8B030D-6E8A-4147-A177-3AD203B41FA5}">
                      <a16:colId xmlns:a16="http://schemas.microsoft.com/office/drawing/2014/main" val="2872099392"/>
                    </a:ext>
                  </a:extLst>
                </a:gridCol>
                <a:gridCol w="1062101">
                  <a:extLst>
                    <a:ext uri="{9D8B030D-6E8A-4147-A177-3AD203B41FA5}">
                      <a16:colId xmlns:a16="http://schemas.microsoft.com/office/drawing/2014/main" val="2088056601"/>
                    </a:ext>
                  </a:extLst>
                </a:gridCol>
                <a:gridCol w="1463442">
                  <a:extLst>
                    <a:ext uri="{9D8B030D-6E8A-4147-A177-3AD203B41FA5}">
                      <a16:colId xmlns:a16="http://schemas.microsoft.com/office/drawing/2014/main" val="1730859263"/>
                    </a:ext>
                  </a:extLst>
                </a:gridCol>
              </a:tblGrid>
              <a:tr h="531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Pressure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noProof="0" dirty="0">
                          <a:effectLst/>
                        </a:rPr>
                        <a:t>Maximum velocity </a:t>
                      </a:r>
                      <a:r>
                        <a:rPr lang="pt-BR" sz="1200" u="none" strike="noStrike" dirty="0">
                          <a:effectLst/>
                        </a:rPr>
                        <a:t>H</a:t>
                      </a:r>
                      <a:r>
                        <a:rPr lang="pt-BR" sz="1200" u="none" strike="noStrike" baseline="-25000" dirty="0">
                          <a:effectLst/>
                        </a:rPr>
                        <a:t>2</a:t>
                      </a:r>
                      <a:r>
                        <a:rPr lang="pt-BR" sz="1200" u="none" strike="noStrike" dirty="0">
                          <a:effectLst/>
                        </a:rPr>
                        <a:t> (m/s)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PC(H</a:t>
                      </a:r>
                      <a:r>
                        <a:rPr lang="en-US" sz="1200" u="none" strike="noStrike" baseline="-25000" dirty="0">
                          <a:effectLst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</a:rPr>
                        <a:t>)/PC(NG)</a:t>
                      </a:r>
                    </a:p>
                    <a:p>
                      <a:pPr algn="ctr" fontAlgn="ctr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(if V(NG)=15 m/s)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185570"/>
                  </a:ext>
                </a:extLst>
              </a:tr>
              <a:tr h="19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 to 100 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0,68 to 0,85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182425"/>
                  </a:ext>
                </a:extLst>
              </a:tr>
              <a:tr h="19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100 to 150 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0,52 to 0,57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186872"/>
                  </a:ext>
                </a:extLst>
              </a:tr>
              <a:tr h="19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150 to 200 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0,44 to 0,52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4586404"/>
                  </a:ext>
                </a:extLst>
              </a:tr>
              <a:tr h="19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200 to 250 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0,41 to 0,43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8971268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46ED634-5EE7-4ABC-690E-8A7A97617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29989"/>
              </p:ext>
            </p:extLst>
          </p:nvPr>
        </p:nvGraphicFramePr>
        <p:xfrm>
          <a:off x="3795642" y="2768598"/>
          <a:ext cx="2221867" cy="134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766">
                  <a:extLst>
                    <a:ext uri="{9D8B030D-6E8A-4147-A177-3AD203B41FA5}">
                      <a16:colId xmlns:a16="http://schemas.microsoft.com/office/drawing/2014/main" val="2872099392"/>
                    </a:ext>
                  </a:extLst>
                </a:gridCol>
                <a:gridCol w="1062101">
                  <a:extLst>
                    <a:ext uri="{9D8B030D-6E8A-4147-A177-3AD203B41FA5}">
                      <a16:colId xmlns:a16="http://schemas.microsoft.com/office/drawing/2014/main" val="2088056601"/>
                    </a:ext>
                  </a:extLst>
                </a:gridCol>
              </a:tblGrid>
              <a:tr h="531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Pressure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noProof="0" dirty="0">
                          <a:effectLst/>
                        </a:rPr>
                        <a:t>Maximum velocity </a:t>
                      </a:r>
                      <a:r>
                        <a:rPr lang="pt-BR" sz="1200" u="none" strike="noStrike" dirty="0">
                          <a:effectLst/>
                        </a:rPr>
                        <a:t>H</a:t>
                      </a:r>
                      <a:r>
                        <a:rPr lang="pt-BR" sz="1200" u="none" strike="noStrike" baseline="-25000" dirty="0">
                          <a:effectLst/>
                        </a:rPr>
                        <a:t>2</a:t>
                      </a:r>
                      <a:r>
                        <a:rPr lang="pt-BR" sz="1200" u="none" strike="noStrike" dirty="0">
                          <a:effectLst/>
                        </a:rPr>
                        <a:t> (m/s)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185570"/>
                  </a:ext>
                </a:extLst>
              </a:tr>
              <a:tr h="19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 to 100 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182425"/>
                  </a:ext>
                </a:extLst>
              </a:tr>
              <a:tr h="19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100 to 150 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186872"/>
                  </a:ext>
                </a:extLst>
              </a:tr>
              <a:tr h="19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150 to 200 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4586404"/>
                  </a:ext>
                </a:extLst>
              </a:tr>
              <a:tr h="19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200 to 250 bar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8971268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AC3BE2CC-FE29-07CD-A93E-97C477EE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3" y="5414318"/>
            <a:ext cx="520605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pour une image  24" descr="Une image contenant ciel, terrain, extérieur, construction&#10;&#10;Description générée automatiquement">
            <a:extLst>
              <a:ext uri="{FF2B5EF4-FFF2-40B4-BE49-F238E27FC236}">
                <a16:creationId xmlns:a16="http://schemas.microsoft.com/office/drawing/2014/main" id="{B892F441-9048-616B-8BD4-1710CFA254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D57A697-15D8-649A-4857-EA44DE6093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5AB00BD-FCC0-924C-A041-788B0D3C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DB4F5C4-83E7-0A8A-9A74-E36905E60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A22C568-C12E-E98D-C511-A0BD03F2A9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8" name="Image 167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1B000B40-BAD3-4A4C-8B7A-D515EC1F5C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677" y="3232931"/>
            <a:ext cx="3154646" cy="1240714"/>
          </a:xfrm>
          <a:prstGeom prst="rect">
            <a:avLst/>
          </a:prstGeom>
        </p:spPr>
      </p:pic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EFB71702-FB89-4B4B-A2E9-84AAD8BD71C7}"/>
              </a:ext>
            </a:extLst>
          </p:cNvPr>
          <p:cNvGrpSpPr/>
          <p:nvPr/>
        </p:nvGrpSpPr>
        <p:grpSpPr>
          <a:xfrm>
            <a:off x="5866925" y="5575380"/>
            <a:ext cx="475301" cy="475300"/>
            <a:chOff x="5233030" y="5173017"/>
            <a:chExt cx="557545" cy="557545"/>
          </a:xfrm>
        </p:grpSpPr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1758C896-E81A-1C47-A133-2B4309828E4B}"/>
                </a:ext>
              </a:extLst>
            </p:cNvPr>
            <p:cNvSpPr/>
            <p:nvPr/>
          </p:nvSpPr>
          <p:spPr>
            <a:xfrm>
              <a:off x="5233030" y="5173017"/>
              <a:ext cx="557545" cy="557545"/>
            </a:xfrm>
            <a:custGeom>
              <a:avLst/>
              <a:gdLst>
                <a:gd name="connsiteX0" fmla="*/ 557545 w 557545"/>
                <a:gd name="connsiteY0" fmla="*/ 278773 h 557545"/>
                <a:gd name="connsiteX1" fmla="*/ 278772 w 557545"/>
                <a:gd name="connsiteY1" fmla="*/ 557545 h 557545"/>
                <a:gd name="connsiteX2" fmla="*/ 0 w 557545"/>
                <a:gd name="connsiteY2" fmla="*/ 278773 h 557545"/>
                <a:gd name="connsiteX3" fmla="*/ 278772 w 557545"/>
                <a:gd name="connsiteY3" fmla="*/ 0 h 557545"/>
                <a:gd name="connsiteX4" fmla="*/ 557545 w 557545"/>
                <a:gd name="connsiteY4" fmla="*/ 278773 h 5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45" h="557545">
                  <a:moveTo>
                    <a:pt x="557545" y="278773"/>
                  </a:moveTo>
                  <a:cubicBezTo>
                    <a:pt x="557545" y="432734"/>
                    <a:pt x="432734" y="557545"/>
                    <a:pt x="278772" y="557545"/>
                  </a:cubicBezTo>
                  <a:cubicBezTo>
                    <a:pt x="124811" y="557545"/>
                    <a:pt x="0" y="432734"/>
                    <a:pt x="0" y="278773"/>
                  </a:cubicBezTo>
                  <a:cubicBezTo>
                    <a:pt x="0" y="124811"/>
                    <a:pt x="124811" y="0"/>
                    <a:pt x="278772" y="0"/>
                  </a:cubicBezTo>
                  <a:cubicBezTo>
                    <a:pt x="432734" y="0"/>
                    <a:pt x="557545" y="124811"/>
                    <a:pt x="557545" y="278773"/>
                  </a:cubicBezTo>
                  <a:close/>
                </a:path>
              </a:pathLst>
            </a:custGeom>
            <a:solidFill>
              <a:schemeClr val="bg1"/>
            </a:solidFill>
            <a:ln w="9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fr-FR" b="0" i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321B8920-B505-EE4D-9510-ABDEFFD58EE4}"/>
                </a:ext>
              </a:extLst>
            </p:cNvPr>
            <p:cNvSpPr/>
            <p:nvPr/>
          </p:nvSpPr>
          <p:spPr>
            <a:xfrm>
              <a:off x="5333056" y="5306526"/>
              <a:ext cx="357489" cy="290528"/>
            </a:xfrm>
            <a:custGeom>
              <a:avLst/>
              <a:gdLst>
                <a:gd name="connsiteX0" fmla="*/ 357490 w 357489"/>
                <a:gd name="connsiteY0" fmla="*/ 34372 h 290527"/>
                <a:gd name="connsiteX1" fmla="*/ 315368 w 357489"/>
                <a:gd name="connsiteY1" fmla="*/ 45924 h 290527"/>
                <a:gd name="connsiteX2" fmla="*/ 347615 w 357489"/>
                <a:gd name="connsiteY2" fmla="*/ 5353 h 290527"/>
                <a:gd name="connsiteX3" fmla="*/ 301034 w 357489"/>
                <a:gd name="connsiteY3" fmla="*/ 23150 h 290527"/>
                <a:gd name="connsiteX4" fmla="*/ 247503 w 357489"/>
                <a:gd name="connsiteY4" fmla="*/ 0 h 290527"/>
                <a:gd name="connsiteX5" fmla="*/ 174177 w 357489"/>
                <a:gd name="connsiteY5" fmla="*/ 73336 h 290527"/>
                <a:gd name="connsiteX6" fmla="*/ 176067 w 357489"/>
                <a:gd name="connsiteY6" fmla="*/ 90053 h 290527"/>
                <a:gd name="connsiteX7" fmla="*/ 24911 w 357489"/>
                <a:gd name="connsiteY7" fmla="*/ 13430 h 290527"/>
                <a:gd name="connsiteX8" fmla="*/ 14980 w 357489"/>
                <a:gd name="connsiteY8" fmla="*/ 50303 h 290527"/>
                <a:gd name="connsiteX9" fmla="*/ 47603 w 357489"/>
                <a:gd name="connsiteY9" fmla="*/ 111337 h 290527"/>
                <a:gd name="connsiteX10" fmla="*/ 14381 w 357489"/>
                <a:gd name="connsiteY10" fmla="*/ 102168 h 290527"/>
                <a:gd name="connsiteX11" fmla="*/ 14381 w 357489"/>
                <a:gd name="connsiteY11" fmla="*/ 103095 h 290527"/>
                <a:gd name="connsiteX12" fmla="*/ 73207 w 357489"/>
                <a:gd name="connsiteY12" fmla="*/ 174999 h 290527"/>
                <a:gd name="connsiteX13" fmla="*/ 53884 w 357489"/>
                <a:gd name="connsiteY13" fmla="*/ 177570 h 290527"/>
                <a:gd name="connsiteX14" fmla="*/ 40079 w 357489"/>
                <a:gd name="connsiteY14" fmla="*/ 176279 h 290527"/>
                <a:gd name="connsiteX15" fmla="*/ 108577 w 357489"/>
                <a:gd name="connsiteY15" fmla="*/ 227205 h 290527"/>
                <a:gd name="connsiteX16" fmla="*/ 17504 w 357489"/>
                <a:gd name="connsiteY16" fmla="*/ 258608 h 290527"/>
                <a:gd name="connsiteX17" fmla="*/ 0 w 357489"/>
                <a:gd name="connsiteY17" fmla="*/ 257563 h 290527"/>
                <a:gd name="connsiteX18" fmla="*/ 112417 w 357489"/>
                <a:gd name="connsiteY18" fmla="*/ 290527 h 290527"/>
                <a:gd name="connsiteX19" fmla="*/ 321073 w 357489"/>
                <a:gd name="connsiteY19" fmla="*/ 81871 h 290527"/>
                <a:gd name="connsiteX20" fmla="*/ 320850 w 357489"/>
                <a:gd name="connsiteY20" fmla="*/ 72385 h 290527"/>
                <a:gd name="connsiteX21" fmla="*/ 357490 w 357489"/>
                <a:gd name="connsiteY21" fmla="*/ 34372 h 29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7489" h="290527">
                  <a:moveTo>
                    <a:pt x="357490" y="34372"/>
                  </a:moveTo>
                  <a:cubicBezTo>
                    <a:pt x="344340" y="40207"/>
                    <a:pt x="330217" y="44151"/>
                    <a:pt x="315368" y="45924"/>
                  </a:cubicBezTo>
                  <a:cubicBezTo>
                    <a:pt x="330523" y="36849"/>
                    <a:pt x="342133" y="22468"/>
                    <a:pt x="347615" y="5353"/>
                  </a:cubicBezTo>
                  <a:cubicBezTo>
                    <a:pt x="333219" y="13904"/>
                    <a:pt x="317464" y="19923"/>
                    <a:pt x="301034" y="23150"/>
                  </a:cubicBezTo>
                  <a:cubicBezTo>
                    <a:pt x="287663" y="8898"/>
                    <a:pt x="268597" y="0"/>
                    <a:pt x="247503" y="0"/>
                  </a:cubicBezTo>
                  <a:cubicBezTo>
                    <a:pt x="207014" y="0"/>
                    <a:pt x="174177" y="32823"/>
                    <a:pt x="174177" y="73336"/>
                  </a:cubicBezTo>
                  <a:cubicBezTo>
                    <a:pt x="174177" y="79076"/>
                    <a:pt x="174824" y="84676"/>
                    <a:pt x="176067" y="90053"/>
                  </a:cubicBezTo>
                  <a:cubicBezTo>
                    <a:pt x="115116" y="86989"/>
                    <a:pt x="61080" y="57793"/>
                    <a:pt x="24911" y="13430"/>
                  </a:cubicBezTo>
                  <a:cubicBezTo>
                    <a:pt x="18595" y="24265"/>
                    <a:pt x="14980" y="36862"/>
                    <a:pt x="14980" y="50303"/>
                  </a:cubicBezTo>
                  <a:cubicBezTo>
                    <a:pt x="14980" y="75743"/>
                    <a:pt x="27928" y="98189"/>
                    <a:pt x="47603" y="111337"/>
                  </a:cubicBezTo>
                  <a:cubicBezTo>
                    <a:pt x="35956" y="110976"/>
                    <a:pt x="24564" y="107832"/>
                    <a:pt x="14381" y="102168"/>
                  </a:cubicBezTo>
                  <a:lnTo>
                    <a:pt x="14381" y="103095"/>
                  </a:lnTo>
                  <a:cubicBezTo>
                    <a:pt x="14381" y="138630"/>
                    <a:pt x="39656" y="168260"/>
                    <a:pt x="73207" y="174999"/>
                  </a:cubicBezTo>
                  <a:cubicBezTo>
                    <a:pt x="67044" y="176688"/>
                    <a:pt x="60576" y="177570"/>
                    <a:pt x="53884" y="177570"/>
                  </a:cubicBezTo>
                  <a:cubicBezTo>
                    <a:pt x="49153" y="177570"/>
                    <a:pt x="44563" y="177122"/>
                    <a:pt x="40079" y="176279"/>
                  </a:cubicBezTo>
                  <a:cubicBezTo>
                    <a:pt x="49411" y="205405"/>
                    <a:pt x="76495" y="226606"/>
                    <a:pt x="108577" y="227205"/>
                  </a:cubicBezTo>
                  <a:cubicBezTo>
                    <a:pt x="83478" y="246880"/>
                    <a:pt x="51853" y="258608"/>
                    <a:pt x="17504" y="258608"/>
                  </a:cubicBezTo>
                  <a:cubicBezTo>
                    <a:pt x="11587" y="258608"/>
                    <a:pt x="5740" y="258255"/>
                    <a:pt x="0" y="257563"/>
                  </a:cubicBezTo>
                  <a:cubicBezTo>
                    <a:pt x="32460" y="278377"/>
                    <a:pt x="71000" y="290527"/>
                    <a:pt x="112417" y="290527"/>
                  </a:cubicBezTo>
                  <a:cubicBezTo>
                    <a:pt x="247303" y="290527"/>
                    <a:pt x="321073" y="178780"/>
                    <a:pt x="321073" y="81871"/>
                  </a:cubicBezTo>
                  <a:cubicBezTo>
                    <a:pt x="321073" y="78690"/>
                    <a:pt x="321003" y="75532"/>
                    <a:pt x="320850" y="72385"/>
                  </a:cubicBezTo>
                  <a:cubicBezTo>
                    <a:pt x="335223" y="61990"/>
                    <a:pt x="347630" y="49117"/>
                    <a:pt x="357490" y="34372"/>
                  </a:cubicBezTo>
                  <a:close/>
                </a:path>
              </a:pathLst>
            </a:custGeom>
            <a:solidFill>
              <a:schemeClr val="accent4"/>
            </a:solidFill>
            <a:ln w="9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fr-FR" b="0" i="0">
                <a:latin typeface="Arial" panose="020B0604020202020204" pitchFamily="34" charset="0"/>
              </a:endParaRPr>
            </a:p>
          </p:txBody>
        </p:sp>
      </p:grpSp>
      <p:grpSp>
        <p:nvGrpSpPr>
          <p:cNvPr id="171" name="Groupe 170">
            <a:extLst>
              <a:ext uri="{FF2B5EF4-FFF2-40B4-BE49-F238E27FC236}">
                <a16:creationId xmlns:a16="http://schemas.microsoft.com/office/drawing/2014/main" id="{E11172FD-BEF3-CF4B-90CB-405F5F9C1332}"/>
              </a:ext>
            </a:extLst>
          </p:cNvPr>
          <p:cNvGrpSpPr/>
          <p:nvPr/>
        </p:nvGrpSpPr>
        <p:grpSpPr>
          <a:xfrm>
            <a:off x="5234091" y="5573485"/>
            <a:ext cx="470744" cy="470742"/>
            <a:chOff x="5897356" y="4787886"/>
            <a:chExt cx="552198" cy="552198"/>
          </a:xfrm>
        </p:grpSpPr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CC21861A-AE64-AE40-AFB8-26B73B25A3A4}"/>
                </a:ext>
              </a:extLst>
            </p:cNvPr>
            <p:cNvSpPr/>
            <p:nvPr/>
          </p:nvSpPr>
          <p:spPr>
            <a:xfrm>
              <a:off x="5917351" y="4815451"/>
              <a:ext cx="506859" cy="506859"/>
            </a:xfrm>
            <a:custGeom>
              <a:avLst/>
              <a:gdLst>
                <a:gd name="connsiteX0" fmla="*/ 557545 w 557545"/>
                <a:gd name="connsiteY0" fmla="*/ 278773 h 557545"/>
                <a:gd name="connsiteX1" fmla="*/ 278772 w 557545"/>
                <a:gd name="connsiteY1" fmla="*/ 557545 h 557545"/>
                <a:gd name="connsiteX2" fmla="*/ 0 w 557545"/>
                <a:gd name="connsiteY2" fmla="*/ 278773 h 557545"/>
                <a:gd name="connsiteX3" fmla="*/ 278772 w 557545"/>
                <a:gd name="connsiteY3" fmla="*/ 0 h 557545"/>
                <a:gd name="connsiteX4" fmla="*/ 557545 w 557545"/>
                <a:gd name="connsiteY4" fmla="*/ 278773 h 5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45" h="557545">
                  <a:moveTo>
                    <a:pt x="557545" y="278773"/>
                  </a:moveTo>
                  <a:cubicBezTo>
                    <a:pt x="557545" y="432734"/>
                    <a:pt x="432734" y="557545"/>
                    <a:pt x="278772" y="557545"/>
                  </a:cubicBezTo>
                  <a:cubicBezTo>
                    <a:pt x="124811" y="557545"/>
                    <a:pt x="0" y="432734"/>
                    <a:pt x="0" y="278773"/>
                  </a:cubicBezTo>
                  <a:cubicBezTo>
                    <a:pt x="0" y="124811"/>
                    <a:pt x="124811" y="0"/>
                    <a:pt x="278772" y="0"/>
                  </a:cubicBezTo>
                  <a:cubicBezTo>
                    <a:pt x="432734" y="0"/>
                    <a:pt x="557545" y="124811"/>
                    <a:pt x="557545" y="278773"/>
                  </a:cubicBezTo>
                  <a:close/>
                </a:path>
              </a:pathLst>
            </a:custGeom>
            <a:solidFill>
              <a:schemeClr val="bg1"/>
            </a:solidFill>
            <a:ln w="9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fr-FR" b="0" i="0">
                <a:latin typeface="Arial" panose="020B0604020202020204" pitchFamily="34" charset="0"/>
              </a:endParaRPr>
            </a:p>
          </p:txBody>
        </p:sp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0A8FC76C-07AF-7C40-9D66-2C60C4156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7356" y="4787886"/>
              <a:ext cx="552198" cy="552198"/>
            </a:xfrm>
            <a:prstGeom prst="rect">
              <a:avLst/>
            </a:prstGeom>
          </p:spPr>
        </p:pic>
      </p:grpSp>
      <p:pic>
        <p:nvPicPr>
          <p:cNvPr id="172" name="Image 171">
            <a:extLst>
              <a:ext uri="{FF2B5EF4-FFF2-40B4-BE49-F238E27FC236}">
                <a16:creationId xmlns:a16="http://schemas.microsoft.com/office/drawing/2014/main" id="{DBE3D5F9-BE46-BA41-9E2A-EBC12A062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098" y="5575380"/>
            <a:ext cx="475300" cy="475300"/>
          </a:xfrm>
          <a:prstGeom prst="rect">
            <a:avLst/>
          </a:prstGeom>
        </p:spPr>
      </p:pic>
      <p:sp>
        <p:nvSpPr>
          <p:cNvPr id="4" name="Rectangle 3">
            <a:hlinkClick r:id="rId7"/>
            <a:extLst>
              <a:ext uri="{FF2B5EF4-FFF2-40B4-BE49-F238E27FC236}">
                <a16:creationId xmlns:a16="http://schemas.microsoft.com/office/drawing/2014/main" id="{35D11508-3989-7A52-CED6-F69AF9A45320}"/>
              </a:ext>
            </a:extLst>
          </p:cNvPr>
          <p:cNvSpPr/>
          <p:nvPr/>
        </p:nvSpPr>
        <p:spPr>
          <a:xfrm>
            <a:off x="5054600" y="5411906"/>
            <a:ext cx="666453" cy="9634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E3FCA7E1-7BE3-6BD4-5A28-8405DCD27511}"/>
              </a:ext>
            </a:extLst>
          </p:cNvPr>
          <p:cNvSpPr/>
          <p:nvPr/>
        </p:nvSpPr>
        <p:spPr>
          <a:xfrm>
            <a:off x="5850707" y="5411906"/>
            <a:ext cx="580271" cy="9634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9"/>
            <a:extLst>
              <a:ext uri="{FF2B5EF4-FFF2-40B4-BE49-F238E27FC236}">
                <a16:creationId xmlns:a16="http://schemas.microsoft.com/office/drawing/2014/main" id="{5831917A-D392-3987-1C53-5E784A1BA7E0}"/>
              </a:ext>
            </a:extLst>
          </p:cNvPr>
          <p:cNvSpPr/>
          <p:nvPr/>
        </p:nvSpPr>
        <p:spPr>
          <a:xfrm>
            <a:off x="6434907" y="5411906"/>
            <a:ext cx="580271" cy="9634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0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ciel, extérieur, bateau, grue&#10;&#10;Description générée automatiquement">
            <a:extLst>
              <a:ext uri="{FF2B5EF4-FFF2-40B4-BE49-F238E27FC236}">
                <a16:creationId xmlns:a16="http://schemas.microsoft.com/office/drawing/2014/main" id="{F7DD88EB-4554-D0D9-409A-08462EEB0F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7E08726-4419-2DCE-34E6-20F236F6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3" y="1679031"/>
            <a:ext cx="8820726" cy="2521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Insights on </a:t>
            </a:r>
            <a:br>
              <a:rPr lang="en-US" dirty="0"/>
            </a:br>
            <a:r>
              <a:rPr lang="en-US" dirty="0"/>
              <a:t>H</a:t>
            </a:r>
            <a:r>
              <a:rPr lang="en-US" baseline="-25000" dirty="0"/>
              <a:t>2 </a:t>
            </a:r>
            <a:r>
              <a:rPr lang="en-US" dirty="0"/>
              <a:t>velocity in wells</a:t>
            </a:r>
          </a:p>
        </p:txBody>
      </p:sp>
      <p:sp>
        <p:nvSpPr>
          <p:cNvPr id="7" name="Demi-cadre 6">
            <a:extLst>
              <a:ext uri="{FF2B5EF4-FFF2-40B4-BE49-F238E27FC236}">
                <a16:creationId xmlns:a16="http://schemas.microsoft.com/office/drawing/2014/main" id="{6F9D475A-9FEA-8ADE-8BF7-D9404DB041CF}"/>
              </a:ext>
            </a:extLst>
          </p:cNvPr>
          <p:cNvSpPr/>
          <p:nvPr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036965-A19A-6979-1268-5B85B67B7494}"/>
              </a:ext>
            </a:extLst>
          </p:cNvPr>
          <p:cNvSpPr/>
          <p:nvPr/>
        </p:nvSpPr>
        <p:spPr>
          <a:xfrm>
            <a:off x="0" y="6521158"/>
            <a:ext cx="8940799" cy="316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IGU Storage Committee Meeting                                                                     10 - 12 April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6F2BDB-BEED-3066-1E63-BB9A6DE0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54" y="178345"/>
            <a:ext cx="1510489" cy="8048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706A54-3B75-9569-08B2-85F7A83FD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945" y="72082"/>
            <a:ext cx="1283854" cy="822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450FB5-C1AF-BCD4-E540-13696D986E09}"/>
              </a:ext>
            </a:extLst>
          </p:cNvPr>
          <p:cNvSpPr/>
          <p:nvPr/>
        </p:nvSpPr>
        <p:spPr>
          <a:xfrm>
            <a:off x="120072" y="4317213"/>
            <a:ext cx="5541136" cy="66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Mejda AZABOU, Ph.D., Salt Cavern Engineer, Storengy</a:t>
            </a:r>
          </a:p>
        </p:txBody>
      </p:sp>
    </p:spTree>
    <p:extLst>
      <p:ext uri="{BB962C8B-B14F-4D97-AF65-F5344CB8AC3E}">
        <p14:creationId xmlns:p14="http://schemas.microsoft.com/office/powerpoint/2010/main" val="68617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E3962620-5E72-4243-80E0-D508FD78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the study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CA5DCB30-511D-994B-BD68-B030BD1BF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6587" y="1062907"/>
            <a:ext cx="5613332" cy="5404569"/>
          </a:xfrm>
        </p:spPr>
        <p:txBody>
          <a:bodyPr/>
          <a:lstStyle/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Focus on salt caverns wells, simple regular linear tubing:</a:t>
            </a:r>
          </a:p>
          <a:p>
            <a:pPr lvl="1"/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30 bar &lt; P &lt; 250 bar ; 10°C &lt; T &lt; 50°C</a:t>
            </a:r>
          </a:p>
          <a:p>
            <a:pPr marL="7938" lvl="1" indent="0">
              <a:buNone/>
            </a:pPr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Study based on a literature review + operation history of Storengy gas storage sites</a:t>
            </a:r>
          </a:p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7938" lvl="1" indent="0">
              <a:buNone/>
            </a:pPr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endParaRPr lang="en-GB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GB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D5D2F7-4BC7-FB3A-31CE-535B5ED93F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3</a:t>
            </a:fld>
            <a:r>
              <a:rPr lang="fr-FR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843E5A-5371-2A06-97FE-3082E26FF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66" y="1282700"/>
            <a:ext cx="6305147" cy="41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E3962620-5E72-4243-80E0-D508FD78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86" y="344342"/>
            <a:ext cx="11001244" cy="708603"/>
          </a:xfrm>
        </p:spPr>
        <p:txBody>
          <a:bodyPr/>
          <a:lstStyle/>
          <a:p>
            <a:r>
              <a:rPr lang="en-GB" dirty="0"/>
              <a:t>Natural gas: current practice, state of the art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CA5DCB30-511D-994B-BD68-B030BD1BF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3380" y="1181100"/>
            <a:ext cx="8932095" cy="5405436"/>
          </a:xfrm>
        </p:spPr>
        <p:txBody>
          <a:bodyPr/>
          <a:lstStyle/>
          <a:p>
            <a:pPr marL="7938" lvl="1" indent="0">
              <a:buNone/>
            </a:pPr>
            <a:r>
              <a:rPr lang="en-US" b="0" dirty="0">
                <a:solidFill>
                  <a:srgbClr val="002060"/>
                </a:solidFill>
                <a:sym typeface="Wingdings" panose="05000000000000000000" pitchFamily="2" charset="2"/>
              </a:rPr>
              <a:t>What’s the current maximum velocity for natural gas ?</a:t>
            </a:r>
          </a:p>
          <a:p>
            <a:pPr marL="7938" lvl="1" indent="0">
              <a:buNone/>
            </a:pPr>
            <a:endParaRPr lang="en-US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7938" lvl="1" indent="0">
              <a:buNone/>
            </a:pPr>
            <a:r>
              <a:rPr lang="en-US" b="0" dirty="0">
                <a:solidFill>
                  <a:srgbClr val="92D050"/>
                </a:solidFill>
                <a:sym typeface="Wingdings" panose="05000000000000000000" pitchFamily="2" charset="2"/>
              </a:rPr>
              <a:t> 15 m/s, 20 m/s, 14 m/s and 12 m/s</a:t>
            </a:r>
            <a:endParaRPr lang="en-US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938" lvl="1" indent="0">
              <a:buNone/>
            </a:pPr>
            <a:endParaRPr lang="en-US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938" lvl="1" indent="0">
              <a:buNone/>
            </a:pPr>
            <a:r>
              <a:rPr lang="en-US" b="0" dirty="0">
                <a:solidFill>
                  <a:srgbClr val="002060"/>
                </a:solidFill>
                <a:sym typeface="Wingdings" panose="05000000000000000000" pitchFamily="2" charset="2"/>
              </a:rPr>
              <a:t>How was this limit established ?</a:t>
            </a:r>
          </a:p>
          <a:p>
            <a:pPr marL="7938" lvl="1" indent="0">
              <a:buNone/>
            </a:pPr>
            <a:endParaRPr lang="en-US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7938" lvl="1" indent="0">
              <a:buNone/>
            </a:pPr>
            <a:r>
              <a:rPr lang="en-US" b="0" dirty="0">
                <a:solidFill>
                  <a:srgbClr val="92D050"/>
                </a:solidFill>
                <a:sym typeface="Wingdings" panose="05000000000000000000" pitchFamily="2" charset="2"/>
              </a:rPr>
              <a:t>Not known precisely, but the main aspects taken into accounts are:</a:t>
            </a:r>
          </a:p>
          <a:p>
            <a:pPr marL="7938" lvl="1" indent="0">
              <a:buNone/>
            </a:pPr>
            <a:endParaRPr lang="en-US" b="0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lvl="2"/>
            <a:r>
              <a:rPr lang="en-US" b="0" dirty="0">
                <a:solidFill>
                  <a:srgbClr val="92D050"/>
                </a:solidFill>
                <a:sym typeface="Wingdings" panose="05000000000000000000" pitchFamily="2" charset="2"/>
              </a:rPr>
              <a:t>Erosion risk</a:t>
            </a:r>
          </a:p>
          <a:p>
            <a:pPr lvl="2"/>
            <a:r>
              <a:rPr lang="en-US" b="0" dirty="0">
                <a:solidFill>
                  <a:srgbClr val="92D050"/>
                </a:solidFill>
                <a:sym typeface="Wingdings" panose="05000000000000000000" pitchFamily="2" charset="2"/>
              </a:rPr>
              <a:t>External noise</a:t>
            </a:r>
          </a:p>
          <a:p>
            <a:pPr lvl="2"/>
            <a:r>
              <a:rPr lang="en-US" b="0" dirty="0">
                <a:solidFill>
                  <a:srgbClr val="92D050"/>
                </a:solidFill>
                <a:sym typeface="Wingdings" panose="05000000000000000000" pitchFamily="2" charset="2"/>
              </a:rPr>
              <a:t>Flow induced vibrations</a:t>
            </a:r>
            <a:endParaRPr lang="en-US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lvl="2"/>
            <a:r>
              <a:rPr lang="en-US" b="0" dirty="0">
                <a:solidFill>
                  <a:srgbClr val="92D050"/>
                </a:solidFill>
                <a:sym typeface="Wingdings" panose="05000000000000000000" pitchFamily="2" charset="2"/>
              </a:rPr>
              <a:t>Flow induced pulsations</a:t>
            </a:r>
          </a:p>
          <a:p>
            <a:pPr lvl="2"/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Technical-economical aspects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D5D2F7-4BC7-FB3A-31CE-535B5ED93F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4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1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E3962620-5E72-4243-80E0-D508FD78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4" y="390524"/>
            <a:ext cx="11001244" cy="708603"/>
          </a:xfrm>
        </p:spPr>
        <p:txBody>
          <a:bodyPr/>
          <a:lstStyle/>
          <a:p>
            <a:r>
              <a:rPr lang="en-GB" dirty="0"/>
              <a:t>In order to establish H</a:t>
            </a:r>
            <a:r>
              <a:rPr lang="en-GB" baseline="-25000" dirty="0"/>
              <a:t>2</a:t>
            </a:r>
            <a:r>
              <a:rPr lang="en-GB" dirty="0"/>
              <a:t> maximum velocity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CA5DCB30-511D-994B-BD68-B030BD1BF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6586" y="1099128"/>
            <a:ext cx="11638828" cy="4932218"/>
          </a:xfrm>
        </p:spPr>
        <p:txBody>
          <a:bodyPr/>
          <a:lstStyle/>
          <a:p>
            <a:pPr lvl="1"/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Erosion</a:t>
            </a:r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 	</a:t>
            </a:r>
          </a:p>
          <a:p>
            <a:pPr lvl="1"/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	API RP 14E (identical to ISO-137032003-03)	</a:t>
            </a:r>
          </a:p>
          <a:p>
            <a:pPr lvl="1"/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	Pick-up velocity  </a:t>
            </a:r>
          </a:p>
          <a:p>
            <a:pPr lvl="1"/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	DNV-RP-O501	</a:t>
            </a:r>
          </a:p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Flow induced vibrations</a:t>
            </a:r>
          </a:p>
          <a:p>
            <a:pPr lvl="1"/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	Wall pressure fluctuations (Von Karman Institute for fluid dynamics)</a:t>
            </a:r>
          </a:p>
          <a:p>
            <a:pPr marL="222250" lvl="2" indent="0">
              <a:buNone/>
            </a:pPr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             Energy Institute Guidelines (EIG)</a:t>
            </a:r>
          </a:p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Flow induced pulsations	</a:t>
            </a:r>
          </a:p>
          <a:p>
            <a:pPr lvl="1"/>
            <a:r>
              <a:rPr lang="en-GB" b="0" dirty="0">
                <a:solidFill>
                  <a:srgbClr val="002060"/>
                </a:solidFill>
                <a:sym typeface="Wingdings" panose="05000000000000000000" pitchFamily="2" charset="2"/>
              </a:rPr>
              <a:t>	 Energy Institute Guidelines (EIG)</a:t>
            </a:r>
          </a:p>
          <a:p>
            <a:pPr lvl="1"/>
            <a:endParaRPr lang="en-GB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External Noise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D5D2F7-4BC7-FB3A-31CE-535B5ED93F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5</a:t>
            </a:fld>
            <a:r>
              <a:rPr lang="fr-FR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722FF-FB06-C79D-0DD5-F211D888991A}"/>
              </a:ext>
            </a:extLst>
          </p:cNvPr>
          <p:cNvSpPr/>
          <p:nvPr/>
        </p:nvSpPr>
        <p:spPr>
          <a:xfrm>
            <a:off x="572655" y="1311565"/>
            <a:ext cx="7807070" cy="2391006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E3962620-5E72-4243-80E0-D508FD78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06" y="183495"/>
            <a:ext cx="11001244" cy="810776"/>
          </a:xfrm>
        </p:spPr>
        <p:txBody>
          <a:bodyPr/>
          <a:lstStyle/>
          <a:p>
            <a:br>
              <a:rPr lang="en-GB" baseline="-25000" dirty="0"/>
            </a:br>
            <a:r>
              <a:rPr lang="en-GB" dirty="0"/>
              <a:t>Erosion: API RP 14E / </a:t>
            </a:r>
            <a:r>
              <a:rPr lang="fr-F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ISO-137032003-03</a:t>
            </a:r>
            <a:r>
              <a:rPr lang="en-GB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9154E3-53AC-8E75-0B48-9F8DFB852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6</a:t>
            </a:fld>
            <a:r>
              <a:rPr lang="fr-FR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D5C13A-BC5B-7899-2A42-4AE28B49BC4E}"/>
              </a:ext>
            </a:extLst>
          </p:cNvPr>
          <p:cNvSpPr txBox="1"/>
          <p:nvPr/>
        </p:nvSpPr>
        <p:spPr>
          <a:xfrm>
            <a:off x="2326475" y="994271"/>
            <a:ext cx="789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ρ * V</a:t>
            </a:r>
            <a:r>
              <a:rPr lang="en-US" sz="2000" b="1" baseline="30000" dirty="0">
                <a:solidFill>
                  <a:srgbClr val="002060"/>
                </a:solidFill>
              </a:rPr>
              <a:t>2 </a:t>
            </a:r>
            <a:r>
              <a:rPr lang="en-US" sz="2000" b="1" dirty="0">
                <a:solidFill>
                  <a:srgbClr val="002060"/>
                </a:solidFill>
              </a:rPr>
              <a:t>= C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Empirical equation, no solid particles, no corrosive agents ( H</a:t>
            </a:r>
            <a:r>
              <a:rPr lang="en-US" sz="1600" b="1" baseline="-25000" dirty="0">
                <a:solidFill>
                  <a:srgbClr val="002060"/>
                </a:solidFill>
              </a:rPr>
              <a:t>2</a:t>
            </a:r>
            <a:r>
              <a:rPr lang="en-US" sz="1600" b="1" dirty="0">
                <a:solidFill>
                  <a:srgbClr val="002060"/>
                </a:solidFill>
              </a:rPr>
              <a:t>S or CO</a:t>
            </a:r>
            <a:r>
              <a:rPr lang="en-US" sz="1600" b="1" baseline="-25000" dirty="0">
                <a:solidFill>
                  <a:srgbClr val="002060"/>
                </a:solidFill>
              </a:rPr>
              <a:t>2</a:t>
            </a:r>
            <a:r>
              <a:rPr lang="en-US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87ED71-3E40-FFB3-C78B-BE4F050D2B99}"/>
              </a:ext>
            </a:extLst>
          </p:cNvPr>
          <p:cNvSpPr txBox="1"/>
          <p:nvPr/>
        </p:nvSpPr>
        <p:spPr>
          <a:xfrm>
            <a:off x="7296150" y="1745065"/>
            <a:ext cx="464969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The erosional velocity depends on the gas density which, in turn, depends on the pressure.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Defining one maximum velocity over a large range of pressure is extremely conservative.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Need to define a maximum velocity by pressure ranges.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C5ABA2-4685-669E-9F80-CD5812B2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6" y="1745065"/>
            <a:ext cx="6860922" cy="44899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1955CC-3727-630F-0D6E-6BBF6F25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56" y="1745065"/>
            <a:ext cx="6860922" cy="44899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B245E2-BDEC-AEDB-5AFF-D77AD483C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56" y="1745065"/>
            <a:ext cx="6860922" cy="44899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94CE16-51D9-9000-6AFF-23B5EA5CF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56" y="1745065"/>
            <a:ext cx="6860922" cy="44899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8C56766-94DC-2F03-0DD3-41552B715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3372" y="4104808"/>
            <a:ext cx="2632793" cy="255454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B80AB5C-98E7-8950-4E11-85EB824E28A1}"/>
              </a:ext>
            </a:extLst>
          </p:cNvPr>
          <p:cNvSpPr txBox="1"/>
          <p:nvPr/>
        </p:nvSpPr>
        <p:spPr>
          <a:xfrm>
            <a:off x="7379256" y="4104808"/>
            <a:ext cx="1876424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The API RP 14E = ISO-137032003-03, widely utilized but also criticized : unknown origin, limitations, inadequacy to predict erosion…</a:t>
            </a:r>
          </a:p>
        </p:txBody>
      </p:sp>
    </p:spTree>
    <p:extLst>
      <p:ext uri="{BB962C8B-B14F-4D97-AF65-F5344CB8AC3E}">
        <p14:creationId xmlns:p14="http://schemas.microsoft.com/office/powerpoint/2010/main" val="18443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F559F4-685D-1956-989F-F1DDE0BDD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7</a:t>
            </a:fld>
            <a:r>
              <a:rPr lang="fr-FR"/>
              <a:t> </a:t>
            </a:r>
          </a:p>
        </p:txBody>
      </p:sp>
      <p:sp>
        <p:nvSpPr>
          <p:cNvPr id="3" name="Titre 11">
            <a:extLst>
              <a:ext uri="{FF2B5EF4-FFF2-40B4-BE49-F238E27FC236}">
                <a16:creationId xmlns:a16="http://schemas.microsoft.com/office/drawing/2014/main" id="{39DCF33D-7F6A-E574-5026-BD7BE513F70A}"/>
              </a:ext>
            </a:extLst>
          </p:cNvPr>
          <p:cNvSpPr txBox="1">
            <a:spLocks/>
          </p:cNvSpPr>
          <p:nvPr/>
        </p:nvSpPr>
        <p:spPr>
          <a:xfrm>
            <a:off x="233362" y="200203"/>
            <a:ext cx="11001244" cy="810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baseline="-25000" dirty="0"/>
            </a:br>
            <a:r>
              <a:rPr lang="en-GB" dirty="0"/>
              <a:t>Erosion: </a:t>
            </a:r>
            <a:r>
              <a:rPr lang="fr-FR" dirty="0"/>
              <a:t>Pick-up </a:t>
            </a:r>
            <a:r>
              <a:rPr lang="fr-FR" dirty="0" err="1"/>
              <a:t>velocity</a:t>
            </a:r>
            <a:r>
              <a:rPr lang="fr-FR" dirty="0"/>
              <a:t> </a:t>
            </a:r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8409A8-3CCC-6E63-5726-6D1DFAF2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078" y="1609626"/>
            <a:ext cx="5166123" cy="3638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CD52756-D92F-1E02-7932-1E56F194EFC1}"/>
                  </a:ext>
                </a:extLst>
              </p:cNvPr>
              <p:cNvSpPr txBox="1"/>
              <p:nvPr/>
            </p:nvSpPr>
            <p:spPr>
              <a:xfrm>
                <a:off x="0" y="1670468"/>
                <a:ext cx="6296025" cy="2800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The pick-up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of a gas flowing inside a pipe of diameter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r>
                  <a:rPr lang="en-US" sz="14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is the minimum speed sufficient to move a layer of solid particles of mean diameter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400" i="1" baseline="-25000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and density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𝜌</m:t>
                    </m:r>
                    <m:r>
                      <a:rPr lang="en-US" sz="1400" i="1" baseline="-25000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, initially at rest.</a:t>
                </a:r>
              </a:p>
              <a:p>
                <a:pPr lvl="1"/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 algn="ctr"/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=0.0428∗</m:t>
                    </m:r>
                    <m:sSubSup>
                      <m:sSub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𝑅𝑒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0.175</m:t>
                        </m:r>
                      </m:sup>
                    </m:sSubSup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fr-FR" sz="1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𝐷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0.25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𝑔𝑎𝑠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0.</m:t>
                        </m:r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75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 algn="ctr"/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𝑅𝑒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𝑔𝑎𝑠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𝑔𝑎𝑠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 algn="ctr"/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(Empirical model of </a:t>
                </a:r>
                <a:r>
                  <a:rPr lang="en-US" sz="14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Cabrejos</a:t>
                </a:r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&amp; </a:t>
                </a:r>
                <a:r>
                  <a:rPr lang="en-US" sz="14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Klinzing</a:t>
                </a:r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, Von Karman Institute of Fluid Dynamics)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CD52756-D92F-1E02-7932-1E56F194E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0468"/>
                <a:ext cx="6296025" cy="2800318"/>
              </a:xfrm>
              <a:prstGeom prst="rect">
                <a:avLst/>
              </a:prstGeom>
              <a:blipFill>
                <a:blip r:embed="rId3"/>
                <a:stretch>
                  <a:fillRect t="-436" b="-1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61CE3C3-25F7-7B69-7BF4-93E9936C8D42}"/>
              </a:ext>
            </a:extLst>
          </p:cNvPr>
          <p:cNvSpPr/>
          <p:nvPr/>
        </p:nvSpPr>
        <p:spPr>
          <a:xfrm>
            <a:off x="742950" y="4962525"/>
            <a:ext cx="5553075" cy="127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 Depending on the pressure, H</a:t>
            </a:r>
            <a:r>
              <a:rPr lang="en-US" b="1" baseline="-25000" dirty="0">
                <a:solidFill>
                  <a:schemeClr val="accent2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 can flow 4.6 to 6.5 times faster than natural gas without increasing the risk of erosion.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F559F4-685D-1956-989F-F1DDE0BDD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8</a:t>
            </a:fld>
            <a:r>
              <a:rPr lang="fr-FR"/>
              <a:t> </a:t>
            </a:r>
          </a:p>
        </p:txBody>
      </p:sp>
      <p:sp>
        <p:nvSpPr>
          <p:cNvPr id="3" name="Titre 11">
            <a:extLst>
              <a:ext uri="{FF2B5EF4-FFF2-40B4-BE49-F238E27FC236}">
                <a16:creationId xmlns:a16="http://schemas.microsoft.com/office/drawing/2014/main" id="{39DCF33D-7F6A-E574-5026-BD7BE513F70A}"/>
              </a:ext>
            </a:extLst>
          </p:cNvPr>
          <p:cNvSpPr txBox="1">
            <a:spLocks/>
          </p:cNvSpPr>
          <p:nvPr/>
        </p:nvSpPr>
        <p:spPr>
          <a:xfrm>
            <a:off x="233362" y="200203"/>
            <a:ext cx="11001244" cy="810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baseline="-25000" dirty="0"/>
            </a:br>
            <a:r>
              <a:rPr lang="en-GB" dirty="0"/>
              <a:t>Erosion: </a:t>
            </a:r>
            <a:r>
              <a:rPr lang="fr-FR" dirty="0"/>
              <a:t>DNV-RP-O501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5AB9682-695D-5364-ED4F-C2FE0651B764}"/>
                  </a:ext>
                </a:extLst>
              </p:cNvPr>
              <p:cNvSpPr txBox="1"/>
              <p:nvPr/>
            </p:nvSpPr>
            <p:spPr>
              <a:xfrm>
                <a:off x="490486" y="1276313"/>
                <a:ext cx="11001244" cy="3076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Directives on “</a:t>
                </a:r>
                <a:r>
                  <a:rPr lang="en-US" sz="1400" i="1" dirty="0">
                    <a:solidFill>
                      <a:schemeClr val="accent6">
                        <a:lumMod val="75000"/>
                      </a:schemeClr>
                    </a:solidFill>
                  </a:rPr>
                  <a:t>how to operate safely and cost effectively manage the consequences of sand produced from the oil and gas reservoirs through production wells, flowlines and processing facilities</a:t>
                </a:r>
                <a:r>
                  <a:rPr lang="en-US" sz="1400" dirty="0">
                    <a:solidFill>
                      <a:srgbClr val="002060"/>
                    </a:solidFill>
                  </a:rPr>
                  <a:t>” &amp; “</a:t>
                </a:r>
                <a:r>
                  <a:rPr lang="en-US" sz="1400" i="1" dirty="0">
                    <a:solidFill>
                      <a:schemeClr val="accent6">
                        <a:lumMod val="75000"/>
                      </a:schemeClr>
                    </a:solidFill>
                  </a:rPr>
                  <a:t>Erosive wear in piping systems</a:t>
                </a:r>
                <a:r>
                  <a:rPr lang="en-US" sz="1400" dirty="0">
                    <a:solidFill>
                      <a:srgbClr val="002060"/>
                    </a:solidFill>
                  </a:rPr>
                  <a:t>”</a:t>
                </a:r>
              </a:p>
              <a:p>
                <a:pPr lvl="1"/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If no solid particles: 70 to 80 m/s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 presence of solid particles, for linear pipes: </a:t>
                </a:r>
              </a:p>
              <a:p>
                <a:pPr lvl="1"/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𝑝𝑖𝑝𝑒</m:t>
                              </m:r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𝑝𝑖𝑝𝑒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 algn="ctr"/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 algn="ctr"/>
                <a:r>
                  <a:rPr lang="en-US" sz="1600" i="1" dirty="0">
                    <a:solidFill>
                      <a:srgbClr val="00206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𝑁𝐺</m:t>
                        </m:r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𝑁𝐺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fr-FR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11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1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=2,6</m:t>
                    </m:r>
                  </m:oMath>
                </a14:m>
                <a:endParaRPr lang="en-US" sz="1100" i="1" dirty="0">
                  <a:solidFill>
                    <a:srgbClr val="002060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 algn="ctr"/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lvl="1" algn="ctr"/>
                <a:endParaRPr lang="en-US" sz="1400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5AB9682-695D-5364-ED4F-C2FE0651B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6" y="1276313"/>
                <a:ext cx="11001244" cy="3076804"/>
              </a:xfrm>
              <a:prstGeom prst="rect">
                <a:avLst/>
              </a:prstGeom>
              <a:blipFill>
                <a:blip r:embed="rId2"/>
                <a:stretch>
                  <a:fillRect t="-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4615EBE-FA9E-3699-9F4B-E772662D8903}"/>
              </a:ext>
            </a:extLst>
          </p:cNvPr>
          <p:cNvSpPr/>
          <p:nvPr/>
        </p:nvSpPr>
        <p:spPr>
          <a:xfrm>
            <a:off x="676275" y="4657821"/>
            <a:ext cx="9467850" cy="790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If V(H</a:t>
            </a:r>
            <a:r>
              <a:rPr lang="en-US" b="1" baseline="-25000" dirty="0">
                <a:solidFill>
                  <a:schemeClr val="accent2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) is 3 to 4 times greater than V(GN), erosion risk will increase 20 to 40 times.</a:t>
            </a:r>
          </a:p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 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Too conservative and non consistent with Pick-up velocity and API RP 14E.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E3962620-5E72-4243-80E0-D508FD78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induced vibrations : wall pressure fluctuations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4">
                <a:extLst>
                  <a:ext uri="{FF2B5EF4-FFF2-40B4-BE49-F238E27FC236}">
                    <a16:creationId xmlns:a16="http://schemas.microsoft.com/office/drawing/2014/main" id="{B91A98F3-1A24-4FAD-BF43-949A981979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160" y="867142"/>
                <a:ext cx="10498390" cy="5486977"/>
              </a:xfrm>
              <a:prstGeom prst="rect">
                <a:avLst/>
              </a:prstGeom>
              <a:noFill/>
            </p:spPr>
            <p:txBody>
              <a:bodyPr vert="horz" lIns="251999" tIns="251999" rIns="251999" bIns="251999" rtlCol="0">
                <a:noAutofit/>
              </a:bodyPr>
              <a:lstStyle>
                <a:lvl1pPr marL="182563" indent="-174625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Tx/>
                  <a:buBlip>
                    <a:blip r:embed="rId3"/>
                  </a:buBlip>
                  <a:tabLst/>
                  <a:defRPr sz="16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2563" indent="-1746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Tx/>
                  <a:buBlip>
                    <a:blip r:embed="rId3"/>
                  </a:buBlip>
                  <a:tabLst/>
                  <a:defRPr sz="1800" b="1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446088" indent="-2238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16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46088" indent="-2238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+mj-lt"/>
                  <a:buAutoNum type="arabicPeriod"/>
                  <a:tabLst/>
                  <a:defRPr sz="16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46088" indent="-2238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Tx/>
                  <a:buBlip>
                    <a:blip r:embed="rId3"/>
                  </a:buBlip>
                  <a:tabLst/>
                  <a:defRPr sz="16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6213" indent="0">
                  <a:buNone/>
                </a:pPr>
                <a:endParaRPr lang="en-US" sz="18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  <a:p>
                <a:pPr marL="176213" indent="0">
                  <a:buNone/>
                </a:pP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Turbulent flow boundary 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 wall pressure fluctuation  vibrations</a:t>
                </a:r>
              </a:p>
              <a:p>
                <a:pPr marL="176213" indent="0">
                  <a:buNone/>
                </a:pP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(empirical model, Goody model: Von Karman Institute of Fluid Dynamics)</a:t>
                </a: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6213" indent="0">
                  <a:buNone/>
                </a:pPr>
                <a:r>
                  <a: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Reynolds number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𝑹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</m:sub>
                    </m:sSub>
                    <m:r>
                      <a:rPr lang="fr-FR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𝝆</m:t>
                        </m:r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𝑳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𝝁</m:t>
                        </m:r>
                      </m:den>
                    </m:f>
                  </m:oMath>
                </a14:m>
                <a:r>
                  <a: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) 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is the main driving parameter</a:t>
                </a:r>
              </a:p>
              <a:p>
                <a:pPr marL="176213" indent="0">
                  <a:buNone/>
                </a:pP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6213" indent="0">
                  <a:buNone/>
                </a:pP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6213" indent="0">
                  <a:buNone/>
                </a:pP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6213" indent="0">
                  <a:buNone/>
                </a:pP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6213" indent="0">
                  <a:buNone/>
                </a:pP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6213" indent="0">
                  <a:buNone/>
                </a:pP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6213" indent="0">
                  <a:buNone/>
                </a:pP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36000" indent="0" algn="ctr">
                  <a:spcBef>
                    <a:spcPts val="200"/>
                  </a:spcBef>
                  <a:buNone/>
                </a:pPr>
                <a:r>
                  <a:rPr lang="en-US" sz="900" dirty="0">
                    <a:solidFill>
                      <a:srgbClr val="00206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(DNV Energy Systems. GERG Energy Capacity Study. Energy capacity related effects of repurposing</a:t>
                </a:r>
              </a:p>
              <a:p>
                <a:pPr marL="36000" indent="0" algn="ctr">
                  <a:spcBef>
                    <a:spcPts val="200"/>
                  </a:spcBef>
                  <a:buNone/>
                </a:pPr>
                <a:r>
                  <a:rPr lang="en-US" sz="900" dirty="0">
                    <a:solidFill>
                      <a:srgbClr val="00206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 natural gas pipelines for hydrogen or hydrogen blends. Flow and Fuel Advisory. </a:t>
                </a:r>
              </a:p>
              <a:p>
                <a:pPr marL="36000" indent="0" algn="ctr">
                  <a:spcBef>
                    <a:spcPts val="200"/>
                  </a:spcBef>
                  <a:buNone/>
                </a:pPr>
                <a:r>
                  <a:rPr lang="en-US" sz="900" dirty="0">
                    <a:solidFill>
                      <a:srgbClr val="00206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Groningen : DNV Energy Systems, 2022. 228024-FFA 22-1838 Rev.2)</a:t>
                </a:r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176213" indent="0">
                  <a:buNone/>
                </a:pPr>
                <a:r>
                  <a:rPr lang="en-US" sz="1800" b="1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 low/no risk of vibration if H2 velocity is 3 to 4 times greater than NG</a:t>
                </a:r>
                <a:endParaRPr lang="en-US" sz="1800" b="1" dirty="0">
                  <a:solidFill>
                    <a:schemeClr val="accent2"/>
                  </a:solidFill>
                </a:endParaRPr>
              </a:p>
              <a:p>
                <a:pPr marL="176213" indent="0">
                  <a:buNone/>
                </a:pPr>
                <a:endParaRPr lang="fr-FR" sz="18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</a:p>
              <a:p>
                <a:endParaRPr lang="en-US" sz="18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1800" b="1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endParaRPr lang="en-US" sz="1800" b="1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texte 4">
                <a:extLst>
                  <a:ext uri="{FF2B5EF4-FFF2-40B4-BE49-F238E27FC236}">
                    <a16:creationId xmlns:a16="http://schemas.microsoft.com/office/drawing/2014/main" id="{B91A98F3-1A24-4FAD-BF43-949A98197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0" y="867142"/>
                <a:ext cx="10498390" cy="5486977"/>
              </a:xfrm>
              <a:prstGeom prst="rect">
                <a:avLst/>
              </a:prstGeom>
              <a:blipFill>
                <a:blip r:embed="rId4"/>
                <a:stretch>
                  <a:fillRect b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82CC1A8-0D14-D84A-1D1B-2247AF492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9</a:t>
            </a:fld>
            <a:r>
              <a:rPr lang="fr-FR"/>
              <a:t>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F3F9FFF-FF84-BC05-F28A-1D0B1206D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0231"/>
              </p:ext>
            </p:extLst>
          </p:nvPr>
        </p:nvGraphicFramePr>
        <p:xfrm>
          <a:off x="3402418" y="2615456"/>
          <a:ext cx="4306185" cy="2292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1855">
                  <a:extLst>
                    <a:ext uri="{9D8B030D-6E8A-4147-A177-3AD203B41FA5}">
                      <a16:colId xmlns:a16="http://schemas.microsoft.com/office/drawing/2014/main" val="196556094"/>
                    </a:ext>
                  </a:extLst>
                </a:gridCol>
                <a:gridCol w="1399511">
                  <a:extLst>
                    <a:ext uri="{9D8B030D-6E8A-4147-A177-3AD203B41FA5}">
                      <a16:colId xmlns:a16="http://schemas.microsoft.com/office/drawing/2014/main" val="3199216587"/>
                    </a:ext>
                  </a:extLst>
                </a:gridCol>
                <a:gridCol w="1614819">
                  <a:extLst>
                    <a:ext uri="{9D8B030D-6E8A-4147-A177-3AD203B41FA5}">
                      <a16:colId xmlns:a16="http://schemas.microsoft.com/office/drawing/2014/main" val="2307656483"/>
                    </a:ext>
                  </a:extLst>
                </a:gridCol>
              </a:tblGrid>
              <a:tr h="3608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Pressure (bar)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V(H2)/V(NG)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Re(H2)/Re(GN)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3028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4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3,081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0,465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7403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8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3,114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0,465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9997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16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3,183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0,467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2707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>
                          <a:solidFill>
                            <a:schemeClr val="lt1"/>
                          </a:solidFill>
                          <a:effectLst/>
                        </a:rPr>
                        <a:t>30</a:t>
                      </a:r>
                      <a:endParaRPr lang="en-US" sz="12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3,309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0,469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7938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>
                          <a:solidFill>
                            <a:schemeClr val="lt1"/>
                          </a:solidFill>
                          <a:effectLst/>
                        </a:rPr>
                        <a:t>40</a:t>
                      </a:r>
                      <a:endParaRPr lang="en-US" sz="12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3,403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0,475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996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>
                          <a:solidFill>
                            <a:schemeClr val="lt1"/>
                          </a:solidFill>
                          <a:effectLst/>
                        </a:rPr>
                        <a:t>60</a:t>
                      </a:r>
                      <a:endParaRPr lang="en-US" sz="12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3,596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0,496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2952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>
                          <a:solidFill>
                            <a:schemeClr val="lt1"/>
                          </a:solidFill>
                          <a:effectLst/>
                        </a:rPr>
                        <a:t>85</a:t>
                      </a:r>
                      <a:endParaRPr lang="en-US" sz="12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3,842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0,520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5392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>
                          <a:solidFill>
                            <a:schemeClr val="lt1"/>
                          </a:solidFill>
                          <a:effectLst/>
                        </a:rPr>
                        <a:t>120</a:t>
                      </a:r>
                      <a:endParaRPr lang="en-US" sz="12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4,149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0,557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6993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>
                          <a:solidFill>
                            <a:schemeClr val="lt1"/>
                          </a:solidFill>
                          <a:effectLst/>
                        </a:rPr>
                        <a:t>150</a:t>
                      </a:r>
                      <a:endParaRPr lang="en-US" sz="12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4,326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0,697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986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250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4,279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0,943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250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9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353A3A"/>
      </a:dk1>
      <a:lt1>
        <a:srgbClr val="FFFFFF"/>
      </a:lt1>
      <a:dk2>
        <a:srgbClr val="FFFFFF"/>
      </a:dk2>
      <a:lt2>
        <a:srgbClr val="E7E6E6"/>
      </a:lt2>
      <a:accent1>
        <a:srgbClr val="59B3C3"/>
      </a:accent1>
      <a:accent2>
        <a:srgbClr val="55B893"/>
      </a:accent2>
      <a:accent3>
        <a:srgbClr val="23D2B5"/>
      </a:accent3>
      <a:accent4>
        <a:srgbClr val="00BCFD"/>
      </a:accent4>
      <a:accent5>
        <a:srgbClr val="F78A30"/>
      </a:accent5>
      <a:accent6>
        <a:srgbClr val="58B3C4"/>
      </a:accent6>
      <a:hlink>
        <a:srgbClr val="58B3C4"/>
      </a:hlink>
      <a:folHlink>
        <a:srgbClr val="58B3C4"/>
      </a:folHlink>
    </a:clrScheme>
    <a:fontScheme name="Typos Storen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262190-a9f8-4859-aa32-f73dc6fa5e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FF1A347D9D440BD27FA2ACC2E6650" ma:contentTypeVersion="16" ma:contentTypeDescription="Create a new document." ma:contentTypeScope="" ma:versionID="456dcf19f78f6de2107b890607384c44">
  <xsd:schema xmlns:xsd="http://www.w3.org/2001/XMLSchema" xmlns:xs="http://www.w3.org/2001/XMLSchema" xmlns:p="http://schemas.microsoft.com/office/2006/metadata/properties" xmlns:ns3="54262190-a9f8-4859-aa32-f73dc6fa5e1f" xmlns:ns4="f0cae776-595b-4cef-bbcc-eb649ff7fbfd" targetNamespace="http://schemas.microsoft.com/office/2006/metadata/properties" ma:root="true" ma:fieldsID="f8328f3c46812107459d71cac3c26bc6" ns3:_="" ns4:_="">
    <xsd:import namespace="54262190-a9f8-4859-aa32-f73dc6fa5e1f"/>
    <xsd:import namespace="f0cae776-595b-4cef-bbcc-eb649ff7fb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62190-a9f8-4859-aa32-f73dc6fa5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ae776-595b-4cef-bbcc-eb649ff7f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9C99B-FF72-4A3E-A040-431D7DAE37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10C793-5735-4BD1-BB60-86246705C80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4262190-a9f8-4859-aa32-f73dc6fa5e1f"/>
    <ds:schemaRef ds:uri="http://purl.org/dc/elements/1.1/"/>
    <ds:schemaRef ds:uri="http://schemas.microsoft.com/office/2006/metadata/properties"/>
    <ds:schemaRef ds:uri="http://schemas.microsoft.com/office/infopath/2007/PartnerControls"/>
    <ds:schemaRef ds:uri="f0cae776-595b-4cef-bbcc-eb649ff7fbf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14CC5B-42B9-4FEE-89E2-4021E399E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262190-a9f8-4859-aa32-f73dc6fa5e1f"/>
    <ds:schemaRef ds:uri="f0cae776-595b-4cef-bbcc-eb649ff7f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Grand écran</PresentationFormat>
  <Paragraphs>172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Wingdings</vt:lpstr>
      <vt:lpstr>Thème Office</vt:lpstr>
      <vt:lpstr>Présentation PowerPoint</vt:lpstr>
      <vt:lpstr>Insights on  H2 velocity in wells</vt:lpstr>
      <vt:lpstr>Scope of the study</vt:lpstr>
      <vt:lpstr>Natural gas: current practice, state of the art</vt:lpstr>
      <vt:lpstr>In order to establish H2 maximum velocity</vt:lpstr>
      <vt:lpstr> Erosion: API RP 14E / ISO-137032003-03 </vt:lpstr>
      <vt:lpstr>Présentation PowerPoint</vt:lpstr>
      <vt:lpstr>Présentation PowerPoint</vt:lpstr>
      <vt:lpstr>Flow induced vibrations : wall pressure fluctuations</vt:lpstr>
      <vt:lpstr>Conclusions and recommended maximum velocity</vt:lpstr>
      <vt:lpstr>Thank you !</vt:lpstr>
    </vt:vector>
  </TitlesOfParts>
  <Manager/>
  <Company>Slideup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Marion Mathus</dc:creator>
  <cp:keywords/>
  <dc:description/>
  <cp:lastModifiedBy>AZABOU Mejda (Storengy)</cp:lastModifiedBy>
  <cp:revision>72</cp:revision>
  <dcterms:created xsi:type="dcterms:W3CDTF">2021-12-20T15:06:05Z</dcterms:created>
  <dcterms:modified xsi:type="dcterms:W3CDTF">2024-04-08T14:45:16Z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0x010100946FF1A347D9D440BD27FA2ACC2E6650</vt:lpwstr>
  </property>
  <property fmtid="{D5CDD505-2E9C-101B-9397-08002B2CF9AE}" pid="3" name="MediaServiceImageTags">
    <vt:lpwstr/>
  </property>
  <property fmtid="{D5CDD505-2E9C-101B-9397-08002B2CF9AE}" pid="4" name="MSIP_Label_c135c4ba-2280-41f8-be7d-6f21d368baa3_Enabled">
    <vt:lpwstr>true</vt:lpwstr>
  </property>
  <property fmtid="{D5CDD505-2E9C-101B-9397-08002B2CF9AE}" pid="5" name="MSIP_Label_c135c4ba-2280-41f8-be7d-6f21d368baa3_SetDate">
    <vt:lpwstr>2022-06-14T12:26:05Z</vt:lpwstr>
  </property>
  <property fmtid="{D5CDD505-2E9C-101B-9397-08002B2CF9AE}" pid="6" name="MSIP_Label_c135c4ba-2280-41f8-be7d-6f21d368baa3_Method">
    <vt:lpwstr>Standard</vt:lpwstr>
  </property>
  <property fmtid="{D5CDD505-2E9C-101B-9397-08002B2CF9AE}" pid="7" name="MSIP_Label_c135c4ba-2280-41f8-be7d-6f21d368baa3_Name">
    <vt:lpwstr>c135c4ba-2280-41f8-be7d-6f21d368baa3</vt:lpwstr>
  </property>
  <property fmtid="{D5CDD505-2E9C-101B-9397-08002B2CF9AE}" pid="8" name="MSIP_Label_c135c4ba-2280-41f8-be7d-6f21d368baa3_SiteId">
    <vt:lpwstr>24139d14-c62c-4c47-8bdd-ce71ea1d50cf</vt:lpwstr>
  </property>
  <property fmtid="{D5CDD505-2E9C-101B-9397-08002B2CF9AE}" pid="9" name="MSIP_Label_c135c4ba-2280-41f8-be7d-6f21d368baa3_ActionId">
    <vt:lpwstr>32f32f33-872e-49cf-87fe-0f0536e71a9f</vt:lpwstr>
  </property>
  <property fmtid="{D5CDD505-2E9C-101B-9397-08002B2CF9AE}" pid="10" name="MSIP_Label_c135c4ba-2280-41f8-be7d-6f21d368baa3_ContentBits">
    <vt:lpwstr>0</vt:lpwstr>
  </property>
</Properties>
</file>