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comments/modernComment_DA2_122FE8F2.xml" ContentType="application/vnd.ms-powerpoint.comments+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77" r:id="rId5"/>
    <p:sldId id="2147377430" r:id="rId6"/>
    <p:sldId id="2147377424" r:id="rId7"/>
    <p:sldId id="2147377426" r:id="rId8"/>
    <p:sldId id="2145707080" r:id="rId9"/>
    <p:sldId id="3488" r:id="rId10"/>
    <p:sldId id="3489" r:id="rId11"/>
    <p:sldId id="3491" r:id="rId12"/>
    <p:sldId id="3492" r:id="rId13"/>
    <p:sldId id="3505" r:id="rId14"/>
    <p:sldId id="3493" r:id="rId15"/>
    <p:sldId id="3486" r:id="rId16"/>
    <p:sldId id="3507" r:id="rId17"/>
    <p:sldId id="3494" r:id="rId18"/>
    <p:sldId id="3495" r:id="rId19"/>
    <p:sldId id="2147377431" r:id="rId20"/>
    <p:sldId id="2147377432" r:id="rId21"/>
    <p:sldId id="2147377429" r:id="rId22"/>
    <p:sldId id="3490" r:id="rId23"/>
    <p:sldId id="3506" r:id="rId24"/>
  </p:sldIdLst>
  <p:sldSz cx="12192000" cy="6858000"/>
  <p:notesSz cx="6858000" cy="9144000"/>
  <p:custDataLst>
    <p:tags r:id="rId26"/>
  </p:custDataLst>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port Presentation" id="{D3E041E0-3CD9-414D-B68C-5BC389EB61B9}">
          <p14:sldIdLst>
            <p14:sldId id="277"/>
            <p14:sldId id="2147377430"/>
            <p14:sldId id="2147377424"/>
            <p14:sldId id="2147377426"/>
            <p14:sldId id="2145707080"/>
            <p14:sldId id="3488"/>
            <p14:sldId id="3489"/>
            <p14:sldId id="3491"/>
            <p14:sldId id="3492"/>
            <p14:sldId id="3505"/>
            <p14:sldId id="3493"/>
            <p14:sldId id="3486"/>
            <p14:sldId id="3507"/>
            <p14:sldId id="3494"/>
            <p14:sldId id="3495"/>
            <p14:sldId id="2147377431"/>
            <p14:sldId id="2147377432"/>
          </p14:sldIdLst>
        </p14:section>
        <p14:section name="Closing" id="{08F31E8E-BB55-419B-A493-526E1C8DD94D}">
          <p14:sldIdLst>
            <p14:sldId id="2147377429"/>
            <p14:sldId id="3490"/>
            <p14:sldId id="3506"/>
          </p14:sldIdLst>
        </p14:section>
      </p14:sectionLst>
    </p:ext>
    <p:ext uri="{EFAFB233-063F-42B5-8137-9DF3F51BA10A}">
      <p15:sldGuideLst xmlns:p15="http://schemas.microsoft.com/office/powerpoint/2012/main">
        <p15:guide id="1" orient="horz" pos="3339"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B894C41-48D1-AD86-34E9-38A180A3DFAF}" name="Daria Zakharova" initials="DZ" userId="S::dzakharova@guidehouse.com::185ad266-b530-47f4-9a59-f52bf9205578" providerId="AD"/>
  <p188:author id="{29C2DE74-A692-2B35-3A47-486FF52852E4}" name="Jaap Peterse" initials="JP" userId="S::jpeterse@guidehouse.com::b2eb2fd8-4f93-4aa9-9221-4758401c3596" providerId="AD"/>
  <p188:author id="{53A694C5-1400-2EF1-8A22-04AF8D3B40C0}" name="Helena Lonnberg" initials="HL" userId="S::hlonnberg@guidehouse.com::075166ea-4f37-460c-b61f-a9fef1c91973" providerId="AD"/>
  <p188:author id="{312F71C7-89FA-6142-3558-7D3D648C6862}" name="Eric Lamboley" initials="EL" userId="S::elamboley@guidehouse.com::c8c92a6e-134e-49de-b217-782d232cf67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AAF5"/>
    <a:srgbClr val="C5D4FB"/>
    <a:srgbClr val="D8E4FC"/>
    <a:srgbClr val="EDF1FD"/>
    <a:srgbClr val="000033"/>
    <a:srgbClr val="43BA8D"/>
    <a:srgbClr val="658DF3"/>
    <a:srgbClr val="328B6A"/>
    <a:srgbClr val="D8E3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DD9D3A-B7C6-4968-9DD4-1CE0B350389A}" v="20" dt="2024-04-08T13:30:23.017"/>
    <p1510:client id="{30C6F221-B6F1-43F7-BB6D-501AB9D08A69}" vWet="2" dt="2024-04-09T08:39:46.993"/>
    <p1510:client id="{A4D8B51C-9CE8-4EF6-86EF-38F63FF20B1F}" v="5" dt="2024-04-09T10:52:34.7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3339"/>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Lamboley" userId="c8c92a6e-134e-49de-b217-782d232cf673" providerId="ADAL" clId="{A4D8B51C-9CE8-4EF6-86EF-38F63FF20B1F}"/>
    <pc:docChg chg="delSld modSld sldOrd modSection">
      <pc:chgData name="Eric Lamboley" userId="c8c92a6e-134e-49de-b217-782d232cf673" providerId="ADAL" clId="{A4D8B51C-9CE8-4EF6-86EF-38F63FF20B1F}" dt="2024-04-09T10:52:34.733" v="193" actId="729"/>
      <pc:docMkLst>
        <pc:docMk/>
      </pc:docMkLst>
      <pc:sldChg chg="addSp delSp modSp mod">
        <pc:chgData name="Eric Lamboley" userId="c8c92a6e-134e-49de-b217-782d232cf673" providerId="ADAL" clId="{A4D8B51C-9CE8-4EF6-86EF-38F63FF20B1F}" dt="2024-04-08T13:39:29.338" v="183" actId="20577"/>
        <pc:sldMkLst>
          <pc:docMk/>
          <pc:sldMk cId="2636376433" sldId="3486"/>
        </pc:sldMkLst>
        <pc:spChg chg="add mod">
          <ac:chgData name="Eric Lamboley" userId="c8c92a6e-134e-49de-b217-782d232cf673" providerId="ADAL" clId="{A4D8B51C-9CE8-4EF6-86EF-38F63FF20B1F}" dt="2024-04-08T13:39:29.338" v="183" actId="20577"/>
          <ac:spMkLst>
            <pc:docMk/>
            <pc:sldMk cId="2636376433" sldId="3486"/>
            <ac:spMk id="3" creationId="{B6BD669C-4566-622F-90D6-3C987ADE16AD}"/>
          </ac:spMkLst>
        </pc:spChg>
        <pc:spChg chg="add del mod">
          <ac:chgData name="Eric Lamboley" userId="c8c92a6e-134e-49de-b217-782d232cf673" providerId="ADAL" clId="{A4D8B51C-9CE8-4EF6-86EF-38F63FF20B1F}" dt="2024-04-08T13:39:19.671" v="177"/>
          <ac:spMkLst>
            <pc:docMk/>
            <pc:sldMk cId="2636376433" sldId="3486"/>
            <ac:spMk id="6" creationId="{C637147D-B6C4-DFDF-5561-799F39E2D9BA}"/>
          </ac:spMkLst>
        </pc:spChg>
        <pc:spChg chg="mod">
          <ac:chgData name="Eric Lamboley" userId="c8c92a6e-134e-49de-b217-782d232cf673" providerId="ADAL" clId="{A4D8B51C-9CE8-4EF6-86EF-38F63FF20B1F}" dt="2024-04-08T13:39:04.530" v="171" actId="14100"/>
          <ac:spMkLst>
            <pc:docMk/>
            <pc:sldMk cId="2636376433" sldId="3486"/>
            <ac:spMk id="47" creationId="{F7D9BF40-76A7-947D-9A53-2BB8702E1D6E}"/>
          </ac:spMkLst>
        </pc:spChg>
      </pc:sldChg>
      <pc:sldChg chg="mod ord modShow addCm">
        <pc:chgData name="Eric Lamboley" userId="c8c92a6e-134e-49de-b217-782d232cf673" providerId="ADAL" clId="{A4D8B51C-9CE8-4EF6-86EF-38F63FF20B1F}" dt="2024-04-09T08:33:38.140" v="192"/>
        <pc:sldMkLst>
          <pc:docMk/>
          <pc:sldMk cId="305129714" sldId="3490"/>
        </pc:sldMkLst>
        <pc:extLst>
          <p:ext xmlns:p="http://schemas.openxmlformats.org/presentationml/2006/main" uri="{D6D511B9-2390-475A-947B-AFAB55BFBCF1}">
            <pc226:cmChg xmlns:pc226="http://schemas.microsoft.com/office/powerpoint/2022/06/main/command" chg="add">
              <pc226:chgData name="Eric Lamboley" userId="c8c92a6e-134e-49de-b217-782d232cf673" providerId="ADAL" clId="{A4D8B51C-9CE8-4EF6-86EF-38F63FF20B1F}" dt="2024-04-08T13:42:03.560" v="187"/>
              <pc2:cmMkLst xmlns:pc2="http://schemas.microsoft.com/office/powerpoint/2019/9/main/command">
                <pc:docMk/>
                <pc:sldMk cId="305129714" sldId="3490"/>
                <pc2:cmMk id="{58DC10F6-96DA-4271-A0BE-B55E2E5147E0}"/>
              </pc2:cmMkLst>
            </pc226:cmChg>
          </p:ext>
        </pc:extLst>
      </pc:sldChg>
      <pc:sldChg chg="del ord">
        <pc:chgData name="Eric Lamboley" userId="c8c92a6e-134e-49de-b217-782d232cf673" providerId="ADAL" clId="{A4D8B51C-9CE8-4EF6-86EF-38F63FF20B1F}" dt="2024-04-08T13:40:45.144" v="186" actId="47"/>
        <pc:sldMkLst>
          <pc:docMk/>
          <pc:sldMk cId="1626386967" sldId="3496"/>
        </pc:sldMkLst>
      </pc:sldChg>
      <pc:sldChg chg="ord">
        <pc:chgData name="Eric Lamboley" userId="c8c92a6e-134e-49de-b217-782d232cf673" providerId="ADAL" clId="{A4D8B51C-9CE8-4EF6-86EF-38F63FF20B1F}" dt="2024-04-08T13:40:42.860" v="185"/>
        <pc:sldMkLst>
          <pc:docMk/>
          <pc:sldMk cId="2911859530" sldId="3506"/>
        </pc:sldMkLst>
      </pc:sldChg>
      <pc:sldChg chg="mod modShow">
        <pc:chgData name="Eric Lamboley" userId="c8c92a6e-134e-49de-b217-782d232cf673" providerId="ADAL" clId="{A4D8B51C-9CE8-4EF6-86EF-38F63FF20B1F}" dt="2024-04-09T10:52:34.733" v="193" actId="729"/>
        <pc:sldMkLst>
          <pc:docMk/>
          <pc:sldMk cId="3514168361" sldId="2147377429"/>
        </pc:sldMkLst>
      </pc:sldChg>
    </pc:docChg>
  </pc:docChgLst>
  <pc:docChgLst>
    <pc:chgData name="Eric Lamboley" userId="c8c92a6e-134e-49de-b217-782d232cf673" providerId="ADAL" clId="{22DD9D3A-B7C6-4968-9DD4-1CE0B350389A}"/>
    <pc:docChg chg="undo custSel addSld delSld modSld sldOrd addSection delSection modSection">
      <pc:chgData name="Eric Lamboley" userId="c8c92a6e-134e-49de-b217-782d232cf673" providerId="ADAL" clId="{22DD9D3A-B7C6-4968-9DD4-1CE0B350389A}" dt="2024-04-08T13:33:52.117" v="120" actId="20577"/>
      <pc:docMkLst>
        <pc:docMk/>
      </pc:docMkLst>
      <pc:sldChg chg="del">
        <pc:chgData name="Eric Lamboley" userId="c8c92a6e-134e-49de-b217-782d232cf673" providerId="ADAL" clId="{22DD9D3A-B7C6-4968-9DD4-1CE0B350389A}" dt="2024-04-08T13:32:17.501" v="107" actId="47"/>
        <pc:sldMkLst>
          <pc:docMk/>
          <pc:sldMk cId="1097309215" sldId="265"/>
        </pc:sldMkLst>
      </pc:sldChg>
      <pc:sldChg chg="del">
        <pc:chgData name="Eric Lamboley" userId="c8c92a6e-134e-49de-b217-782d232cf673" providerId="ADAL" clId="{22DD9D3A-B7C6-4968-9DD4-1CE0B350389A}" dt="2024-04-08T13:17:39.374" v="5" actId="47"/>
        <pc:sldMkLst>
          <pc:docMk/>
          <pc:sldMk cId="2215322587" sldId="267"/>
        </pc:sldMkLst>
      </pc:sldChg>
      <pc:sldChg chg="del">
        <pc:chgData name="Eric Lamboley" userId="c8c92a6e-134e-49de-b217-782d232cf673" providerId="ADAL" clId="{22DD9D3A-B7C6-4968-9DD4-1CE0B350389A}" dt="2024-04-08T13:27:08.124" v="8" actId="47"/>
        <pc:sldMkLst>
          <pc:docMk/>
          <pc:sldMk cId="3231491175" sldId="268"/>
        </pc:sldMkLst>
      </pc:sldChg>
      <pc:sldChg chg="del">
        <pc:chgData name="Eric Lamboley" userId="c8c92a6e-134e-49de-b217-782d232cf673" providerId="ADAL" clId="{22DD9D3A-B7C6-4968-9DD4-1CE0B350389A}" dt="2024-04-08T13:27:06.620" v="6" actId="47"/>
        <pc:sldMkLst>
          <pc:docMk/>
          <pc:sldMk cId="213979117" sldId="269"/>
        </pc:sldMkLst>
      </pc:sldChg>
      <pc:sldChg chg="del">
        <pc:chgData name="Eric Lamboley" userId="c8c92a6e-134e-49de-b217-782d232cf673" providerId="ADAL" clId="{22DD9D3A-B7C6-4968-9DD4-1CE0B350389A}" dt="2024-04-08T13:32:36.332" v="114" actId="47"/>
        <pc:sldMkLst>
          <pc:docMk/>
          <pc:sldMk cId="493838476" sldId="270"/>
        </pc:sldMkLst>
      </pc:sldChg>
      <pc:sldChg chg="del">
        <pc:chgData name="Eric Lamboley" userId="c8c92a6e-134e-49de-b217-782d232cf673" providerId="ADAL" clId="{22DD9D3A-B7C6-4968-9DD4-1CE0B350389A}" dt="2024-04-08T13:32:40.036" v="116" actId="47"/>
        <pc:sldMkLst>
          <pc:docMk/>
          <pc:sldMk cId="2373059895" sldId="271"/>
        </pc:sldMkLst>
      </pc:sldChg>
      <pc:sldChg chg="del">
        <pc:chgData name="Eric Lamboley" userId="c8c92a6e-134e-49de-b217-782d232cf673" providerId="ADAL" clId="{22DD9D3A-B7C6-4968-9DD4-1CE0B350389A}" dt="2024-04-08T13:32:21.315" v="111" actId="47"/>
        <pc:sldMkLst>
          <pc:docMk/>
          <pc:sldMk cId="1675844363" sldId="272"/>
        </pc:sldMkLst>
      </pc:sldChg>
      <pc:sldChg chg="del">
        <pc:chgData name="Eric Lamboley" userId="c8c92a6e-134e-49de-b217-782d232cf673" providerId="ADAL" clId="{22DD9D3A-B7C6-4968-9DD4-1CE0B350389A}" dt="2024-04-08T13:32:38.888" v="115" actId="47"/>
        <pc:sldMkLst>
          <pc:docMk/>
          <pc:sldMk cId="4095969022" sldId="274"/>
        </pc:sldMkLst>
      </pc:sldChg>
      <pc:sldChg chg="del">
        <pc:chgData name="Eric Lamboley" userId="c8c92a6e-134e-49de-b217-782d232cf673" providerId="ADAL" clId="{22DD9D3A-B7C6-4968-9DD4-1CE0B350389A}" dt="2024-04-08T13:32:36.332" v="114" actId="47"/>
        <pc:sldMkLst>
          <pc:docMk/>
          <pc:sldMk cId="1533298215" sldId="275"/>
        </pc:sldMkLst>
      </pc:sldChg>
      <pc:sldChg chg="modSp mod">
        <pc:chgData name="Eric Lamboley" userId="c8c92a6e-134e-49de-b217-782d232cf673" providerId="ADAL" clId="{22DD9D3A-B7C6-4968-9DD4-1CE0B350389A}" dt="2024-04-08T13:27:47.113" v="22" actId="20577"/>
        <pc:sldMkLst>
          <pc:docMk/>
          <pc:sldMk cId="1249075229" sldId="277"/>
        </pc:sldMkLst>
        <pc:spChg chg="mod">
          <ac:chgData name="Eric Lamboley" userId="c8c92a6e-134e-49de-b217-782d232cf673" providerId="ADAL" clId="{22DD9D3A-B7C6-4968-9DD4-1CE0B350389A}" dt="2024-04-08T13:27:41.839" v="17" actId="20577"/>
          <ac:spMkLst>
            <pc:docMk/>
            <pc:sldMk cId="1249075229" sldId="277"/>
            <ac:spMk id="6" creationId="{F79B2F3F-42D5-20C7-C3A8-23EDD4980DCA}"/>
          </ac:spMkLst>
        </pc:spChg>
        <pc:spChg chg="mod">
          <ac:chgData name="Eric Lamboley" userId="c8c92a6e-134e-49de-b217-782d232cf673" providerId="ADAL" clId="{22DD9D3A-B7C6-4968-9DD4-1CE0B350389A}" dt="2024-04-08T13:27:47.113" v="22" actId="20577"/>
          <ac:spMkLst>
            <pc:docMk/>
            <pc:sldMk cId="1249075229" sldId="277"/>
            <ac:spMk id="27" creationId="{71C169EC-7AF6-0A9A-7913-0A141A261D70}"/>
          </ac:spMkLst>
        </pc:spChg>
      </pc:sldChg>
      <pc:sldChg chg="del">
        <pc:chgData name="Eric Lamboley" userId="c8c92a6e-134e-49de-b217-782d232cf673" providerId="ADAL" clId="{22DD9D3A-B7C6-4968-9DD4-1CE0B350389A}" dt="2024-04-08T13:32:36.332" v="114" actId="47"/>
        <pc:sldMkLst>
          <pc:docMk/>
          <pc:sldMk cId="2089246172" sldId="3483"/>
        </pc:sldMkLst>
      </pc:sldChg>
      <pc:sldChg chg="del">
        <pc:chgData name="Eric Lamboley" userId="c8c92a6e-134e-49de-b217-782d232cf673" providerId="ADAL" clId="{22DD9D3A-B7C6-4968-9DD4-1CE0B350389A}" dt="2024-04-08T13:32:36.332" v="114" actId="47"/>
        <pc:sldMkLst>
          <pc:docMk/>
          <pc:sldMk cId="2427902521" sldId="3484"/>
        </pc:sldMkLst>
      </pc:sldChg>
      <pc:sldChg chg="del">
        <pc:chgData name="Eric Lamboley" userId="c8c92a6e-134e-49de-b217-782d232cf673" providerId="ADAL" clId="{22DD9D3A-B7C6-4968-9DD4-1CE0B350389A}" dt="2024-04-08T13:32:36.332" v="114" actId="47"/>
        <pc:sldMkLst>
          <pc:docMk/>
          <pc:sldMk cId="1167989064" sldId="3485"/>
        </pc:sldMkLst>
      </pc:sldChg>
      <pc:sldChg chg="addSp delSp modSp mod">
        <pc:chgData name="Eric Lamboley" userId="c8c92a6e-134e-49de-b217-782d232cf673" providerId="ADAL" clId="{22DD9D3A-B7C6-4968-9DD4-1CE0B350389A}" dt="2024-04-08T13:33:52.117" v="120" actId="20577"/>
        <pc:sldMkLst>
          <pc:docMk/>
          <pc:sldMk cId="2636376433" sldId="3486"/>
        </pc:sldMkLst>
        <pc:spChg chg="del">
          <ac:chgData name="Eric Lamboley" userId="c8c92a6e-134e-49de-b217-782d232cf673" providerId="ADAL" clId="{22DD9D3A-B7C6-4968-9DD4-1CE0B350389A}" dt="2024-04-08T13:30:07.386" v="78" actId="478"/>
          <ac:spMkLst>
            <pc:docMk/>
            <pc:sldMk cId="2636376433" sldId="3486"/>
            <ac:spMk id="5" creationId="{195A0111-DF91-EC36-85DD-5971C7397CE5}"/>
          </ac:spMkLst>
        </pc:spChg>
        <pc:spChg chg="add del mod">
          <ac:chgData name="Eric Lamboley" userId="c8c92a6e-134e-49de-b217-782d232cf673" providerId="ADAL" clId="{22DD9D3A-B7C6-4968-9DD4-1CE0B350389A}" dt="2024-04-08T13:30:10.323" v="79" actId="478"/>
          <ac:spMkLst>
            <pc:docMk/>
            <pc:sldMk cId="2636376433" sldId="3486"/>
            <ac:spMk id="6" creationId="{AAF94537-A64F-E1FD-18FC-050D36007379}"/>
          </ac:spMkLst>
        </pc:spChg>
        <pc:spChg chg="add mod">
          <ac:chgData name="Eric Lamboley" userId="c8c92a6e-134e-49de-b217-782d232cf673" providerId="ADAL" clId="{22DD9D3A-B7C6-4968-9DD4-1CE0B350389A}" dt="2024-04-08T13:30:10.553" v="80"/>
          <ac:spMkLst>
            <pc:docMk/>
            <pc:sldMk cId="2636376433" sldId="3486"/>
            <ac:spMk id="7" creationId="{F2BA1A1C-E044-CCE3-B893-E3C7F3A9568F}"/>
          </ac:spMkLst>
        </pc:spChg>
        <pc:spChg chg="mod">
          <ac:chgData name="Eric Lamboley" userId="c8c92a6e-134e-49de-b217-782d232cf673" providerId="ADAL" clId="{22DD9D3A-B7C6-4968-9DD4-1CE0B350389A}" dt="2024-04-08T13:33:52.117" v="120" actId="20577"/>
          <ac:spMkLst>
            <pc:docMk/>
            <pc:sldMk cId="2636376433" sldId="3486"/>
            <ac:spMk id="47" creationId="{F7D9BF40-76A7-947D-9A53-2BB8702E1D6E}"/>
          </ac:spMkLst>
        </pc:spChg>
      </pc:sldChg>
      <pc:sldChg chg="addSp delSp modSp mod">
        <pc:chgData name="Eric Lamboley" userId="c8c92a6e-134e-49de-b217-782d232cf673" providerId="ADAL" clId="{22DD9D3A-B7C6-4968-9DD4-1CE0B350389A}" dt="2024-04-08T13:28:30.032" v="48" actId="108"/>
        <pc:sldMkLst>
          <pc:docMk/>
          <pc:sldMk cId="3997656784" sldId="3488"/>
        </pc:sldMkLst>
        <pc:spChg chg="add del mod">
          <ac:chgData name="Eric Lamboley" userId="c8c92a6e-134e-49de-b217-782d232cf673" providerId="ADAL" clId="{22DD9D3A-B7C6-4968-9DD4-1CE0B350389A}" dt="2024-04-08T13:28:21.037" v="46"/>
          <ac:spMkLst>
            <pc:docMk/>
            <pc:sldMk cId="3997656784" sldId="3488"/>
            <ac:spMk id="3" creationId="{BDC6D0CC-07D3-BD83-5C9E-346095251143}"/>
          </ac:spMkLst>
        </pc:spChg>
        <pc:spChg chg="add mod">
          <ac:chgData name="Eric Lamboley" userId="c8c92a6e-134e-49de-b217-782d232cf673" providerId="ADAL" clId="{22DD9D3A-B7C6-4968-9DD4-1CE0B350389A}" dt="2024-04-08T13:28:30.032" v="48" actId="108"/>
          <ac:spMkLst>
            <pc:docMk/>
            <pc:sldMk cId="3997656784" sldId="3488"/>
            <ac:spMk id="4" creationId="{B187ABFD-8794-9C3E-B3CB-E62A6933870C}"/>
          </ac:spMkLst>
        </pc:spChg>
      </pc:sldChg>
      <pc:sldChg chg="addSp delSp modSp mod">
        <pc:chgData name="Eric Lamboley" userId="c8c92a6e-134e-49de-b217-782d232cf673" providerId="ADAL" clId="{22DD9D3A-B7C6-4968-9DD4-1CE0B350389A}" dt="2024-04-08T13:28:49.335" v="54"/>
        <pc:sldMkLst>
          <pc:docMk/>
          <pc:sldMk cId="2329432370" sldId="3489"/>
        </pc:sldMkLst>
        <pc:spChg chg="add mod">
          <ac:chgData name="Eric Lamboley" userId="c8c92a6e-134e-49de-b217-782d232cf673" providerId="ADAL" clId="{22DD9D3A-B7C6-4968-9DD4-1CE0B350389A}" dt="2024-04-08T13:28:49.335" v="54"/>
          <ac:spMkLst>
            <pc:docMk/>
            <pc:sldMk cId="2329432370" sldId="3489"/>
            <ac:spMk id="4" creationId="{FEB7A0BF-654A-3D80-2F2A-2B00B33DC5CC}"/>
          </ac:spMkLst>
        </pc:spChg>
        <pc:picChg chg="del mod">
          <ac:chgData name="Eric Lamboley" userId="c8c92a6e-134e-49de-b217-782d232cf673" providerId="ADAL" clId="{22DD9D3A-B7C6-4968-9DD4-1CE0B350389A}" dt="2024-04-08T13:28:48.542" v="53" actId="478"/>
          <ac:picMkLst>
            <pc:docMk/>
            <pc:sldMk cId="2329432370" sldId="3489"/>
            <ac:picMk id="12" creationId="{EBE78965-5AB2-E4E1-9495-9FDE4A7A6A08}"/>
          </ac:picMkLst>
        </pc:picChg>
      </pc:sldChg>
      <pc:sldChg chg="addSp delSp modSp mod">
        <pc:chgData name="Eric Lamboley" userId="c8c92a6e-134e-49de-b217-782d232cf673" providerId="ADAL" clId="{22DD9D3A-B7C6-4968-9DD4-1CE0B350389A}" dt="2024-04-08T13:29:01.191" v="56"/>
        <pc:sldMkLst>
          <pc:docMk/>
          <pc:sldMk cId="305129714" sldId="3490"/>
        </pc:sldMkLst>
        <pc:spChg chg="add mod">
          <ac:chgData name="Eric Lamboley" userId="c8c92a6e-134e-49de-b217-782d232cf673" providerId="ADAL" clId="{22DD9D3A-B7C6-4968-9DD4-1CE0B350389A}" dt="2024-04-08T13:29:01.191" v="56"/>
          <ac:spMkLst>
            <pc:docMk/>
            <pc:sldMk cId="305129714" sldId="3490"/>
            <ac:spMk id="3" creationId="{C44CA14B-989D-D4ED-671C-08EA245B40A0}"/>
          </ac:spMkLst>
        </pc:spChg>
        <pc:picChg chg="del">
          <ac:chgData name="Eric Lamboley" userId="c8c92a6e-134e-49de-b217-782d232cf673" providerId="ADAL" clId="{22DD9D3A-B7C6-4968-9DD4-1CE0B350389A}" dt="2024-04-08T13:28:56.679" v="55" actId="478"/>
          <ac:picMkLst>
            <pc:docMk/>
            <pc:sldMk cId="305129714" sldId="3490"/>
            <ac:picMk id="9" creationId="{A8D7BADB-2538-4957-674F-B4BAA164ED42}"/>
          </ac:picMkLst>
        </pc:picChg>
      </pc:sldChg>
      <pc:sldChg chg="addSp delSp modSp mod">
        <pc:chgData name="Eric Lamboley" userId="c8c92a6e-134e-49de-b217-782d232cf673" providerId="ADAL" clId="{22DD9D3A-B7C6-4968-9DD4-1CE0B350389A}" dt="2024-04-08T13:29:05.459" v="58"/>
        <pc:sldMkLst>
          <pc:docMk/>
          <pc:sldMk cId="1136678027" sldId="3491"/>
        </pc:sldMkLst>
        <pc:spChg chg="del">
          <ac:chgData name="Eric Lamboley" userId="c8c92a6e-134e-49de-b217-782d232cf673" providerId="ADAL" clId="{22DD9D3A-B7C6-4968-9DD4-1CE0B350389A}" dt="2024-04-08T13:29:05.194" v="57" actId="478"/>
          <ac:spMkLst>
            <pc:docMk/>
            <pc:sldMk cId="1136678027" sldId="3491"/>
            <ac:spMk id="2" creationId="{61673214-26CB-8082-2E39-1CE82A657129}"/>
          </ac:spMkLst>
        </pc:spChg>
        <pc:spChg chg="add mod">
          <ac:chgData name="Eric Lamboley" userId="c8c92a6e-134e-49de-b217-782d232cf673" providerId="ADAL" clId="{22DD9D3A-B7C6-4968-9DD4-1CE0B350389A}" dt="2024-04-08T13:29:05.459" v="58"/>
          <ac:spMkLst>
            <pc:docMk/>
            <pc:sldMk cId="1136678027" sldId="3491"/>
            <ac:spMk id="3" creationId="{B28B87FF-9B6C-73B0-3CE4-A4CDAD36A340}"/>
          </ac:spMkLst>
        </pc:spChg>
      </pc:sldChg>
      <pc:sldChg chg="addSp delSp modSp mod">
        <pc:chgData name="Eric Lamboley" userId="c8c92a6e-134e-49de-b217-782d232cf673" providerId="ADAL" clId="{22DD9D3A-B7C6-4968-9DD4-1CE0B350389A}" dt="2024-04-08T13:29:20.409" v="65"/>
        <pc:sldMkLst>
          <pc:docMk/>
          <pc:sldMk cId="1056374635" sldId="3492"/>
        </pc:sldMkLst>
        <pc:spChg chg="add del">
          <ac:chgData name="Eric Lamboley" userId="c8c92a6e-134e-49de-b217-782d232cf673" providerId="ADAL" clId="{22DD9D3A-B7C6-4968-9DD4-1CE0B350389A}" dt="2024-04-08T13:29:17.927" v="63" actId="478"/>
          <ac:spMkLst>
            <pc:docMk/>
            <pc:sldMk cId="1056374635" sldId="3492"/>
            <ac:spMk id="2" creationId="{BCBE466D-648F-CDD0-8078-9B8ED927A576}"/>
          </ac:spMkLst>
        </pc:spChg>
        <pc:spChg chg="add del mod">
          <ac:chgData name="Eric Lamboley" userId="c8c92a6e-134e-49de-b217-782d232cf673" providerId="ADAL" clId="{22DD9D3A-B7C6-4968-9DD4-1CE0B350389A}" dt="2024-04-08T13:29:14.800" v="62" actId="478"/>
          <ac:spMkLst>
            <pc:docMk/>
            <pc:sldMk cId="1056374635" sldId="3492"/>
            <ac:spMk id="5" creationId="{ABB673CD-4CAC-B096-732E-3572A30E5A14}"/>
          </ac:spMkLst>
        </pc:spChg>
        <pc:spChg chg="add del mod">
          <ac:chgData name="Eric Lamboley" userId="c8c92a6e-134e-49de-b217-782d232cf673" providerId="ADAL" clId="{22DD9D3A-B7C6-4968-9DD4-1CE0B350389A}" dt="2024-04-08T13:29:14.612" v="61"/>
          <ac:spMkLst>
            <pc:docMk/>
            <pc:sldMk cId="1056374635" sldId="3492"/>
            <ac:spMk id="6" creationId="{CAABAFC1-9E20-58D1-ACF8-49D7BA8CAA43}"/>
          </ac:spMkLst>
        </pc:spChg>
        <pc:spChg chg="add del mod">
          <ac:chgData name="Eric Lamboley" userId="c8c92a6e-134e-49de-b217-782d232cf673" providerId="ADAL" clId="{22DD9D3A-B7C6-4968-9DD4-1CE0B350389A}" dt="2024-04-08T13:29:19.231" v="64" actId="478"/>
          <ac:spMkLst>
            <pc:docMk/>
            <pc:sldMk cId="1056374635" sldId="3492"/>
            <ac:spMk id="12" creationId="{522F32D4-0A04-DBC3-372C-7E44A7D526B9}"/>
          </ac:spMkLst>
        </pc:spChg>
        <pc:spChg chg="add mod">
          <ac:chgData name="Eric Lamboley" userId="c8c92a6e-134e-49de-b217-782d232cf673" providerId="ADAL" clId="{22DD9D3A-B7C6-4968-9DD4-1CE0B350389A}" dt="2024-04-08T13:29:20.409" v="65"/>
          <ac:spMkLst>
            <pc:docMk/>
            <pc:sldMk cId="1056374635" sldId="3492"/>
            <ac:spMk id="13" creationId="{A0622DA6-266D-0947-C9FA-D1BCBF8D110B}"/>
          </ac:spMkLst>
        </pc:spChg>
      </pc:sldChg>
      <pc:sldChg chg="addSp delSp modSp mod">
        <pc:chgData name="Eric Lamboley" userId="c8c92a6e-134e-49de-b217-782d232cf673" providerId="ADAL" clId="{22DD9D3A-B7C6-4968-9DD4-1CE0B350389A}" dt="2024-04-08T13:29:35.687" v="71"/>
        <pc:sldMkLst>
          <pc:docMk/>
          <pc:sldMk cId="3664367406" sldId="3493"/>
        </pc:sldMkLst>
        <pc:spChg chg="del">
          <ac:chgData name="Eric Lamboley" userId="c8c92a6e-134e-49de-b217-782d232cf673" providerId="ADAL" clId="{22DD9D3A-B7C6-4968-9DD4-1CE0B350389A}" dt="2024-04-08T13:29:33.808" v="70" actId="478"/>
          <ac:spMkLst>
            <pc:docMk/>
            <pc:sldMk cId="3664367406" sldId="3493"/>
            <ac:spMk id="4" creationId="{4D9A189A-9ECC-005E-FAFB-7709088C17FE}"/>
          </ac:spMkLst>
        </pc:spChg>
        <pc:spChg chg="add mod">
          <ac:chgData name="Eric Lamboley" userId="c8c92a6e-134e-49de-b217-782d232cf673" providerId="ADAL" clId="{22DD9D3A-B7C6-4968-9DD4-1CE0B350389A}" dt="2024-04-08T13:29:35.687" v="71"/>
          <ac:spMkLst>
            <pc:docMk/>
            <pc:sldMk cId="3664367406" sldId="3493"/>
            <ac:spMk id="8" creationId="{9FB9D0A6-029E-F3B9-F3C7-4DD0769CB4B9}"/>
          </ac:spMkLst>
        </pc:spChg>
      </pc:sldChg>
      <pc:sldChg chg="addSp delSp modSp mod">
        <pc:chgData name="Eric Lamboley" userId="c8c92a6e-134e-49de-b217-782d232cf673" providerId="ADAL" clId="{22DD9D3A-B7C6-4968-9DD4-1CE0B350389A}" dt="2024-04-08T13:29:55.687" v="74"/>
        <pc:sldMkLst>
          <pc:docMk/>
          <pc:sldMk cId="786542789" sldId="3494"/>
        </pc:sldMkLst>
        <pc:spChg chg="del">
          <ac:chgData name="Eric Lamboley" userId="c8c92a6e-134e-49de-b217-782d232cf673" providerId="ADAL" clId="{22DD9D3A-B7C6-4968-9DD4-1CE0B350389A}" dt="2024-04-08T13:29:51.980" v="72" actId="478"/>
          <ac:spMkLst>
            <pc:docMk/>
            <pc:sldMk cId="786542789" sldId="3494"/>
            <ac:spMk id="2" creationId="{2E092F90-E561-001D-0D3B-A126C5E26AB1}"/>
          </ac:spMkLst>
        </pc:spChg>
        <pc:spChg chg="add del mod">
          <ac:chgData name="Eric Lamboley" userId="c8c92a6e-134e-49de-b217-782d232cf673" providerId="ADAL" clId="{22DD9D3A-B7C6-4968-9DD4-1CE0B350389A}" dt="2024-04-08T13:29:55.094" v="73" actId="478"/>
          <ac:spMkLst>
            <pc:docMk/>
            <pc:sldMk cId="786542789" sldId="3494"/>
            <ac:spMk id="12" creationId="{9233272C-BBB5-CEEC-D989-09060CB71D7C}"/>
          </ac:spMkLst>
        </pc:spChg>
        <pc:spChg chg="add mod">
          <ac:chgData name="Eric Lamboley" userId="c8c92a6e-134e-49de-b217-782d232cf673" providerId="ADAL" clId="{22DD9D3A-B7C6-4968-9DD4-1CE0B350389A}" dt="2024-04-08T13:29:55.687" v="74"/>
          <ac:spMkLst>
            <pc:docMk/>
            <pc:sldMk cId="786542789" sldId="3494"/>
            <ac:spMk id="18" creationId="{DADBC17A-608B-CCD2-ABC7-9685711ABE8B}"/>
          </ac:spMkLst>
        </pc:spChg>
      </pc:sldChg>
      <pc:sldChg chg="addSp delSp modSp mod">
        <pc:chgData name="Eric Lamboley" userId="c8c92a6e-134e-49de-b217-782d232cf673" providerId="ADAL" clId="{22DD9D3A-B7C6-4968-9DD4-1CE0B350389A}" dt="2024-04-08T13:30:50.462" v="99" actId="478"/>
        <pc:sldMkLst>
          <pc:docMk/>
          <pc:sldMk cId="2274788100" sldId="3495"/>
        </pc:sldMkLst>
        <pc:spChg chg="add del">
          <ac:chgData name="Eric Lamboley" userId="c8c92a6e-134e-49de-b217-782d232cf673" providerId="ADAL" clId="{22DD9D3A-B7C6-4968-9DD4-1CE0B350389A}" dt="2024-04-08T13:30:50.462" v="99" actId="478"/>
          <ac:spMkLst>
            <pc:docMk/>
            <pc:sldMk cId="2274788100" sldId="3495"/>
            <ac:spMk id="2" creationId="{B27DBC1E-80EA-8DE6-8095-A617874F096C}"/>
          </ac:spMkLst>
        </pc:spChg>
        <pc:spChg chg="add mod">
          <ac:chgData name="Eric Lamboley" userId="c8c92a6e-134e-49de-b217-782d232cf673" providerId="ADAL" clId="{22DD9D3A-B7C6-4968-9DD4-1CE0B350389A}" dt="2024-04-08T13:30:17.301" v="81"/>
          <ac:spMkLst>
            <pc:docMk/>
            <pc:sldMk cId="2274788100" sldId="3495"/>
            <ac:spMk id="4" creationId="{4A9288C5-755D-4828-705D-9BF77828425C}"/>
          </ac:spMkLst>
        </pc:spChg>
      </pc:sldChg>
      <pc:sldChg chg="mod modShow">
        <pc:chgData name="Eric Lamboley" userId="c8c92a6e-134e-49de-b217-782d232cf673" providerId="ADAL" clId="{22DD9D3A-B7C6-4968-9DD4-1CE0B350389A}" dt="2024-04-08T12:32:49.993" v="1" actId="729"/>
        <pc:sldMkLst>
          <pc:docMk/>
          <pc:sldMk cId="1626386967" sldId="3496"/>
        </pc:sldMkLst>
      </pc:sldChg>
      <pc:sldChg chg="del">
        <pc:chgData name="Eric Lamboley" userId="c8c92a6e-134e-49de-b217-782d232cf673" providerId="ADAL" clId="{22DD9D3A-B7C6-4968-9DD4-1CE0B350389A}" dt="2024-04-08T13:32:36.332" v="114" actId="47"/>
        <pc:sldMkLst>
          <pc:docMk/>
          <pc:sldMk cId="1257015255" sldId="3499"/>
        </pc:sldMkLst>
      </pc:sldChg>
      <pc:sldChg chg="del">
        <pc:chgData name="Eric Lamboley" userId="c8c92a6e-134e-49de-b217-782d232cf673" providerId="ADAL" clId="{22DD9D3A-B7C6-4968-9DD4-1CE0B350389A}" dt="2024-04-08T13:32:36.332" v="114" actId="47"/>
        <pc:sldMkLst>
          <pc:docMk/>
          <pc:sldMk cId="4129145374" sldId="3500"/>
        </pc:sldMkLst>
      </pc:sldChg>
      <pc:sldChg chg="addSp delSp modSp mod">
        <pc:chgData name="Eric Lamboley" userId="c8c92a6e-134e-49de-b217-782d232cf673" providerId="ADAL" clId="{22DD9D3A-B7C6-4968-9DD4-1CE0B350389A}" dt="2024-04-08T13:29:25.905" v="67"/>
        <pc:sldMkLst>
          <pc:docMk/>
          <pc:sldMk cId="3404559957" sldId="3505"/>
        </pc:sldMkLst>
        <pc:spChg chg="add mod">
          <ac:chgData name="Eric Lamboley" userId="c8c92a6e-134e-49de-b217-782d232cf673" providerId="ADAL" clId="{22DD9D3A-B7C6-4968-9DD4-1CE0B350389A}" dt="2024-04-08T13:29:25.905" v="67"/>
          <ac:spMkLst>
            <pc:docMk/>
            <pc:sldMk cId="3404559957" sldId="3505"/>
            <ac:spMk id="3" creationId="{A9CC8DD4-0D26-EF19-5A16-A0EE293365BB}"/>
          </ac:spMkLst>
        </pc:spChg>
        <pc:picChg chg="del">
          <ac:chgData name="Eric Lamboley" userId="c8c92a6e-134e-49de-b217-782d232cf673" providerId="ADAL" clId="{22DD9D3A-B7C6-4968-9DD4-1CE0B350389A}" dt="2024-04-08T13:29:24.945" v="66" actId="478"/>
          <ac:picMkLst>
            <pc:docMk/>
            <pc:sldMk cId="3404559957" sldId="3505"/>
            <ac:picMk id="12" creationId="{278EF8D1-68A9-8477-AB03-4868CD02C23B}"/>
          </ac:picMkLst>
        </pc:picChg>
      </pc:sldChg>
      <pc:sldChg chg="addSp delSp modSp mod modShow">
        <pc:chgData name="Eric Lamboley" userId="c8c92a6e-134e-49de-b217-782d232cf673" providerId="ADAL" clId="{22DD9D3A-B7C6-4968-9DD4-1CE0B350389A}" dt="2024-04-08T13:33:30.737" v="119" actId="729"/>
        <pc:sldMkLst>
          <pc:docMk/>
          <pc:sldMk cId="2911859530" sldId="3506"/>
        </pc:sldMkLst>
        <pc:spChg chg="add mod">
          <ac:chgData name="Eric Lamboley" userId="c8c92a6e-134e-49de-b217-782d232cf673" providerId="ADAL" clId="{22DD9D3A-B7C6-4968-9DD4-1CE0B350389A}" dt="2024-04-08T13:29:30.181" v="69"/>
          <ac:spMkLst>
            <pc:docMk/>
            <pc:sldMk cId="2911859530" sldId="3506"/>
            <ac:spMk id="3" creationId="{A45A5643-E497-DF98-01A3-3F87E2D9ED08}"/>
          </ac:spMkLst>
        </pc:spChg>
        <pc:spChg chg="del">
          <ac:chgData name="Eric Lamboley" userId="c8c92a6e-134e-49de-b217-782d232cf673" providerId="ADAL" clId="{22DD9D3A-B7C6-4968-9DD4-1CE0B350389A}" dt="2024-04-08T13:29:29.313" v="68" actId="478"/>
          <ac:spMkLst>
            <pc:docMk/>
            <pc:sldMk cId="2911859530" sldId="3506"/>
            <ac:spMk id="6" creationId="{5D28DEE3-7C30-B586-0727-64BF6F1A5497}"/>
          </ac:spMkLst>
        </pc:spChg>
      </pc:sldChg>
      <pc:sldChg chg="addSp delSp modSp mod">
        <pc:chgData name="Eric Lamboley" userId="c8c92a6e-134e-49de-b217-782d232cf673" providerId="ADAL" clId="{22DD9D3A-B7C6-4968-9DD4-1CE0B350389A}" dt="2024-04-08T13:30:02.728" v="77"/>
        <pc:sldMkLst>
          <pc:docMk/>
          <pc:sldMk cId="1528935098" sldId="3507"/>
        </pc:sldMkLst>
        <pc:spChg chg="del">
          <ac:chgData name="Eric Lamboley" userId="c8c92a6e-134e-49de-b217-782d232cf673" providerId="ADAL" clId="{22DD9D3A-B7C6-4968-9DD4-1CE0B350389A}" dt="2024-04-08T13:29:59.118" v="75" actId="478"/>
          <ac:spMkLst>
            <pc:docMk/>
            <pc:sldMk cId="1528935098" sldId="3507"/>
            <ac:spMk id="5" creationId="{195A0111-DF91-EC36-85DD-5971C7397CE5}"/>
          </ac:spMkLst>
        </pc:spChg>
        <pc:spChg chg="add del mod">
          <ac:chgData name="Eric Lamboley" userId="c8c92a6e-134e-49de-b217-782d232cf673" providerId="ADAL" clId="{22DD9D3A-B7C6-4968-9DD4-1CE0B350389A}" dt="2024-04-08T13:30:02.488" v="76" actId="478"/>
          <ac:spMkLst>
            <pc:docMk/>
            <pc:sldMk cId="1528935098" sldId="3507"/>
            <ac:spMk id="6" creationId="{AA28A9C4-4840-B6A9-6E08-41A24C1EE384}"/>
          </ac:spMkLst>
        </pc:spChg>
        <pc:spChg chg="add mod">
          <ac:chgData name="Eric Lamboley" userId="c8c92a6e-134e-49de-b217-782d232cf673" providerId="ADAL" clId="{22DD9D3A-B7C6-4968-9DD4-1CE0B350389A}" dt="2024-04-08T13:30:02.728" v="77"/>
          <ac:spMkLst>
            <pc:docMk/>
            <pc:sldMk cId="1528935098" sldId="3507"/>
            <ac:spMk id="7" creationId="{87C935D2-8E8E-02B5-CFB5-0D3AE32D1757}"/>
          </ac:spMkLst>
        </pc:spChg>
      </pc:sldChg>
      <pc:sldChg chg="del">
        <pc:chgData name="Eric Lamboley" userId="c8c92a6e-134e-49de-b217-782d232cf673" providerId="ADAL" clId="{22DD9D3A-B7C6-4968-9DD4-1CE0B350389A}" dt="2024-04-08T13:32:36.332" v="114" actId="47"/>
        <pc:sldMkLst>
          <pc:docMk/>
          <pc:sldMk cId="2185961636" sldId="3509"/>
        </pc:sldMkLst>
      </pc:sldChg>
      <pc:sldChg chg="del">
        <pc:chgData name="Eric Lamboley" userId="c8c92a6e-134e-49de-b217-782d232cf673" providerId="ADAL" clId="{22DD9D3A-B7C6-4968-9DD4-1CE0B350389A}" dt="2024-04-08T13:32:36.332" v="114" actId="47"/>
        <pc:sldMkLst>
          <pc:docMk/>
          <pc:sldMk cId="2957905672" sldId="3510"/>
        </pc:sldMkLst>
      </pc:sldChg>
      <pc:sldChg chg="del">
        <pc:chgData name="Eric Lamboley" userId="c8c92a6e-134e-49de-b217-782d232cf673" providerId="ADAL" clId="{22DD9D3A-B7C6-4968-9DD4-1CE0B350389A}" dt="2024-04-08T13:32:36.332" v="114" actId="47"/>
        <pc:sldMkLst>
          <pc:docMk/>
          <pc:sldMk cId="3012684832" sldId="3513"/>
        </pc:sldMkLst>
      </pc:sldChg>
      <pc:sldChg chg="del">
        <pc:chgData name="Eric Lamboley" userId="c8c92a6e-134e-49de-b217-782d232cf673" providerId="ADAL" clId="{22DD9D3A-B7C6-4968-9DD4-1CE0B350389A}" dt="2024-04-08T13:32:36.332" v="114" actId="47"/>
        <pc:sldMkLst>
          <pc:docMk/>
          <pc:sldMk cId="1774910018" sldId="3514"/>
        </pc:sldMkLst>
      </pc:sldChg>
      <pc:sldChg chg="del">
        <pc:chgData name="Eric Lamboley" userId="c8c92a6e-134e-49de-b217-782d232cf673" providerId="ADAL" clId="{22DD9D3A-B7C6-4968-9DD4-1CE0B350389A}" dt="2024-04-08T13:32:36.332" v="114" actId="47"/>
        <pc:sldMkLst>
          <pc:docMk/>
          <pc:sldMk cId="3392325110" sldId="3516"/>
        </pc:sldMkLst>
      </pc:sldChg>
      <pc:sldChg chg="del">
        <pc:chgData name="Eric Lamboley" userId="c8c92a6e-134e-49de-b217-782d232cf673" providerId="ADAL" clId="{22DD9D3A-B7C6-4968-9DD4-1CE0B350389A}" dt="2024-04-08T13:32:36.332" v="114" actId="47"/>
        <pc:sldMkLst>
          <pc:docMk/>
          <pc:sldMk cId="3668990439" sldId="3517"/>
        </pc:sldMkLst>
      </pc:sldChg>
      <pc:sldChg chg="del">
        <pc:chgData name="Eric Lamboley" userId="c8c92a6e-134e-49de-b217-782d232cf673" providerId="ADAL" clId="{22DD9D3A-B7C6-4968-9DD4-1CE0B350389A}" dt="2024-04-08T13:32:36.332" v="114" actId="47"/>
        <pc:sldMkLst>
          <pc:docMk/>
          <pc:sldMk cId="343023369" sldId="3519"/>
        </pc:sldMkLst>
      </pc:sldChg>
      <pc:sldChg chg="del">
        <pc:chgData name="Eric Lamboley" userId="c8c92a6e-134e-49de-b217-782d232cf673" providerId="ADAL" clId="{22DD9D3A-B7C6-4968-9DD4-1CE0B350389A}" dt="2024-04-08T13:32:36.332" v="114" actId="47"/>
        <pc:sldMkLst>
          <pc:docMk/>
          <pc:sldMk cId="4232453784" sldId="3520"/>
        </pc:sldMkLst>
      </pc:sldChg>
      <pc:sldChg chg="del">
        <pc:chgData name="Eric Lamboley" userId="c8c92a6e-134e-49de-b217-782d232cf673" providerId="ADAL" clId="{22DD9D3A-B7C6-4968-9DD4-1CE0B350389A}" dt="2024-04-08T13:27:07.206" v="7" actId="47"/>
        <pc:sldMkLst>
          <pc:docMk/>
          <pc:sldMk cId="1538552117" sldId="3521"/>
        </pc:sldMkLst>
      </pc:sldChg>
      <pc:sldChg chg="del">
        <pc:chgData name="Eric Lamboley" userId="c8c92a6e-134e-49de-b217-782d232cf673" providerId="ADAL" clId="{22DD9D3A-B7C6-4968-9DD4-1CE0B350389A}" dt="2024-04-08T13:32:36.332" v="114" actId="47"/>
        <pc:sldMkLst>
          <pc:docMk/>
          <pc:sldMk cId="2102854678" sldId="2145707075"/>
        </pc:sldMkLst>
      </pc:sldChg>
      <pc:sldChg chg="del">
        <pc:chgData name="Eric Lamboley" userId="c8c92a6e-134e-49de-b217-782d232cf673" providerId="ADAL" clId="{22DD9D3A-B7C6-4968-9DD4-1CE0B350389A}" dt="2024-04-08T13:32:36.332" v="114" actId="47"/>
        <pc:sldMkLst>
          <pc:docMk/>
          <pc:sldMk cId="2749046788" sldId="2145707078"/>
        </pc:sldMkLst>
      </pc:sldChg>
      <pc:sldChg chg="modSp mod ord">
        <pc:chgData name="Eric Lamboley" userId="c8c92a6e-134e-49de-b217-782d232cf673" providerId="ADAL" clId="{22DD9D3A-B7C6-4968-9DD4-1CE0B350389A}" dt="2024-04-08T13:31:51.049" v="101"/>
        <pc:sldMkLst>
          <pc:docMk/>
          <pc:sldMk cId="780151513" sldId="2145707080"/>
        </pc:sldMkLst>
        <pc:spChg chg="mod">
          <ac:chgData name="Eric Lamboley" userId="c8c92a6e-134e-49de-b217-782d232cf673" providerId="ADAL" clId="{22DD9D3A-B7C6-4968-9DD4-1CE0B350389A}" dt="2024-04-08T13:27:55.188" v="27" actId="20577"/>
          <ac:spMkLst>
            <pc:docMk/>
            <pc:sldMk cId="780151513" sldId="2145707080"/>
            <ac:spMk id="4" creationId="{4D9A189A-9ECC-005E-FAFB-7709088C17FE}"/>
          </ac:spMkLst>
        </pc:spChg>
      </pc:sldChg>
      <pc:sldChg chg="del">
        <pc:chgData name="Eric Lamboley" userId="c8c92a6e-134e-49de-b217-782d232cf673" providerId="ADAL" clId="{22DD9D3A-B7C6-4968-9DD4-1CE0B350389A}" dt="2024-04-08T13:32:36.332" v="114" actId="47"/>
        <pc:sldMkLst>
          <pc:docMk/>
          <pc:sldMk cId="3182028667" sldId="2145707082"/>
        </pc:sldMkLst>
      </pc:sldChg>
      <pc:sldChg chg="del">
        <pc:chgData name="Eric Lamboley" userId="c8c92a6e-134e-49de-b217-782d232cf673" providerId="ADAL" clId="{22DD9D3A-B7C6-4968-9DD4-1CE0B350389A}" dt="2024-04-08T13:32:36.332" v="114" actId="47"/>
        <pc:sldMkLst>
          <pc:docMk/>
          <pc:sldMk cId="3294584900" sldId="2147377415"/>
        </pc:sldMkLst>
      </pc:sldChg>
      <pc:sldChg chg="del">
        <pc:chgData name="Eric Lamboley" userId="c8c92a6e-134e-49de-b217-782d232cf673" providerId="ADAL" clId="{22DD9D3A-B7C6-4968-9DD4-1CE0B350389A}" dt="2024-04-08T13:32:36.332" v="114" actId="47"/>
        <pc:sldMkLst>
          <pc:docMk/>
          <pc:sldMk cId="1992451370" sldId="2147377416"/>
        </pc:sldMkLst>
      </pc:sldChg>
      <pc:sldChg chg="del">
        <pc:chgData name="Eric Lamboley" userId="c8c92a6e-134e-49de-b217-782d232cf673" providerId="ADAL" clId="{22DD9D3A-B7C6-4968-9DD4-1CE0B350389A}" dt="2024-04-08T13:27:08.830" v="9" actId="47"/>
        <pc:sldMkLst>
          <pc:docMk/>
          <pc:sldMk cId="1344344330" sldId="2147377417"/>
        </pc:sldMkLst>
      </pc:sldChg>
      <pc:sldChg chg="del">
        <pc:chgData name="Eric Lamboley" userId="c8c92a6e-134e-49de-b217-782d232cf673" providerId="ADAL" clId="{22DD9D3A-B7C6-4968-9DD4-1CE0B350389A}" dt="2024-04-08T13:32:19.891" v="109" actId="47"/>
        <pc:sldMkLst>
          <pc:docMk/>
          <pc:sldMk cId="15080786" sldId="2147377418"/>
        </pc:sldMkLst>
      </pc:sldChg>
      <pc:sldChg chg="del">
        <pc:chgData name="Eric Lamboley" userId="c8c92a6e-134e-49de-b217-782d232cf673" providerId="ADAL" clId="{22DD9D3A-B7C6-4968-9DD4-1CE0B350389A}" dt="2024-04-08T13:32:20.495" v="110" actId="47"/>
        <pc:sldMkLst>
          <pc:docMk/>
          <pc:sldMk cId="281981592" sldId="2147377419"/>
        </pc:sldMkLst>
      </pc:sldChg>
      <pc:sldChg chg="del">
        <pc:chgData name="Eric Lamboley" userId="c8c92a6e-134e-49de-b217-782d232cf673" providerId="ADAL" clId="{22DD9D3A-B7C6-4968-9DD4-1CE0B350389A}" dt="2024-04-08T13:32:36.332" v="114" actId="47"/>
        <pc:sldMkLst>
          <pc:docMk/>
          <pc:sldMk cId="2059298776" sldId="2147377420"/>
        </pc:sldMkLst>
      </pc:sldChg>
      <pc:sldChg chg="del">
        <pc:chgData name="Eric Lamboley" userId="c8c92a6e-134e-49de-b217-782d232cf673" providerId="ADAL" clId="{22DD9D3A-B7C6-4968-9DD4-1CE0B350389A}" dt="2024-04-08T13:32:36.332" v="114" actId="47"/>
        <pc:sldMkLst>
          <pc:docMk/>
          <pc:sldMk cId="77561514" sldId="2147377421"/>
        </pc:sldMkLst>
      </pc:sldChg>
      <pc:sldChg chg="del">
        <pc:chgData name="Eric Lamboley" userId="c8c92a6e-134e-49de-b217-782d232cf673" providerId="ADAL" clId="{22DD9D3A-B7C6-4968-9DD4-1CE0B350389A}" dt="2024-04-08T13:32:36.332" v="114" actId="47"/>
        <pc:sldMkLst>
          <pc:docMk/>
          <pc:sldMk cId="3168829813" sldId="2147377422"/>
        </pc:sldMkLst>
      </pc:sldChg>
      <pc:sldChg chg="del">
        <pc:chgData name="Eric Lamboley" userId="c8c92a6e-134e-49de-b217-782d232cf673" providerId="ADAL" clId="{22DD9D3A-B7C6-4968-9DD4-1CE0B350389A}" dt="2024-04-08T13:17:38.863" v="4" actId="47"/>
        <pc:sldMkLst>
          <pc:docMk/>
          <pc:sldMk cId="296964292" sldId="2147377423"/>
        </pc:sldMkLst>
      </pc:sldChg>
      <pc:sldChg chg="delSp modSp mod">
        <pc:chgData name="Eric Lamboley" userId="c8c92a6e-134e-49de-b217-782d232cf673" providerId="ADAL" clId="{22DD9D3A-B7C6-4968-9DD4-1CE0B350389A}" dt="2024-04-08T13:28:03.119" v="33" actId="20577"/>
        <pc:sldMkLst>
          <pc:docMk/>
          <pc:sldMk cId="4001549500" sldId="2147377424"/>
        </pc:sldMkLst>
        <pc:spChg chg="mod">
          <ac:chgData name="Eric Lamboley" userId="c8c92a6e-134e-49de-b217-782d232cf673" providerId="ADAL" clId="{22DD9D3A-B7C6-4968-9DD4-1CE0B350389A}" dt="2024-04-08T13:28:03.119" v="33" actId="20577"/>
          <ac:spMkLst>
            <pc:docMk/>
            <pc:sldMk cId="4001549500" sldId="2147377424"/>
            <ac:spMk id="4" creationId="{4D9A189A-9ECC-005E-FAFB-7709088C17FE}"/>
          </ac:spMkLst>
        </pc:spChg>
        <pc:spChg chg="del">
          <ac:chgData name="Eric Lamboley" userId="c8c92a6e-134e-49de-b217-782d232cf673" providerId="ADAL" clId="{22DD9D3A-B7C6-4968-9DD4-1CE0B350389A}" dt="2024-04-08T13:27:59.873" v="28" actId="478"/>
          <ac:spMkLst>
            <pc:docMk/>
            <pc:sldMk cId="4001549500" sldId="2147377424"/>
            <ac:spMk id="5" creationId="{139E918A-E893-9FDC-D8CB-5C171C286D39}"/>
          </ac:spMkLst>
        </pc:spChg>
      </pc:sldChg>
      <pc:sldChg chg="modSp mod">
        <pc:chgData name="Eric Lamboley" userId="c8c92a6e-134e-49de-b217-782d232cf673" providerId="ADAL" clId="{22DD9D3A-B7C6-4968-9DD4-1CE0B350389A}" dt="2024-04-08T13:28:09.749" v="44" actId="20577"/>
        <pc:sldMkLst>
          <pc:docMk/>
          <pc:sldMk cId="3694686453" sldId="2147377426"/>
        </pc:sldMkLst>
        <pc:spChg chg="mod">
          <ac:chgData name="Eric Lamboley" userId="c8c92a6e-134e-49de-b217-782d232cf673" providerId="ADAL" clId="{22DD9D3A-B7C6-4968-9DD4-1CE0B350389A}" dt="2024-04-08T13:28:09.749" v="44" actId="20577"/>
          <ac:spMkLst>
            <pc:docMk/>
            <pc:sldMk cId="3694686453" sldId="2147377426"/>
            <ac:spMk id="42" creationId="{ED87A633-F9BA-ED3E-FD72-10F638707EA3}"/>
          </ac:spMkLst>
        </pc:spChg>
      </pc:sldChg>
      <pc:sldChg chg="del">
        <pc:chgData name="Eric Lamboley" userId="c8c92a6e-134e-49de-b217-782d232cf673" providerId="ADAL" clId="{22DD9D3A-B7C6-4968-9DD4-1CE0B350389A}" dt="2024-04-08T13:32:18.765" v="108" actId="47"/>
        <pc:sldMkLst>
          <pc:docMk/>
          <pc:sldMk cId="503510438" sldId="2147377427"/>
        </pc:sldMkLst>
      </pc:sldChg>
      <pc:sldChg chg="del">
        <pc:chgData name="Eric Lamboley" userId="c8c92a6e-134e-49de-b217-782d232cf673" providerId="ADAL" clId="{22DD9D3A-B7C6-4968-9DD4-1CE0B350389A}" dt="2024-04-08T13:32:16.521" v="106" actId="47"/>
        <pc:sldMkLst>
          <pc:docMk/>
          <pc:sldMk cId="640904096" sldId="2147377428"/>
        </pc:sldMkLst>
      </pc:sldChg>
      <pc:sldChg chg="add del">
        <pc:chgData name="Eric Lamboley" userId="c8c92a6e-134e-49de-b217-782d232cf673" providerId="ADAL" clId="{22DD9D3A-B7C6-4968-9DD4-1CE0B350389A}" dt="2024-04-08T13:32:25.339" v="113" actId="47"/>
        <pc:sldMkLst>
          <pc:docMk/>
          <pc:sldMk cId="3514168361" sldId="2147377429"/>
        </pc:sldMkLst>
      </pc:sldChg>
      <pc:sldChg chg="add">
        <pc:chgData name="Eric Lamboley" userId="c8c92a6e-134e-49de-b217-782d232cf673" providerId="ADAL" clId="{22DD9D3A-B7C6-4968-9DD4-1CE0B350389A}" dt="2024-04-08T12:29:59.190" v="0"/>
        <pc:sldMkLst>
          <pc:docMk/>
          <pc:sldMk cId="420899778" sldId="2147377430"/>
        </pc:sldMkLst>
      </pc:sldChg>
      <pc:sldChg chg="addSp delSp modSp add mod">
        <pc:chgData name="Eric Lamboley" userId="c8c92a6e-134e-49de-b217-782d232cf673" providerId="ADAL" clId="{22DD9D3A-B7C6-4968-9DD4-1CE0B350389A}" dt="2024-04-08T13:30:37.829" v="97" actId="1036"/>
        <pc:sldMkLst>
          <pc:docMk/>
          <pc:sldMk cId="1922519221" sldId="2147377431"/>
        </pc:sldMkLst>
        <pc:spChg chg="add mod">
          <ac:chgData name="Eric Lamboley" userId="c8c92a6e-134e-49de-b217-782d232cf673" providerId="ADAL" clId="{22DD9D3A-B7C6-4968-9DD4-1CE0B350389A}" dt="2024-04-08T13:30:23.017" v="83"/>
          <ac:spMkLst>
            <pc:docMk/>
            <pc:sldMk cId="1922519221" sldId="2147377431"/>
            <ac:spMk id="3" creationId="{B76DA83F-A244-7471-6875-C8B1CAA7C470}"/>
          </ac:spMkLst>
        </pc:spChg>
        <pc:spChg chg="del">
          <ac:chgData name="Eric Lamboley" userId="c8c92a6e-134e-49de-b217-782d232cf673" providerId="ADAL" clId="{22DD9D3A-B7C6-4968-9DD4-1CE0B350389A}" dt="2024-04-08T13:30:22.072" v="82" actId="478"/>
          <ac:spMkLst>
            <pc:docMk/>
            <pc:sldMk cId="1922519221" sldId="2147377431"/>
            <ac:spMk id="6" creationId="{08E45A23-49E4-4C26-637E-390D4367FCB6}"/>
          </ac:spMkLst>
        </pc:spChg>
        <pc:spChg chg="mod">
          <ac:chgData name="Eric Lamboley" userId="c8c92a6e-134e-49de-b217-782d232cf673" providerId="ADAL" clId="{22DD9D3A-B7C6-4968-9DD4-1CE0B350389A}" dt="2024-04-08T13:30:37.829" v="97" actId="1036"/>
          <ac:spMkLst>
            <pc:docMk/>
            <pc:sldMk cId="1922519221" sldId="2147377431"/>
            <ac:spMk id="8" creationId="{8E500155-4802-217B-22AF-1C263CD3A342}"/>
          </ac:spMkLst>
        </pc:spChg>
      </pc:sldChg>
      <pc:sldChg chg="add">
        <pc:chgData name="Eric Lamboley" userId="c8c92a6e-134e-49de-b217-782d232cf673" providerId="ADAL" clId="{22DD9D3A-B7C6-4968-9DD4-1CE0B350389A}" dt="2024-04-08T13:17:25.199" v="3"/>
        <pc:sldMkLst>
          <pc:docMk/>
          <pc:sldMk cId="793598026" sldId="2147377432"/>
        </pc:sldMkLst>
      </pc:sldChg>
      <pc:sldMasterChg chg="delSldLayout">
        <pc:chgData name="Eric Lamboley" userId="c8c92a6e-134e-49de-b217-782d232cf673" providerId="ADAL" clId="{22DD9D3A-B7C6-4968-9DD4-1CE0B350389A}" dt="2024-04-08T13:32:36.332" v="114" actId="47"/>
        <pc:sldMasterMkLst>
          <pc:docMk/>
          <pc:sldMasterMk cId="3014519049" sldId="2147483648"/>
        </pc:sldMasterMkLst>
        <pc:sldLayoutChg chg="del">
          <pc:chgData name="Eric Lamboley" userId="c8c92a6e-134e-49de-b217-782d232cf673" providerId="ADAL" clId="{22DD9D3A-B7C6-4968-9DD4-1CE0B350389A}" dt="2024-04-08T13:32:36.332" v="114" actId="47"/>
          <pc:sldLayoutMkLst>
            <pc:docMk/>
            <pc:sldMasterMk cId="3014519049" sldId="2147483648"/>
            <pc:sldLayoutMk cId="2465451690" sldId="2147483654"/>
          </pc:sldLayoutMkLst>
        </pc:sldLayoutChg>
        <pc:sldLayoutChg chg="del">
          <pc:chgData name="Eric Lamboley" userId="c8c92a6e-134e-49de-b217-782d232cf673" providerId="ADAL" clId="{22DD9D3A-B7C6-4968-9DD4-1CE0B350389A}" dt="2024-04-08T13:32:36.332" v="114" actId="47"/>
          <pc:sldLayoutMkLst>
            <pc:docMk/>
            <pc:sldMasterMk cId="3014519049" sldId="2147483648"/>
            <pc:sldLayoutMk cId="2356237862" sldId="2147483655"/>
          </pc:sldLayoutMkLst>
        </pc:sldLayoutChg>
      </pc:sldMasterChg>
    </pc:docChg>
  </pc:docChgLst>
</pc:chgInfo>
</file>

<file path=ppt/comments/modernComment_DA2_122FE8F2.xml><?xml version="1.0" encoding="utf-8"?>
<p188:cmLst xmlns:a="http://schemas.openxmlformats.org/drawingml/2006/main" xmlns:r="http://schemas.openxmlformats.org/officeDocument/2006/relationships" xmlns:p188="http://schemas.microsoft.com/office/powerpoint/2018/8/main">
  <p188:cm id="{58DC10F6-96DA-4271-A0BE-B55E2E5147E0}" authorId="{312F71C7-89FA-6142-3558-7D3D648C6862}" created="2024-04-08T13:42:03.430">
    <pc:sldMkLst xmlns:pc="http://schemas.microsoft.com/office/powerpoint/2013/main/command">
      <pc:docMk/>
      <pc:sldMk cId="305129714" sldId="3490"/>
    </pc:sldMkLst>
    <p188:txBody>
      <a:bodyPr/>
      <a:lstStyle/>
      <a:p>
        <a:r>
          <a:rPr lang="en-GB"/>
          <a:t>[@Jaap Peterse]  on this slide, I'd be happy to talk with you as I am not sure what are the studies and input data we have behind that.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5347A1-96E0-429D-A902-D84CA89DF9CC}" type="datetimeFigureOut">
              <a:rPr lang="en-GB" smtClean="0"/>
              <a:t>09/04/2024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00CB20-174F-499A-A018-7F38370AA3BE}" type="slidenum">
              <a:rPr lang="en-GB" smtClean="0"/>
              <a:t>‹#›</a:t>
            </a:fld>
            <a:endParaRPr lang="en-GB"/>
          </a:p>
        </p:txBody>
      </p:sp>
    </p:spTree>
    <p:extLst>
      <p:ext uri="{BB962C8B-B14F-4D97-AF65-F5344CB8AC3E}">
        <p14:creationId xmlns:p14="http://schemas.microsoft.com/office/powerpoint/2010/main" val="909161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300CB20-174F-499A-A018-7F38370AA3BE}" type="slidenum">
              <a:rPr lang="en-GB" smtClean="0"/>
              <a:t>2</a:t>
            </a:fld>
            <a:endParaRPr lang="en-GB"/>
          </a:p>
        </p:txBody>
      </p:sp>
    </p:spTree>
    <p:extLst>
      <p:ext uri="{BB962C8B-B14F-4D97-AF65-F5344CB8AC3E}">
        <p14:creationId xmlns:p14="http://schemas.microsoft.com/office/powerpoint/2010/main" val="1543447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AutoNum type="arabicPeriod"/>
            </a:pPr>
            <a:r>
              <a:rPr lang="en-GB" sz="1800" b="0" i="0" u="none" strike="noStrike" baseline="0">
                <a:solidFill>
                  <a:srgbClr val="000033"/>
                </a:solidFill>
                <a:latin typeface="Cabin-Regular"/>
              </a:rPr>
              <a:t>All storage types have their individual advantages whilst being simultaneously constrained by either geographical or technical properties. When connected via pan-European infrastructure, all advantages can be leveraged, and boundaries overcome.</a:t>
            </a:r>
          </a:p>
          <a:p>
            <a:pPr marL="342900" indent="-342900" algn="l">
              <a:buAutoNum type="arabicPeriod"/>
            </a:pPr>
            <a:r>
              <a:rPr lang="en-GB" sz="1800" b="0" i="0" u="none" strike="noStrike" baseline="0">
                <a:solidFill>
                  <a:srgbClr val="000033"/>
                </a:solidFill>
                <a:latin typeface="Cabin-Regular"/>
              </a:rPr>
              <a:t>SSOs have the technical experience to develop status-quo gas storage infrastructure, enabling hydrogen storage assets to utilise their full potential in flexibility provision whilst also being aware of possible never faced safety precautions</a:t>
            </a:r>
          </a:p>
          <a:p>
            <a:pPr marL="342900" indent="-342900" algn="l">
              <a:buAutoNum type="arabicPeriod"/>
            </a:pPr>
            <a:r>
              <a:rPr lang="en-GB" sz="1800" b="0" i="0" u="none" strike="noStrike" baseline="0">
                <a:solidFill>
                  <a:srgbClr val="000033"/>
                </a:solidFill>
                <a:latin typeface="Cabin-Regular"/>
              </a:rPr>
              <a:t>UHS is a scalable technology as existing underground gas storage can be repurposed for the use of hydrogen, reducing development time and consequently ensuring a faster achievement of benefits.</a:t>
            </a:r>
            <a:endParaRPr lang="en-GB"/>
          </a:p>
        </p:txBody>
      </p:sp>
      <p:sp>
        <p:nvSpPr>
          <p:cNvPr id="4" name="Slide Number Placeholder 3"/>
          <p:cNvSpPr>
            <a:spLocks noGrp="1"/>
          </p:cNvSpPr>
          <p:nvPr>
            <p:ph type="sldNum" sz="quarter" idx="5"/>
          </p:nvPr>
        </p:nvSpPr>
        <p:spPr/>
        <p:txBody>
          <a:bodyPr/>
          <a:lstStyle/>
          <a:p>
            <a:fld id="{B300CB20-174F-499A-A018-7F38370AA3BE}" type="slidenum">
              <a:rPr lang="en-GB" smtClean="0"/>
              <a:t>11</a:t>
            </a:fld>
            <a:endParaRPr lang="en-GB"/>
          </a:p>
        </p:txBody>
      </p:sp>
    </p:spTree>
    <p:extLst>
      <p:ext uri="{BB962C8B-B14F-4D97-AF65-F5344CB8AC3E}">
        <p14:creationId xmlns:p14="http://schemas.microsoft.com/office/powerpoint/2010/main" val="1839778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300CB20-174F-499A-A018-7F38370AA3BE}" type="slidenum">
              <a:rPr lang="en-GB" smtClean="0"/>
              <a:t>12</a:t>
            </a:fld>
            <a:endParaRPr lang="en-GB"/>
          </a:p>
        </p:txBody>
      </p:sp>
    </p:spTree>
    <p:extLst>
      <p:ext uri="{BB962C8B-B14F-4D97-AF65-F5344CB8AC3E}">
        <p14:creationId xmlns:p14="http://schemas.microsoft.com/office/powerpoint/2010/main" val="1180589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AutoNum type="arabicPeriod"/>
            </a:pPr>
            <a:r>
              <a:rPr lang="en-GB" sz="1800" b="0" i="0" u="none" strike="noStrike" baseline="0">
                <a:solidFill>
                  <a:srgbClr val="000033"/>
                </a:solidFill>
                <a:latin typeface="Cabin-Regular"/>
              </a:rPr>
              <a:t>In 2030, this gap is predicted to measure 36 TWh. By 2040 and 2050 this gap will have increased significantly due to large uncertainties in the market regarding the development of underground hydrogen storage projects</a:t>
            </a:r>
          </a:p>
          <a:p>
            <a:pPr marL="342900" indent="-342900" algn="l">
              <a:buAutoNum type="arabicPeriod"/>
            </a:pPr>
            <a:r>
              <a:rPr lang="en-GB" sz="1800" b="0" i="0" u="none" strike="noStrike" baseline="0">
                <a:solidFill>
                  <a:srgbClr val="000033"/>
                </a:solidFill>
                <a:latin typeface="Cabin-Regular"/>
              </a:rPr>
              <a:t>These large investments, typical for large infrastructure projects, are needed to unlock all previously mentioned benefits for both the electricity system and the hydrogen ecosystem e.g. efficient integration of renewables and a stable supply of hydrogen.</a:t>
            </a:r>
          </a:p>
          <a:p>
            <a:pPr marL="342900" indent="-342900" algn="l">
              <a:buAutoNum type="arabicPeriod"/>
            </a:pPr>
            <a:r>
              <a:rPr lang="en-GB" sz="1800" b="0" i="0" u="none" strike="noStrike" baseline="0">
                <a:solidFill>
                  <a:srgbClr val="000033"/>
                </a:solidFill>
                <a:latin typeface="Cabin-Regular"/>
              </a:rPr>
              <a:t>Storage developers need the right (financial) support to scale up assets and develop more mature and suitable projects.</a:t>
            </a:r>
            <a:endParaRPr lang="en-GB"/>
          </a:p>
        </p:txBody>
      </p:sp>
      <p:sp>
        <p:nvSpPr>
          <p:cNvPr id="4" name="Slide Number Placeholder 3"/>
          <p:cNvSpPr>
            <a:spLocks noGrp="1"/>
          </p:cNvSpPr>
          <p:nvPr>
            <p:ph type="sldNum" sz="quarter" idx="5"/>
          </p:nvPr>
        </p:nvSpPr>
        <p:spPr/>
        <p:txBody>
          <a:bodyPr/>
          <a:lstStyle/>
          <a:p>
            <a:fld id="{B300CB20-174F-499A-A018-7F38370AA3BE}" type="slidenum">
              <a:rPr lang="en-GB" smtClean="0"/>
              <a:t>14</a:t>
            </a:fld>
            <a:endParaRPr lang="en-GB"/>
          </a:p>
        </p:txBody>
      </p:sp>
    </p:spTree>
    <p:extLst>
      <p:ext uri="{BB962C8B-B14F-4D97-AF65-F5344CB8AC3E}">
        <p14:creationId xmlns:p14="http://schemas.microsoft.com/office/powerpoint/2010/main" val="2693788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AutoNum type="arabicPeriod"/>
            </a:pPr>
            <a:r>
              <a:rPr lang="en-GB" sz="1800" b="0" i="0" u="none" strike="noStrike" baseline="0">
                <a:solidFill>
                  <a:srgbClr val="000033"/>
                </a:solidFill>
                <a:latin typeface="Cabin-Regular"/>
              </a:rPr>
              <a:t>by creating a stable supply of hydrogen for end users and enabling a flexible back-up power production via </a:t>
            </a:r>
            <a:r>
              <a:rPr lang="en-GB" sz="1800" b="0" i="0" u="none" strike="noStrike" baseline="0" err="1">
                <a:solidFill>
                  <a:srgbClr val="000033"/>
                </a:solidFill>
                <a:latin typeface="Cabin-Regular"/>
              </a:rPr>
              <a:t>PtGtP</a:t>
            </a:r>
            <a:r>
              <a:rPr lang="en-GB" sz="1800" b="0" i="0" u="none" strike="noStrike" baseline="0">
                <a:solidFill>
                  <a:srgbClr val="000033"/>
                </a:solidFill>
                <a:latin typeface="Cabin-Regular"/>
              </a:rPr>
              <a:t> to variably produced renewables.</a:t>
            </a:r>
          </a:p>
          <a:p>
            <a:pPr marL="342900" indent="-342900" algn="l">
              <a:buAutoNum type="arabicPeriod"/>
            </a:pPr>
            <a:r>
              <a:rPr lang="en-GB" sz="1800" b="0" i="0" u="none" strike="noStrike" baseline="0">
                <a:solidFill>
                  <a:srgbClr val="000033"/>
                </a:solidFill>
                <a:latin typeface="Cabin-Regular"/>
              </a:rPr>
              <a:t>The EHB is already well underway, showing the critical impact of policymaking. Similarly, UHS needs significant efforts from policymakers and key </a:t>
            </a:r>
            <a:r>
              <a:rPr lang="en-GB" sz="1800" b="0" i="0" u="none" strike="noStrike" baseline="0" err="1">
                <a:solidFill>
                  <a:srgbClr val="000033"/>
                </a:solidFill>
                <a:latin typeface="Cabin-Regular"/>
              </a:rPr>
              <a:t>acors</a:t>
            </a:r>
            <a:r>
              <a:rPr lang="en-GB" sz="1800" b="0" i="0" u="none" strike="noStrike" baseline="0">
                <a:solidFill>
                  <a:srgbClr val="000033"/>
                </a:solidFill>
                <a:latin typeface="Cabin-Regular"/>
              </a:rPr>
              <a:t> from the hydrogen value chain to unlock UHS’ full potential and to implement UHS at scale.</a:t>
            </a:r>
          </a:p>
          <a:p>
            <a:pPr marL="342900" indent="-342900" algn="l">
              <a:buAutoNum type="arabicPeriod"/>
            </a:pPr>
            <a:r>
              <a:rPr lang="en-GB" sz="1800" b="0" i="0" u="none" strike="noStrike" baseline="0">
                <a:solidFill>
                  <a:srgbClr val="000033"/>
                </a:solidFill>
                <a:latin typeface="Cabin-Regular"/>
              </a:rPr>
              <a:t>Delays due to long permitting processes must be minimised to ensure the swift development of the hydrogen storage business case. Stable investment conditions, remuneration models, incentives to develop assets and de-risking measures are essential. </a:t>
            </a:r>
          </a:p>
          <a:p>
            <a:pPr marL="342900" indent="-342900" algn="l">
              <a:buAutoNum type="arabicPeriod"/>
            </a:pPr>
            <a:r>
              <a:rPr lang="en-GB" sz="1800" b="0" i="0" u="none" strike="noStrike" baseline="0">
                <a:solidFill>
                  <a:srgbClr val="000033"/>
                </a:solidFill>
                <a:latin typeface="Cabin-Regular"/>
              </a:rPr>
              <a:t>A storage target would stimulate actors across the value chain to action, recognise UHS as a key technology for the future energy system and show commitment from EU policymakers.</a:t>
            </a:r>
          </a:p>
        </p:txBody>
      </p:sp>
      <p:sp>
        <p:nvSpPr>
          <p:cNvPr id="4" name="Slide Number Placeholder 3"/>
          <p:cNvSpPr>
            <a:spLocks noGrp="1"/>
          </p:cNvSpPr>
          <p:nvPr>
            <p:ph type="sldNum" sz="quarter" idx="5"/>
          </p:nvPr>
        </p:nvSpPr>
        <p:spPr/>
        <p:txBody>
          <a:bodyPr/>
          <a:lstStyle/>
          <a:p>
            <a:fld id="{B300CB20-174F-499A-A018-7F38370AA3BE}" type="slidenum">
              <a:rPr lang="en-GB" smtClean="0"/>
              <a:t>15</a:t>
            </a:fld>
            <a:endParaRPr lang="en-GB"/>
          </a:p>
        </p:txBody>
      </p:sp>
    </p:spTree>
    <p:extLst>
      <p:ext uri="{BB962C8B-B14F-4D97-AF65-F5344CB8AC3E}">
        <p14:creationId xmlns:p14="http://schemas.microsoft.com/office/powerpoint/2010/main" val="2061781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300CB20-174F-499A-A018-7F38370AA3BE}" type="slidenum">
              <a:rPr lang="en-GB" smtClean="0"/>
              <a:t>17</a:t>
            </a:fld>
            <a:endParaRPr lang="en-GB"/>
          </a:p>
        </p:txBody>
      </p:sp>
    </p:spTree>
    <p:extLst>
      <p:ext uri="{BB962C8B-B14F-4D97-AF65-F5344CB8AC3E}">
        <p14:creationId xmlns:p14="http://schemas.microsoft.com/office/powerpoint/2010/main" val="3356886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1" i="0" u="none" strike="noStrike" baseline="0">
                <a:solidFill>
                  <a:srgbClr val="000033"/>
                </a:solidFill>
                <a:latin typeface="Raleway-SemiBold"/>
              </a:rPr>
              <a:t>Kick-start value: </a:t>
            </a:r>
            <a:r>
              <a:rPr lang="en-GB" sz="1800" b="0" i="0" u="none" strike="noStrike" baseline="0">
                <a:solidFill>
                  <a:srgbClr val="000033"/>
                </a:solidFill>
                <a:latin typeface="Raleway-SemiBold"/>
              </a:rPr>
              <a:t>Overcoming chicken-and-egg problem – using excess electricity as hydrogen to not curtail, so efficient buildout of RES capacities, while balancing supply and demand of electricity and hydrogen.</a:t>
            </a:r>
          </a:p>
          <a:p>
            <a:pPr algn="l"/>
            <a:r>
              <a:rPr lang="en-GB" sz="1800" b="1" i="0" u="none" strike="noStrike" baseline="0">
                <a:solidFill>
                  <a:srgbClr val="000033"/>
                </a:solidFill>
                <a:latin typeface="Raleway-SemiBold"/>
              </a:rPr>
              <a:t>System value: </a:t>
            </a:r>
            <a:r>
              <a:rPr lang="en-GB" sz="1800" b="0" i="0" u="none" strike="noStrike" baseline="0">
                <a:solidFill>
                  <a:srgbClr val="000033"/>
                </a:solidFill>
                <a:latin typeface="Raleway-SemiBold"/>
              </a:rPr>
              <a:t>Efficient use of Electrolyzers - Reduces overall need for expansion of energy infrastructure – creates a reliable and resilient system with increased security of supply as back-up fuel.</a:t>
            </a:r>
          </a:p>
          <a:p>
            <a:pPr algn="l"/>
            <a:r>
              <a:rPr lang="en-GB" sz="1800" b="1" i="0" u="none" strike="noStrike" baseline="0">
                <a:solidFill>
                  <a:srgbClr val="000033"/>
                </a:solidFill>
                <a:latin typeface="Raleway-SemiBold"/>
              </a:rPr>
              <a:t>Environmental value: </a:t>
            </a:r>
            <a:r>
              <a:rPr lang="en-GB" sz="1800" b="0" i="0" u="none" strike="noStrike" baseline="0">
                <a:solidFill>
                  <a:srgbClr val="000033"/>
                </a:solidFill>
                <a:latin typeface="Raleway-SemiBold"/>
              </a:rPr>
              <a:t>Reach climate targets with the cheapest possible hydrogen – reducing carbon footprint of end-users by transitioning away from fossil hydrogen faster.</a:t>
            </a:r>
            <a:endParaRPr lang="en-GB" b="0"/>
          </a:p>
        </p:txBody>
      </p:sp>
      <p:sp>
        <p:nvSpPr>
          <p:cNvPr id="4" name="Slide Number Placeholder 3"/>
          <p:cNvSpPr>
            <a:spLocks noGrp="1"/>
          </p:cNvSpPr>
          <p:nvPr>
            <p:ph type="sldNum" sz="quarter" idx="5"/>
          </p:nvPr>
        </p:nvSpPr>
        <p:spPr/>
        <p:txBody>
          <a:bodyPr/>
          <a:lstStyle/>
          <a:p>
            <a:fld id="{B300CB20-174F-499A-A018-7F38370AA3BE}" type="slidenum">
              <a:rPr lang="en-GB" smtClean="0"/>
              <a:t>19</a:t>
            </a:fld>
            <a:endParaRPr lang="en-GB"/>
          </a:p>
        </p:txBody>
      </p:sp>
    </p:spTree>
    <p:extLst>
      <p:ext uri="{BB962C8B-B14F-4D97-AF65-F5344CB8AC3E}">
        <p14:creationId xmlns:p14="http://schemas.microsoft.com/office/powerpoint/2010/main" val="2655659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a:solidFill>
                  <a:srgbClr val="000033"/>
                </a:solidFill>
                <a:latin typeface="Raleway-SemiBold"/>
              </a:rPr>
              <a:t>Development timelines are long, and for these infrastructure asset, planning ahead will be key. </a:t>
            </a:r>
            <a:endParaRPr lang="en-GB" b="0"/>
          </a:p>
        </p:txBody>
      </p:sp>
      <p:sp>
        <p:nvSpPr>
          <p:cNvPr id="4" name="Slide Number Placeholder 3"/>
          <p:cNvSpPr>
            <a:spLocks noGrp="1"/>
          </p:cNvSpPr>
          <p:nvPr>
            <p:ph type="sldNum" sz="quarter" idx="5"/>
          </p:nvPr>
        </p:nvSpPr>
        <p:spPr/>
        <p:txBody>
          <a:bodyPr/>
          <a:lstStyle/>
          <a:p>
            <a:fld id="{B300CB20-174F-499A-A018-7F38370AA3BE}" type="slidenum">
              <a:rPr lang="en-GB" smtClean="0"/>
              <a:t>20</a:t>
            </a:fld>
            <a:endParaRPr lang="en-GB"/>
          </a:p>
        </p:txBody>
      </p:sp>
    </p:spTree>
    <p:extLst>
      <p:ext uri="{BB962C8B-B14F-4D97-AF65-F5344CB8AC3E}">
        <p14:creationId xmlns:p14="http://schemas.microsoft.com/office/powerpoint/2010/main" val="228865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1" i="0" u="none" strike="noStrike" baseline="0">
                <a:solidFill>
                  <a:srgbClr val="000033"/>
                </a:solidFill>
                <a:latin typeface="Raleway-SemiBold"/>
              </a:rPr>
              <a:t>Working toward </a:t>
            </a:r>
            <a:r>
              <a:rPr lang="en-GB" sz="1800" b="1" i="0" u="none" strike="noStrike" baseline="0" err="1">
                <a:solidFill>
                  <a:srgbClr val="000033"/>
                </a:solidFill>
                <a:latin typeface="Raleway-SemiBold"/>
              </a:rPr>
              <a:t>REPowerEU</a:t>
            </a:r>
            <a:r>
              <a:rPr lang="en-GB" sz="1800" b="1" i="0" u="none" strike="noStrike" baseline="0">
                <a:solidFill>
                  <a:srgbClr val="000033"/>
                </a:solidFill>
                <a:latin typeface="Raleway-SemiBold"/>
              </a:rPr>
              <a:t> and Fitfor55 is simply non negotiable</a:t>
            </a:r>
          </a:p>
          <a:p>
            <a:pPr algn="l"/>
            <a:r>
              <a:rPr lang="en-GB" sz="1800" b="1" i="0" u="none" strike="noStrike" baseline="0">
                <a:solidFill>
                  <a:srgbClr val="000033"/>
                </a:solidFill>
                <a:latin typeface="Raleway-SemiBold"/>
              </a:rPr>
              <a:t>This </a:t>
            </a:r>
            <a:r>
              <a:rPr lang="en-GB" sz="1800" b="1" i="0" u="none" strike="noStrike" baseline="0" err="1">
                <a:solidFill>
                  <a:srgbClr val="000033"/>
                </a:solidFill>
                <a:latin typeface="Raleway-SemiBold"/>
              </a:rPr>
              <a:t>wil</a:t>
            </a:r>
            <a:r>
              <a:rPr lang="en-GB" sz="1800" b="1" i="0" u="none" strike="noStrike" baseline="0">
                <a:solidFill>
                  <a:srgbClr val="000033"/>
                </a:solidFill>
                <a:latin typeface="Raleway-SemiBold"/>
              </a:rPr>
              <a:t> call for the development of massive storage option, not only for seasonal activities. The traditional use of Underground storage.</a:t>
            </a:r>
          </a:p>
          <a:p>
            <a:pPr algn="l"/>
            <a:r>
              <a:rPr lang="en-GB" sz="1800" b="1" i="0" u="none" strike="noStrike" baseline="0">
                <a:solidFill>
                  <a:srgbClr val="000033"/>
                </a:solidFill>
                <a:latin typeface="Raleway-SemiBold"/>
              </a:rPr>
              <a:t>But, and this is the first finding… we need clean energy storage option</a:t>
            </a:r>
          </a:p>
          <a:p>
            <a:pPr algn="l"/>
            <a:r>
              <a:rPr lang="en-GB" sz="1800" b="1" i="0" u="none" strike="noStrike" baseline="0">
                <a:solidFill>
                  <a:srgbClr val="000033"/>
                </a:solidFill>
                <a:latin typeface="Raleway-SemiBold"/>
              </a:rPr>
              <a:t>Many options are available (and we’ll detail that after) but only one has a wide range of reach, and this is the second finding… UHS can do it all</a:t>
            </a:r>
          </a:p>
          <a:p>
            <a:pPr algn="l"/>
            <a:r>
              <a:rPr lang="en-GB" sz="1800" b="1" i="0" u="none" strike="noStrike" baseline="0">
                <a:solidFill>
                  <a:srgbClr val="000033"/>
                </a:solidFill>
                <a:latin typeface="Raleway-SemiBold"/>
              </a:rPr>
              <a:t>The members of this alliance haven’t stand still, they are already developing project. Is it enough? No, as, and this is the third finding, we have a major gap to fill…</a:t>
            </a:r>
          </a:p>
          <a:p>
            <a:pPr algn="l"/>
            <a:r>
              <a:rPr lang="en-GB" sz="1800" b="1" i="0" u="none" strike="noStrike" baseline="0">
                <a:solidFill>
                  <a:srgbClr val="000033"/>
                </a:solidFill>
                <a:latin typeface="Raleway-SemiBold"/>
              </a:rPr>
              <a:t>The commitment of our members make narrowing the gap a accessible but we’ll need also support… in terms of investment of course</a:t>
            </a:r>
          </a:p>
          <a:p>
            <a:pPr algn="l"/>
            <a:r>
              <a:rPr lang="en-GB" sz="1800" b="1" i="0" u="none" strike="noStrike" baseline="0">
                <a:solidFill>
                  <a:srgbClr val="000033"/>
                </a:solidFill>
                <a:latin typeface="Raleway-SemiBold"/>
              </a:rPr>
              <a:t>But also, and this is the fifth finding, in terms of targeted policy measures…</a:t>
            </a:r>
          </a:p>
          <a:p>
            <a:pPr algn="l"/>
            <a:endParaRPr lang="en-GB" sz="1800" b="1" i="0" u="none" strike="noStrike" baseline="0">
              <a:solidFill>
                <a:srgbClr val="000033"/>
              </a:solidFill>
              <a:latin typeface="Raleway-SemiBold"/>
            </a:endParaRPr>
          </a:p>
          <a:p>
            <a:pPr algn="l"/>
            <a:endParaRPr lang="en-GB" sz="1800" b="1" i="0" u="none" strike="noStrike" baseline="0">
              <a:solidFill>
                <a:srgbClr val="000033"/>
              </a:solidFill>
              <a:latin typeface="Raleway-SemiBold"/>
            </a:endParaRPr>
          </a:p>
          <a:p>
            <a:pPr algn="l"/>
            <a:endParaRPr lang="en-GB"/>
          </a:p>
        </p:txBody>
      </p:sp>
      <p:sp>
        <p:nvSpPr>
          <p:cNvPr id="4" name="Slide Number Placeholder 3"/>
          <p:cNvSpPr>
            <a:spLocks noGrp="1"/>
          </p:cNvSpPr>
          <p:nvPr>
            <p:ph type="sldNum" sz="quarter" idx="5"/>
          </p:nvPr>
        </p:nvSpPr>
        <p:spPr/>
        <p:txBody>
          <a:bodyPr/>
          <a:lstStyle/>
          <a:p>
            <a:fld id="{B300CB20-174F-499A-A018-7F38370AA3BE}" type="slidenum">
              <a:rPr lang="en-GB" smtClean="0"/>
              <a:t>3</a:t>
            </a:fld>
            <a:endParaRPr lang="en-GB"/>
          </a:p>
        </p:txBody>
      </p:sp>
    </p:spTree>
    <p:extLst>
      <p:ext uri="{BB962C8B-B14F-4D97-AF65-F5344CB8AC3E}">
        <p14:creationId xmlns:p14="http://schemas.microsoft.com/office/powerpoint/2010/main" val="1011979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300CB20-174F-499A-A018-7F38370AA3BE}" type="slidenum">
              <a:rPr lang="en-GB" smtClean="0"/>
              <a:t>4</a:t>
            </a:fld>
            <a:endParaRPr lang="en-GB"/>
          </a:p>
        </p:txBody>
      </p:sp>
    </p:spTree>
    <p:extLst>
      <p:ext uri="{BB962C8B-B14F-4D97-AF65-F5344CB8AC3E}">
        <p14:creationId xmlns:p14="http://schemas.microsoft.com/office/powerpoint/2010/main" val="3201449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1" i="0" u="none" strike="noStrike" baseline="0">
                <a:solidFill>
                  <a:srgbClr val="000033"/>
                </a:solidFill>
                <a:latin typeface="Raleway-SemiBold"/>
              </a:rPr>
              <a:t>Working toward REPowerEU and Fitfor55 is simply non negotiable</a:t>
            </a:r>
          </a:p>
          <a:p>
            <a:pPr algn="l"/>
            <a:endParaRPr lang="en-GB"/>
          </a:p>
        </p:txBody>
      </p:sp>
      <p:sp>
        <p:nvSpPr>
          <p:cNvPr id="4" name="Slide Number Placeholder 3"/>
          <p:cNvSpPr>
            <a:spLocks noGrp="1"/>
          </p:cNvSpPr>
          <p:nvPr>
            <p:ph type="sldNum" sz="quarter" idx="5"/>
          </p:nvPr>
        </p:nvSpPr>
        <p:spPr/>
        <p:txBody>
          <a:bodyPr/>
          <a:lstStyle/>
          <a:p>
            <a:fld id="{B300CB20-174F-499A-A018-7F38370AA3BE}" type="slidenum">
              <a:rPr lang="en-GB" smtClean="0"/>
              <a:t>5</a:t>
            </a:fld>
            <a:endParaRPr lang="en-GB"/>
          </a:p>
        </p:txBody>
      </p:sp>
    </p:spTree>
    <p:extLst>
      <p:ext uri="{BB962C8B-B14F-4D97-AF65-F5344CB8AC3E}">
        <p14:creationId xmlns:p14="http://schemas.microsoft.com/office/powerpoint/2010/main" val="1844425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1" i="0" u="none" strike="noStrike" baseline="0">
                <a:solidFill>
                  <a:srgbClr val="000033"/>
                </a:solidFill>
                <a:latin typeface="Raleway-SemiBold"/>
              </a:rPr>
              <a:t>Renewable energy sources increase flexibility needs</a:t>
            </a:r>
            <a:endParaRPr lang="en-GB"/>
          </a:p>
        </p:txBody>
      </p:sp>
      <p:sp>
        <p:nvSpPr>
          <p:cNvPr id="4" name="Slide Number Placeholder 3"/>
          <p:cNvSpPr>
            <a:spLocks noGrp="1"/>
          </p:cNvSpPr>
          <p:nvPr>
            <p:ph type="sldNum" sz="quarter" idx="5"/>
          </p:nvPr>
        </p:nvSpPr>
        <p:spPr/>
        <p:txBody>
          <a:bodyPr/>
          <a:lstStyle/>
          <a:p>
            <a:fld id="{B300CB20-174F-499A-A018-7F38370AA3BE}" type="slidenum">
              <a:rPr lang="en-GB" smtClean="0"/>
              <a:t>6</a:t>
            </a:fld>
            <a:endParaRPr lang="en-GB"/>
          </a:p>
        </p:txBody>
      </p:sp>
    </p:spTree>
    <p:extLst>
      <p:ext uri="{BB962C8B-B14F-4D97-AF65-F5344CB8AC3E}">
        <p14:creationId xmlns:p14="http://schemas.microsoft.com/office/powerpoint/2010/main" val="214333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a:solidFill>
                  <a:srgbClr val="000033"/>
                </a:solidFill>
                <a:latin typeface="Raleway-SemiBold"/>
              </a:rPr>
              <a:t>- Flexibility needs will increase with more intermittent renewable and phase out of dispatchable, fossil fuels. </a:t>
            </a:r>
          </a:p>
          <a:p>
            <a:pPr algn="l"/>
            <a:r>
              <a:rPr lang="en-GB" sz="1800" b="0" i="0" u="none" strike="noStrike" baseline="0">
                <a:solidFill>
                  <a:srgbClr val="000033"/>
                </a:solidFill>
                <a:latin typeface="Raleway-SemiBold"/>
              </a:rPr>
              <a:t>- UHS is the sole solution to the increasing flexibility challenge in the energy system, functioning as a connection between the future decarbonised power and gas networks.</a:t>
            </a:r>
            <a:endParaRPr lang="en-GB" b="0"/>
          </a:p>
        </p:txBody>
      </p:sp>
      <p:sp>
        <p:nvSpPr>
          <p:cNvPr id="4" name="Slide Number Placeholder 3"/>
          <p:cNvSpPr>
            <a:spLocks noGrp="1"/>
          </p:cNvSpPr>
          <p:nvPr>
            <p:ph type="sldNum" sz="quarter" idx="5"/>
          </p:nvPr>
        </p:nvSpPr>
        <p:spPr/>
        <p:txBody>
          <a:bodyPr/>
          <a:lstStyle/>
          <a:p>
            <a:fld id="{B300CB20-174F-499A-A018-7F38370AA3BE}" type="slidenum">
              <a:rPr lang="en-GB" smtClean="0"/>
              <a:t>7</a:t>
            </a:fld>
            <a:endParaRPr lang="en-GB"/>
          </a:p>
        </p:txBody>
      </p:sp>
    </p:spTree>
    <p:extLst>
      <p:ext uri="{BB962C8B-B14F-4D97-AF65-F5344CB8AC3E}">
        <p14:creationId xmlns:p14="http://schemas.microsoft.com/office/powerpoint/2010/main" val="1160034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a:solidFill>
                  <a:srgbClr val="000033"/>
                </a:solidFill>
                <a:latin typeface="Raleway-SemiBold"/>
              </a:rPr>
              <a:t>1. </a:t>
            </a:r>
            <a:r>
              <a:rPr lang="en-GB" sz="1800" b="0" i="0" u="none" strike="noStrike" baseline="0">
                <a:solidFill>
                  <a:srgbClr val="000033"/>
                </a:solidFill>
                <a:latin typeface="Cabin-Regular"/>
              </a:rPr>
              <a:t>future energy system reliant on volatile electricity production of RES and demand fluctuations is in utmost need of flexible dispatchable backup, currently not yet provided.</a:t>
            </a:r>
          </a:p>
          <a:p>
            <a:pPr algn="l"/>
            <a:r>
              <a:rPr lang="en-GB" sz="1800" b="0" i="0" u="none" strike="noStrike" baseline="0">
                <a:solidFill>
                  <a:srgbClr val="000033"/>
                </a:solidFill>
                <a:latin typeface="Cabin-Regular"/>
              </a:rPr>
              <a:t>2. UHS in combination with </a:t>
            </a:r>
            <a:r>
              <a:rPr lang="en-GB" sz="1800" b="0" i="0" u="none" strike="noStrike" baseline="0" err="1">
                <a:solidFill>
                  <a:srgbClr val="000033"/>
                </a:solidFill>
                <a:latin typeface="Cabin-Regular"/>
              </a:rPr>
              <a:t>PtGtP</a:t>
            </a:r>
            <a:r>
              <a:rPr lang="en-GB" sz="1800" b="0" i="0" u="none" strike="noStrike" baseline="0">
                <a:solidFill>
                  <a:srgbClr val="000033"/>
                </a:solidFill>
                <a:latin typeface="Cabin-Regular"/>
              </a:rPr>
              <a:t> mechanisms can provide the necessary high flexibility needs whilst offering an incomparable scale of volume</a:t>
            </a:r>
          </a:p>
          <a:p>
            <a:pPr algn="l"/>
            <a:r>
              <a:rPr lang="en-GB" sz="1800" b="0" i="0" u="none" strike="noStrike" baseline="0">
                <a:solidFill>
                  <a:srgbClr val="000033"/>
                </a:solidFill>
                <a:latin typeface="Cabin-Regular"/>
              </a:rPr>
              <a:t>3. By implementing large-scale storage into an integrated energy system, investment and operational cost can be reduced whilst increasing the RES content in the energy mix, leading to lower emissions for a sustainable future.</a:t>
            </a:r>
            <a:endParaRPr lang="en-GB"/>
          </a:p>
        </p:txBody>
      </p:sp>
      <p:sp>
        <p:nvSpPr>
          <p:cNvPr id="4" name="Slide Number Placeholder 3"/>
          <p:cNvSpPr>
            <a:spLocks noGrp="1"/>
          </p:cNvSpPr>
          <p:nvPr>
            <p:ph type="sldNum" sz="quarter" idx="5"/>
          </p:nvPr>
        </p:nvSpPr>
        <p:spPr/>
        <p:txBody>
          <a:bodyPr/>
          <a:lstStyle/>
          <a:p>
            <a:fld id="{B300CB20-174F-499A-A018-7F38370AA3BE}" type="slidenum">
              <a:rPr lang="en-GB" smtClean="0"/>
              <a:t>8</a:t>
            </a:fld>
            <a:endParaRPr lang="en-GB"/>
          </a:p>
        </p:txBody>
      </p:sp>
    </p:spTree>
    <p:extLst>
      <p:ext uri="{BB962C8B-B14F-4D97-AF65-F5344CB8AC3E}">
        <p14:creationId xmlns:p14="http://schemas.microsoft.com/office/powerpoint/2010/main" val="1339750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a:t>Salt caverns: enclosed underground cavity, capable of various cycles per year – unique characteristics, agile contributors to peak shaving and fulfilling hourly storage needs. – constrained per region, mostly available to Northern/Central-European countries.</a:t>
            </a:r>
          </a:p>
          <a:p>
            <a:pPr marL="171450" indent="-171450" algn="l">
              <a:buFont typeface="Arial" panose="020B0604020202020204" pitchFamily="34" charset="0"/>
              <a:buChar char="•"/>
            </a:pPr>
            <a:r>
              <a:rPr lang="en-GB"/>
              <a:t>Depleted gas fields: Typically undergrowing only one or two annual cycles – Large volumes and well-established understanding for operation. Storing hydrogen differs from one field to another, more research needs to be done on this topic. </a:t>
            </a:r>
          </a:p>
          <a:p>
            <a:pPr marL="171450" indent="-171450" algn="l">
              <a:buFont typeface="Arial" panose="020B0604020202020204" pitchFamily="34" charset="0"/>
              <a:buChar char="•"/>
            </a:pPr>
            <a:endParaRPr lang="en-GB"/>
          </a:p>
          <a:p>
            <a:pPr marL="171450" indent="-171450" algn="l">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B300CB20-174F-499A-A018-7F38370AA3BE}" type="slidenum">
              <a:rPr lang="en-GB" smtClean="0"/>
              <a:t>9</a:t>
            </a:fld>
            <a:endParaRPr lang="en-GB"/>
          </a:p>
        </p:txBody>
      </p:sp>
    </p:spTree>
    <p:extLst>
      <p:ext uri="{BB962C8B-B14F-4D97-AF65-F5344CB8AC3E}">
        <p14:creationId xmlns:p14="http://schemas.microsoft.com/office/powerpoint/2010/main" val="3706521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a:solidFill>
                  <a:srgbClr val="000033"/>
                </a:solidFill>
                <a:latin typeface="Raleway-SemiBold"/>
              </a:rPr>
              <a:t>Talk about the different flexibility needs and how they could be realised with different operational modes (e.g. cluster mode, multiple storage next to each other to inject and withdraw separated shortly in time).</a:t>
            </a:r>
            <a:endParaRPr lang="en-GB" b="0"/>
          </a:p>
        </p:txBody>
      </p:sp>
      <p:sp>
        <p:nvSpPr>
          <p:cNvPr id="4" name="Slide Number Placeholder 3"/>
          <p:cNvSpPr>
            <a:spLocks noGrp="1"/>
          </p:cNvSpPr>
          <p:nvPr>
            <p:ph type="sldNum" sz="quarter" idx="5"/>
          </p:nvPr>
        </p:nvSpPr>
        <p:spPr/>
        <p:txBody>
          <a:bodyPr/>
          <a:lstStyle/>
          <a:p>
            <a:fld id="{B300CB20-174F-499A-A018-7F38370AA3BE}" type="slidenum">
              <a:rPr lang="en-GB" smtClean="0"/>
              <a:t>10</a:t>
            </a:fld>
            <a:endParaRPr lang="en-GB"/>
          </a:p>
        </p:txBody>
      </p:sp>
    </p:spTree>
    <p:extLst>
      <p:ext uri="{BB962C8B-B14F-4D97-AF65-F5344CB8AC3E}">
        <p14:creationId xmlns:p14="http://schemas.microsoft.com/office/powerpoint/2010/main" val="41444179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mpty">
    <p:bg>
      <p:bgPr>
        <a:solidFill>
          <a:schemeClr val="bg1"/>
        </a:solidFill>
        <a:effectLst/>
      </p:bgPr>
    </p:bg>
    <p:spTree>
      <p:nvGrpSpPr>
        <p:cNvPr id="1" name=""/>
        <p:cNvGrpSpPr/>
        <p:nvPr/>
      </p:nvGrpSpPr>
      <p:grpSpPr>
        <a:xfrm>
          <a:off x="0" y="0"/>
          <a:ext cx="0" cy="0"/>
          <a:chOff x="0" y="0"/>
          <a:chExt cx="0" cy="0"/>
        </a:xfrm>
      </p:grpSpPr>
      <p:pic>
        <p:nvPicPr>
          <p:cNvPr id="12" name="Picture 8">
            <a:extLst>
              <a:ext uri="{FF2B5EF4-FFF2-40B4-BE49-F238E27FC236}">
                <a16:creationId xmlns:a16="http://schemas.microsoft.com/office/drawing/2014/main" id="{56D10382-3F41-1D23-94C6-98D500065FC6}"/>
              </a:ext>
            </a:extLst>
          </p:cNvPr>
          <p:cNvPicPr/>
          <p:nvPr userDrawn="1"/>
        </p:nvPicPr>
        <p:blipFill>
          <a:blip r:embed="rId2" cstate="screen">
            <a:extLst>
              <a:ext uri="{28A0092B-C50C-407E-A947-70E740481C1C}">
                <a14:useLocalDpi xmlns:a14="http://schemas.microsoft.com/office/drawing/2010/main"/>
              </a:ext>
            </a:extLst>
          </a:blip>
          <a:srcRect/>
          <a:stretch/>
        </p:blipFill>
        <p:spPr>
          <a:xfrm>
            <a:off x="9925421" y="6402936"/>
            <a:ext cx="914400" cy="231819"/>
          </a:xfrm>
          <a:prstGeom prst="rect">
            <a:avLst/>
          </a:prstGeom>
        </p:spPr>
      </p:pic>
      <p:cxnSp>
        <p:nvCxnSpPr>
          <p:cNvPr id="14" name="Rechte verbindingslijn 13">
            <a:extLst>
              <a:ext uri="{FF2B5EF4-FFF2-40B4-BE49-F238E27FC236}">
                <a16:creationId xmlns:a16="http://schemas.microsoft.com/office/drawing/2014/main" id="{E7913262-5631-7F3F-327E-43B5A43AB80E}"/>
              </a:ext>
            </a:extLst>
          </p:cNvPr>
          <p:cNvCxnSpPr>
            <a:cxnSpLocks/>
          </p:cNvCxnSpPr>
          <p:nvPr userDrawn="1"/>
        </p:nvCxnSpPr>
        <p:spPr>
          <a:xfrm>
            <a:off x="515938" y="6308725"/>
            <a:ext cx="10406986" cy="0"/>
          </a:xfrm>
          <a:prstGeom prst="line">
            <a:avLst/>
          </a:prstGeom>
        </p:spPr>
        <p:style>
          <a:lnRef idx="2">
            <a:schemeClr val="accent1"/>
          </a:lnRef>
          <a:fillRef idx="0">
            <a:schemeClr val="accent1"/>
          </a:fillRef>
          <a:effectRef idx="1">
            <a:schemeClr val="accent1"/>
          </a:effectRef>
          <a:fontRef idx="minor">
            <a:schemeClr val="tx1"/>
          </a:fontRef>
        </p:style>
      </p:cxnSp>
      <p:pic>
        <p:nvPicPr>
          <p:cNvPr id="18" name="Afbeelding 17" descr="Afbeelding met Graphics, grafische vormgeving, Lettertype, schermopname&#10;&#10;Automatisch gegenereerde beschrijving">
            <a:extLst>
              <a:ext uri="{FF2B5EF4-FFF2-40B4-BE49-F238E27FC236}">
                <a16:creationId xmlns:a16="http://schemas.microsoft.com/office/drawing/2014/main" id="{FBE7CE50-DC95-4AAA-5F38-3291DCCF4A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4868" y="5997604"/>
            <a:ext cx="810664" cy="810664"/>
          </a:xfrm>
          <a:prstGeom prst="rect">
            <a:avLst/>
          </a:prstGeom>
        </p:spPr>
      </p:pic>
      <p:sp>
        <p:nvSpPr>
          <p:cNvPr id="3" name="Tijdelijke aanduiding voor inhoud 2">
            <a:extLst>
              <a:ext uri="{FF2B5EF4-FFF2-40B4-BE49-F238E27FC236}">
                <a16:creationId xmlns:a16="http://schemas.microsoft.com/office/drawing/2014/main" id="{A5C9BEB0-AF65-944C-8409-7872978DC41B}"/>
              </a:ext>
            </a:extLst>
          </p:cNvPr>
          <p:cNvSpPr>
            <a:spLocks noGrp="1"/>
          </p:cNvSpPr>
          <p:nvPr>
            <p:ph sz="quarter" idx="10" hasCustomPrompt="1"/>
          </p:nvPr>
        </p:nvSpPr>
        <p:spPr>
          <a:xfrm>
            <a:off x="541515" y="6402935"/>
            <a:ext cx="2107556" cy="231781"/>
          </a:xfrm>
          <a:prstGeom prst="rect">
            <a:avLst/>
          </a:prstGeom>
        </p:spPr>
        <p:txBody>
          <a:bodyPr/>
          <a:lstStyle>
            <a:lvl1pPr marL="0" indent="0">
              <a:buNone/>
              <a:defRPr lang="en-NL" sz="1200" kern="1200" dirty="0">
                <a:solidFill>
                  <a:schemeClr val="tx1"/>
                </a:solidFill>
                <a:latin typeface="+mn-lt"/>
                <a:ea typeface="+mn-ea"/>
                <a:cs typeface="+mn-cs"/>
              </a:defRPr>
            </a:lvl1pPr>
          </a:lstStyle>
          <a:p>
            <a:pPr lvl="0"/>
            <a:r>
              <a:rPr lang="nl-NL"/>
              <a:t>Date</a:t>
            </a:r>
            <a:endParaRPr lang="en-NL"/>
          </a:p>
        </p:txBody>
      </p:sp>
    </p:spTree>
    <p:extLst>
      <p:ext uri="{BB962C8B-B14F-4D97-AF65-F5344CB8AC3E}">
        <p14:creationId xmlns:p14="http://schemas.microsoft.com/office/powerpoint/2010/main" val="35471023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25" userDrawn="1">
          <p15:clr>
            <a:srgbClr val="FBAE40"/>
          </p15:clr>
        </p15:guide>
        <p15:guide id="4" pos="7355" userDrawn="1">
          <p15:clr>
            <a:srgbClr val="FBAE40"/>
          </p15:clr>
        </p15:guide>
        <p15:guide id="5" orient="horz" pos="3974" userDrawn="1">
          <p15:clr>
            <a:srgbClr val="FBAE40"/>
          </p15:clr>
        </p15:guide>
        <p15:guide id="6" orient="horz" pos="34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mall headings with text and image / figure">
    <p:bg>
      <p:bgPr>
        <a:solidFill>
          <a:schemeClr val="bg1"/>
        </a:solidFill>
        <a:effectLst/>
      </p:bgPr>
    </p:bg>
    <p:spTree>
      <p:nvGrpSpPr>
        <p:cNvPr id="1" name=""/>
        <p:cNvGrpSpPr/>
        <p:nvPr/>
      </p:nvGrpSpPr>
      <p:grpSpPr>
        <a:xfrm>
          <a:off x="0" y="0"/>
          <a:ext cx="0" cy="0"/>
          <a:chOff x="0" y="0"/>
          <a:chExt cx="0" cy="0"/>
        </a:xfrm>
      </p:grpSpPr>
      <p:pic>
        <p:nvPicPr>
          <p:cNvPr id="12" name="Picture 8">
            <a:extLst>
              <a:ext uri="{FF2B5EF4-FFF2-40B4-BE49-F238E27FC236}">
                <a16:creationId xmlns:a16="http://schemas.microsoft.com/office/drawing/2014/main" id="{56D10382-3F41-1D23-94C6-98D500065FC6}"/>
              </a:ext>
            </a:extLst>
          </p:cNvPr>
          <p:cNvPicPr/>
          <p:nvPr userDrawn="1"/>
        </p:nvPicPr>
        <p:blipFill>
          <a:blip r:embed="rId2" cstate="screen">
            <a:extLst>
              <a:ext uri="{28A0092B-C50C-407E-A947-70E740481C1C}">
                <a14:useLocalDpi xmlns:a14="http://schemas.microsoft.com/office/drawing/2010/main"/>
              </a:ext>
            </a:extLst>
          </a:blip>
          <a:srcRect/>
          <a:stretch/>
        </p:blipFill>
        <p:spPr>
          <a:xfrm>
            <a:off x="9925421" y="6402936"/>
            <a:ext cx="914400" cy="231819"/>
          </a:xfrm>
          <a:prstGeom prst="rect">
            <a:avLst/>
          </a:prstGeom>
        </p:spPr>
      </p:pic>
      <p:cxnSp>
        <p:nvCxnSpPr>
          <p:cNvPr id="14" name="Rechte verbindingslijn 13">
            <a:extLst>
              <a:ext uri="{FF2B5EF4-FFF2-40B4-BE49-F238E27FC236}">
                <a16:creationId xmlns:a16="http://schemas.microsoft.com/office/drawing/2014/main" id="{E7913262-5631-7F3F-327E-43B5A43AB80E}"/>
              </a:ext>
            </a:extLst>
          </p:cNvPr>
          <p:cNvCxnSpPr>
            <a:cxnSpLocks/>
          </p:cNvCxnSpPr>
          <p:nvPr userDrawn="1"/>
        </p:nvCxnSpPr>
        <p:spPr>
          <a:xfrm>
            <a:off x="515938" y="6308725"/>
            <a:ext cx="10406986" cy="0"/>
          </a:xfrm>
          <a:prstGeom prst="line">
            <a:avLst/>
          </a:prstGeom>
        </p:spPr>
        <p:style>
          <a:lnRef idx="2">
            <a:schemeClr val="accent1"/>
          </a:lnRef>
          <a:fillRef idx="0">
            <a:schemeClr val="accent1"/>
          </a:fillRef>
          <a:effectRef idx="1">
            <a:schemeClr val="accent1"/>
          </a:effectRef>
          <a:fontRef idx="minor">
            <a:schemeClr val="tx1"/>
          </a:fontRef>
        </p:style>
      </p:cxnSp>
      <p:pic>
        <p:nvPicPr>
          <p:cNvPr id="18" name="Afbeelding 17" descr="Afbeelding met Graphics, grafische vormgeving, Lettertype, schermopname&#10;&#10;Automatisch gegenereerde beschrijving">
            <a:extLst>
              <a:ext uri="{FF2B5EF4-FFF2-40B4-BE49-F238E27FC236}">
                <a16:creationId xmlns:a16="http://schemas.microsoft.com/office/drawing/2014/main" id="{FBE7CE50-DC95-4AAA-5F38-3291DCCF4A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4868" y="5997604"/>
            <a:ext cx="810664" cy="810664"/>
          </a:xfrm>
          <a:prstGeom prst="rect">
            <a:avLst/>
          </a:prstGeom>
        </p:spPr>
      </p:pic>
      <p:cxnSp>
        <p:nvCxnSpPr>
          <p:cNvPr id="4" name="Rechte verbindingslijn 3">
            <a:extLst>
              <a:ext uri="{FF2B5EF4-FFF2-40B4-BE49-F238E27FC236}">
                <a16:creationId xmlns:a16="http://schemas.microsoft.com/office/drawing/2014/main" id="{449B4DE3-C0D7-7449-8B7E-5D7B1F213CAB}"/>
              </a:ext>
            </a:extLst>
          </p:cNvPr>
          <p:cNvCxnSpPr>
            <a:cxnSpLocks/>
          </p:cNvCxnSpPr>
          <p:nvPr userDrawn="1"/>
        </p:nvCxnSpPr>
        <p:spPr>
          <a:xfrm>
            <a:off x="515937" y="549275"/>
            <a:ext cx="534730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ijdelijke aanduiding voor tekst 9">
            <a:extLst>
              <a:ext uri="{FF2B5EF4-FFF2-40B4-BE49-F238E27FC236}">
                <a16:creationId xmlns:a16="http://schemas.microsoft.com/office/drawing/2014/main" id="{7C03DE05-0341-3A68-F273-F1D6E6383A0B}"/>
              </a:ext>
            </a:extLst>
          </p:cNvPr>
          <p:cNvSpPr>
            <a:spLocks noGrp="1"/>
          </p:cNvSpPr>
          <p:nvPr>
            <p:ph type="body" sz="quarter" idx="10" hasCustomPrompt="1"/>
          </p:nvPr>
        </p:nvSpPr>
        <p:spPr>
          <a:xfrm>
            <a:off x="515936" y="549275"/>
            <a:ext cx="5347307" cy="533114"/>
          </a:xfrm>
          <a:prstGeom prst="rect">
            <a:avLst/>
          </a:prstGeom>
        </p:spPr>
        <p:txBody>
          <a:bodyPr/>
          <a:lstStyle>
            <a:lvl1pPr marL="0" indent="0">
              <a:lnSpc>
                <a:spcPts val="2700"/>
              </a:lnSpc>
              <a:buNone/>
              <a:defRPr lang="en-NL" sz="2200" kern="1200" dirty="0">
                <a:solidFill>
                  <a:schemeClr val="tx1"/>
                </a:solidFill>
                <a:latin typeface="+mj-lt"/>
                <a:ea typeface="+mn-ea"/>
                <a:cs typeface="+mn-cs"/>
              </a:defRPr>
            </a:lvl1pPr>
          </a:lstStyle>
          <a:p>
            <a:pPr lvl="0"/>
            <a:r>
              <a:rPr lang="nl-NL" err="1"/>
              <a:t>Heading</a:t>
            </a:r>
            <a:endParaRPr lang="en-NL"/>
          </a:p>
        </p:txBody>
      </p:sp>
      <p:sp>
        <p:nvSpPr>
          <p:cNvPr id="20" name="Tijdelijke aanduiding voor afbeelding 19">
            <a:extLst>
              <a:ext uri="{FF2B5EF4-FFF2-40B4-BE49-F238E27FC236}">
                <a16:creationId xmlns:a16="http://schemas.microsoft.com/office/drawing/2014/main" id="{DC6B2CB1-F91E-B70F-A365-E182806589DB}"/>
              </a:ext>
            </a:extLst>
          </p:cNvPr>
          <p:cNvSpPr>
            <a:spLocks noGrp="1"/>
          </p:cNvSpPr>
          <p:nvPr>
            <p:ph type="pic" sz="quarter" idx="12" hasCustomPrompt="1"/>
          </p:nvPr>
        </p:nvSpPr>
        <p:spPr>
          <a:xfrm>
            <a:off x="6328758" y="1346699"/>
            <a:ext cx="5347307" cy="4572657"/>
          </a:xfrm>
          <a:prstGeom prst="rect">
            <a:avLst/>
          </a:prstGeom>
        </p:spPr>
        <p:txBody>
          <a:bodyPr/>
          <a:lstStyle>
            <a:lvl1pPr marL="0" indent="0">
              <a:buNone/>
              <a:defRPr sz="1800"/>
            </a:lvl1pPr>
          </a:lstStyle>
          <a:p>
            <a:r>
              <a:rPr lang="nl-NL"/>
              <a:t>Image or </a:t>
            </a:r>
            <a:r>
              <a:rPr lang="nl-NL" err="1"/>
              <a:t>figure</a:t>
            </a:r>
            <a:endParaRPr lang="en-NL"/>
          </a:p>
        </p:txBody>
      </p:sp>
      <p:sp>
        <p:nvSpPr>
          <p:cNvPr id="23" name="Tijdelijke aanduiding voor tekst 22">
            <a:extLst>
              <a:ext uri="{FF2B5EF4-FFF2-40B4-BE49-F238E27FC236}">
                <a16:creationId xmlns:a16="http://schemas.microsoft.com/office/drawing/2014/main" id="{178F6956-7B71-255B-0F93-83F8A74E77A7}"/>
              </a:ext>
            </a:extLst>
          </p:cNvPr>
          <p:cNvSpPr>
            <a:spLocks noGrp="1"/>
          </p:cNvSpPr>
          <p:nvPr>
            <p:ph type="body" sz="quarter" idx="13" hasCustomPrompt="1"/>
          </p:nvPr>
        </p:nvSpPr>
        <p:spPr>
          <a:xfrm>
            <a:off x="515938" y="1352550"/>
            <a:ext cx="5347306" cy="4488526"/>
          </a:xfrm>
          <a:prstGeom prst="rect">
            <a:avLst/>
          </a:prstGeom>
        </p:spPr>
        <p:txBody>
          <a:bodyPr/>
          <a:lstStyle>
            <a:lvl1pPr marL="0" indent="0">
              <a:lnSpc>
                <a:spcPts val="2000"/>
              </a:lnSpc>
              <a:buNone/>
              <a:defRPr sz="1600"/>
            </a:lvl1pPr>
            <a:lvl2pPr marL="685800" indent="-228600">
              <a:lnSpc>
                <a:spcPts val="2000"/>
              </a:lnSpc>
              <a:buClr>
                <a:schemeClr val="tx2"/>
              </a:buClr>
              <a:buFont typeface="Cabin" pitchFamily="2" charset="0"/>
              <a:buChar char="»"/>
              <a:defRPr sz="1600"/>
            </a:lvl2pPr>
          </a:lstStyle>
          <a:p>
            <a:pPr lvl="0"/>
            <a:r>
              <a:rPr lang="nl-NL" err="1"/>
              <a:t>Text</a:t>
            </a:r>
            <a:endParaRPr lang="nl-NL"/>
          </a:p>
        </p:txBody>
      </p:sp>
      <p:cxnSp>
        <p:nvCxnSpPr>
          <p:cNvPr id="26" name="Rechte verbindingslijn 25">
            <a:extLst>
              <a:ext uri="{FF2B5EF4-FFF2-40B4-BE49-F238E27FC236}">
                <a16:creationId xmlns:a16="http://schemas.microsoft.com/office/drawing/2014/main" id="{B1F895A7-DE0E-1EE7-B9FF-47040D2F32EB}"/>
              </a:ext>
            </a:extLst>
          </p:cNvPr>
          <p:cNvCxnSpPr>
            <a:cxnSpLocks/>
          </p:cNvCxnSpPr>
          <p:nvPr userDrawn="1"/>
        </p:nvCxnSpPr>
        <p:spPr>
          <a:xfrm>
            <a:off x="6317643" y="546877"/>
            <a:ext cx="534730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Tijdelijke aanduiding voor tekst 9">
            <a:extLst>
              <a:ext uri="{FF2B5EF4-FFF2-40B4-BE49-F238E27FC236}">
                <a16:creationId xmlns:a16="http://schemas.microsoft.com/office/drawing/2014/main" id="{83E8CB5E-DEF2-81FB-3FBF-EAE3A8FCBE8A}"/>
              </a:ext>
            </a:extLst>
          </p:cNvPr>
          <p:cNvSpPr>
            <a:spLocks noGrp="1"/>
          </p:cNvSpPr>
          <p:nvPr>
            <p:ph type="body" sz="quarter" idx="14" hasCustomPrompt="1"/>
          </p:nvPr>
        </p:nvSpPr>
        <p:spPr>
          <a:xfrm>
            <a:off x="6317643" y="561403"/>
            <a:ext cx="5347307" cy="551472"/>
          </a:xfrm>
          <a:prstGeom prst="rect">
            <a:avLst/>
          </a:prstGeom>
        </p:spPr>
        <p:txBody>
          <a:bodyPr/>
          <a:lstStyle>
            <a:lvl1pPr marL="0" indent="0">
              <a:lnSpc>
                <a:spcPts val="2700"/>
              </a:lnSpc>
              <a:buNone/>
              <a:defRPr lang="en-NL" sz="2200" kern="1200" dirty="0">
                <a:solidFill>
                  <a:schemeClr val="tx1"/>
                </a:solidFill>
                <a:latin typeface="+mj-lt"/>
                <a:ea typeface="+mn-ea"/>
                <a:cs typeface="+mn-cs"/>
              </a:defRPr>
            </a:lvl1pPr>
          </a:lstStyle>
          <a:p>
            <a:pPr lvl="0"/>
            <a:r>
              <a:rPr lang="nl-NL" err="1"/>
              <a:t>Heading</a:t>
            </a:r>
            <a:endParaRPr lang="en-NL"/>
          </a:p>
        </p:txBody>
      </p:sp>
      <p:sp>
        <p:nvSpPr>
          <p:cNvPr id="28" name="Tijdelijke aanduiding voor inhoud 2">
            <a:extLst>
              <a:ext uri="{FF2B5EF4-FFF2-40B4-BE49-F238E27FC236}">
                <a16:creationId xmlns:a16="http://schemas.microsoft.com/office/drawing/2014/main" id="{5AD53B57-5FBF-06F1-12F1-BF390D299D5D}"/>
              </a:ext>
            </a:extLst>
          </p:cNvPr>
          <p:cNvSpPr>
            <a:spLocks noGrp="1"/>
          </p:cNvSpPr>
          <p:nvPr>
            <p:ph sz="quarter" idx="15" hasCustomPrompt="1"/>
          </p:nvPr>
        </p:nvSpPr>
        <p:spPr>
          <a:xfrm>
            <a:off x="541515" y="6402935"/>
            <a:ext cx="2107556" cy="231781"/>
          </a:xfrm>
          <a:prstGeom prst="rect">
            <a:avLst/>
          </a:prstGeom>
        </p:spPr>
        <p:txBody>
          <a:bodyPr/>
          <a:lstStyle>
            <a:lvl1pPr marL="0" indent="0">
              <a:buNone/>
              <a:defRPr lang="en-NL" sz="1200" kern="1200" dirty="0">
                <a:solidFill>
                  <a:schemeClr val="tx1"/>
                </a:solidFill>
                <a:latin typeface="+mn-lt"/>
                <a:ea typeface="+mn-ea"/>
                <a:cs typeface="+mn-cs"/>
              </a:defRPr>
            </a:lvl1pPr>
          </a:lstStyle>
          <a:p>
            <a:pPr lvl="0"/>
            <a:r>
              <a:rPr lang="nl-NL"/>
              <a:t>Date</a:t>
            </a:r>
            <a:endParaRPr lang="en-NL"/>
          </a:p>
        </p:txBody>
      </p:sp>
    </p:spTree>
    <p:extLst>
      <p:ext uri="{BB962C8B-B14F-4D97-AF65-F5344CB8AC3E}">
        <p14:creationId xmlns:p14="http://schemas.microsoft.com/office/powerpoint/2010/main" val="20279070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25" userDrawn="1">
          <p15:clr>
            <a:srgbClr val="FBAE40"/>
          </p15:clr>
        </p15:guide>
        <p15:guide id="4" pos="7355" userDrawn="1">
          <p15:clr>
            <a:srgbClr val="FBAE40"/>
          </p15:clr>
        </p15:guide>
        <p15:guide id="5" orient="horz" pos="3974" userDrawn="1">
          <p15:clr>
            <a:srgbClr val="FBAE40"/>
          </p15:clr>
        </p15:guide>
        <p15:guide id="6" orient="horz" pos="34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findings with figure">
    <p:bg>
      <p:bgPr>
        <a:solidFill>
          <a:schemeClr val="bg1"/>
        </a:solidFill>
        <a:effectLst/>
      </p:bgPr>
    </p:bg>
    <p:spTree>
      <p:nvGrpSpPr>
        <p:cNvPr id="1" name=""/>
        <p:cNvGrpSpPr/>
        <p:nvPr/>
      </p:nvGrpSpPr>
      <p:grpSpPr>
        <a:xfrm>
          <a:off x="0" y="0"/>
          <a:ext cx="0" cy="0"/>
          <a:chOff x="0" y="0"/>
          <a:chExt cx="0" cy="0"/>
        </a:xfrm>
      </p:grpSpPr>
      <p:cxnSp>
        <p:nvCxnSpPr>
          <p:cNvPr id="24" name="Rechte verbindingslijn 23">
            <a:extLst>
              <a:ext uri="{FF2B5EF4-FFF2-40B4-BE49-F238E27FC236}">
                <a16:creationId xmlns:a16="http://schemas.microsoft.com/office/drawing/2014/main" id="{1C1F2E1E-DAFD-FDB1-7FCA-BB34259CBCB7}"/>
              </a:ext>
            </a:extLst>
          </p:cNvPr>
          <p:cNvCxnSpPr>
            <a:cxnSpLocks/>
          </p:cNvCxnSpPr>
          <p:nvPr userDrawn="1"/>
        </p:nvCxnSpPr>
        <p:spPr>
          <a:xfrm>
            <a:off x="6096000" y="769062"/>
            <a:ext cx="5580063"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pic>
        <p:nvPicPr>
          <p:cNvPr id="12" name="Picture 8">
            <a:extLst>
              <a:ext uri="{FF2B5EF4-FFF2-40B4-BE49-F238E27FC236}">
                <a16:creationId xmlns:a16="http://schemas.microsoft.com/office/drawing/2014/main" id="{56D10382-3F41-1D23-94C6-98D500065FC6}"/>
              </a:ext>
            </a:extLst>
          </p:cNvPr>
          <p:cNvPicPr/>
          <p:nvPr userDrawn="1"/>
        </p:nvPicPr>
        <p:blipFill>
          <a:blip r:embed="rId2" cstate="screen">
            <a:extLst>
              <a:ext uri="{28A0092B-C50C-407E-A947-70E740481C1C}">
                <a14:useLocalDpi xmlns:a14="http://schemas.microsoft.com/office/drawing/2010/main"/>
              </a:ext>
            </a:extLst>
          </a:blip>
          <a:srcRect/>
          <a:stretch/>
        </p:blipFill>
        <p:spPr>
          <a:xfrm>
            <a:off x="9925421" y="6402936"/>
            <a:ext cx="914400" cy="231819"/>
          </a:xfrm>
          <a:prstGeom prst="rect">
            <a:avLst/>
          </a:prstGeom>
        </p:spPr>
      </p:pic>
      <p:cxnSp>
        <p:nvCxnSpPr>
          <p:cNvPr id="14" name="Rechte verbindingslijn 13">
            <a:extLst>
              <a:ext uri="{FF2B5EF4-FFF2-40B4-BE49-F238E27FC236}">
                <a16:creationId xmlns:a16="http://schemas.microsoft.com/office/drawing/2014/main" id="{E7913262-5631-7F3F-327E-43B5A43AB80E}"/>
              </a:ext>
            </a:extLst>
          </p:cNvPr>
          <p:cNvCxnSpPr>
            <a:cxnSpLocks/>
          </p:cNvCxnSpPr>
          <p:nvPr userDrawn="1"/>
        </p:nvCxnSpPr>
        <p:spPr>
          <a:xfrm>
            <a:off x="515938" y="6308725"/>
            <a:ext cx="10406986" cy="0"/>
          </a:xfrm>
          <a:prstGeom prst="line">
            <a:avLst/>
          </a:prstGeom>
        </p:spPr>
        <p:style>
          <a:lnRef idx="2">
            <a:schemeClr val="accent1"/>
          </a:lnRef>
          <a:fillRef idx="0">
            <a:schemeClr val="accent1"/>
          </a:fillRef>
          <a:effectRef idx="1">
            <a:schemeClr val="accent1"/>
          </a:effectRef>
          <a:fontRef idx="minor">
            <a:schemeClr val="tx1"/>
          </a:fontRef>
        </p:style>
      </p:cxnSp>
      <p:pic>
        <p:nvPicPr>
          <p:cNvPr id="18" name="Afbeelding 17" descr="Afbeelding met Graphics, grafische vormgeving, Lettertype, schermopname&#10;&#10;Automatisch gegenereerde beschrijving">
            <a:extLst>
              <a:ext uri="{FF2B5EF4-FFF2-40B4-BE49-F238E27FC236}">
                <a16:creationId xmlns:a16="http://schemas.microsoft.com/office/drawing/2014/main" id="{FBE7CE50-DC95-4AAA-5F38-3291DCCF4A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4868" y="5997604"/>
            <a:ext cx="810664" cy="810664"/>
          </a:xfrm>
          <a:prstGeom prst="rect">
            <a:avLst/>
          </a:prstGeom>
        </p:spPr>
      </p:pic>
      <p:sp>
        <p:nvSpPr>
          <p:cNvPr id="5" name="Tijdelijke aanduiding voor tekst 4">
            <a:extLst>
              <a:ext uri="{FF2B5EF4-FFF2-40B4-BE49-F238E27FC236}">
                <a16:creationId xmlns:a16="http://schemas.microsoft.com/office/drawing/2014/main" id="{849A3421-42B5-220F-18F1-EA4A4EBCE913}"/>
              </a:ext>
            </a:extLst>
          </p:cNvPr>
          <p:cNvSpPr>
            <a:spLocks noGrp="1"/>
          </p:cNvSpPr>
          <p:nvPr>
            <p:ph type="body" sz="quarter" idx="10" hasCustomPrompt="1"/>
          </p:nvPr>
        </p:nvSpPr>
        <p:spPr>
          <a:xfrm>
            <a:off x="734592" y="786664"/>
            <a:ext cx="4657525" cy="433902"/>
          </a:xfrm>
          <a:prstGeom prst="rect">
            <a:avLst/>
          </a:prstGeom>
        </p:spPr>
        <p:txBody>
          <a:bodyPr/>
          <a:lstStyle>
            <a:lvl1pPr marL="0" indent="0">
              <a:lnSpc>
                <a:spcPts val="2700"/>
              </a:lnSpc>
              <a:buNone/>
              <a:defRPr sz="2200">
                <a:latin typeface="+mj-lt"/>
              </a:defRPr>
            </a:lvl1pPr>
          </a:lstStyle>
          <a:p>
            <a:pPr lvl="0"/>
            <a:r>
              <a:rPr lang="nl-NL" err="1"/>
              <a:t>Key</a:t>
            </a:r>
            <a:r>
              <a:rPr lang="nl-NL"/>
              <a:t> </a:t>
            </a:r>
            <a:r>
              <a:rPr lang="nl-NL" err="1"/>
              <a:t>findings</a:t>
            </a:r>
            <a:endParaRPr lang="en-NL"/>
          </a:p>
        </p:txBody>
      </p:sp>
      <p:sp>
        <p:nvSpPr>
          <p:cNvPr id="13" name="Tijdelijke aanduiding voor inhoud 12">
            <a:extLst>
              <a:ext uri="{FF2B5EF4-FFF2-40B4-BE49-F238E27FC236}">
                <a16:creationId xmlns:a16="http://schemas.microsoft.com/office/drawing/2014/main" id="{ABE2D5C4-06E0-A264-AAA1-0F0B366A83D8}"/>
              </a:ext>
            </a:extLst>
          </p:cNvPr>
          <p:cNvSpPr>
            <a:spLocks noGrp="1"/>
          </p:cNvSpPr>
          <p:nvPr>
            <p:ph sz="quarter" idx="13" hasCustomPrompt="1"/>
          </p:nvPr>
        </p:nvSpPr>
        <p:spPr>
          <a:xfrm>
            <a:off x="6096001" y="769062"/>
            <a:ext cx="1346662" cy="298971"/>
          </a:xfrm>
          <a:prstGeom prst="rect">
            <a:avLst/>
          </a:prstGeom>
        </p:spPr>
        <p:txBody>
          <a:bodyPr/>
          <a:lstStyle>
            <a:lvl1pPr marL="0" indent="0">
              <a:lnSpc>
                <a:spcPts val="2000"/>
              </a:lnSpc>
              <a:buNone/>
              <a:defRPr sz="1600">
                <a:latin typeface="Cabin bold" pitchFamily="2" charset="0"/>
              </a:defRPr>
            </a:lvl1pPr>
            <a:lvl2pPr marL="457200" indent="0">
              <a:buNone/>
              <a:defRPr/>
            </a:lvl2pPr>
          </a:lstStyle>
          <a:p>
            <a:pPr lvl="0"/>
            <a:r>
              <a:rPr lang="nl-NL" err="1"/>
              <a:t>Figure</a:t>
            </a:r>
            <a:r>
              <a:rPr lang="nl-NL"/>
              <a:t> …</a:t>
            </a:r>
          </a:p>
        </p:txBody>
      </p:sp>
      <p:sp>
        <p:nvSpPr>
          <p:cNvPr id="19" name="Tijdelijke aanduiding voor afbeelding 18">
            <a:extLst>
              <a:ext uri="{FF2B5EF4-FFF2-40B4-BE49-F238E27FC236}">
                <a16:creationId xmlns:a16="http://schemas.microsoft.com/office/drawing/2014/main" id="{FFE7F01A-FD10-266B-5819-44EF2DDD86BE}"/>
              </a:ext>
            </a:extLst>
          </p:cNvPr>
          <p:cNvSpPr>
            <a:spLocks noGrp="1"/>
          </p:cNvSpPr>
          <p:nvPr>
            <p:ph type="pic" sz="quarter" idx="15" hasCustomPrompt="1"/>
          </p:nvPr>
        </p:nvSpPr>
        <p:spPr>
          <a:xfrm>
            <a:off x="6096000" y="1669146"/>
            <a:ext cx="5580063" cy="4191000"/>
          </a:xfrm>
          <a:prstGeom prst="rect">
            <a:avLst/>
          </a:prstGeom>
        </p:spPr>
        <p:txBody>
          <a:bodyPr/>
          <a:lstStyle>
            <a:lvl1pPr marL="0" indent="0">
              <a:buNone/>
              <a:defRPr sz="1800"/>
            </a:lvl1pPr>
          </a:lstStyle>
          <a:p>
            <a:r>
              <a:rPr lang="nl-NL" err="1"/>
              <a:t>Figure</a:t>
            </a:r>
            <a:endParaRPr lang="en-NL"/>
          </a:p>
        </p:txBody>
      </p:sp>
      <p:sp>
        <p:nvSpPr>
          <p:cNvPr id="27" name="Tijdelijke aanduiding voor tekst 26">
            <a:extLst>
              <a:ext uri="{FF2B5EF4-FFF2-40B4-BE49-F238E27FC236}">
                <a16:creationId xmlns:a16="http://schemas.microsoft.com/office/drawing/2014/main" id="{3F5B8C74-381A-3FD6-D88D-26A79CCA2D27}"/>
              </a:ext>
            </a:extLst>
          </p:cNvPr>
          <p:cNvSpPr>
            <a:spLocks noGrp="1"/>
          </p:cNvSpPr>
          <p:nvPr>
            <p:ph type="body" sz="quarter" idx="16" hasCustomPrompt="1"/>
          </p:nvPr>
        </p:nvSpPr>
        <p:spPr>
          <a:xfrm>
            <a:off x="6096000" y="1087804"/>
            <a:ext cx="5580063" cy="534237"/>
          </a:xfrm>
          <a:prstGeom prst="rect">
            <a:avLst/>
          </a:prstGeom>
        </p:spPr>
        <p:txBody>
          <a:bodyPr/>
          <a:lstStyle>
            <a:lvl1pPr marL="0" indent="0">
              <a:lnSpc>
                <a:spcPts val="1700"/>
              </a:lnSpc>
              <a:buNone/>
              <a:defRPr sz="1400"/>
            </a:lvl1pPr>
            <a:lvl5pPr marL="1828800" indent="0">
              <a:buNone/>
              <a:defRPr/>
            </a:lvl5pPr>
          </a:lstStyle>
          <a:p>
            <a:pPr lvl="0"/>
            <a:r>
              <a:rPr lang="nl-NL" err="1"/>
              <a:t>Caption</a:t>
            </a:r>
            <a:r>
              <a:rPr lang="nl-NL"/>
              <a:t> </a:t>
            </a:r>
            <a:r>
              <a:rPr lang="nl-NL" err="1"/>
              <a:t>figure</a:t>
            </a:r>
            <a:endParaRPr lang="nl-NL"/>
          </a:p>
        </p:txBody>
      </p:sp>
      <p:sp>
        <p:nvSpPr>
          <p:cNvPr id="30" name="Tijdelijke aanduiding voor tekst 2">
            <a:extLst>
              <a:ext uri="{FF2B5EF4-FFF2-40B4-BE49-F238E27FC236}">
                <a16:creationId xmlns:a16="http://schemas.microsoft.com/office/drawing/2014/main" id="{908A7CB0-BA0B-93D4-98B6-468C23E64149}"/>
              </a:ext>
            </a:extLst>
          </p:cNvPr>
          <p:cNvSpPr>
            <a:spLocks noGrp="1"/>
          </p:cNvSpPr>
          <p:nvPr>
            <p:ph type="body" sz="quarter" idx="17" hasCustomPrompt="1"/>
          </p:nvPr>
        </p:nvSpPr>
        <p:spPr>
          <a:xfrm>
            <a:off x="734591" y="1368425"/>
            <a:ext cx="4658147" cy="4272544"/>
          </a:xfrm>
          <a:prstGeom prst="rect">
            <a:avLst/>
          </a:prstGeom>
        </p:spPr>
        <p:txBody>
          <a:bodyPr/>
          <a:lstStyle>
            <a:lvl1pPr marL="0" indent="0">
              <a:lnSpc>
                <a:spcPts val="2200"/>
              </a:lnSpc>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Box </a:t>
            </a:r>
            <a:r>
              <a:rPr lang="nl-NL" err="1"/>
              <a:t>for</a:t>
            </a:r>
            <a:r>
              <a:rPr lang="nl-NL"/>
              <a:t> </a:t>
            </a:r>
            <a:r>
              <a:rPr lang="nl-NL" err="1"/>
              <a:t>key</a:t>
            </a:r>
            <a:r>
              <a:rPr lang="nl-NL"/>
              <a:t> </a:t>
            </a:r>
            <a:r>
              <a:rPr lang="nl-NL" err="1"/>
              <a:t>findings</a:t>
            </a:r>
            <a:r>
              <a:rPr lang="nl-NL"/>
              <a:t> and </a:t>
            </a:r>
            <a:r>
              <a:rPr lang="nl-NL" err="1"/>
              <a:t>takeaways</a:t>
            </a:r>
            <a:r>
              <a:rPr lang="nl-NL"/>
              <a:t>. </a:t>
            </a:r>
          </a:p>
          <a:p>
            <a:pPr lvl="0"/>
            <a:r>
              <a:rPr lang="nl-NL" err="1"/>
              <a:t>Place</a:t>
            </a:r>
            <a:r>
              <a:rPr lang="nl-NL"/>
              <a:t> a </a:t>
            </a:r>
            <a:r>
              <a:rPr lang="nl-NL" err="1"/>
              <a:t>curved</a:t>
            </a:r>
            <a:r>
              <a:rPr lang="nl-NL"/>
              <a:t>, </a:t>
            </a:r>
            <a:r>
              <a:rPr lang="nl-NL" err="1"/>
              <a:t>colored</a:t>
            </a:r>
            <a:r>
              <a:rPr lang="nl-NL"/>
              <a:t> (light(er) green or light blue) box </a:t>
            </a:r>
            <a:r>
              <a:rPr lang="nl-NL" err="1"/>
              <a:t>behind</a:t>
            </a:r>
            <a:r>
              <a:rPr lang="nl-NL"/>
              <a:t> it.  </a:t>
            </a:r>
            <a:endParaRPr lang="en-NL"/>
          </a:p>
        </p:txBody>
      </p:sp>
      <p:sp>
        <p:nvSpPr>
          <p:cNvPr id="33" name="Tijdelijke aanduiding voor inhoud 2">
            <a:extLst>
              <a:ext uri="{FF2B5EF4-FFF2-40B4-BE49-F238E27FC236}">
                <a16:creationId xmlns:a16="http://schemas.microsoft.com/office/drawing/2014/main" id="{C3382436-5B21-C7AE-D1EA-FF794E1A9E3F}"/>
              </a:ext>
            </a:extLst>
          </p:cNvPr>
          <p:cNvSpPr>
            <a:spLocks noGrp="1"/>
          </p:cNvSpPr>
          <p:nvPr>
            <p:ph sz="quarter" idx="18" hasCustomPrompt="1"/>
          </p:nvPr>
        </p:nvSpPr>
        <p:spPr>
          <a:xfrm>
            <a:off x="541515" y="6402935"/>
            <a:ext cx="2107556" cy="231781"/>
          </a:xfrm>
          <a:prstGeom prst="rect">
            <a:avLst/>
          </a:prstGeom>
        </p:spPr>
        <p:txBody>
          <a:bodyPr/>
          <a:lstStyle>
            <a:lvl1pPr marL="0" indent="0">
              <a:buNone/>
              <a:defRPr lang="en-NL" sz="1200" kern="1200" dirty="0">
                <a:solidFill>
                  <a:schemeClr val="tx1"/>
                </a:solidFill>
                <a:latin typeface="+mn-lt"/>
                <a:ea typeface="+mn-ea"/>
                <a:cs typeface="+mn-cs"/>
              </a:defRPr>
            </a:lvl1pPr>
          </a:lstStyle>
          <a:p>
            <a:pPr lvl="0"/>
            <a:r>
              <a:rPr lang="nl-NL"/>
              <a:t>Date</a:t>
            </a:r>
            <a:endParaRPr lang="en-NL"/>
          </a:p>
        </p:txBody>
      </p:sp>
    </p:spTree>
    <p:extLst>
      <p:ext uri="{BB962C8B-B14F-4D97-AF65-F5344CB8AC3E}">
        <p14:creationId xmlns:p14="http://schemas.microsoft.com/office/powerpoint/2010/main" val="10389259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25" userDrawn="1">
          <p15:clr>
            <a:srgbClr val="FBAE40"/>
          </p15:clr>
        </p15:guide>
        <p15:guide id="4" pos="7355" userDrawn="1">
          <p15:clr>
            <a:srgbClr val="FBAE40"/>
          </p15:clr>
        </p15:guide>
        <p15:guide id="5" orient="horz" pos="3974" userDrawn="1">
          <p15:clr>
            <a:srgbClr val="FBAE40"/>
          </p15:clr>
        </p15:guide>
        <p15:guide id="6" orient="horz" pos="34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 sum Infographic">
    <p:bg>
      <p:bgPr>
        <a:solidFill>
          <a:schemeClr val="bg1"/>
        </a:solidFill>
        <a:effectLst/>
      </p:bgPr>
    </p:bg>
    <p:spTree>
      <p:nvGrpSpPr>
        <p:cNvPr id="1" name=""/>
        <p:cNvGrpSpPr/>
        <p:nvPr/>
      </p:nvGrpSpPr>
      <p:grpSpPr>
        <a:xfrm>
          <a:off x="0" y="0"/>
          <a:ext cx="0" cy="0"/>
          <a:chOff x="0" y="0"/>
          <a:chExt cx="0" cy="0"/>
        </a:xfrm>
      </p:grpSpPr>
      <p:pic>
        <p:nvPicPr>
          <p:cNvPr id="12" name="Picture 8">
            <a:extLst>
              <a:ext uri="{FF2B5EF4-FFF2-40B4-BE49-F238E27FC236}">
                <a16:creationId xmlns:a16="http://schemas.microsoft.com/office/drawing/2014/main" id="{56D10382-3F41-1D23-94C6-98D500065FC6}"/>
              </a:ext>
            </a:extLst>
          </p:cNvPr>
          <p:cNvPicPr/>
          <p:nvPr userDrawn="1"/>
        </p:nvPicPr>
        <p:blipFill>
          <a:blip r:embed="rId2" cstate="screen">
            <a:extLst>
              <a:ext uri="{28A0092B-C50C-407E-A947-70E740481C1C}">
                <a14:useLocalDpi xmlns:a14="http://schemas.microsoft.com/office/drawing/2010/main"/>
              </a:ext>
            </a:extLst>
          </a:blip>
          <a:srcRect/>
          <a:stretch/>
        </p:blipFill>
        <p:spPr>
          <a:xfrm>
            <a:off x="9925421" y="6402936"/>
            <a:ext cx="914400" cy="231819"/>
          </a:xfrm>
          <a:prstGeom prst="rect">
            <a:avLst/>
          </a:prstGeom>
        </p:spPr>
      </p:pic>
      <p:cxnSp>
        <p:nvCxnSpPr>
          <p:cNvPr id="14" name="Rechte verbindingslijn 13">
            <a:extLst>
              <a:ext uri="{FF2B5EF4-FFF2-40B4-BE49-F238E27FC236}">
                <a16:creationId xmlns:a16="http://schemas.microsoft.com/office/drawing/2014/main" id="{E7913262-5631-7F3F-327E-43B5A43AB80E}"/>
              </a:ext>
            </a:extLst>
          </p:cNvPr>
          <p:cNvCxnSpPr>
            <a:cxnSpLocks/>
          </p:cNvCxnSpPr>
          <p:nvPr userDrawn="1"/>
        </p:nvCxnSpPr>
        <p:spPr>
          <a:xfrm>
            <a:off x="515938" y="6308725"/>
            <a:ext cx="10406986" cy="0"/>
          </a:xfrm>
          <a:prstGeom prst="line">
            <a:avLst/>
          </a:prstGeom>
        </p:spPr>
        <p:style>
          <a:lnRef idx="2">
            <a:schemeClr val="accent1"/>
          </a:lnRef>
          <a:fillRef idx="0">
            <a:schemeClr val="accent1"/>
          </a:fillRef>
          <a:effectRef idx="1">
            <a:schemeClr val="accent1"/>
          </a:effectRef>
          <a:fontRef idx="minor">
            <a:schemeClr val="tx1"/>
          </a:fontRef>
        </p:style>
      </p:cxnSp>
      <p:pic>
        <p:nvPicPr>
          <p:cNvPr id="18" name="Afbeelding 17" descr="Afbeelding met Graphics, grafische vormgeving, Lettertype, schermopname&#10;&#10;Automatisch gegenereerde beschrijving">
            <a:extLst>
              <a:ext uri="{FF2B5EF4-FFF2-40B4-BE49-F238E27FC236}">
                <a16:creationId xmlns:a16="http://schemas.microsoft.com/office/drawing/2014/main" id="{FBE7CE50-DC95-4AAA-5F38-3291DCCF4A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4868" y="5997604"/>
            <a:ext cx="810664" cy="810664"/>
          </a:xfrm>
          <a:prstGeom prst="rect">
            <a:avLst/>
          </a:prstGeom>
        </p:spPr>
      </p:pic>
      <p:sp>
        <p:nvSpPr>
          <p:cNvPr id="5" name="Tijdelijke aanduiding voor tekst 4">
            <a:extLst>
              <a:ext uri="{FF2B5EF4-FFF2-40B4-BE49-F238E27FC236}">
                <a16:creationId xmlns:a16="http://schemas.microsoft.com/office/drawing/2014/main" id="{849A3421-42B5-220F-18F1-EA4A4EBCE913}"/>
              </a:ext>
            </a:extLst>
          </p:cNvPr>
          <p:cNvSpPr>
            <a:spLocks noGrp="1"/>
          </p:cNvSpPr>
          <p:nvPr>
            <p:ph type="body" sz="quarter" idx="10" hasCustomPrompt="1"/>
          </p:nvPr>
        </p:nvSpPr>
        <p:spPr>
          <a:xfrm>
            <a:off x="734592" y="786664"/>
            <a:ext cx="4657525" cy="433902"/>
          </a:xfrm>
          <a:prstGeom prst="rect">
            <a:avLst/>
          </a:prstGeom>
        </p:spPr>
        <p:txBody>
          <a:bodyPr/>
          <a:lstStyle>
            <a:lvl1pPr marL="0" indent="0">
              <a:lnSpc>
                <a:spcPts val="2700"/>
              </a:lnSpc>
              <a:buNone/>
              <a:defRPr sz="2200">
                <a:latin typeface="+mj-lt"/>
              </a:defRPr>
            </a:lvl1pPr>
          </a:lstStyle>
          <a:p>
            <a:pPr lvl="0"/>
            <a:r>
              <a:rPr lang="nl-NL" err="1"/>
              <a:t>Key</a:t>
            </a:r>
            <a:r>
              <a:rPr lang="nl-NL"/>
              <a:t> </a:t>
            </a:r>
            <a:r>
              <a:rPr lang="nl-NL" err="1"/>
              <a:t>findings</a:t>
            </a:r>
            <a:r>
              <a:rPr lang="nl-NL"/>
              <a:t> / </a:t>
            </a:r>
            <a:r>
              <a:rPr lang="nl-NL" err="1"/>
              <a:t>heading</a:t>
            </a:r>
            <a:endParaRPr lang="nl-NL"/>
          </a:p>
        </p:txBody>
      </p:sp>
      <p:sp>
        <p:nvSpPr>
          <p:cNvPr id="13" name="Tijdelijke aanduiding voor inhoud 12">
            <a:extLst>
              <a:ext uri="{FF2B5EF4-FFF2-40B4-BE49-F238E27FC236}">
                <a16:creationId xmlns:a16="http://schemas.microsoft.com/office/drawing/2014/main" id="{ABE2D5C4-06E0-A264-AAA1-0F0B366A83D8}"/>
              </a:ext>
            </a:extLst>
          </p:cNvPr>
          <p:cNvSpPr>
            <a:spLocks noGrp="1"/>
          </p:cNvSpPr>
          <p:nvPr>
            <p:ph sz="quarter" idx="13" hasCustomPrompt="1"/>
          </p:nvPr>
        </p:nvSpPr>
        <p:spPr>
          <a:xfrm>
            <a:off x="5802285" y="853338"/>
            <a:ext cx="1346662" cy="298971"/>
          </a:xfrm>
          <a:prstGeom prst="rect">
            <a:avLst/>
          </a:prstGeom>
        </p:spPr>
        <p:txBody>
          <a:bodyPr/>
          <a:lstStyle>
            <a:lvl1pPr marL="0" indent="0">
              <a:lnSpc>
                <a:spcPts val="2000"/>
              </a:lnSpc>
              <a:buNone/>
              <a:defRPr sz="1600">
                <a:latin typeface="Cabin bold" pitchFamily="2" charset="0"/>
              </a:defRPr>
            </a:lvl1pPr>
            <a:lvl2pPr marL="457200" indent="0">
              <a:buNone/>
              <a:defRPr/>
            </a:lvl2pPr>
          </a:lstStyle>
          <a:p>
            <a:pPr lvl="0"/>
            <a:r>
              <a:rPr lang="nl-NL" err="1"/>
              <a:t>Figure</a:t>
            </a:r>
            <a:r>
              <a:rPr lang="nl-NL"/>
              <a:t> …</a:t>
            </a:r>
          </a:p>
        </p:txBody>
      </p:sp>
      <p:sp>
        <p:nvSpPr>
          <p:cNvPr id="19" name="Tijdelijke aanduiding voor afbeelding 18">
            <a:extLst>
              <a:ext uri="{FF2B5EF4-FFF2-40B4-BE49-F238E27FC236}">
                <a16:creationId xmlns:a16="http://schemas.microsoft.com/office/drawing/2014/main" id="{FFE7F01A-FD10-266B-5819-44EF2DDD86BE}"/>
              </a:ext>
            </a:extLst>
          </p:cNvPr>
          <p:cNvSpPr>
            <a:spLocks noGrp="1"/>
          </p:cNvSpPr>
          <p:nvPr>
            <p:ph type="pic" sz="quarter" idx="15" hasCustomPrompt="1"/>
          </p:nvPr>
        </p:nvSpPr>
        <p:spPr>
          <a:xfrm>
            <a:off x="5802285" y="1688035"/>
            <a:ext cx="5655124" cy="3952932"/>
          </a:xfrm>
          <a:prstGeom prst="rect">
            <a:avLst/>
          </a:prstGeom>
        </p:spPr>
        <p:txBody>
          <a:bodyPr/>
          <a:lstStyle>
            <a:lvl1pPr marL="0" indent="0">
              <a:buNone/>
              <a:defRPr sz="1800"/>
            </a:lvl1pPr>
          </a:lstStyle>
          <a:p>
            <a:r>
              <a:rPr lang="nl-NL" err="1"/>
              <a:t>Figure</a:t>
            </a:r>
            <a:endParaRPr lang="en-NL"/>
          </a:p>
        </p:txBody>
      </p:sp>
      <p:sp>
        <p:nvSpPr>
          <p:cNvPr id="27" name="Tijdelijke aanduiding voor tekst 26">
            <a:extLst>
              <a:ext uri="{FF2B5EF4-FFF2-40B4-BE49-F238E27FC236}">
                <a16:creationId xmlns:a16="http://schemas.microsoft.com/office/drawing/2014/main" id="{3F5B8C74-381A-3FD6-D88D-26A79CCA2D27}"/>
              </a:ext>
            </a:extLst>
          </p:cNvPr>
          <p:cNvSpPr>
            <a:spLocks noGrp="1"/>
          </p:cNvSpPr>
          <p:nvPr>
            <p:ph type="body" sz="quarter" idx="16" hasCustomPrompt="1"/>
          </p:nvPr>
        </p:nvSpPr>
        <p:spPr>
          <a:xfrm>
            <a:off x="5802285" y="1162825"/>
            <a:ext cx="5655124" cy="323362"/>
          </a:xfrm>
          <a:prstGeom prst="rect">
            <a:avLst/>
          </a:prstGeom>
        </p:spPr>
        <p:txBody>
          <a:bodyPr/>
          <a:lstStyle>
            <a:lvl1pPr marL="0" indent="0">
              <a:lnSpc>
                <a:spcPts val="1700"/>
              </a:lnSpc>
              <a:buNone/>
              <a:defRPr sz="1400"/>
            </a:lvl1pPr>
            <a:lvl5pPr marL="1828800" indent="0">
              <a:buNone/>
              <a:defRPr/>
            </a:lvl5pPr>
          </a:lstStyle>
          <a:p>
            <a:pPr lvl="0"/>
            <a:r>
              <a:rPr lang="nl-NL" err="1"/>
              <a:t>Caption</a:t>
            </a:r>
            <a:r>
              <a:rPr lang="nl-NL"/>
              <a:t> </a:t>
            </a:r>
            <a:r>
              <a:rPr lang="nl-NL" err="1"/>
              <a:t>figure</a:t>
            </a:r>
            <a:endParaRPr lang="nl-NL"/>
          </a:p>
        </p:txBody>
      </p:sp>
      <p:sp>
        <p:nvSpPr>
          <p:cNvPr id="3" name="Tijdelijke aanduiding voor tekst 2">
            <a:extLst>
              <a:ext uri="{FF2B5EF4-FFF2-40B4-BE49-F238E27FC236}">
                <a16:creationId xmlns:a16="http://schemas.microsoft.com/office/drawing/2014/main" id="{666AD089-8C20-C7B3-EFF3-B6853B4B6786}"/>
              </a:ext>
            </a:extLst>
          </p:cNvPr>
          <p:cNvSpPr>
            <a:spLocks noGrp="1"/>
          </p:cNvSpPr>
          <p:nvPr>
            <p:ph type="body" sz="quarter" idx="17" hasCustomPrompt="1"/>
          </p:nvPr>
        </p:nvSpPr>
        <p:spPr>
          <a:xfrm>
            <a:off x="734591" y="1368425"/>
            <a:ext cx="4658147" cy="4272544"/>
          </a:xfrm>
          <a:prstGeom prst="rect">
            <a:avLst/>
          </a:prstGeom>
        </p:spPr>
        <p:txBody>
          <a:bodyPr/>
          <a:lstStyle>
            <a:lvl1pPr marL="0" indent="0">
              <a:lnSpc>
                <a:spcPts val="2200"/>
              </a:lnSpc>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Box </a:t>
            </a:r>
            <a:r>
              <a:rPr lang="nl-NL" err="1"/>
              <a:t>for</a:t>
            </a:r>
            <a:r>
              <a:rPr lang="nl-NL"/>
              <a:t> </a:t>
            </a:r>
            <a:r>
              <a:rPr lang="nl-NL" err="1"/>
              <a:t>key</a:t>
            </a:r>
            <a:r>
              <a:rPr lang="nl-NL"/>
              <a:t> </a:t>
            </a:r>
            <a:r>
              <a:rPr lang="nl-NL" err="1"/>
              <a:t>findings</a:t>
            </a:r>
            <a:r>
              <a:rPr lang="nl-NL"/>
              <a:t> and </a:t>
            </a:r>
            <a:r>
              <a:rPr lang="nl-NL" err="1"/>
              <a:t>takeaways</a:t>
            </a:r>
            <a:r>
              <a:rPr lang="nl-NL"/>
              <a:t>. </a:t>
            </a:r>
          </a:p>
          <a:p>
            <a:pPr lvl="0"/>
            <a:r>
              <a:rPr lang="nl-NL" err="1"/>
              <a:t>Place</a:t>
            </a:r>
            <a:r>
              <a:rPr lang="nl-NL"/>
              <a:t> a </a:t>
            </a:r>
            <a:r>
              <a:rPr lang="nl-NL" err="1"/>
              <a:t>curved</a:t>
            </a:r>
            <a:r>
              <a:rPr lang="nl-NL"/>
              <a:t>, </a:t>
            </a:r>
            <a:r>
              <a:rPr lang="nl-NL" err="1"/>
              <a:t>colored</a:t>
            </a:r>
            <a:r>
              <a:rPr lang="nl-NL"/>
              <a:t> (light(er) green or light blue) box </a:t>
            </a:r>
            <a:r>
              <a:rPr lang="nl-NL" err="1"/>
              <a:t>behind</a:t>
            </a:r>
            <a:r>
              <a:rPr lang="nl-NL"/>
              <a:t> it.  </a:t>
            </a:r>
            <a:endParaRPr lang="en-NL"/>
          </a:p>
        </p:txBody>
      </p:sp>
      <p:cxnSp>
        <p:nvCxnSpPr>
          <p:cNvPr id="4" name="Rechte verbindingslijn 3">
            <a:extLst>
              <a:ext uri="{FF2B5EF4-FFF2-40B4-BE49-F238E27FC236}">
                <a16:creationId xmlns:a16="http://schemas.microsoft.com/office/drawing/2014/main" id="{327140ED-CD5D-A1F2-4490-3EB3AC1A2A02}"/>
              </a:ext>
            </a:extLst>
          </p:cNvPr>
          <p:cNvCxnSpPr>
            <a:cxnSpLocks/>
          </p:cNvCxnSpPr>
          <p:nvPr userDrawn="1"/>
        </p:nvCxnSpPr>
        <p:spPr>
          <a:xfrm>
            <a:off x="5802285" y="828947"/>
            <a:ext cx="5655124"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7" name="Tijdelijke aanduiding voor inhoud 2">
            <a:extLst>
              <a:ext uri="{FF2B5EF4-FFF2-40B4-BE49-F238E27FC236}">
                <a16:creationId xmlns:a16="http://schemas.microsoft.com/office/drawing/2014/main" id="{09FFD7A5-4F37-767E-3168-4CE367EB4948}"/>
              </a:ext>
            </a:extLst>
          </p:cNvPr>
          <p:cNvSpPr>
            <a:spLocks noGrp="1"/>
          </p:cNvSpPr>
          <p:nvPr>
            <p:ph sz="quarter" idx="18" hasCustomPrompt="1"/>
          </p:nvPr>
        </p:nvSpPr>
        <p:spPr>
          <a:xfrm>
            <a:off x="541515" y="6402935"/>
            <a:ext cx="2107556" cy="231781"/>
          </a:xfrm>
          <a:prstGeom prst="rect">
            <a:avLst/>
          </a:prstGeom>
        </p:spPr>
        <p:txBody>
          <a:bodyPr/>
          <a:lstStyle>
            <a:lvl1pPr marL="0" indent="0">
              <a:buNone/>
              <a:defRPr lang="en-NL" sz="1200" kern="1200" dirty="0">
                <a:solidFill>
                  <a:schemeClr val="tx1"/>
                </a:solidFill>
                <a:latin typeface="+mn-lt"/>
                <a:ea typeface="+mn-ea"/>
                <a:cs typeface="+mn-cs"/>
              </a:defRPr>
            </a:lvl1pPr>
          </a:lstStyle>
          <a:p>
            <a:pPr lvl="0"/>
            <a:r>
              <a:rPr lang="nl-NL"/>
              <a:t>Date</a:t>
            </a:r>
            <a:endParaRPr lang="en-NL"/>
          </a:p>
        </p:txBody>
      </p:sp>
    </p:spTree>
    <p:extLst>
      <p:ext uri="{BB962C8B-B14F-4D97-AF65-F5344CB8AC3E}">
        <p14:creationId xmlns:p14="http://schemas.microsoft.com/office/powerpoint/2010/main" val="19077396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25" userDrawn="1">
          <p15:clr>
            <a:srgbClr val="FBAE40"/>
          </p15:clr>
        </p15:guide>
        <p15:guide id="4" pos="7355" userDrawn="1">
          <p15:clr>
            <a:srgbClr val="FBAE40"/>
          </p15:clr>
        </p15:guide>
        <p15:guide id="5" orient="horz" pos="3974" userDrawn="1">
          <p15:clr>
            <a:srgbClr val="FBAE40"/>
          </p15:clr>
        </p15:guide>
        <p15:guide id="6" orient="horz" pos="34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act / final page">
    <p:bg>
      <p:bgPr>
        <a:solidFill>
          <a:schemeClr val="bg1"/>
        </a:solidFill>
        <a:effectLst/>
      </p:bgPr>
    </p:bg>
    <p:spTree>
      <p:nvGrpSpPr>
        <p:cNvPr id="1" name=""/>
        <p:cNvGrpSpPr/>
        <p:nvPr/>
      </p:nvGrpSpPr>
      <p:grpSpPr>
        <a:xfrm>
          <a:off x="0" y="0"/>
          <a:ext cx="0" cy="0"/>
          <a:chOff x="0" y="0"/>
          <a:chExt cx="0" cy="0"/>
        </a:xfrm>
      </p:grpSpPr>
      <p:pic>
        <p:nvPicPr>
          <p:cNvPr id="12" name="Picture 8">
            <a:extLst>
              <a:ext uri="{FF2B5EF4-FFF2-40B4-BE49-F238E27FC236}">
                <a16:creationId xmlns:a16="http://schemas.microsoft.com/office/drawing/2014/main" id="{56D10382-3F41-1D23-94C6-98D500065FC6}"/>
              </a:ext>
            </a:extLst>
          </p:cNvPr>
          <p:cNvPicPr/>
          <p:nvPr userDrawn="1"/>
        </p:nvPicPr>
        <p:blipFill>
          <a:blip r:embed="rId2" cstate="screen">
            <a:extLst>
              <a:ext uri="{28A0092B-C50C-407E-A947-70E740481C1C}">
                <a14:useLocalDpi xmlns:a14="http://schemas.microsoft.com/office/drawing/2010/main"/>
              </a:ext>
            </a:extLst>
          </a:blip>
          <a:srcRect/>
          <a:stretch/>
        </p:blipFill>
        <p:spPr>
          <a:xfrm>
            <a:off x="9925421" y="6402936"/>
            <a:ext cx="914400" cy="231819"/>
          </a:xfrm>
          <a:prstGeom prst="rect">
            <a:avLst/>
          </a:prstGeom>
        </p:spPr>
      </p:pic>
      <p:cxnSp>
        <p:nvCxnSpPr>
          <p:cNvPr id="14" name="Rechte verbindingslijn 13">
            <a:extLst>
              <a:ext uri="{FF2B5EF4-FFF2-40B4-BE49-F238E27FC236}">
                <a16:creationId xmlns:a16="http://schemas.microsoft.com/office/drawing/2014/main" id="{E7913262-5631-7F3F-327E-43B5A43AB80E}"/>
              </a:ext>
            </a:extLst>
          </p:cNvPr>
          <p:cNvCxnSpPr>
            <a:cxnSpLocks/>
          </p:cNvCxnSpPr>
          <p:nvPr userDrawn="1"/>
        </p:nvCxnSpPr>
        <p:spPr>
          <a:xfrm>
            <a:off x="515938" y="6308725"/>
            <a:ext cx="10406986" cy="0"/>
          </a:xfrm>
          <a:prstGeom prst="line">
            <a:avLst/>
          </a:prstGeom>
        </p:spPr>
        <p:style>
          <a:lnRef idx="2">
            <a:schemeClr val="accent1"/>
          </a:lnRef>
          <a:fillRef idx="0">
            <a:schemeClr val="accent1"/>
          </a:fillRef>
          <a:effectRef idx="1">
            <a:schemeClr val="accent1"/>
          </a:effectRef>
          <a:fontRef idx="minor">
            <a:schemeClr val="tx1"/>
          </a:fontRef>
        </p:style>
      </p:cxnSp>
      <p:pic>
        <p:nvPicPr>
          <p:cNvPr id="18" name="Afbeelding 17" descr="Afbeelding met Graphics, grafische vormgeving, Lettertype, schermopname&#10;&#10;Automatisch gegenereerde beschrijving">
            <a:extLst>
              <a:ext uri="{FF2B5EF4-FFF2-40B4-BE49-F238E27FC236}">
                <a16:creationId xmlns:a16="http://schemas.microsoft.com/office/drawing/2014/main" id="{FBE7CE50-DC95-4AAA-5F38-3291DCCF4A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4868" y="5997604"/>
            <a:ext cx="810664" cy="810664"/>
          </a:xfrm>
          <a:prstGeom prst="rect">
            <a:avLst/>
          </a:prstGeom>
        </p:spPr>
      </p:pic>
      <p:sp>
        <p:nvSpPr>
          <p:cNvPr id="5" name="Tijdelijke aanduiding voor tekst 4">
            <a:extLst>
              <a:ext uri="{FF2B5EF4-FFF2-40B4-BE49-F238E27FC236}">
                <a16:creationId xmlns:a16="http://schemas.microsoft.com/office/drawing/2014/main" id="{849A3421-42B5-220F-18F1-EA4A4EBCE913}"/>
              </a:ext>
            </a:extLst>
          </p:cNvPr>
          <p:cNvSpPr>
            <a:spLocks noGrp="1"/>
          </p:cNvSpPr>
          <p:nvPr>
            <p:ph type="body" sz="quarter" idx="10" hasCustomPrompt="1"/>
          </p:nvPr>
        </p:nvSpPr>
        <p:spPr>
          <a:xfrm>
            <a:off x="734592" y="786664"/>
            <a:ext cx="4657525" cy="433902"/>
          </a:xfrm>
          <a:prstGeom prst="rect">
            <a:avLst/>
          </a:prstGeom>
        </p:spPr>
        <p:txBody>
          <a:bodyPr/>
          <a:lstStyle>
            <a:lvl1pPr marL="0" indent="0">
              <a:lnSpc>
                <a:spcPts val="2700"/>
              </a:lnSpc>
              <a:buNone/>
              <a:defRPr sz="2200">
                <a:latin typeface="+mj-lt"/>
              </a:defRPr>
            </a:lvl1pPr>
          </a:lstStyle>
          <a:p>
            <a:pPr lvl="0"/>
            <a:r>
              <a:rPr lang="nl-NL" err="1"/>
              <a:t>Key</a:t>
            </a:r>
            <a:r>
              <a:rPr lang="nl-NL"/>
              <a:t> </a:t>
            </a:r>
            <a:r>
              <a:rPr lang="nl-NL" err="1"/>
              <a:t>findings</a:t>
            </a:r>
            <a:r>
              <a:rPr lang="nl-NL"/>
              <a:t> / </a:t>
            </a:r>
            <a:r>
              <a:rPr lang="nl-NL" err="1"/>
              <a:t>heading</a:t>
            </a:r>
            <a:endParaRPr lang="nl-NL"/>
          </a:p>
        </p:txBody>
      </p:sp>
      <p:sp>
        <p:nvSpPr>
          <p:cNvPr id="13" name="Tijdelijke aanduiding voor inhoud 12">
            <a:extLst>
              <a:ext uri="{FF2B5EF4-FFF2-40B4-BE49-F238E27FC236}">
                <a16:creationId xmlns:a16="http://schemas.microsoft.com/office/drawing/2014/main" id="{ABE2D5C4-06E0-A264-AAA1-0F0B366A83D8}"/>
              </a:ext>
            </a:extLst>
          </p:cNvPr>
          <p:cNvSpPr>
            <a:spLocks noGrp="1"/>
          </p:cNvSpPr>
          <p:nvPr>
            <p:ph sz="quarter" idx="13" hasCustomPrompt="1"/>
          </p:nvPr>
        </p:nvSpPr>
        <p:spPr>
          <a:xfrm>
            <a:off x="5802285" y="853338"/>
            <a:ext cx="1346662" cy="298971"/>
          </a:xfrm>
          <a:prstGeom prst="rect">
            <a:avLst/>
          </a:prstGeom>
        </p:spPr>
        <p:txBody>
          <a:bodyPr/>
          <a:lstStyle>
            <a:lvl1pPr marL="0" indent="0">
              <a:lnSpc>
                <a:spcPts val="2000"/>
              </a:lnSpc>
              <a:buNone/>
              <a:defRPr sz="1600">
                <a:latin typeface="Cabin bold" pitchFamily="2" charset="0"/>
              </a:defRPr>
            </a:lvl1pPr>
            <a:lvl2pPr marL="457200" indent="0">
              <a:buNone/>
              <a:defRPr/>
            </a:lvl2pPr>
          </a:lstStyle>
          <a:p>
            <a:pPr lvl="0"/>
            <a:r>
              <a:rPr lang="nl-NL" err="1"/>
              <a:t>Figure</a:t>
            </a:r>
            <a:r>
              <a:rPr lang="nl-NL"/>
              <a:t> …</a:t>
            </a:r>
          </a:p>
        </p:txBody>
      </p:sp>
      <p:sp>
        <p:nvSpPr>
          <p:cNvPr id="19" name="Tijdelijke aanduiding voor afbeelding 18">
            <a:extLst>
              <a:ext uri="{FF2B5EF4-FFF2-40B4-BE49-F238E27FC236}">
                <a16:creationId xmlns:a16="http://schemas.microsoft.com/office/drawing/2014/main" id="{FFE7F01A-FD10-266B-5819-44EF2DDD86BE}"/>
              </a:ext>
            </a:extLst>
          </p:cNvPr>
          <p:cNvSpPr>
            <a:spLocks noGrp="1"/>
          </p:cNvSpPr>
          <p:nvPr>
            <p:ph type="pic" sz="quarter" idx="15" hasCustomPrompt="1"/>
          </p:nvPr>
        </p:nvSpPr>
        <p:spPr>
          <a:xfrm>
            <a:off x="5802285" y="1688035"/>
            <a:ext cx="5655124" cy="3952932"/>
          </a:xfrm>
          <a:prstGeom prst="rect">
            <a:avLst/>
          </a:prstGeom>
        </p:spPr>
        <p:txBody>
          <a:bodyPr/>
          <a:lstStyle>
            <a:lvl1pPr marL="0" indent="0">
              <a:buNone/>
              <a:defRPr sz="1800"/>
            </a:lvl1pPr>
          </a:lstStyle>
          <a:p>
            <a:r>
              <a:rPr lang="nl-NL" err="1"/>
              <a:t>Figure</a:t>
            </a:r>
            <a:endParaRPr lang="en-NL"/>
          </a:p>
        </p:txBody>
      </p:sp>
      <p:sp>
        <p:nvSpPr>
          <p:cNvPr id="27" name="Tijdelijke aanduiding voor tekst 26">
            <a:extLst>
              <a:ext uri="{FF2B5EF4-FFF2-40B4-BE49-F238E27FC236}">
                <a16:creationId xmlns:a16="http://schemas.microsoft.com/office/drawing/2014/main" id="{3F5B8C74-381A-3FD6-D88D-26A79CCA2D27}"/>
              </a:ext>
            </a:extLst>
          </p:cNvPr>
          <p:cNvSpPr>
            <a:spLocks noGrp="1"/>
          </p:cNvSpPr>
          <p:nvPr>
            <p:ph type="body" sz="quarter" idx="16" hasCustomPrompt="1"/>
          </p:nvPr>
        </p:nvSpPr>
        <p:spPr>
          <a:xfrm>
            <a:off x="5802285" y="1162825"/>
            <a:ext cx="5655124" cy="323362"/>
          </a:xfrm>
          <a:prstGeom prst="rect">
            <a:avLst/>
          </a:prstGeom>
        </p:spPr>
        <p:txBody>
          <a:bodyPr/>
          <a:lstStyle>
            <a:lvl1pPr marL="0" indent="0">
              <a:lnSpc>
                <a:spcPts val="1700"/>
              </a:lnSpc>
              <a:buNone/>
              <a:defRPr sz="1400"/>
            </a:lvl1pPr>
            <a:lvl5pPr marL="1828800" indent="0">
              <a:buNone/>
              <a:defRPr/>
            </a:lvl5pPr>
          </a:lstStyle>
          <a:p>
            <a:pPr lvl="0"/>
            <a:r>
              <a:rPr lang="nl-NL" err="1"/>
              <a:t>Caption</a:t>
            </a:r>
            <a:r>
              <a:rPr lang="nl-NL"/>
              <a:t> </a:t>
            </a:r>
            <a:r>
              <a:rPr lang="nl-NL" err="1"/>
              <a:t>figure</a:t>
            </a:r>
            <a:endParaRPr lang="nl-NL"/>
          </a:p>
        </p:txBody>
      </p:sp>
      <p:sp>
        <p:nvSpPr>
          <p:cNvPr id="3" name="Tijdelijke aanduiding voor tekst 2">
            <a:extLst>
              <a:ext uri="{FF2B5EF4-FFF2-40B4-BE49-F238E27FC236}">
                <a16:creationId xmlns:a16="http://schemas.microsoft.com/office/drawing/2014/main" id="{666AD089-8C20-C7B3-EFF3-B6853B4B6786}"/>
              </a:ext>
            </a:extLst>
          </p:cNvPr>
          <p:cNvSpPr>
            <a:spLocks noGrp="1"/>
          </p:cNvSpPr>
          <p:nvPr>
            <p:ph type="body" sz="quarter" idx="17" hasCustomPrompt="1"/>
          </p:nvPr>
        </p:nvSpPr>
        <p:spPr>
          <a:xfrm>
            <a:off x="734591" y="1368425"/>
            <a:ext cx="4658147" cy="4272544"/>
          </a:xfrm>
          <a:prstGeom prst="rect">
            <a:avLst/>
          </a:prstGeom>
        </p:spPr>
        <p:txBody>
          <a:bodyPr/>
          <a:lstStyle>
            <a:lvl1pPr marL="0" indent="0">
              <a:lnSpc>
                <a:spcPts val="2200"/>
              </a:lnSpc>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Box </a:t>
            </a:r>
            <a:r>
              <a:rPr lang="nl-NL" err="1"/>
              <a:t>for</a:t>
            </a:r>
            <a:r>
              <a:rPr lang="nl-NL"/>
              <a:t> </a:t>
            </a:r>
            <a:r>
              <a:rPr lang="nl-NL" err="1"/>
              <a:t>key</a:t>
            </a:r>
            <a:r>
              <a:rPr lang="nl-NL"/>
              <a:t> </a:t>
            </a:r>
            <a:r>
              <a:rPr lang="nl-NL" err="1"/>
              <a:t>findings</a:t>
            </a:r>
            <a:r>
              <a:rPr lang="nl-NL"/>
              <a:t> and </a:t>
            </a:r>
            <a:r>
              <a:rPr lang="nl-NL" err="1"/>
              <a:t>takeaways</a:t>
            </a:r>
            <a:r>
              <a:rPr lang="nl-NL"/>
              <a:t>. </a:t>
            </a:r>
          </a:p>
          <a:p>
            <a:pPr lvl="0"/>
            <a:r>
              <a:rPr lang="nl-NL" err="1"/>
              <a:t>Place</a:t>
            </a:r>
            <a:r>
              <a:rPr lang="nl-NL"/>
              <a:t> a </a:t>
            </a:r>
            <a:r>
              <a:rPr lang="nl-NL" err="1"/>
              <a:t>curved</a:t>
            </a:r>
            <a:r>
              <a:rPr lang="nl-NL"/>
              <a:t>, </a:t>
            </a:r>
            <a:r>
              <a:rPr lang="nl-NL" err="1"/>
              <a:t>colored</a:t>
            </a:r>
            <a:r>
              <a:rPr lang="nl-NL"/>
              <a:t> (light(er) green or light blue) box </a:t>
            </a:r>
            <a:r>
              <a:rPr lang="nl-NL" err="1"/>
              <a:t>behind</a:t>
            </a:r>
            <a:r>
              <a:rPr lang="nl-NL"/>
              <a:t> it.  </a:t>
            </a:r>
            <a:endParaRPr lang="en-NL"/>
          </a:p>
        </p:txBody>
      </p:sp>
      <p:cxnSp>
        <p:nvCxnSpPr>
          <p:cNvPr id="4" name="Rechte verbindingslijn 3">
            <a:extLst>
              <a:ext uri="{FF2B5EF4-FFF2-40B4-BE49-F238E27FC236}">
                <a16:creationId xmlns:a16="http://schemas.microsoft.com/office/drawing/2014/main" id="{327140ED-CD5D-A1F2-4490-3EB3AC1A2A02}"/>
              </a:ext>
            </a:extLst>
          </p:cNvPr>
          <p:cNvCxnSpPr>
            <a:cxnSpLocks/>
          </p:cNvCxnSpPr>
          <p:nvPr userDrawn="1"/>
        </p:nvCxnSpPr>
        <p:spPr>
          <a:xfrm>
            <a:off x="5802285" y="828947"/>
            <a:ext cx="5655124"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2" name="Tijdelijke aanduiding voor inhoud 2">
            <a:extLst>
              <a:ext uri="{FF2B5EF4-FFF2-40B4-BE49-F238E27FC236}">
                <a16:creationId xmlns:a16="http://schemas.microsoft.com/office/drawing/2014/main" id="{C293FC41-4B71-7C19-C570-2C82C09DF696}"/>
              </a:ext>
            </a:extLst>
          </p:cNvPr>
          <p:cNvSpPr>
            <a:spLocks noGrp="1"/>
          </p:cNvSpPr>
          <p:nvPr>
            <p:ph sz="quarter" idx="18" hasCustomPrompt="1"/>
          </p:nvPr>
        </p:nvSpPr>
        <p:spPr>
          <a:xfrm>
            <a:off x="541515" y="6402935"/>
            <a:ext cx="2107556" cy="231781"/>
          </a:xfrm>
          <a:prstGeom prst="rect">
            <a:avLst/>
          </a:prstGeom>
        </p:spPr>
        <p:txBody>
          <a:bodyPr/>
          <a:lstStyle>
            <a:lvl1pPr marL="0" indent="0">
              <a:buNone/>
              <a:defRPr lang="en-NL" sz="1200" kern="1200" dirty="0">
                <a:solidFill>
                  <a:schemeClr val="tx1"/>
                </a:solidFill>
                <a:latin typeface="+mn-lt"/>
                <a:ea typeface="+mn-ea"/>
                <a:cs typeface="+mn-cs"/>
              </a:defRPr>
            </a:lvl1pPr>
          </a:lstStyle>
          <a:p>
            <a:pPr lvl="0"/>
            <a:r>
              <a:rPr lang="nl-NL"/>
              <a:t>Date</a:t>
            </a:r>
            <a:endParaRPr lang="en-NL"/>
          </a:p>
        </p:txBody>
      </p:sp>
    </p:spTree>
    <p:extLst>
      <p:ext uri="{BB962C8B-B14F-4D97-AF65-F5344CB8AC3E}">
        <p14:creationId xmlns:p14="http://schemas.microsoft.com/office/powerpoint/2010/main" val="27742328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25" userDrawn="1">
          <p15:clr>
            <a:srgbClr val="FBAE40"/>
          </p15:clr>
        </p15:guide>
        <p15:guide id="4" pos="7355" userDrawn="1">
          <p15:clr>
            <a:srgbClr val="FBAE40"/>
          </p15:clr>
        </p15:guide>
        <p15:guide id="5" orient="horz" pos="3974" userDrawn="1">
          <p15:clr>
            <a:srgbClr val="FBAE40"/>
          </p15:clr>
        </p15:guide>
        <p15:guide id="6" orient="horz" pos="34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B1C2AAE9-267B-E45D-AF80-F9136A900DF7}"/>
              </a:ext>
            </a:extLst>
          </p:cNvPr>
          <p:cNvGraphicFramePr>
            <a:graphicFrameLocks noChangeAspect="1"/>
          </p:cNvGraphicFramePr>
          <p:nvPr userDrawn="1">
            <p:custDataLst>
              <p:tags r:id="rId7"/>
            </p:custDataLst>
            <p:extLst>
              <p:ext uri="{D42A27DB-BD31-4B8C-83A1-F6EECF244321}">
                <p14:modId xmlns:p14="http://schemas.microsoft.com/office/powerpoint/2010/main" val="15291250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5" imgH="416" progId="TCLayout.ActiveDocument.1">
                  <p:embed/>
                </p:oleObj>
              </mc:Choice>
              <mc:Fallback>
                <p:oleObj name="think-cell Slide" r:id="rId8" imgW="415" imgH="416" progId="TCLayout.ActiveDocument.1">
                  <p:embed/>
                  <p:pic>
                    <p:nvPicPr>
                      <p:cNvPr id="2" name="think-cell data - do not delete" hidden="1">
                        <a:extLst>
                          <a:ext uri="{FF2B5EF4-FFF2-40B4-BE49-F238E27FC236}">
                            <a16:creationId xmlns:a16="http://schemas.microsoft.com/office/drawing/2014/main" id="{B1C2AAE9-267B-E45D-AF80-F9136A900DF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01451904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0.xml"/><Relationship Id="rId7"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26.png"/><Relationship Id="rId5" Type="http://schemas.openxmlformats.org/officeDocument/2006/relationships/image" Target="../media/image1.e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2.xml"/><Relationship Id="rId7"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32.pn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13.xml"/><Relationship Id="rId7" Type="http://schemas.openxmlformats.org/officeDocument/2006/relationships/image" Target="../media/image36.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1.emf"/><Relationship Id="rId10" Type="http://schemas.openxmlformats.org/officeDocument/2006/relationships/image" Target="../media/image39.png"/><Relationship Id="rId4" Type="http://schemas.openxmlformats.org/officeDocument/2006/relationships/oleObject" Target="../embeddings/oleObject8.bin"/><Relationship Id="rId9"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4.xml"/><Relationship Id="rId7" Type="http://schemas.openxmlformats.org/officeDocument/2006/relationships/image" Target="../media/image43.pn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42.png"/><Relationship Id="rId5" Type="http://schemas.openxmlformats.org/officeDocument/2006/relationships/image" Target="../media/image41.emf"/><Relationship Id="rId4" Type="http://schemas.openxmlformats.org/officeDocument/2006/relationships/oleObject" Target="../embeddings/oleObject10.bin"/></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15.xml"/><Relationship Id="rId7" Type="http://schemas.openxmlformats.org/officeDocument/2006/relationships/image" Target="../media/image44.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1.emf"/><Relationship Id="rId5" Type="http://schemas.openxmlformats.org/officeDocument/2006/relationships/oleObject" Target="../embeddings/oleObject11.bin"/><Relationship Id="rId4" Type="http://schemas.microsoft.com/office/2018/10/relationships/comments" Target="../comments/modernComment_DA2_122FE8F2.xml"/><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2.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image" Target="../media/image1.emf"/><Relationship Id="rId10" Type="http://schemas.openxmlformats.org/officeDocument/2006/relationships/image" Target="../media/image16.png"/><Relationship Id="rId4" Type="http://schemas.openxmlformats.org/officeDocument/2006/relationships/oleObject" Target="../embeddings/oleObject2.bin"/><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17.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8.png"/><Relationship Id="rId5" Type="http://schemas.openxmlformats.org/officeDocument/2006/relationships/image" Target="../media/image1.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7.xml"/><Relationship Id="rId7"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21.png"/><Relationship Id="rId5" Type="http://schemas.openxmlformats.org/officeDocument/2006/relationships/image" Target="../media/image1.e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buitenshuis, schermopname, grond, motor&#10;&#10;Automatisch gegenereerde beschrijving">
            <a:extLst>
              <a:ext uri="{FF2B5EF4-FFF2-40B4-BE49-F238E27FC236}">
                <a16:creationId xmlns:a16="http://schemas.microsoft.com/office/drawing/2014/main" id="{ED81D58C-A74C-8645-5313-828071F90C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hthoek: afgeronde hoeken 1">
            <a:extLst>
              <a:ext uri="{FF2B5EF4-FFF2-40B4-BE49-F238E27FC236}">
                <a16:creationId xmlns:a16="http://schemas.microsoft.com/office/drawing/2014/main" id="{CC58E56A-FE79-64C5-82D2-363F0AF645CB}"/>
              </a:ext>
            </a:extLst>
          </p:cNvPr>
          <p:cNvSpPr/>
          <p:nvPr/>
        </p:nvSpPr>
        <p:spPr>
          <a:xfrm>
            <a:off x="-342199" y="3220034"/>
            <a:ext cx="10294012" cy="2804908"/>
          </a:xfrm>
          <a:prstGeom prst="roundRect">
            <a:avLst>
              <a:gd name="adj" fmla="val 7467"/>
            </a:avLst>
          </a:prstGeom>
          <a:solidFill>
            <a:schemeClr val="accent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6" name="Titel 1">
            <a:extLst>
              <a:ext uri="{FF2B5EF4-FFF2-40B4-BE49-F238E27FC236}">
                <a16:creationId xmlns:a16="http://schemas.microsoft.com/office/drawing/2014/main" id="{F79B2F3F-42D5-20C7-C3A8-23EDD4980DCA}"/>
              </a:ext>
            </a:extLst>
          </p:cNvPr>
          <p:cNvSpPr txBox="1">
            <a:spLocks/>
          </p:cNvSpPr>
          <p:nvPr/>
        </p:nvSpPr>
        <p:spPr>
          <a:xfrm>
            <a:off x="1098855" y="3373545"/>
            <a:ext cx="8852958" cy="1708264"/>
          </a:xfrm>
          <a:prstGeom prst="rect">
            <a:avLst/>
          </a:prstGeom>
        </p:spPr>
        <p:txBody>
          <a:bodyPr anchor="b"/>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nl-NL" sz="2800"/>
              <a:t>14:30-14:00</a:t>
            </a:r>
          </a:p>
          <a:p>
            <a:r>
              <a:rPr lang="nl-NL" sz="3600"/>
              <a:t>Report: The role of underground hydrogen storage in Europe</a:t>
            </a:r>
            <a:endParaRPr lang="en-NL" sz="3600"/>
          </a:p>
        </p:txBody>
      </p:sp>
      <p:pic>
        <p:nvPicPr>
          <p:cNvPr id="8" name="Afbeelding 7" descr="Afbeelding met Graphics, Lettertype, grafische vormgeving, logo&#10;&#10;Automatisch gegenereerde beschrijving">
            <a:extLst>
              <a:ext uri="{FF2B5EF4-FFF2-40B4-BE49-F238E27FC236}">
                <a16:creationId xmlns:a16="http://schemas.microsoft.com/office/drawing/2014/main" id="{DE97FC08-26FF-9758-9904-0EC381D063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317" y="332481"/>
            <a:ext cx="1521402" cy="1521402"/>
          </a:xfrm>
          <a:prstGeom prst="rect">
            <a:avLst/>
          </a:prstGeom>
        </p:spPr>
      </p:pic>
      <p:pic>
        <p:nvPicPr>
          <p:cNvPr id="9" name="Picture 8">
            <a:extLst>
              <a:ext uri="{FF2B5EF4-FFF2-40B4-BE49-F238E27FC236}">
                <a16:creationId xmlns:a16="http://schemas.microsoft.com/office/drawing/2014/main" id="{E6DCB2F4-C994-85F1-3390-CB9AF56FBA5E}"/>
              </a:ext>
            </a:extLst>
          </p:cNvPr>
          <p:cNvPicPr/>
          <p:nvPr/>
        </p:nvPicPr>
        <p:blipFill>
          <a:blip r:embed="rId4" cstate="screen">
            <a:extLst>
              <a:ext uri="{28A0092B-C50C-407E-A947-70E740481C1C}">
                <a14:useLocalDpi xmlns:a14="http://schemas.microsoft.com/office/drawing/2010/main"/>
              </a:ext>
            </a:extLst>
          </a:blip>
          <a:srcRect/>
          <a:stretch/>
        </p:blipFill>
        <p:spPr>
          <a:xfrm>
            <a:off x="1258624" y="5569549"/>
            <a:ext cx="914400" cy="231819"/>
          </a:xfrm>
          <a:prstGeom prst="rect">
            <a:avLst/>
          </a:prstGeom>
        </p:spPr>
      </p:pic>
      <p:sp>
        <p:nvSpPr>
          <p:cNvPr id="27" name="Tekstvak 26">
            <a:extLst>
              <a:ext uri="{FF2B5EF4-FFF2-40B4-BE49-F238E27FC236}">
                <a16:creationId xmlns:a16="http://schemas.microsoft.com/office/drawing/2014/main" id="{71C169EC-7AF6-0A9A-7913-0A141A261D70}"/>
              </a:ext>
            </a:extLst>
          </p:cNvPr>
          <p:cNvSpPr txBox="1"/>
          <p:nvPr/>
        </p:nvSpPr>
        <p:spPr>
          <a:xfrm>
            <a:off x="9566761" y="610266"/>
            <a:ext cx="2008314" cy="286232"/>
          </a:xfrm>
          <a:prstGeom prst="rect">
            <a:avLst/>
          </a:prstGeom>
          <a:noFill/>
        </p:spPr>
        <p:txBody>
          <a:bodyPr wrap="square" rtlCol="0">
            <a:spAutoFit/>
          </a:bodyPr>
          <a:lstStyle/>
          <a:p>
            <a:pPr algn="r">
              <a:lnSpc>
                <a:spcPct val="90000"/>
              </a:lnSpc>
              <a:spcBef>
                <a:spcPts val="1000"/>
              </a:spcBef>
            </a:pPr>
            <a:r>
              <a:rPr lang="nl-NL" sz="1400">
                <a:solidFill>
                  <a:schemeClr val="bg1"/>
                </a:solidFill>
                <a:latin typeface="Raleway Light" panose="020B0604020202020204" pitchFamily="2" charset="0"/>
                <a:ea typeface="+mj-ea"/>
                <a:cs typeface="+mj-cs"/>
              </a:rPr>
              <a:t>April 2024</a:t>
            </a:r>
            <a:endParaRPr lang="en-NL" sz="1400">
              <a:solidFill>
                <a:schemeClr val="bg1"/>
              </a:solidFill>
              <a:latin typeface="Raleway Light" panose="020B0604020202020204" pitchFamily="2" charset="0"/>
              <a:ea typeface="+mj-ea"/>
              <a:cs typeface="+mj-cs"/>
            </a:endParaRPr>
          </a:p>
        </p:txBody>
      </p:sp>
      <p:cxnSp>
        <p:nvCxnSpPr>
          <p:cNvPr id="29" name="Rechte verbindingslijn 28">
            <a:extLst>
              <a:ext uri="{FF2B5EF4-FFF2-40B4-BE49-F238E27FC236}">
                <a16:creationId xmlns:a16="http://schemas.microsoft.com/office/drawing/2014/main" id="{85D809AA-583C-1D38-26C7-DF6058EB9066}"/>
              </a:ext>
            </a:extLst>
          </p:cNvPr>
          <p:cNvCxnSpPr>
            <a:cxnSpLocks/>
          </p:cNvCxnSpPr>
          <p:nvPr/>
        </p:nvCxnSpPr>
        <p:spPr>
          <a:xfrm>
            <a:off x="10333281" y="549275"/>
            <a:ext cx="185871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 name="Ondertitel 2">
            <a:extLst>
              <a:ext uri="{FF2B5EF4-FFF2-40B4-BE49-F238E27FC236}">
                <a16:creationId xmlns:a16="http://schemas.microsoft.com/office/drawing/2014/main" id="{55928974-8545-C3A7-DBD4-8F79CC37321D}"/>
              </a:ext>
            </a:extLst>
          </p:cNvPr>
          <p:cNvSpPr txBox="1">
            <a:spLocks/>
          </p:cNvSpPr>
          <p:nvPr/>
        </p:nvSpPr>
        <p:spPr>
          <a:xfrm>
            <a:off x="1155988" y="5204424"/>
            <a:ext cx="2177935" cy="3651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1400">
                <a:solidFill>
                  <a:srgbClr val="000033"/>
                </a:solidFill>
                <a:latin typeface="Raleway Light" panose="020B0604020202020204" pitchFamily="2" charset="0"/>
                <a:ea typeface="+mj-ea"/>
                <a:cs typeface="+mj-cs"/>
              </a:rPr>
              <a:t>H2eart for Europe</a:t>
            </a:r>
            <a:endParaRPr lang="en-NL" sz="1400">
              <a:solidFill>
                <a:srgbClr val="000033"/>
              </a:solidFill>
              <a:latin typeface="Raleway Light" panose="020B0604020202020204" pitchFamily="2" charset="0"/>
              <a:ea typeface="+mj-ea"/>
              <a:cs typeface="+mj-cs"/>
            </a:endParaRPr>
          </a:p>
        </p:txBody>
      </p:sp>
    </p:spTree>
    <p:extLst>
      <p:ext uri="{BB962C8B-B14F-4D97-AF65-F5344CB8AC3E}">
        <p14:creationId xmlns:p14="http://schemas.microsoft.com/office/powerpoint/2010/main" val="1249075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983F4DF3-DDE6-C94A-A365-CFF4F8164FC2}"/>
              </a:ext>
            </a:extLst>
          </p:cNvPr>
          <p:cNvSpPr txBox="1">
            <a:spLocks/>
          </p:cNvSpPr>
          <p:nvPr/>
        </p:nvSpPr>
        <p:spPr>
          <a:xfrm>
            <a:off x="734593" y="786664"/>
            <a:ext cx="5361408" cy="4339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NL" sz="12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a:latin typeface="+mj-lt"/>
              </a:rPr>
              <a:t>Development of underground hydrogen storage assets</a:t>
            </a:r>
          </a:p>
        </p:txBody>
      </p:sp>
      <p:sp>
        <p:nvSpPr>
          <p:cNvPr id="11" name="Text Placeholder 5">
            <a:extLst>
              <a:ext uri="{FF2B5EF4-FFF2-40B4-BE49-F238E27FC236}">
                <a16:creationId xmlns:a16="http://schemas.microsoft.com/office/drawing/2014/main" id="{32292B0B-07BB-4D34-B636-E47BDCDCABD1}"/>
              </a:ext>
            </a:extLst>
          </p:cNvPr>
          <p:cNvSpPr txBox="1">
            <a:spLocks/>
          </p:cNvSpPr>
          <p:nvPr/>
        </p:nvSpPr>
        <p:spPr>
          <a:xfrm>
            <a:off x="7119257" y="1643742"/>
            <a:ext cx="4698319" cy="3931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GB" sz="2000"/>
          </a:p>
        </p:txBody>
      </p:sp>
      <p:sp>
        <p:nvSpPr>
          <p:cNvPr id="6" name="Text Placeholder 5">
            <a:extLst>
              <a:ext uri="{FF2B5EF4-FFF2-40B4-BE49-F238E27FC236}">
                <a16:creationId xmlns:a16="http://schemas.microsoft.com/office/drawing/2014/main" id="{5D09B5A5-4DB0-D4CF-D075-8C18F84D69C1}"/>
              </a:ext>
            </a:extLst>
          </p:cNvPr>
          <p:cNvSpPr>
            <a:spLocks noGrp="1"/>
          </p:cNvSpPr>
          <p:nvPr>
            <p:ph type="body" sz="quarter" idx="16"/>
          </p:nvPr>
        </p:nvSpPr>
        <p:spPr>
          <a:xfrm>
            <a:off x="6096000" y="958406"/>
            <a:ext cx="5721576" cy="730605"/>
          </a:xfrm>
        </p:spPr>
        <p:txBody>
          <a:bodyPr/>
          <a:lstStyle/>
          <a:p>
            <a:r>
              <a:rPr lang="en-GB" sz="1200">
                <a:latin typeface="Cabin bold" pitchFamily="2" charset="0"/>
              </a:rPr>
              <a:t>Figure: Potential setup of UHS to serve the full flexibility range by efficient well placement to increase withdrawal and injection rates</a:t>
            </a:r>
          </a:p>
        </p:txBody>
      </p:sp>
      <p:sp>
        <p:nvSpPr>
          <p:cNvPr id="7" name="Text Placeholder 6">
            <a:extLst>
              <a:ext uri="{FF2B5EF4-FFF2-40B4-BE49-F238E27FC236}">
                <a16:creationId xmlns:a16="http://schemas.microsoft.com/office/drawing/2014/main" id="{4C31A1AB-1726-B890-14BB-42CF0ED16DAB}"/>
              </a:ext>
            </a:extLst>
          </p:cNvPr>
          <p:cNvSpPr>
            <a:spLocks noGrp="1"/>
          </p:cNvSpPr>
          <p:nvPr>
            <p:ph type="body" sz="quarter" idx="17"/>
          </p:nvPr>
        </p:nvSpPr>
        <p:spPr>
          <a:xfrm>
            <a:off x="734591" y="2155371"/>
            <a:ext cx="4658147" cy="3485597"/>
          </a:xfrm>
        </p:spPr>
        <p:txBody>
          <a:bodyPr/>
          <a:lstStyle/>
          <a:p>
            <a:pPr marL="285750" indent="-285750">
              <a:buClr>
                <a:schemeClr val="tx2"/>
              </a:buClr>
              <a:buFont typeface="Cabin" pitchFamily="2" charset="0"/>
              <a:buChar char="»"/>
            </a:pPr>
            <a:r>
              <a:rPr lang="en-GB" sz="1800" i="0" u="none" strike="noStrike" baseline="0">
                <a:solidFill>
                  <a:srgbClr val="000033"/>
                </a:solidFill>
              </a:rPr>
              <a:t>Examples of key parameters for operation of storage assets are storage volume, i</a:t>
            </a:r>
            <a:r>
              <a:rPr lang="en-GB">
                <a:solidFill>
                  <a:srgbClr val="000033"/>
                </a:solidFill>
              </a:rPr>
              <a:t>njection and withdrawal rates.</a:t>
            </a:r>
          </a:p>
          <a:p>
            <a:pPr marL="285750" indent="-285750">
              <a:buClr>
                <a:schemeClr val="tx2"/>
              </a:buClr>
              <a:buFont typeface="Cabin" pitchFamily="2" charset="0"/>
              <a:buChar char="»"/>
            </a:pPr>
            <a:r>
              <a:rPr lang="en-GB">
                <a:solidFill>
                  <a:srgbClr val="000033"/>
                </a:solidFill>
              </a:rPr>
              <a:t>Netting of customer requests reduces the need for storage, allowing for more flexibility to react to fluctuating supply and demand conditions</a:t>
            </a:r>
          </a:p>
          <a:p>
            <a:pPr marL="285750" indent="-285750">
              <a:buClr>
                <a:schemeClr val="tx2"/>
              </a:buClr>
              <a:buFont typeface="Cabin" pitchFamily="2" charset="0"/>
              <a:buChar char="»"/>
            </a:pPr>
            <a:r>
              <a:rPr lang="en-GB" sz="1800" i="0" u="none" strike="noStrike" baseline="0">
                <a:solidFill>
                  <a:srgbClr val="000033"/>
                </a:solidFill>
              </a:rPr>
              <a:t>Different operational modes of UHS allow for different cycle types and enable meeting flexibility needs.</a:t>
            </a:r>
            <a:endParaRPr lang="en-GB" sz="2000"/>
          </a:p>
        </p:txBody>
      </p:sp>
      <p:pic>
        <p:nvPicPr>
          <p:cNvPr id="16" name="Picture Placeholder 15" descr="A diagram of a rock formation&#10;&#10;Description automatically generated">
            <a:extLst>
              <a:ext uri="{FF2B5EF4-FFF2-40B4-BE49-F238E27FC236}">
                <a16:creationId xmlns:a16="http://schemas.microsoft.com/office/drawing/2014/main" id="{B749885D-19F1-23A0-8633-DF172DE69162}"/>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6106" r="7273"/>
          <a:stretch/>
        </p:blipFill>
        <p:spPr>
          <a:xfrm>
            <a:off x="6136536" y="1430386"/>
            <a:ext cx="5539527" cy="3997227"/>
          </a:xfrm>
        </p:spPr>
      </p:pic>
      <p:sp>
        <p:nvSpPr>
          <p:cNvPr id="17" name="Text Placeholder 5">
            <a:extLst>
              <a:ext uri="{FF2B5EF4-FFF2-40B4-BE49-F238E27FC236}">
                <a16:creationId xmlns:a16="http://schemas.microsoft.com/office/drawing/2014/main" id="{8A07808F-E917-61DE-614B-93551010F9F7}"/>
              </a:ext>
            </a:extLst>
          </p:cNvPr>
          <p:cNvSpPr txBox="1">
            <a:spLocks/>
          </p:cNvSpPr>
          <p:nvPr/>
        </p:nvSpPr>
        <p:spPr>
          <a:xfrm>
            <a:off x="6096000" y="5373849"/>
            <a:ext cx="5580063" cy="534237"/>
          </a:xfrm>
          <a:prstGeom prst="rect">
            <a:avLst/>
          </a:prstGeom>
        </p:spPr>
        <p:txBody>
          <a:bodyPr/>
          <a:lstStyle>
            <a:lvl1pPr marL="0" indent="0" algn="l" defTabSz="914400" rtl="0" eaLnBrk="1" latinLnBrk="0" hangingPunct="1">
              <a:lnSpc>
                <a:spcPts val="17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t>Note: All technologies can be utilised for various flexibility ranges. Drawings are not representative of true size.</a:t>
            </a:r>
          </a:p>
        </p:txBody>
      </p:sp>
      <p:sp>
        <p:nvSpPr>
          <p:cNvPr id="2" name="Rechthoek: afgeronde hoeken 28">
            <a:extLst>
              <a:ext uri="{FF2B5EF4-FFF2-40B4-BE49-F238E27FC236}">
                <a16:creationId xmlns:a16="http://schemas.microsoft.com/office/drawing/2014/main" id="{09CF0A53-317C-C262-6F3C-B4267B8CBA3C}"/>
              </a:ext>
            </a:extLst>
          </p:cNvPr>
          <p:cNvSpPr/>
          <p:nvPr/>
        </p:nvSpPr>
        <p:spPr>
          <a:xfrm>
            <a:off x="10947580" y="184860"/>
            <a:ext cx="537700" cy="433902"/>
          </a:xfrm>
          <a:prstGeom prst="roundRect">
            <a:avLst>
              <a:gd name="adj" fmla="val 29202"/>
            </a:avLst>
          </a:prstGeom>
          <a:solidFill>
            <a:srgbClr val="D8E4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latin typeface="Raleway Light" pitchFamily="2" charset="0"/>
              </a:rPr>
              <a:t>2. </a:t>
            </a:r>
          </a:p>
        </p:txBody>
      </p:sp>
      <p:sp>
        <p:nvSpPr>
          <p:cNvPr id="3" name="Tijdelijke aanduiding voor inhoud 41">
            <a:extLst>
              <a:ext uri="{FF2B5EF4-FFF2-40B4-BE49-F238E27FC236}">
                <a16:creationId xmlns:a16="http://schemas.microsoft.com/office/drawing/2014/main" id="{A9CC8DD4-0D26-EF19-5A16-A0EE293365BB}"/>
              </a:ext>
            </a:extLst>
          </p:cNvPr>
          <p:cNvSpPr txBox="1">
            <a:spLocks/>
          </p:cNvSpPr>
          <p:nvPr/>
        </p:nvSpPr>
        <p:spPr>
          <a:xfrm>
            <a:off x="541515" y="6402935"/>
            <a:ext cx="2107556" cy="231781"/>
          </a:xfrm>
          <a:prstGeom prst="rect">
            <a:avLst/>
          </a:prstGeom>
        </p:spPr>
        <p:txBody>
          <a:bodyPr/>
          <a:lstStyle>
            <a:lvl1pPr indent="0">
              <a:lnSpc>
                <a:spcPct val="90000"/>
              </a:lnSpc>
              <a:spcBef>
                <a:spcPts val="1000"/>
              </a:spcBef>
              <a:buFont typeface="Arial" panose="020B0604020202020204" pitchFamily="34" charset="0"/>
              <a:buNone/>
              <a:defRPr lang="en-NL" sz="1200" dirty="0">
                <a:latin typeface="Raleway Light"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nl-NL"/>
              <a:t>April 2024</a:t>
            </a:r>
            <a:endParaRPr lang="en-NL"/>
          </a:p>
        </p:txBody>
      </p:sp>
    </p:spTree>
    <p:extLst>
      <p:ext uri="{BB962C8B-B14F-4D97-AF65-F5344CB8AC3E}">
        <p14:creationId xmlns:p14="http://schemas.microsoft.com/office/powerpoint/2010/main" val="3404559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593DF8E0-A415-08A7-1530-41982429E168}"/>
              </a:ext>
            </a:extLst>
          </p:cNvPr>
          <p:cNvGraphicFramePr>
            <a:graphicFrameLocks noChangeAspect="1"/>
          </p:cNvGraphicFramePr>
          <p:nvPr>
            <p:custDataLst>
              <p:tags r:id="rId1"/>
            </p:custDataLst>
            <p:extLst>
              <p:ext uri="{D42A27DB-BD31-4B8C-83A1-F6EECF244321}">
                <p14:modId xmlns:p14="http://schemas.microsoft.com/office/powerpoint/2010/main" val="31105341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13" name="think-cell data - do not delete" hidden="1">
                        <a:extLst>
                          <a:ext uri="{FF2B5EF4-FFF2-40B4-BE49-F238E27FC236}">
                            <a16:creationId xmlns:a16="http://schemas.microsoft.com/office/drawing/2014/main" id="{593DF8E0-A415-08A7-1530-41982429E16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hthoek: afgeronde hoeken 28">
            <a:extLst>
              <a:ext uri="{FF2B5EF4-FFF2-40B4-BE49-F238E27FC236}">
                <a16:creationId xmlns:a16="http://schemas.microsoft.com/office/drawing/2014/main" id="{081893B8-7CC8-5C90-0EBD-60607DC3D3B6}"/>
              </a:ext>
            </a:extLst>
          </p:cNvPr>
          <p:cNvSpPr/>
          <p:nvPr/>
        </p:nvSpPr>
        <p:spPr>
          <a:xfrm>
            <a:off x="734592" y="4539813"/>
            <a:ext cx="10357711" cy="1200290"/>
          </a:xfrm>
          <a:prstGeom prst="roundRect">
            <a:avLst>
              <a:gd name="adj" fmla="val 5723"/>
            </a:avLst>
          </a:prstGeom>
          <a:solidFill>
            <a:srgbClr val="D8E4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6" name="Rechthoek: afgeronde hoeken 28">
            <a:extLst>
              <a:ext uri="{FF2B5EF4-FFF2-40B4-BE49-F238E27FC236}">
                <a16:creationId xmlns:a16="http://schemas.microsoft.com/office/drawing/2014/main" id="{EBC4D22E-4A64-AD08-AA07-6E1759E215C7}"/>
              </a:ext>
            </a:extLst>
          </p:cNvPr>
          <p:cNvSpPr/>
          <p:nvPr/>
        </p:nvSpPr>
        <p:spPr>
          <a:xfrm>
            <a:off x="734592" y="3192844"/>
            <a:ext cx="10357711" cy="1200290"/>
          </a:xfrm>
          <a:prstGeom prst="roundRect">
            <a:avLst>
              <a:gd name="adj" fmla="val 5723"/>
            </a:avLst>
          </a:prstGeom>
          <a:solidFill>
            <a:srgbClr val="D8E4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7" name="Rechthoek: afgeronde hoeken 28">
            <a:extLst>
              <a:ext uri="{FF2B5EF4-FFF2-40B4-BE49-F238E27FC236}">
                <a16:creationId xmlns:a16="http://schemas.microsoft.com/office/drawing/2014/main" id="{53966528-740A-3B6D-EEA3-08DAAF26E34F}"/>
              </a:ext>
            </a:extLst>
          </p:cNvPr>
          <p:cNvSpPr/>
          <p:nvPr/>
        </p:nvSpPr>
        <p:spPr>
          <a:xfrm>
            <a:off x="734593" y="1777175"/>
            <a:ext cx="10357711" cy="1266827"/>
          </a:xfrm>
          <a:prstGeom prst="roundRect">
            <a:avLst>
              <a:gd name="adj" fmla="val 5723"/>
            </a:avLst>
          </a:prstGeom>
          <a:solidFill>
            <a:srgbClr val="D8E4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0" name="Text Placeholder 1">
            <a:extLst>
              <a:ext uri="{FF2B5EF4-FFF2-40B4-BE49-F238E27FC236}">
                <a16:creationId xmlns:a16="http://schemas.microsoft.com/office/drawing/2014/main" id="{983F4DF3-DDE6-C94A-A365-CFF4F8164FC2}"/>
              </a:ext>
            </a:extLst>
          </p:cNvPr>
          <p:cNvSpPr txBox="1">
            <a:spLocks/>
          </p:cNvSpPr>
          <p:nvPr/>
        </p:nvSpPr>
        <p:spPr>
          <a:xfrm>
            <a:off x="734592" y="786664"/>
            <a:ext cx="10941471" cy="4339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NL" sz="12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a:latin typeface="+mj-lt"/>
              </a:rPr>
              <a:t>Development of underground hydrogen storage assets</a:t>
            </a:r>
          </a:p>
        </p:txBody>
      </p:sp>
      <p:pic>
        <p:nvPicPr>
          <p:cNvPr id="3" name="Picture 2" descr="A green circle with dots&#10;&#10;Description automatically generated">
            <a:extLst>
              <a:ext uri="{FF2B5EF4-FFF2-40B4-BE49-F238E27FC236}">
                <a16:creationId xmlns:a16="http://schemas.microsoft.com/office/drawing/2014/main" id="{E8831066-42B2-EFB8-BB90-1A68C392E8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116" y="1927479"/>
            <a:ext cx="966218" cy="966218"/>
          </a:xfrm>
          <a:prstGeom prst="rect">
            <a:avLst/>
          </a:prstGeom>
        </p:spPr>
      </p:pic>
      <p:pic>
        <p:nvPicPr>
          <p:cNvPr id="18" name="Picture 17" descr="A green shield with a check mark&#10;&#10;Description automatically generated">
            <a:extLst>
              <a:ext uri="{FF2B5EF4-FFF2-40B4-BE49-F238E27FC236}">
                <a16:creationId xmlns:a16="http://schemas.microsoft.com/office/drawing/2014/main" id="{2A9DF9C3-3040-066E-3A59-05EF913D762E}"/>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984116" y="3309881"/>
            <a:ext cx="966217" cy="966217"/>
          </a:xfrm>
          <a:prstGeom prst="rect">
            <a:avLst/>
          </a:prstGeom>
        </p:spPr>
      </p:pic>
      <p:pic>
        <p:nvPicPr>
          <p:cNvPr id="11" name="Content Placeholder 10" descr="A green and black logo&#10;&#10;Description automatically generated">
            <a:extLst>
              <a:ext uri="{FF2B5EF4-FFF2-40B4-BE49-F238E27FC236}">
                <a16:creationId xmlns:a16="http://schemas.microsoft.com/office/drawing/2014/main" id="{6828679C-7155-91E6-B824-D67FE7397E4B}"/>
              </a:ext>
            </a:extLst>
          </p:cNvPr>
          <p:cNvPicPr>
            <a:picLocks noGrp="1" noChangeAspect="1"/>
          </p:cNvPicPr>
          <p:nvPr>
            <p:ph sz="quarter" idx="10"/>
          </p:nvPr>
        </p:nvPicPr>
        <p:blipFill rotWithShape="1">
          <a:blip r:embed="rId8">
            <a:extLst>
              <a:ext uri="{28A0092B-C50C-407E-A947-70E740481C1C}">
                <a14:useLocalDpi xmlns:a14="http://schemas.microsoft.com/office/drawing/2010/main" val="0"/>
              </a:ext>
            </a:extLst>
          </a:blip>
          <a:srcRect/>
          <a:stretch/>
        </p:blipFill>
        <p:spPr>
          <a:xfrm>
            <a:off x="984116" y="4656850"/>
            <a:ext cx="966217" cy="966217"/>
          </a:xfrm>
          <a:prstGeom prst="rect">
            <a:avLst/>
          </a:prstGeom>
        </p:spPr>
      </p:pic>
      <p:sp>
        <p:nvSpPr>
          <p:cNvPr id="14" name="Rectangle 13">
            <a:extLst>
              <a:ext uri="{FF2B5EF4-FFF2-40B4-BE49-F238E27FC236}">
                <a16:creationId xmlns:a16="http://schemas.microsoft.com/office/drawing/2014/main" id="{F63C5B9A-0E1E-9E99-50F7-C6EAD503FEB2}"/>
              </a:ext>
            </a:extLst>
          </p:cNvPr>
          <p:cNvSpPr/>
          <p:nvPr/>
        </p:nvSpPr>
        <p:spPr>
          <a:xfrm>
            <a:off x="2418512" y="1927480"/>
            <a:ext cx="8046288" cy="9662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solidFill>
                  <a:schemeClr val="tx1"/>
                </a:solidFill>
              </a:rPr>
              <a:t>To </a:t>
            </a:r>
            <a:r>
              <a:rPr lang="en-GB" b="1">
                <a:solidFill>
                  <a:schemeClr val="tx1"/>
                </a:solidFill>
              </a:rPr>
              <a:t>unlock all benefits </a:t>
            </a:r>
            <a:r>
              <a:rPr lang="en-GB">
                <a:solidFill>
                  <a:schemeClr val="tx1"/>
                </a:solidFill>
              </a:rPr>
              <a:t>of UHS and leverage synergies, various technological </a:t>
            </a:r>
            <a:r>
              <a:rPr lang="en-GB" b="1">
                <a:solidFill>
                  <a:schemeClr val="tx1"/>
                </a:solidFill>
              </a:rPr>
              <a:t>UHS solutions must work together.</a:t>
            </a:r>
          </a:p>
        </p:txBody>
      </p:sp>
      <p:sp>
        <p:nvSpPr>
          <p:cNvPr id="15" name="Rectangle 14">
            <a:extLst>
              <a:ext uri="{FF2B5EF4-FFF2-40B4-BE49-F238E27FC236}">
                <a16:creationId xmlns:a16="http://schemas.microsoft.com/office/drawing/2014/main" id="{7988DEF3-3EDF-6BA3-F1E4-67FD5A74BF21}"/>
              </a:ext>
            </a:extLst>
          </p:cNvPr>
          <p:cNvSpPr/>
          <p:nvPr/>
        </p:nvSpPr>
        <p:spPr>
          <a:xfrm>
            <a:off x="2418512" y="3309881"/>
            <a:ext cx="8046288" cy="9662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solidFill>
                  <a:schemeClr val="tx1"/>
                </a:solidFill>
              </a:rPr>
              <a:t>Rapid kick-off of UHS development whilst </a:t>
            </a:r>
            <a:r>
              <a:rPr lang="en-GB" b="1">
                <a:solidFill>
                  <a:schemeClr val="tx1"/>
                </a:solidFill>
              </a:rPr>
              <a:t>ensuring high safety standards </a:t>
            </a:r>
            <a:r>
              <a:rPr lang="en-GB">
                <a:solidFill>
                  <a:schemeClr val="tx1"/>
                </a:solidFill>
              </a:rPr>
              <a:t>is of utmost importance.</a:t>
            </a:r>
          </a:p>
        </p:txBody>
      </p:sp>
      <p:sp>
        <p:nvSpPr>
          <p:cNvPr id="16" name="Rectangle 15">
            <a:extLst>
              <a:ext uri="{FF2B5EF4-FFF2-40B4-BE49-F238E27FC236}">
                <a16:creationId xmlns:a16="http://schemas.microsoft.com/office/drawing/2014/main" id="{9C6905C4-91F8-9ECA-0A5C-CE201843B0E6}"/>
              </a:ext>
            </a:extLst>
          </p:cNvPr>
          <p:cNvSpPr/>
          <p:nvPr/>
        </p:nvSpPr>
        <p:spPr>
          <a:xfrm>
            <a:off x="2418512" y="4656850"/>
            <a:ext cx="8046288" cy="9662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solidFill>
                  <a:schemeClr val="tx1"/>
                </a:solidFill>
              </a:rPr>
              <a:t>Building on decades of </a:t>
            </a:r>
            <a:r>
              <a:rPr lang="en-GB" b="1">
                <a:solidFill>
                  <a:schemeClr val="tx1"/>
                </a:solidFill>
              </a:rPr>
              <a:t>experience</a:t>
            </a:r>
            <a:r>
              <a:rPr lang="en-GB">
                <a:solidFill>
                  <a:schemeClr val="tx1"/>
                </a:solidFill>
              </a:rPr>
              <a:t> and </a:t>
            </a:r>
            <a:r>
              <a:rPr lang="en-GB" b="1">
                <a:solidFill>
                  <a:schemeClr val="tx1"/>
                </a:solidFill>
              </a:rPr>
              <a:t>leveraging existing infrastructure shortens development timelines </a:t>
            </a:r>
            <a:r>
              <a:rPr lang="en-GB">
                <a:solidFill>
                  <a:schemeClr val="tx1"/>
                </a:solidFill>
              </a:rPr>
              <a:t>and</a:t>
            </a:r>
            <a:r>
              <a:rPr lang="en-GB" b="1">
                <a:solidFill>
                  <a:schemeClr val="tx1"/>
                </a:solidFill>
              </a:rPr>
              <a:t> investment needs</a:t>
            </a:r>
            <a:r>
              <a:rPr lang="en-GB">
                <a:solidFill>
                  <a:schemeClr val="tx1"/>
                </a:solidFill>
              </a:rPr>
              <a:t>.</a:t>
            </a:r>
          </a:p>
        </p:txBody>
      </p:sp>
      <p:sp>
        <p:nvSpPr>
          <p:cNvPr id="2" name="Text Placeholder 1">
            <a:extLst>
              <a:ext uri="{FF2B5EF4-FFF2-40B4-BE49-F238E27FC236}">
                <a16:creationId xmlns:a16="http://schemas.microsoft.com/office/drawing/2014/main" id="{3C89A627-7E5A-D869-9CCD-F8699A7EB6A9}"/>
              </a:ext>
            </a:extLst>
          </p:cNvPr>
          <p:cNvSpPr txBox="1">
            <a:spLocks/>
          </p:cNvSpPr>
          <p:nvPr/>
        </p:nvSpPr>
        <p:spPr>
          <a:xfrm>
            <a:off x="734592" y="1189760"/>
            <a:ext cx="10941471" cy="4339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NL" sz="12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i="1"/>
              <a:t>Key takeaways of part 2.</a:t>
            </a:r>
          </a:p>
        </p:txBody>
      </p:sp>
      <p:sp>
        <p:nvSpPr>
          <p:cNvPr id="9" name="Rechthoek: afgeronde hoeken 28">
            <a:extLst>
              <a:ext uri="{FF2B5EF4-FFF2-40B4-BE49-F238E27FC236}">
                <a16:creationId xmlns:a16="http://schemas.microsoft.com/office/drawing/2014/main" id="{CC8F0001-8C3F-93A0-FFA7-69F00A51C4C6}"/>
              </a:ext>
            </a:extLst>
          </p:cNvPr>
          <p:cNvSpPr/>
          <p:nvPr/>
        </p:nvSpPr>
        <p:spPr>
          <a:xfrm>
            <a:off x="10947580" y="184860"/>
            <a:ext cx="537700" cy="433902"/>
          </a:xfrm>
          <a:prstGeom prst="roundRect">
            <a:avLst>
              <a:gd name="adj" fmla="val 29202"/>
            </a:avLst>
          </a:prstGeom>
          <a:solidFill>
            <a:srgbClr val="D8E4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latin typeface="Raleway Light" pitchFamily="2" charset="0"/>
              </a:rPr>
              <a:t>2. </a:t>
            </a:r>
          </a:p>
        </p:txBody>
      </p:sp>
      <p:sp>
        <p:nvSpPr>
          <p:cNvPr id="8" name="Tijdelijke aanduiding voor inhoud 41">
            <a:extLst>
              <a:ext uri="{FF2B5EF4-FFF2-40B4-BE49-F238E27FC236}">
                <a16:creationId xmlns:a16="http://schemas.microsoft.com/office/drawing/2014/main" id="{9FB9D0A6-029E-F3B9-F3C7-4DD0769CB4B9}"/>
              </a:ext>
            </a:extLst>
          </p:cNvPr>
          <p:cNvSpPr txBox="1">
            <a:spLocks/>
          </p:cNvSpPr>
          <p:nvPr/>
        </p:nvSpPr>
        <p:spPr>
          <a:xfrm>
            <a:off x="541515" y="6402935"/>
            <a:ext cx="2107556" cy="231781"/>
          </a:xfrm>
          <a:prstGeom prst="rect">
            <a:avLst/>
          </a:prstGeom>
        </p:spPr>
        <p:txBody>
          <a:bodyPr/>
          <a:lstStyle>
            <a:lvl1pPr indent="0">
              <a:lnSpc>
                <a:spcPct val="90000"/>
              </a:lnSpc>
              <a:spcBef>
                <a:spcPts val="1000"/>
              </a:spcBef>
              <a:buFont typeface="Arial" panose="020B0604020202020204" pitchFamily="34" charset="0"/>
              <a:buNone/>
              <a:defRPr lang="en-NL" sz="1200" dirty="0">
                <a:latin typeface="Raleway Light"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nl-NL"/>
              <a:t>April 2024</a:t>
            </a:r>
            <a:endParaRPr lang="en-NL"/>
          </a:p>
        </p:txBody>
      </p:sp>
    </p:spTree>
    <p:extLst>
      <p:ext uri="{BB962C8B-B14F-4D97-AF65-F5344CB8AC3E}">
        <p14:creationId xmlns:p14="http://schemas.microsoft.com/office/powerpoint/2010/main" val="3664367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139925-A25D-5246-BBFE-532EF5A3DF08}"/>
              </a:ext>
            </a:extLst>
          </p:cNvPr>
          <p:cNvSpPr>
            <a:spLocks noGrp="1"/>
          </p:cNvSpPr>
          <p:nvPr>
            <p:ph type="body" sz="quarter" idx="10"/>
          </p:nvPr>
        </p:nvSpPr>
        <p:spPr>
          <a:xfrm>
            <a:off x="735013" y="787400"/>
            <a:ext cx="4848618" cy="1194586"/>
          </a:xfrm>
        </p:spPr>
        <p:txBody>
          <a:bodyPr/>
          <a:lstStyle/>
          <a:p>
            <a:r>
              <a:rPr lang="en-GB"/>
              <a:t>Trajectory of underground hydrogen storage developments: 2030 and beyond</a:t>
            </a:r>
          </a:p>
        </p:txBody>
      </p:sp>
      <p:pic>
        <p:nvPicPr>
          <p:cNvPr id="41" name="Content Placeholder 40" descr="A map of europe with different colored dots&#10;&#10;Description automatically generated">
            <a:extLst>
              <a:ext uri="{FF2B5EF4-FFF2-40B4-BE49-F238E27FC236}">
                <a16:creationId xmlns:a16="http://schemas.microsoft.com/office/drawing/2014/main" id="{D6D60D0A-E05F-72B8-D380-315A43DF00B3}"/>
              </a:ext>
            </a:extLst>
          </p:cNvPr>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l="26699" r="26354"/>
          <a:stretch/>
        </p:blipFill>
        <p:spPr>
          <a:xfrm>
            <a:off x="5802285" y="903502"/>
            <a:ext cx="3419491" cy="4552660"/>
          </a:xfrm>
        </p:spPr>
      </p:pic>
      <p:sp>
        <p:nvSpPr>
          <p:cNvPr id="46" name="Text Placeholder 45">
            <a:extLst>
              <a:ext uri="{FF2B5EF4-FFF2-40B4-BE49-F238E27FC236}">
                <a16:creationId xmlns:a16="http://schemas.microsoft.com/office/drawing/2014/main" id="{A7C8D25D-80B2-4C39-E441-BC14B475591D}"/>
              </a:ext>
            </a:extLst>
          </p:cNvPr>
          <p:cNvSpPr>
            <a:spLocks noGrp="1"/>
          </p:cNvSpPr>
          <p:nvPr>
            <p:ph type="body" sz="quarter" idx="16"/>
          </p:nvPr>
        </p:nvSpPr>
        <p:spPr>
          <a:xfrm>
            <a:off x="5802285" y="5486611"/>
            <a:ext cx="5655124" cy="822114"/>
          </a:xfrm>
        </p:spPr>
        <p:txBody>
          <a:bodyPr/>
          <a:lstStyle/>
          <a:p>
            <a:r>
              <a:rPr lang="en-GB" sz="1200"/>
              <a:t>Figure: Actual UHS sites in operation in 2030 (left) and gap with required storage volume to tap into the benefits for the energy system (right)</a:t>
            </a:r>
          </a:p>
        </p:txBody>
      </p:sp>
      <p:sp>
        <p:nvSpPr>
          <p:cNvPr id="47" name="Text Placeholder 46">
            <a:extLst>
              <a:ext uri="{FF2B5EF4-FFF2-40B4-BE49-F238E27FC236}">
                <a16:creationId xmlns:a16="http://schemas.microsoft.com/office/drawing/2014/main" id="{F7D9BF40-76A7-947D-9A53-2BB8702E1D6E}"/>
              </a:ext>
            </a:extLst>
          </p:cNvPr>
          <p:cNvSpPr>
            <a:spLocks noGrp="1"/>
          </p:cNvSpPr>
          <p:nvPr>
            <p:ph type="body" sz="quarter" idx="17"/>
          </p:nvPr>
        </p:nvSpPr>
        <p:spPr>
          <a:xfrm>
            <a:off x="734591" y="2311399"/>
            <a:ext cx="4658147" cy="2974279"/>
          </a:xfrm>
        </p:spPr>
        <p:txBody>
          <a:bodyPr/>
          <a:lstStyle/>
          <a:p>
            <a:pPr marL="285750" indent="-285750">
              <a:buClr>
                <a:schemeClr val="tx2"/>
              </a:buClr>
              <a:buFont typeface="Cabin" pitchFamily="2" charset="0"/>
              <a:buChar char="»"/>
            </a:pPr>
            <a:r>
              <a:rPr lang="en-GB"/>
              <a:t>Storage projects are already being developed across Europe with </a:t>
            </a:r>
            <a:r>
              <a:rPr lang="en-GB" b="1"/>
              <a:t>9.1 </a:t>
            </a:r>
            <a:r>
              <a:rPr lang="en-GB" b="1" err="1"/>
              <a:t>TWh</a:t>
            </a:r>
            <a:r>
              <a:rPr lang="en-GB" b="1"/>
              <a:t> of pure-hydrogen storage capacity</a:t>
            </a:r>
            <a:r>
              <a:rPr lang="en-GB"/>
              <a:t> in the pipeline </a:t>
            </a:r>
            <a:r>
              <a:rPr lang="en-GB" b="1"/>
              <a:t>for 2030.</a:t>
            </a:r>
          </a:p>
          <a:p>
            <a:pPr marL="285750" indent="-285750">
              <a:buClr>
                <a:schemeClr val="tx2"/>
              </a:buClr>
              <a:buFont typeface="Cabin" pitchFamily="2" charset="0"/>
              <a:buChar char="»"/>
            </a:pPr>
            <a:r>
              <a:rPr lang="en-GB"/>
              <a:t>Around </a:t>
            </a:r>
            <a:r>
              <a:rPr lang="en-GB" b="1"/>
              <a:t>45 </a:t>
            </a:r>
            <a:r>
              <a:rPr lang="en-GB" b="1" err="1"/>
              <a:t>TWh</a:t>
            </a:r>
            <a:r>
              <a:rPr lang="en-GB"/>
              <a:t> of storage would be </a:t>
            </a:r>
            <a:r>
              <a:rPr lang="en-GB" b="1"/>
              <a:t>required</a:t>
            </a:r>
            <a:r>
              <a:rPr lang="en-GB"/>
              <a:t> to tap into the benefits for the energy system, resulting in a </a:t>
            </a:r>
            <a:r>
              <a:rPr lang="en-GB" b="1"/>
              <a:t>gap of 36 </a:t>
            </a:r>
            <a:r>
              <a:rPr lang="en-GB" b="1" err="1"/>
              <a:t>TWh</a:t>
            </a:r>
            <a:r>
              <a:rPr lang="en-GB" b="1"/>
              <a:t> in 2030. </a:t>
            </a:r>
          </a:p>
        </p:txBody>
      </p:sp>
      <p:pic>
        <p:nvPicPr>
          <p:cNvPr id="20" name="Picture 19" descr="A graph of a bar chart&#10;&#10;Description automatically generated with medium confidence">
            <a:extLst>
              <a:ext uri="{FF2B5EF4-FFF2-40B4-BE49-F238E27FC236}">
                <a16:creationId xmlns:a16="http://schemas.microsoft.com/office/drawing/2014/main" id="{AA972F33-39B2-CAF7-236E-C5E11497DC1F}"/>
              </a:ext>
            </a:extLst>
          </p:cNvPr>
          <p:cNvPicPr>
            <a:picLocks noChangeAspect="1"/>
          </p:cNvPicPr>
          <p:nvPr/>
        </p:nvPicPr>
        <p:blipFill rotWithShape="1">
          <a:blip r:embed="rId4">
            <a:extLst>
              <a:ext uri="{28A0092B-C50C-407E-A947-70E740481C1C}">
                <a14:useLocalDpi xmlns:a14="http://schemas.microsoft.com/office/drawing/2010/main" val="0"/>
              </a:ext>
            </a:extLst>
          </a:blip>
          <a:srcRect l="30853" r="28406"/>
          <a:stretch/>
        </p:blipFill>
        <p:spPr>
          <a:xfrm>
            <a:off x="9221776" y="903502"/>
            <a:ext cx="2722305" cy="4176499"/>
          </a:xfrm>
          <a:prstGeom prst="rect">
            <a:avLst/>
          </a:prstGeom>
        </p:spPr>
      </p:pic>
      <p:sp>
        <p:nvSpPr>
          <p:cNvPr id="23" name="Text Placeholder 1">
            <a:extLst>
              <a:ext uri="{FF2B5EF4-FFF2-40B4-BE49-F238E27FC236}">
                <a16:creationId xmlns:a16="http://schemas.microsoft.com/office/drawing/2014/main" id="{C5EC5EE7-E6FF-42EF-7D41-7B83C8C83BA8}"/>
              </a:ext>
            </a:extLst>
          </p:cNvPr>
          <p:cNvSpPr txBox="1">
            <a:spLocks/>
          </p:cNvSpPr>
          <p:nvPr/>
        </p:nvSpPr>
        <p:spPr>
          <a:xfrm>
            <a:off x="734592" y="786664"/>
            <a:ext cx="10941471" cy="4339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NL" sz="12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200">
              <a:latin typeface="+mj-lt"/>
            </a:endParaRPr>
          </a:p>
        </p:txBody>
      </p:sp>
      <p:sp>
        <p:nvSpPr>
          <p:cNvPr id="4" name="Rechthoek: afgeronde hoeken 28">
            <a:extLst>
              <a:ext uri="{FF2B5EF4-FFF2-40B4-BE49-F238E27FC236}">
                <a16:creationId xmlns:a16="http://schemas.microsoft.com/office/drawing/2014/main" id="{00ADFB4A-C545-B3F9-6A46-2D4F02F27B58}"/>
              </a:ext>
            </a:extLst>
          </p:cNvPr>
          <p:cNvSpPr/>
          <p:nvPr/>
        </p:nvSpPr>
        <p:spPr>
          <a:xfrm>
            <a:off x="10947580" y="184860"/>
            <a:ext cx="537700" cy="433902"/>
          </a:xfrm>
          <a:prstGeom prst="roundRect">
            <a:avLst>
              <a:gd name="adj" fmla="val 29202"/>
            </a:avLst>
          </a:prstGeom>
          <a:solidFill>
            <a:srgbClr val="C5D4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latin typeface="Raleway Light" pitchFamily="2" charset="0"/>
              </a:rPr>
              <a:t>3. </a:t>
            </a:r>
          </a:p>
        </p:txBody>
      </p:sp>
      <p:sp>
        <p:nvSpPr>
          <p:cNvPr id="7" name="Tijdelijke aanduiding voor inhoud 41">
            <a:extLst>
              <a:ext uri="{FF2B5EF4-FFF2-40B4-BE49-F238E27FC236}">
                <a16:creationId xmlns:a16="http://schemas.microsoft.com/office/drawing/2014/main" id="{F2BA1A1C-E044-CCE3-B893-E3C7F3A9568F}"/>
              </a:ext>
            </a:extLst>
          </p:cNvPr>
          <p:cNvSpPr txBox="1">
            <a:spLocks/>
          </p:cNvSpPr>
          <p:nvPr/>
        </p:nvSpPr>
        <p:spPr>
          <a:xfrm>
            <a:off x="541515" y="6402935"/>
            <a:ext cx="2107556" cy="231781"/>
          </a:xfrm>
          <a:prstGeom prst="rect">
            <a:avLst/>
          </a:prstGeom>
        </p:spPr>
        <p:txBody>
          <a:bodyPr/>
          <a:lstStyle>
            <a:lvl1pPr indent="0">
              <a:lnSpc>
                <a:spcPct val="90000"/>
              </a:lnSpc>
              <a:spcBef>
                <a:spcPts val="1000"/>
              </a:spcBef>
              <a:buFont typeface="Arial" panose="020B0604020202020204" pitchFamily="34" charset="0"/>
              <a:buNone/>
              <a:defRPr lang="en-NL" sz="1200" dirty="0">
                <a:latin typeface="Raleway Light"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nl-NL"/>
              <a:t>April 2024</a:t>
            </a:r>
            <a:endParaRPr lang="en-NL"/>
          </a:p>
        </p:txBody>
      </p:sp>
      <p:sp>
        <p:nvSpPr>
          <p:cNvPr id="3" name="Text Placeholder 45">
            <a:extLst>
              <a:ext uri="{FF2B5EF4-FFF2-40B4-BE49-F238E27FC236}">
                <a16:creationId xmlns:a16="http://schemas.microsoft.com/office/drawing/2014/main" id="{B6BD669C-4566-622F-90D6-3C987ADE16AD}"/>
              </a:ext>
            </a:extLst>
          </p:cNvPr>
          <p:cNvSpPr txBox="1">
            <a:spLocks/>
          </p:cNvSpPr>
          <p:nvPr/>
        </p:nvSpPr>
        <p:spPr>
          <a:xfrm>
            <a:off x="734591" y="5496893"/>
            <a:ext cx="5067694" cy="822114"/>
          </a:xfrm>
          <a:prstGeom prst="rect">
            <a:avLst/>
          </a:prstGeom>
        </p:spPr>
        <p:txBody>
          <a:bodyPr/>
          <a:lstStyle>
            <a:lvl1pPr marL="0" indent="0" algn="l" defTabSz="914400" rtl="0" eaLnBrk="1" latinLnBrk="0" hangingPunct="1">
              <a:lnSpc>
                <a:spcPts val="17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1"/>
              <a:t>45TWh</a:t>
            </a:r>
            <a:r>
              <a:rPr lang="en-GB" sz="1200"/>
              <a:t> : as per the GIE study (https://www.gie.eu/press/new-gie-study-reveals-an-urgent-need-for-targeted-policy-intervention-to-fulfill-european-underground-hydrogen-storage-requirements/)</a:t>
            </a:r>
          </a:p>
          <a:p>
            <a:endParaRPr lang="en-GB" sz="1200"/>
          </a:p>
        </p:txBody>
      </p:sp>
    </p:spTree>
    <p:extLst>
      <p:ext uri="{BB962C8B-B14F-4D97-AF65-F5344CB8AC3E}">
        <p14:creationId xmlns:p14="http://schemas.microsoft.com/office/powerpoint/2010/main" val="2636376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139925-A25D-5246-BBFE-532EF5A3DF08}"/>
              </a:ext>
            </a:extLst>
          </p:cNvPr>
          <p:cNvSpPr>
            <a:spLocks noGrp="1"/>
          </p:cNvSpPr>
          <p:nvPr>
            <p:ph type="body" sz="quarter" idx="10"/>
          </p:nvPr>
        </p:nvSpPr>
        <p:spPr>
          <a:xfrm>
            <a:off x="735013" y="787400"/>
            <a:ext cx="4848618" cy="433388"/>
          </a:xfrm>
        </p:spPr>
        <p:txBody>
          <a:bodyPr/>
          <a:lstStyle/>
          <a:p>
            <a:r>
              <a:rPr lang="en-GB"/>
              <a:t>Narrowing the storage gap requires investments</a:t>
            </a:r>
          </a:p>
        </p:txBody>
      </p:sp>
      <p:pic>
        <p:nvPicPr>
          <p:cNvPr id="16" name="Content Placeholder 6" descr="A graph of a graph of a variety of colored bars&#10;&#10;Description automatically generated with medium confidence">
            <a:extLst>
              <a:ext uri="{FF2B5EF4-FFF2-40B4-BE49-F238E27FC236}">
                <a16:creationId xmlns:a16="http://schemas.microsoft.com/office/drawing/2014/main" id="{6924274C-2BD2-AEA8-B763-87C2897C31B5}"/>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5293" r="5293"/>
          <a:stretch>
            <a:fillRect/>
          </a:stretch>
        </p:blipFill>
        <p:spPr>
          <a:xfrm>
            <a:off x="5802509" y="1220566"/>
            <a:ext cx="5654675" cy="3952875"/>
          </a:xfrm>
        </p:spPr>
      </p:pic>
      <p:sp>
        <p:nvSpPr>
          <p:cNvPr id="13" name="Text Placeholder 12">
            <a:extLst>
              <a:ext uri="{FF2B5EF4-FFF2-40B4-BE49-F238E27FC236}">
                <a16:creationId xmlns:a16="http://schemas.microsoft.com/office/drawing/2014/main" id="{63455561-1C38-CAC8-2C0F-C85CA2DDB775}"/>
              </a:ext>
            </a:extLst>
          </p:cNvPr>
          <p:cNvSpPr>
            <a:spLocks noGrp="1"/>
          </p:cNvSpPr>
          <p:nvPr>
            <p:ph type="body" sz="quarter" idx="17"/>
          </p:nvPr>
        </p:nvSpPr>
        <p:spPr>
          <a:xfrm>
            <a:off x="734591" y="2104571"/>
            <a:ext cx="4658147" cy="3536398"/>
          </a:xfrm>
        </p:spPr>
        <p:txBody>
          <a:bodyPr/>
          <a:lstStyle/>
          <a:p>
            <a:pPr marL="285750" indent="-285750">
              <a:buClr>
                <a:schemeClr val="tx2"/>
              </a:buClr>
              <a:buFont typeface="Cabin" pitchFamily="2" charset="0"/>
              <a:buChar char="»"/>
            </a:pPr>
            <a:r>
              <a:rPr lang="en-GB"/>
              <a:t>The</a:t>
            </a:r>
            <a:r>
              <a:rPr lang="en-GB" b="1"/>
              <a:t> Storage gap </a:t>
            </a:r>
            <a:r>
              <a:rPr lang="en-GB"/>
              <a:t>results in between </a:t>
            </a:r>
            <a:r>
              <a:rPr lang="en-GB" b="1"/>
              <a:t>18-36 b€ additional investments </a:t>
            </a:r>
            <a:r>
              <a:rPr lang="en-GB"/>
              <a:t>within this decade. </a:t>
            </a:r>
          </a:p>
          <a:p>
            <a:pPr marL="285750" indent="-285750">
              <a:buClr>
                <a:schemeClr val="tx2"/>
              </a:buClr>
              <a:buFont typeface="Cabin" pitchFamily="2" charset="0"/>
              <a:buChar char="»"/>
            </a:pPr>
            <a:r>
              <a:rPr lang="en-GB"/>
              <a:t>To </a:t>
            </a:r>
            <a:r>
              <a:rPr lang="en-GB" b="1"/>
              <a:t>narrow this gap </a:t>
            </a:r>
            <a:r>
              <a:rPr lang="en-GB"/>
              <a:t>and develop UHS assets, a </a:t>
            </a:r>
            <a:r>
              <a:rPr lang="en-GB" b="1"/>
              <a:t>regulatory framework </a:t>
            </a:r>
            <a:r>
              <a:rPr lang="en-GB"/>
              <a:t>and </a:t>
            </a:r>
            <a:r>
              <a:rPr lang="en-GB" b="1"/>
              <a:t>public support </a:t>
            </a:r>
            <a:r>
              <a:rPr lang="en-GB"/>
              <a:t>will be key. </a:t>
            </a:r>
          </a:p>
          <a:p>
            <a:pPr marL="285750" indent="-285750">
              <a:buClr>
                <a:schemeClr val="tx2"/>
              </a:buClr>
              <a:buFont typeface="Cabin" pitchFamily="2" charset="0"/>
              <a:buChar char="»"/>
            </a:pPr>
            <a:r>
              <a:rPr lang="en-GB" b="1"/>
              <a:t>Access</a:t>
            </a:r>
            <a:r>
              <a:rPr lang="en-GB"/>
              <a:t> to </a:t>
            </a:r>
            <a:r>
              <a:rPr lang="en-GB" b="1"/>
              <a:t>EU and national financing </a:t>
            </a:r>
            <a:r>
              <a:rPr lang="en-GB"/>
              <a:t>instruments must be </a:t>
            </a:r>
            <a:r>
              <a:rPr lang="en-GB" b="1"/>
              <a:t>facilitated</a:t>
            </a:r>
            <a:r>
              <a:rPr lang="en-GB"/>
              <a:t>. </a:t>
            </a:r>
          </a:p>
        </p:txBody>
      </p:sp>
      <p:sp>
        <p:nvSpPr>
          <p:cNvPr id="23" name="Text Placeholder 1">
            <a:extLst>
              <a:ext uri="{FF2B5EF4-FFF2-40B4-BE49-F238E27FC236}">
                <a16:creationId xmlns:a16="http://schemas.microsoft.com/office/drawing/2014/main" id="{C5EC5EE7-E6FF-42EF-7D41-7B83C8C83BA8}"/>
              </a:ext>
            </a:extLst>
          </p:cNvPr>
          <p:cNvSpPr txBox="1">
            <a:spLocks/>
          </p:cNvSpPr>
          <p:nvPr/>
        </p:nvSpPr>
        <p:spPr>
          <a:xfrm>
            <a:off x="734592" y="786664"/>
            <a:ext cx="10941471" cy="4339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NL" sz="12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200">
              <a:latin typeface="+mj-lt"/>
            </a:endParaRPr>
          </a:p>
        </p:txBody>
      </p:sp>
      <p:sp>
        <p:nvSpPr>
          <p:cNvPr id="12" name="Text Placeholder 11">
            <a:extLst>
              <a:ext uri="{FF2B5EF4-FFF2-40B4-BE49-F238E27FC236}">
                <a16:creationId xmlns:a16="http://schemas.microsoft.com/office/drawing/2014/main" id="{B8234804-4BDE-C577-1D5A-C72E537A4A61}"/>
              </a:ext>
            </a:extLst>
          </p:cNvPr>
          <p:cNvSpPr>
            <a:spLocks noGrp="1"/>
          </p:cNvSpPr>
          <p:nvPr>
            <p:ph type="body" sz="quarter" idx="16"/>
          </p:nvPr>
        </p:nvSpPr>
        <p:spPr>
          <a:xfrm>
            <a:off x="5802060" y="5300663"/>
            <a:ext cx="6161340" cy="433902"/>
          </a:xfrm>
        </p:spPr>
        <p:txBody>
          <a:bodyPr/>
          <a:lstStyle/>
          <a:p>
            <a:r>
              <a:rPr lang="en-GB" sz="1200"/>
              <a:t>Figure: Underground hydrogen storage gap (left) and related investment needs based on optimistic, average and conservative case, corresponding to 500, 750 and 1000 €/MWh (right)</a:t>
            </a:r>
          </a:p>
        </p:txBody>
      </p:sp>
      <p:sp>
        <p:nvSpPr>
          <p:cNvPr id="4" name="Rechthoek: afgeronde hoeken 28">
            <a:extLst>
              <a:ext uri="{FF2B5EF4-FFF2-40B4-BE49-F238E27FC236}">
                <a16:creationId xmlns:a16="http://schemas.microsoft.com/office/drawing/2014/main" id="{CCB9C187-02D7-F95B-2ACB-16A90703443D}"/>
              </a:ext>
            </a:extLst>
          </p:cNvPr>
          <p:cNvSpPr/>
          <p:nvPr/>
        </p:nvSpPr>
        <p:spPr>
          <a:xfrm>
            <a:off x="10947580" y="184860"/>
            <a:ext cx="537700" cy="433902"/>
          </a:xfrm>
          <a:prstGeom prst="roundRect">
            <a:avLst>
              <a:gd name="adj" fmla="val 29202"/>
            </a:avLst>
          </a:prstGeom>
          <a:solidFill>
            <a:srgbClr val="C5D4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latin typeface="Raleway Light" pitchFamily="2" charset="0"/>
              </a:rPr>
              <a:t>3. </a:t>
            </a:r>
          </a:p>
        </p:txBody>
      </p:sp>
      <p:sp>
        <p:nvSpPr>
          <p:cNvPr id="7" name="Tijdelijke aanduiding voor inhoud 41">
            <a:extLst>
              <a:ext uri="{FF2B5EF4-FFF2-40B4-BE49-F238E27FC236}">
                <a16:creationId xmlns:a16="http://schemas.microsoft.com/office/drawing/2014/main" id="{87C935D2-8E8E-02B5-CFB5-0D3AE32D1757}"/>
              </a:ext>
            </a:extLst>
          </p:cNvPr>
          <p:cNvSpPr txBox="1">
            <a:spLocks/>
          </p:cNvSpPr>
          <p:nvPr/>
        </p:nvSpPr>
        <p:spPr>
          <a:xfrm>
            <a:off x="541515" y="6402935"/>
            <a:ext cx="2107556" cy="231781"/>
          </a:xfrm>
          <a:prstGeom prst="rect">
            <a:avLst/>
          </a:prstGeom>
        </p:spPr>
        <p:txBody>
          <a:bodyPr/>
          <a:lstStyle>
            <a:lvl1pPr indent="0">
              <a:lnSpc>
                <a:spcPct val="90000"/>
              </a:lnSpc>
              <a:spcBef>
                <a:spcPts val="1000"/>
              </a:spcBef>
              <a:buFont typeface="Arial" panose="020B0604020202020204" pitchFamily="34" charset="0"/>
              <a:buNone/>
              <a:defRPr lang="en-NL" sz="1200" dirty="0">
                <a:latin typeface="Raleway Light"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nl-NL"/>
              <a:t>April 2024</a:t>
            </a:r>
            <a:endParaRPr lang="en-NL"/>
          </a:p>
        </p:txBody>
      </p:sp>
    </p:spTree>
    <p:extLst>
      <p:ext uri="{BB962C8B-B14F-4D97-AF65-F5344CB8AC3E}">
        <p14:creationId xmlns:p14="http://schemas.microsoft.com/office/powerpoint/2010/main" val="1528935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593DF8E0-A415-08A7-1530-41982429E168}"/>
              </a:ext>
            </a:extLst>
          </p:cNvPr>
          <p:cNvGraphicFramePr>
            <a:graphicFrameLocks noChangeAspect="1"/>
          </p:cNvGraphicFramePr>
          <p:nvPr>
            <p:custDataLst>
              <p:tags r:id="rId1"/>
            </p:custDataLst>
            <p:extLst>
              <p:ext uri="{D42A27DB-BD31-4B8C-83A1-F6EECF244321}">
                <p14:modId xmlns:p14="http://schemas.microsoft.com/office/powerpoint/2010/main" val="4996362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13" name="think-cell data - do not delete" hidden="1">
                        <a:extLst>
                          <a:ext uri="{FF2B5EF4-FFF2-40B4-BE49-F238E27FC236}">
                            <a16:creationId xmlns:a16="http://schemas.microsoft.com/office/drawing/2014/main" id="{593DF8E0-A415-08A7-1530-41982429E16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hthoek: afgeronde hoeken 28">
            <a:extLst>
              <a:ext uri="{FF2B5EF4-FFF2-40B4-BE49-F238E27FC236}">
                <a16:creationId xmlns:a16="http://schemas.microsoft.com/office/drawing/2014/main" id="{56053B50-019E-E794-01BD-526C2568C16B}"/>
              </a:ext>
            </a:extLst>
          </p:cNvPr>
          <p:cNvSpPr/>
          <p:nvPr/>
        </p:nvSpPr>
        <p:spPr>
          <a:xfrm>
            <a:off x="734592" y="4539813"/>
            <a:ext cx="10357711" cy="1200290"/>
          </a:xfrm>
          <a:prstGeom prst="roundRect">
            <a:avLst>
              <a:gd name="adj" fmla="val 5723"/>
            </a:avLst>
          </a:prstGeom>
          <a:solidFill>
            <a:srgbClr val="C5D4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9" name="Rechthoek: afgeronde hoeken 28">
            <a:extLst>
              <a:ext uri="{FF2B5EF4-FFF2-40B4-BE49-F238E27FC236}">
                <a16:creationId xmlns:a16="http://schemas.microsoft.com/office/drawing/2014/main" id="{15DBD3E0-2C70-025F-9F10-A31FC20673EF}"/>
              </a:ext>
            </a:extLst>
          </p:cNvPr>
          <p:cNvSpPr/>
          <p:nvPr/>
        </p:nvSpPr>
        <p:spPr>
          <a:xfrm>
            <a:off x="734592" y="3192844"/>
            <a:ext cx="10357711" cy="1200290"/>
          </a:xfrm>
          <a:prstGeom prst="roundRect">
            <a:avLst>
              <a:gd name="adj" fmla="val 5723"/>
            </a:avLst>
          </a:prstGeom>
          <a:solidFill>
            <a:srgbClr val="C5D4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1" name="Rechthoek: afgeronde hoeken 28">
            <a:extLst>
              <a:ext uri="{FF2B5EF4-FFF2-40B4-BE49-F238E27FC236}">
                <a16:creationId xmlns:a16="http://schemas.microsoft.com/office/drawing/2014/main" id="{E1DDB9A7-42DB-0E1A-8CAA-CC6E5812FD0C}"/>
              </a:ext>
            </a:extLst>
          </p:cNvPr>
          <p:cNvSpPr/>
          <p:nvPr/>
        </p:nvSpPr>
        <p:spPr>
          <a:xfrm>
            <a:off x="734593" y="1777175"/>
            <a:ext cx="10357711" cy="1266827"/>
          </a:xfrm>
          <a:prstGeom prst="roundRect">
            <a:avLst>
              <a:gd name="adj" fmla="val 5723"/>
            </a:avLst>
          </a:prstGeom>
          <a:solidFill>
            <a:srgbClr val="C5D4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0" name="Text Placeholder 1">
            <a:extLst>
              <a:ext uri="{FF2B5EF4-FFF2-40B4-BE49-F238E27FC236}">
                <a16:creationId xmlns:a16="http://schemas.microsoft.com/office/drawing/2014/main" id="{983F4DF3-DDE6-C94A-A365-CFF4F8164FC2}"/>
              </a:ext>
            </a:extLst>
          </p:cNvPr>
          <p:cNvSpPr txBox="1">
            <a:spLocks/>
          </p:cNvSpPr>
          <p:nvPr/>
        </p:nvSpPr>
        <p:spPr>
          <a:xfrm>
            <a:off x="734592" y="786664"/>
            <a:ext cx="10941471" cy="4339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NL" sz="12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a:latin typeface="+mj-lt"/>
              </a:rPr>
              <a:t>Trajectory of underground hydrogen storage developments: 2030 and beyond</a:t>
            </a:r>
          </a:p>
        </p:txBody>
      </p:sp>
      <p:pic>
        <p:nvPicPr>
          <p:cNvPr id="8" name="Picture 7" descr="A green arrows pointing to the left&#10;&#10;Description automatically generated">
            <a:extLst>
              <a:ext uri="{FF2B5EF4-FFF2-40B4-BE49-F238E27FC236}">
                <a16:creationId xmlns:a16="http://schemas.microsoft.com/office/drawing/2014/main" id="{29871046-DEE5-5E53-D715-DEA4560C31DD}"/>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984116" y="1927480"/>
            <a:ext cx="966217" cy="966217"/>
          </a:xfrm>
          <a:prstGeom prst="rect">
            <a:avLst/>
          </a:prstGeom>
        </p:spPr>
      </p:pic>
      <p:pic>
        <p:nvPicPr>
          <p:cNvPr id="6" name="Picture 5" descr="A green and black symbol with circles and a euro sign&#10;&#10;Description automatically generated">
            <a:extLst>
              <a:ext uri="{FF2B5EF4-FFF2-40B4-BE49-F238E27FC236}">
                <a16:creationId xmlns:a16="http://schemas.microsoft.com/office/drawing/2014/main" id="{67DA053E-FAFB-106E-42B2-1EEC581D7643}"/>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984116" y="3309881"/>
            <a:ext cx="966217" cy="966217"/>
          </a:xfrm>
          <a:prstGeom prst="rect">
            <a:avLst/>
          </a:prstGeom>
        </p:spPr>
      </p:pic>
      <p:pic>
        <p:nvPicPr>
          <p:cNvPr id="4" name="Picture 3" descr="A green clipboard with check marks&#10;&#10;Description automatically generated">
            <a:extLst>
              <a:ext uri="{FF2B5EF4-FFF2-40B4-BE49-F238E27FC236}">
                <a16:creationId xmlns:a16="http://schemas.microsoft.com/office/drawing/2014/main" id="{5C26738F-9654-128F-782F-46EBFC9E3714}"/>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984116" y="4656850"/>
            <a:ext cx="966217" cy="966217"/>
          </a:xfrm>
          <a:prstGeom prst="rect">
            <a:avLst/>
          </a:prstGeom>
        </p:spPr>
      </p:pic>
      <p:sp>
        <p:nvSpPr>
          <p:cNvPr id="14" name="Rectangle 13">
            <a:extLst>
              <a:ext uri="{FF2B5EF4-FFF2-40B4-BE49-F238E27FC236}">
                <a16:creationId xmlns:a16="http://schemas.microsoft.com/office/drawing/2014/main" id="{F63C5B9A-0E1E-9E99-50F7-C6EAD503FEB2}"/>
              </a:ext>
            </a:extLst>
          </p:cNvPr>
          <p:cNvSpPr/>
          <p:nvPr/>
        </p:nvSpPr>
        <p:spPr>
          <a:xfrm>
            <a:off x="2418512" y="1974184"/>
            <a:ext cx="8282145" cy="87280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solidFill>
                  <a:schemeClr val="tx1"/>
                </a:solidFill>
              </a:rPr>
              <a:t>There is a large gap between </a:t>
            </a:r>
            <a:r>
              <a:rPr lang="en-GB" b="1">
                <a:solidFill>
                  <a:schemeClr val="tx1"/>
                </a:solidFill>
              </a:rPr>
              <a:t>planned hydrogen projects </a:t>
            </a:r>
            <a:r>
              <a:rPr lang="en-GB">
                <a:solidFill>
                  <a:schemeClr val="tx1"/>
                </a:solidFill>
              </a:rPr>
              <a:t>and </a:t>
            </a:r>
            <a:r>
              <a:rPr lang="en-GB" b="1">
                <a:solidFill>
                  <a:schemeClr val="tx1"/>
                </a:solidFill>
              </a:rPr>
              <a:t>needed storage volumes</a:t>
            </a:r>
            <a:r>
              <a:rPr lang="en-GB">
                <a:solidFill>
                  <a:schemeClr val="tx1"/>
                </a:solidFill>
              </a:rPr>
              <a:t> for the </a:t>
            </a:r>
            <a:r>
              <a:rPr lang="en-GB" b="1">
                <a:solidFill>
                  <a:schemeClr val="tx1"/>
                </a:solidFill>
              </a:rPr>
              <a:t>benefit of the EU energy system</a:t>
            </a:r>
            <a:r>
              <a:rPr lang="en-GB">
                <a:solidFill>
                  <a:schemeClr val="tx1"/>
                </a:solidFill>
              </a:rPr>
              <a:t>. </a:t>
            </a:r>
          </a:p>
        </p:txBody>
      </p:sp>
      <p:sp>
        <p:nvSpPr>
          <p:cNvPr id="15" name="Rectangle 14">
            <a:extLst>
              <a:ext uri="{FF2B5EF4-FFF2-40B4-BE49-F238E27FC236}">
                <a16:creationId xmlns:a16="http://schemas.microsoft.com/office/drawing/2014/main" id="{7988DEF3-3EDF-6BA3-F1E4-67FD5A74BF21}"/>
              </a:ext>
            </a:extLst>
          </p:cNvPr>
          <p:cNvSpPr/>
          <p:nvPr/>
        </p:nvSpPr>
        <p:spPr>
          <a:xfrm>
            <a:off x="2418512" y="3356585"/>
            <a:ext cx="8282145" cy="87280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solidFill>
                  <a:schemeClr val="tx1"/>
                </a:solidFill>
              </a:rPr>
              <a:t>This storage gap means there is a </a:t>
            </a:r>
            <a:r>
              <a:rPr lang="en-GB" b="1">
                <a:solidFill>
                  <a:schemeClr val="tx1"/>
                </a:solidFill>
              </a:rPr>
              <a:t>need for €18-36 billion in additional investment by 2030</a:t>
            </a:r>
            <a:r>
              <a:rPr lang="en-GB">
                <a:solidFill>
                  <a:schemeClr val="tx1"/>
                </a:solidFill>
              </a:rPr>
              <a:t>, and this gap is only expected to </a:t>
            </a:r>
            <a:r>
              <a:rPr lang="en-GB" b="1">
                <a:solidFill>
                  <a:schemeClr val="tx1"/>
                </a:solidFill>
              </a:rPr>
              <a:t>increase towards 2040 and 2050</a:t>
            </a:r>
            <a:r>
              <a:rPr lang="en-GB">
                <a:solidFill>
                  <a:schemeClr val="tx1"/>
                </a:solidFill>
              </a:rPr>
              <a:t>.</a:t>
            </a:r>
          </a:p>
        </p:txBody>
      </p:sp>
      <p:sp>
        <p:nvSpPr>
          <p:cNvPr id="16" name="Rectangle 15">
            <a:extLst>
              <a:ext uri="{FF2B5EF4-FFF2-40B4-BE49-F238E27FC236}">
                <a16:creationId xmlns:a16="http://schemas.microsoft.com/office/drawing/2014/main" id="{9C6905C4-91F8-9ECA-0A5C-CE201843B0E6}"/>
              </a:ext>
            </a:extLst>
          </p:cNvPr>
          <p:cNvSpPr/>
          <p:nvPr/>
        </p:nvSpPr>
        <p:spPr>
          <a:xfrm>
            <a:off x="2418512" y="4703554"/>
            <a:ext cx="8282145" cy="87280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solidFill>
                  <a:schemeClr val="tx1"/>
                </a:solidFill>
              </a:rPr>
              <a:t>Narrowing the storage gap requires a </a:t>
            </a:r>
            <a:r>
              <a:rPr lang="en-GB" b="1">
                <a:solidFill>
                  <a:schemeClr val="tx1"/>
                </a:solidFill>
              </a:rPr>
              <a:t>clear and transparent regulatory framework </a:t>
            </a:r>
            <a:r>
              <a:rPr lang="en-GB">
                <a:solidFill>
                  <a:schemeClr val="tx1"/>
                </a:solidFill>
              </a:rPr>
              <a:t>to facilitate investment decisions. Public financial support is needed from the EU and national funds.</a:t>
            </a:r>
          </a:p>
        </p:txBody>
      </p:sp>
      <p:sp>
        <p:nvSpPr>
          <p:cNvPr id="3" name="Text Placeholder 1">
            <a:extLst>
              <a:ext uri="{FF2B5EF4-FFF2-40B4-BE49-F238E27FC236}">
                <a16:creationId xmlns:a16="http://schemas.microsoft.com/office/drawing/2014/main" id="{C63CA56E-9C4D-5C12-9220-735A83D4CB0C}"/>
              </a:ext>
            </a:extLst>
          </p:cNvPr>
          <p:cNvSpPr txBox="1">
            <a:spLocks/>
          </p:cNvSpPr>
          <p:nvPr/>
        </p:nvSpPr>
        <p:spPr>
          <a:xfrm>
            <a:off x="734592" y="1189760"/>
            <a:ext cx="10941471" cy="4339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NL" sz="12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i="1"/>
              <a:t>Key takeaways of part 3.</a:t>
            </a:r>
          </a:p>
        </p:txBody>
      </p:sp>
      <p:sp>
        <p:nvSpPr>
          <p:cNvPr id="17" name="Rechthoek: afgeronde hoeken 28">
            <a:extLst>
              <a:ext uri="{FF2B5EF4-FFF2-40B4-BE49-F238E27FC236}">
                <a16:creationId xmlns:a16="http://schemas.microsoft.com/office/drawing/2014/main" id="{410797C9-C2F1-C7CB-AE42-2C26D3C712FF}"/>
              </a:ext>
            </a:extLst>
          </p:cNvPr>
          <p:cNvSpPr/>
          <p:nvPr/>
        </p:nvSpPr>
        <p:spPr>
          <a:xfrm>
            <a:off x="10947580" y="184860"/>
            <a:ext cx="537700" cy="433902"/>
          </a:xfrm>
          <a:prstGeom prst="roundRect">
            <a:avLst>
              <a:gd name="adj" fmla="val 29202"/>
            </a:avLst>
          </a:prstGeom>
          <a:solidFill>
            <a:srgbClr val="C5D4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latin typeface="Raleway Light" pitchFamily="2" charset="0"/>
              </a:rPr>
              <a:t>3. </a:t>
            </a:r>
          </a:p>
        </p:txBody>
      </p:sp>
      <p:sp>
        <p:nvSpPr>
          <p:cNvPr id="18" name="Tijdelijke aanduiding voor inhoud 41">
            <a:extLst>
              <a:ext uri="{FF2B5EF4-FFF2-40B4-BE49-F238E27FC236}">
                <a16:creationId xmlns:a16="http://schemas.microsoft.com/office/drawing/2014/main" id="{DADBC17A-608B-CCD2-ABC7-9685711ABE8B}"/>
              </a:ext>
            </a:extLst>
          </p:cNvPr>
          <p:cNvSpPr txBox="1">
            <a:spLocks/>
          </p:cNvSpPr>
          <p:nvPr/>
        </p:nvSpPr>
        <p:spPr>
          <a:xfrm>
            <a:off x="541515" y="6402935"/>
            <a:ext cx="2107556" cy="231781"/>
          </a:xfrm>
          <a:prstGeom prst="rect">
            <a:avLst/>
          </a:prstGeom>
        </p:spPr>
        <p:txBody>
          <a:bodyPr/>
          <a:lstStyle>
            <a:lvl1pPr indent="0">
              <a:lnSpc>
                <a:spcPct val="90000"/>
              </a:lnSpc>
              <a:spcBef>
                <a:spcPts val="1000"/>
              </a:spcBef>
              <a:buFont typeface="Arial" panose="020B0604020202020204" pitchFamily="34" charset="0"/>
              <a:buNone/>
              <a:defRPr lang="en-NL" sz="1200" dirty="0">
                <a:latin typeface="Raleway Light"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nl-NL"/>
              <a:t>April 2024</a:t>
            </a:r>
            <a:endParaRPr lang="en-NL"/>
          </a:p>
        </p:txBody>
      </p:sp>
    </p:spTree>
    <p:extLst>
      <p:ext uri="{BB962C8B-B14F-4D97-AF65-F5344CB8AC3E}">
        <p14:creationId xmlns:p14="http://schemas.microsoft.com/office/powerpoint/2010/main" val="786542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593DF8E0-A415-08A7-1530-41982429E168}"/>
              </a:ext>
            </a:extLst>
          </p:cNvPr>
          <p:cNvGraphicFramePr>
            <a:graphicFrameLocks noChangeAspect="1"/>
          </p:cNvGraphicFramePr>
          <p:nvPr>
            <p:custDataLst>
              <p:tags r:id="rId1"/>
            </p:custDataLst>
            <p:extLst>
              <p:ext uri="{D42A27DB-BD31-4B8C-83A1-F6EECF244321}">
                <p14:modId xmlns:p14="http://schemas.microsoft.com/office/powerpoint/2010/main" val="31148755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13" name="think-cell data - do not delete" hidden="1">
                        <a:extLst>
                          <a:ext uri="{FF2B5EF4-FFF2-40B4-BE49-F238E27FC236}">
                            <a16:creationId xmlns:a16="http://schemas.microsoft.com/office/drawing/2014/main" id="{593DF8E0-A415-08A7-1530-41982429E16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Rechthoek: afgeronde hoeken 28">
            <a:extLst>
              <a:ext uri="{FF2B5EF4-FFF2-40B4-BE49-F238E27FC236}">
                <a16:creationId xmlns:a16="http://schemas.microsoft.com/office/drawing/2014/main" id="{D0B63ED1-A3DB-BFAF-A699-65F71B733BDE}"/>
              </a:ext>
            </a:extLst>
          </p:cNvPr>
          <p:cNvSpPr/>
          <p:nvPr/>
        </p:nvSpPr>
        <p:spPr>
          <a:xfrm>
            <a:off x="866026" y="2381229"/>
            <a:ext cx="9997711" cy="849607"/>
          </a:xfrm>
          <a:prstGeom prst="roundRect">
            <a:avLst>
              <a:gd name="adj" fmla="val 5723"/>
            </a:avLst>
          </a:prstGeom>
          <a:solidFill>
            <a:srgbClr val="8AAA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1" name="Rechthoek: afgeronde hoeken 28">
            <a:extLst>
              <a:ext uri="{FF2B5EF4-FFF2-40B4-BE49-F238E27FC236}">
                <a16:creationId xmlns:a16="http://schemas.microsoft.com/office/drawing/2014/main" id="{696C3CA3-B762-CB84-1F0F-E3E7E6AA5962}"/>
              </a:ext>
            </a:extLst>
          </p:cNvPr>
          <p:cNvSpPr/>
          <p:nvPr/>
        </p:nvSpPr>
        <p:spPr>
          <a:xfrm>
            <a:off x="856116" y="3329769"/>
            <a:ext cx="9997711" cy="849607"/>
          </a:xfrm>
          <a:prstGeom prst="roundRect">
            <a:avLst>
              <a:gd name="adj" fmla="val 5723"/>
            </a:avLst>
          </a:prstGeom>
          <a:solidFill>
            <a:srgbClr val="8AAA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0" name="Rechthoek: afgeronde hoeken 28">
            <a:extLst>
              <a:ext uri="{FF2B5EF4-FFF2-40B4-BE49-F238E27FC236}">
                <a16:creationId xmlns:a16="http://schemas.microsoft.com/office/drawing/2014/main" id="{F01EA26C-D33D-CD50-44AF-E1288109A3AA}"/>
              </a:ext>
            </a:extLst>
          </p:cNvPr>
          <p:cNvSpPr/>
          <p:nvPr/>
        </p:nvSpPr>
        <p:spPr>
          <a:xfrm>
            <a:off x="866026" y="4276117"/>
            <a:ext cx="9997711" cy="849607"/>
          </a:xfrm>
          <a:prstGeom prst="roundRect">
            <a:avLst>
              <a:gd name="adj" fmla="val 5723"/>
            </a:avLst>
          </a:prstGeom>
          <a:solidFill>
            <a:srgbClr val="8AAA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8" name="Rechthoek: afgeronde hoeken 28">
            <a:extLst>
              <a:ext uri="{FF2B5EF4-FFF2-40B4-BE49-F238E27FC236}">
                <a16:creationId xmlns:a16="http://schemas.microsoft.com/office/drawing/2014/main" id="{B955D427-CAA2-5ED0-1B5C-52561485602D}"/>
              </a:ext>
            </a:extLst>
          </p:cNvPr>
          <p:cNvSpPr/>
          <p:nvPr/>
        </p:nvSpPr>
        <p:spPr>
          <a:xfrm>
            <a:off x="856117" y="5221729"/>
            <a:ext cx="9997711" cy="849607"/>
          </a:xfrm>
          <a:prstGeom prst="roundRect">
            <a:avLst>
              <a:gd name="adj" fmla="val 5723"/>
            </a:avLst>
          </a:prstGeom>
          <a:solidFill>
            <a:srgbClr val="8AAA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0" name="Text Placeholder 1">
            <a:extLst>
              <a:ext uri="{FF2B5EF4-FFF2-40B4-BE49-F238E27FC236}">
                <a16:creationId xmlns:a16="http://schemas.microsoft.com/office/drawing/2014/main" id="{983F4DF3-DDE6-C94A-A365-CFF4F8164FC2}"/>
              </a:ext>
            </a:extLst>
          </p:cNvPr>
          <p:cNvSpPr txBox="1">
            <a:spLocks/>
          </p:cNvSpPr>
          <p:nvPr/>
        </p:nvSpPr>
        <p:spPr>
          <a:xfrm>
            <a:off x="746814" y="595666"/>
            <a:ext cx="10941471" cy="4339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NL" sz="12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a:latin typeface="+mj-lt"/>
              </a:rPr>
              <a:t>Conclusion and policy overview</a:t>
            </a:r>
          </a:p>
        </p:txBody>
      </p:sp>
      <p:pic>
        <p:nvPicPr>
          <p:cNvPr id="3" name="Content Placeholder 2" descr="A green graph with a arrow pointing up&#10;&#10;Description automatically generated">
            <a:extLst>
              <a:ext uri="{FF2B5EF4-FFF2-40B4-BE49-F238E27FC236}">
                <a16:creationId xmlns:a16="http://schemas.microsoft.com/office/drawing/2014/main" id="{9D631D6A-4222-A915-4732-127D6BBE9234}"/>
              </a:ext>
            </a:extLst>
          </p:cNvPr>
          <p:cNvPicPr>
            <a:picLocks noGrp="1" noChangeAspect="1"/>
          </p:cNvPicPr>
          <p:nvPr>
            <p:ph sz="quarter" idx="10"/>
          </p:nvPr>
        </p:nvPicPr>
        <p:blipFill rotWithShape="1">
          <a:blip r:embed="rId6">
            <a:extLst>
              <a:ext uri="{28A0092B-C50C-407E-A947-70E740481C1C}">
                <a14:useLocalDpi xmlns:a14="http://schemas.microsoft.com/office/drawing/2010/main" val="0"/>
              </a:ext>
            </a:extLst>
          </a:blip>
          <a:srcRect/>
          <a:stretch/>
        </p:blipFill>
        <p:spPr>
          <a:xfrm>
            <a:off x="1284514" y="2416760"/>
            <a:ext cx="720000" cy="720000"/>
          </a:xfrm>
          <a:prstGeom prst="rect">
            <a:avLst/>
          </a:prstGeom>
        </p:spPr>
      </p:pic>
      <p:pic>
        <p:nvPicPr>
          <p:cNvPr id="7" name="Picture 6" descr="A green horse and stars in a circle&#10;&#10;Description automatically generated">
            <a:extLst>
              <a:ext uri="{FF2B5EF4-FFF2-40B4-BE49-F238E27FC236}">
                <a16:creationId xmlns:a16="http://schemas.microsoft.com/office/drawing/2014/main" id="{17343618-0D75-53D3-A08C-8C0DCFE1BFA7}"/>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284514" y="3378725"/>
            <a:ext cx="720000" cy="720000"/>
          </a:xfrm>
          <a:prstGeom prst="rect">
            <a:avLst/>
          </a:prstGeom>
        </p:spPr>
      </p:pic>
      <p:pic>
        <p:nvPicPr>
          <p:cNvPr id="11" name="Picture 10" descr="A green box on a scale&#10;&#10;Description automatically generated">
            <a:extLst>
              <a:ext uri="{FF2B5EF4-FFF2-40B4-BE49-F238E27FC236}">
                <a16:creationId xmlns:a16="http://schemas.microsoft.com/office/drawing/2014/main" id="{E687BC47-299D-DB17-B0BA-AFF994E65FCF}"/>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284514" y="4384402"/>
            <a:ext cx="720000" cy="720000"/>
          </a:xfrm>
          <a:prstGeom prst="rect">
            <a:avLst/>
          </a:prstGeom>
        </p:spPr>
      </p:pic>
      <p:sp>
        <p:nvSpPr>
          <p:cNvPr id="14" name="Rectangle 13">
            <a:extLst>
              <a:ext uri="{FF2B5EF4-FFF2-40B4-BE49-F238E27FC236}">
                <a16:creationId xmlns:a16="http://schemas.microsoft.com/office/drawing/2014/main" id="{F63C5B9A-0E1E-9E99-50F7-C6EAD503FEB2}"/>
              </a:ext>
            </a:extLst>
          </p:cNvPr>
          <p:cNvSpPr/>
          <p:nvPr/>
        </p:nvSpPr>
        <p:spPr>
          <a:xfrm>
            <a:off x="2571683" y="2525046"/>
            <a:ext cx="8282145" cy="5034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solidFill>
                  <a:schemeClr val="tx1"/>
                </a:solidFill>
              </a:rPr>
              <a:t>UHS at scale will significantly </a:t>
            </a:r>
            <a:r>
              <a:rPr lang="en-GB" b="1">
                <a:solidFill>
                  <a:schemeClr val="tx1"/>
                </a:solidFill>
              </a:rPr>
              <a:t>contribute to the stability &amp; decarbonisation of future energy systems.</a:t>
            </a:r>
          </a:p>
        </p:txBody>
      </p:sp>
      <p:pic>
        <p:nvPicPr>
          <p:cNvPr id="19" name="Picture 18" descr="A green dart board with a dart in the center&#10;&#10;Description automatically generated">
            <a:extLst>
              <a:ext uri="{FF2B5EF4-FFF2-40B4-BE49-F238E27FC236}">
                <a16:creationId xmlns:a16="http://schemas.microsoft.com/office/drawing/2014/main" id="{71F43DE0-F473-004A-3A12-2AB1C43DC9B1}"/>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1284514" y="5302655"/>
            <a:ext cx="720000" cy="720000"/>
          </a:xfrm>
          <a:prstGeom prst="rect">
            <a:avLst/>
          </a:prstGeom>
        </p:spPr>
      </p:pic>
      <p:sp>
        <p:nvSpPr>
          <p:cNvPr id="22" name="Rectangle 21">
            <a:extLst>
              <a:ext uri="{FF2B5EF4-FFF2-40B4-BE49-F238E27FC236}">
                <a16:creationId xmlns:a16="http://schemas.microsoft.com/office/drawing/2014/main" id="{BD3EFA37-C106-00F9-7305-130BD68FA39E}"/>
              </a:ext>
            </a:extLst>
          </p:cNvPr>
          <p:cNvSpPr/>
          <p:nvPr/>
        </p:nvSpPr>
        <p:spPr>
          <a:xfrm>
            <a:off x="2571683" y="3487011"/>
            <a:ext cx="8282145" cy="5034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solidFill>
                  <a:schemeClr val="tx1"/>
                </a:solidFill>
              </a:rPr>
              <a:t>European hydrogen and RES </a:t>
            </a:r>
            <a:r>
              <a:rPr lang="en-GB" b="1">
                <a:solidFill>
                  <a:schemeClr val="tx1"/>
                </a:solidFill>
              </a:rPr>
              <a:t>targets are significant</a:t>
            </a:r>
            <a:r>
              <a:rPr lang="en-GB">
                <a:solidFill>
                  <a:schemeClr val="tx1"/>
                </a:solidFill>
              </a:rPr>
              <a:t>, and their achievement critically hinges on relevant </a:t>
            </a:r>
            <a:r>
              <a:rPr lang="en-GB" b="1">
                <a:solidFill>
                  <a:schemeClr val="tx1"/>
                </a:solidFill>
              </a:rPr>
              <a:t>supporting infrastructure</a:t>
            </a:r>
            <a:r>
              <a:rPr lang="en-GB">
                <a:solidFill>
                  <a:schemeClr val="tx1"/>
                </a:solidFill>
              </a:rPr>
              <a:t>, and related targeted policymaking. </a:t>
            </a:r>
          </a:p>
        </p:txBody>
      </p:sp>
      <p:sp>
        <p:nvSpPr>
          <p:cNvPr id="23" name="Rectangle 22">
            <a:extLst>
              <a:ext uri="{FF2B5EF4-FFF2-40B4-BE49-F238E27FC236}">
                <a16:creationId xmlns:a16="http://schemas.microsoft.com/office/drawing/2014/main" id="{5E69846E-6957-DC9C-14B1-78F41A9FE756}"/>
              </a:ext>
            </a:extLst>
          </p:cNvPr>
          <p:cNvSpPr/>
          <p:nvPr/>
        </p:nvSpPr>
        <p:spPr>
          <a:xfrm>
            <a:off x="2571683" y="4448976"/>
            <a:ext cx="8282145" cy="5034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solidFill>
                  <a:schemeClr val="tx1"/>
                </a:solidFill>
              </a:rPr>
              <a:t>A </a:t>
            </a:r>
            <a:r>
              <a:rPr lang="en-GB" b="1">
                <a:solidFill>
                  <a:schemeClr val="tx1"/>
                </a:solidFill>
              </a:rPr>
              <a:t>clear and stable regulatory framework </a:t>
            </a:r>
            <a:r>
              <a:rPr lang="en-GB">
                <a:solidFill>
                  <a:schemeClr val="tx1"/>
                </a:solidFill>
              </a:rPr>
              <a:t>– possibly in the form of a </a:t>
            </a:r>
            <a:r>
              <a:rPr lang="en-GB" b="1">
                <a:solidFill>
                  <a:schemeClr val="tx1"/>
                </a:solidFill>
              </a:rPr>
              <a:t>dedicated UHS Strategy </a:t>
            </a:r>
            <a:r>
              <a:rPr lang="en-GB">
                <a:solidFill>
                  <a:schemeClr val="tx1"/>
                </a:solidFill>
              </a:rPr>
              <a:t>– will be required as soon as possible to enable the scale-up of UHS.</a:t>
            </a:r>
          </a:p>
        </p:txBody>
      </p:sp>
      <p:sp>
        <p:nvSpPr>
          <p:cNvPr id="24" name="Rectangle 23">
            <a:extLst>
              <a:ext uri="{FF2B5EF4-FFF2-40B4-BE49-F238E27FC236}">
                <a16:creationId xmlns:a16="http://schemas.microsoft.com/office/drawing/2014/main" id="{D44DFF18-5BD1-BE91-727C-B29E0D1A26FA}"/>
              </a:ext>
            </a:extLst>
          </p:cNvPr>
          <p:cNvSpPr/>
          <p:nvPr/>
        </p:nvSpPr>
        <p:spPr>
          <a:xfrm>
            <a:off x="2571683" y="5410941"/>
            <a:ext cx="8282145" cy="5034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solidFill>
                  <a:schemeClr val="tx1"/>
                </a:solidFill>
              </a:rPr>
              <a:t>The </a:t>
            </a:r>
            <a:r>
              <a:rPr lang="en-GB" b="1">
                <a:solidFill>
                  <a:schemeClr val="tx1"/>
                </a:solidFill>
              </a:rPr>
              <a:t>large gap </a:t>
            </a:r>
            <a:r>
              <a:rPr lang="en-GB">
                <a:solidFill>
                  <a:schemeClr val="tx1"/>
                </a:solidFill>
              </a:rPr>
              <a:t>between actual planned projects and required storage capacity by 2030 and 2040 highlights the </a:t>
            </a:r>
            <a:r>
              <a:rPr lang="en-GB" b="1">
                <a:solidFill>
                  <a:schemeClr val="tx1"/>
                </a:solidFill>
              </a:rPr>
              <a:t>need for a hydrogen storage volumes target.</a:t>
            </a:r>
          </a:p>
        </p:txBody>
      </p:sp>
      <p:sp>
        <p:nvSpPr>
          <p:cNvPr id="26" name="TextBox 25">
            <a:extLst>
              <a:ext uri="{FF2B5EF4-FFF2-40B4-BE49-F238E27FC236}">
                <a16:creationId xmlns:a16="http://schemas.microsoft.com/office/drawing/2014/main" id="{595E7D1A-D43B-A96D-8A8D-61FDED4D6558}"/>
              </a:ext>
            </a:extLst>
          </p:cNvPr>
          <p:cNvSpPr txBox="1"/>
          <p:nvPr/>
        </p:nvSpPr>
        <p:spPr>
          <a:xfrm>
            <a:off x="669106" y="1414986"/>
            <a:ext cx="10391549" cy="844808"/>
          </a:xfrm>
          <a:prstGeom prst="roundRect">
            <a:avLst>
              <a:gd name="adj" fmla="val 28608"/>
            </a:avLst>
          </a:prstGeom>
          <a:solidFill>
            <a:srgbClr val="D8E3FC"/>
          </a:solidFill>
          <a:ln>
            <a:solidFill>
              <a:srgbClr val="D8E3FC"/>
            </a:solidFill>
          </a:ln>
        </p:spPr>
        <p:txBody>
          <a:bodyPr wrap="square">
            <a:spAutoFit/>
          </a:bodyPr>
          <a:lstStyle/>
          <a:p>
            <a:pPr marR="0" rtl="0"/>
            <a:r>
              <a:rPr lang="en-GB" sz="2000" i="1">
                <a:latin typeface="Cabin bold" pitchFamily="2" charset="0"/>
              </a:rPr>
              <a:t>		</a:t>
            </a:r>
            <a:r>
              <a:rPr lang="en-GB">
                <a:latin typeface="Raleway Light" pitchFamily="2" charset="0"/>
              </a:rPr>
              <a:t>Policy makers must act now to ensure a smooth roll-out of RES and the 				achievement of critical decarbonisation targets. </a:t>
            </a:r>
            <a:endParaRPr lang="en-GB" sz="2000">
              <a:latin typeface="Raleway Light" pitchFamily="2" charset="0"/>
            </a:endParaRPr>
          </a:p>
        </p:txBody>
      </p:sp>
      <p:pic>
        <p:nvPicPr>
          <p:cNvPr id="29" name="Graphic 28" descr="Exclamation mark with solid fill">
            <a:extLst>
              <a:ext uri="{FF2B5EF4-FFF2-40B4-BE49-F238E27FC236}">
                <a16:creationId xmlns:a16="http://schemas.microsoft.com/office/drawing/2014/main" id="{55C52C95-D1B3-7AE4-31D1-F31CAC02F2D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84514" y="1600097"/>
            <a:ext cx="589712" cy="589712"/>
          </a:xfrm>
          <a:prstGeom prst="rect">
            <a:avLst/>
          </a:prstGeom>
        </p:spPr>
      </p:pic>
      <p:sp>
        <p:nvSpPr>
          <p:cNvPr id="2" name="Text Placeholder 1">
            <a:extLst>
              <a:ext uri="{FF2B5EF4-FFF2-40B4-BE49-F238E27FC236}">
                <a16:creationId xmlns:a16="http://schemas.microsoft.com/office/drawing/2014/main" id="{B27DBC1E-80EA-8DE6-8095-A617874F096C}"/>
              </a:ext>
            </a:extLst>
          </p:cNvPr>
          <p:cNvSpPr txBox="1">
            <a:spLocks/>
          </p:cNvSpPr>
          <p:nvPr/>
        </p:nvSpPr>
        <p:spPr>
          <a:xfrm>
            <a:off x="746814" y="998762"/>
            <a:ext cx="10941471" cy="4339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NL" sz="12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i="1"/>
              <a:t>Key takeaways of part 4.</a:t>
            </a:r>
          </a:p>
        </p:txBody>
      </p:sp>
      <p:sp>
        <p:nvSpPr>
          <p:cNvPr id="5" name="Rechthoek: afgeronde hoeken 28">
            <a:extLst>
              <a:ext uri="{FF2B5EF4-FFF2-40B4-BE49-F238E27FC236}">
                <a16:creationId xmlns:a16="http://schemas.microsoft.com/office/drawing/2014/main" id="{D8D68B54-B23C-3CEC-CD6A-8939B348A484}"/>
              </a:ext>
            </a:extLst>
          </p:cNvPr>
          <p:cNvSpPr/>
          <p:nvPr/>
        </p:nvSpPr>
        <p:spPr>
          <a:xfrm>
            <a:off x="10947580" y="184860"/>
            <a:ext cx="537700" cy="433902"/>
          </a:xfrm>
          <a:prstGeom prst="roundRect">
            <a:avLst>
              <a:gd name="adj" fmla="val 29202"/>
            </a:avLst>
          </a:prstGeom>
          <a:solidFill>
            <a:srgbClr val="8AAA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latin typeface="Raleway Light" pitchFamily="2" charset="0"/>
              </a:rPr>
              <a:t>4. </a:t>
            </a:r>
          </a:p>
        </p:txBody>
      </p:sp>
      <p:sp>
        <p:nvSpPr>
          <p:cNvPr id="4" name="Tijdelijke aanduiding voor inhoud 41">
            <a:extLst>
              <a:ext uri="{FF2B5EF4-FFF2-40B4-BE49-F238E27FC236}">
                <a16:creationId xmlns:a16="http://schemas.microsoft.com/office/drawing/2014/main" id="{4A9288C5-755D-4828-705D-9BF77828425C}"/>
              </a:ext>
            </a:extLst>
          </p:cNvPr>
          <p:cNvSpPr txBox="1">
            <a:spLocks/>
          </p:cNvSpPr>
          <p:nvPr/>
        </p:nvSpPr>
        <p:spPr>
          <a:xfrm>
            <a:off x="541515" y="6402935"/>
            <a:ext cx="2107556" cy="231781"/>
          </a:xfrm>
          <a:prstGeom prst="rect">
            <a:avLst/>
          </a:prstGeom>
        </p:spPr>
        <p:txBody>
          <a:bodyPr/>
          <a:lstStyle>
            <a:lvl1pPr indent="0">
              <a:lnSpc>
                <a:spcPct val="90000"/>
              </a:lnSpc>
              <a:spcBef>
                <a:spcPts val="1000"/>
              </a:spcBef>
              <a:buFont typeface="Arial" panose="020B0604020202020204" pitchFamily="34" charset="0"/>
              <a:buNone/>
              <a:defRPr lang="en-NL" sz="1200" dirty="0">
                <a:latin typeface="Raleway Light"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nl-NL"/>
              <a:t>April 2024</a:t>
            </a:r>
            <a:endParaRPr lang="en-NL"/>
          </a:p>
        </p:txBody>
      </p:sp>
    </p:spTree>
    <p:extLst>
      <p:ext uri="{BB962C8B-B14F-4D97-AF65-F5344CB8AC3E}">
        <p14:creationId xmlns:p14="http://schemas.microsoft.com/office/powerpoint/2010/main" val="2274788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F1BAADC5-36EB-391F-6756-4D938C43AC5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10" name="think-cell data - do not delete" hidden="1">
                        <a:extLst>
                          <a:ext uri="{FF2B5EF4-FFF2-40B4-BE49-F238E27FC236}">
                            <a16:creationId xmlns:a16="http://schemas.microsoft.com/office/drawing/2014/main" id="{F1BAADC5-36EB-391F-6756-4D938C43AC5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hthoek: afgeronde hoeken 28">
            <a:extLst>
              <a:ext uri="{FF2B5EF4-FFF2-40B4-BE49-F238E27FC236}">
                <a16:creationId xmlns:a16="http://schemas.microsoft.com/office/drawing/2014/main" id="{D86DDBC1-99F8-4EF6-85C6-D7011D1D11F6}"/>
              </a:ext>
            </a:extLst>
          </p:cNvPr>
          <p:cNvSpPr/>
          <p:nvPr/>
        </p:nvSpPr>
        <p:spPr>
          <a:xfrm>
            <a:off x="6095999" y="549275"/>
            <a:ext cx="5817834" cy="5291802"/>
          </a:xfrm>
          <a:prstGeom prst="roundRect">
            <a:avLst>
              <a:gd name="adj" fmla="val 5723"/>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 name="Text Placeholder 1">
            <a:extLst>
              <a:ext uri="{FF2B5EF4-FFF2-40B4-BE49-F238E27FC236}">
                <a16:creationId xmlns:a16="http://schemas.microsoft.com/office/drawing/2014/main" id="{650F46C2-D01D-2852-AFEE-5C9DE2F55CF2}"/>
              </a:ext>
            </a:extLst>
          </p:cNvPr>
          <p:cNvSpPr>
            <a:spLocks noGrp="1"/>
          </p:cNvSpPr>
          <p:nvPr>
            <p:ph type="body" sz="quarter" idx="10"/>
          </p:nvPr>
        </p:nvSpPr>
        <p:spPr>
          <a:xfrm>
            <a:off x="775913" y="576170"/>
            <a:ext cx="5347307" cy="533114"/>
          </a:xfrm>
        </p:spPr>
        <p:txBody>
          <a:bodyPr/>
          <a:lstStyle/>
          <a:p>
            <a:r>
              <a:rPr lang="en-GB"/>
              <a:t>Next step for coming months:</a:t>
            </a:r>
          </a:p>
        </p:txBody>
      </p:sp>
      <p:sp>
        <p:nvSpPr>
          <p:cNvPr id="5" name="Text Placeholder 4">
            <a:extLst>
              <a:ext uri="{FF2B5EF4-FFF2-40B4-BE49-F238E27FC236}">
                <a16:creationId xmlns:a16="http://schemas.microsoft.com/office/drawing/2014/main" id="{2DA58132-984A-273A-E804-002B9C37B332}"/>
              </a:ext>
            </a:extLst>
          </p:cNvPr>
          <p:cNvSpPr>
            <a:spLocks noGrp="1"/>
          </p:cNvSpPr>
          <p:nvPr>
            <p:ph type="body" sz="quarter" idx="14"/>
          </p:nvPr>
        </p:nvSpPr>
        <p:spPr>
          <a:xfrm>
            <a:off x="6317643" y="709115"/>
            <a:ext cx="5347307" cy="551472"/>
          </a:xfrm>
        </p:spPr>
        <p:txBody>
          <a:bodyPr/>
          <a:lstStyle/>
          <a:p>
            <a:r>
              <a:rPr lang="en-GB"/>
              <a:t>Preliminary Table of Content</a:t>
            </a:r>
          </a:p>
        </p:txBody>
      </p:sp>
      <p:sp>
        <p:nvSpPr>
          <p:cNvPr id="8" name="Text Placeholder 3">
            <a:extLst>
              <a:ext uri="{FF2B5EF4-FFF2-40B4-BE49-F238E27FC236}">
                <a16:creationId xmlns:a16="http://schemas.microsoft.com/office/drawing/2014/main" id="{8E500155-4802-217B-22AF-1C263CD3A342}"/>
              </a:ext>
            </a:extLst>
          </p:cNvPr>
          <p:cNvSpPr txBox="1">
            <a:spLocks/>
          </p:cNvSpPr>
          <p:nvPr/>
        </p:nvSpPr>
        <p:spPr>
          <a:xfrm>
            <a:off x="6317643" y="1219707"/>
            <a:ext cx="5347306" cy="4420649"/>
          </a:xfrm>
          <a:prstGeom prst="rect">
            <a:avLst/>
          </a:prstGeom>
        </p:spPr>
        <p:txBody>
          <a:bodyPr/>
          <a:lstStyle>
            <a:lvl1pPr marL="0" indent="0" algn="l" defTabSz="914400" rtl="0" eaLnBrk="1" latinLnBrk="0" hangingPunct="1">
              <a:lnSpc>
                <a:spcPts val="2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ts val="2000"/>
              </a:lnSpc>
              <a:spcBef>
                <a:spcPts val="500"/>
              </a:spcBef>
              <a:buClr>
                <a:schemeClr val="tx2"/>
              </a:buClr>
              <a:buFont typeface="Cabin" pitchFamily="2"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rgbClr val="000000"/>
                </a:solidFill>
              </a:rPr>
              <a:t>Chapter 1: Policy &amp; Regulation</a:t>
            </a:r>
          </a:p>
          <a:p>
            <a:pPr marL="628650" lvl="1" indent="-171450">
              <a:lnSpc>
                <a:spcPct val="100000"/>
              </a:lnSpc>
              <a:spcBef>
                <a:spcPts val="0"/>
              </a:spcBef>
              <a:buClrTx/>
              <a:buFont typeface="Arial" panose="020B0604020202020204" pitchFamily="34" charset="0"/>
              <a:buChar char="•"/>
              <a:defRPr/>
            </a:pPr>
            <a:r>
              <a:rPr lang="en-US" b="1">
                <a:solidFill>
                  <a:srgbClr val="000000"/>
                </a:solidFill>
              </a:rPr>
              <a:t>Gas package: </a:t>
            </a:r>
            <a:r>
              <a:rPr lang="en-US">
                <a:solidFill>
                  <a:srgbClr val="000000"/>
                </a:solidFill>
              </a:rPr>
              <a:t>Addressing impact of this legislative package on UHS in Europe</a:t>
            </a:r>
          </a:p>
          <a:p>
            <a:pPr marL="628650" lvl="1" indent="-171450">
              <a:lnSpc>
                <a:spcPct val="100000"/>
              </a:lnSpc>
              <a:spcBef>
                <a:spcPts val="0"/>
              </a:spcBef>
              <a:buClrTx/>
              <a:buFont typeface="Arial" panose="020B0604020202020204" pitchFamily="34" charset="0"/>
              <a:buChar char="•"/>
              <a:defRPr/>
            </a:pPr>
            <a:endParaRPr lang="en-US">
              <a:solidFill>
                <a:srgbClr val="000000"/>
              </a:solidFill>
            </a:endParaRPr>
          </a:p>
          <a:p>
            <a:r>
              <a:rPr lang="en-US" b="1">
                <a:solidFill>
                  <a:srgbClr val="000000"/>
                </a:solidFill>
              </a:rPr>
              <a:t>Chapter 2: Economics</a:t>
            </a:r>
          </a:p>
          <a:p>
            <a:pPr marL="628650" lvl="1" indent="-171450">
              <a:lnSpc>
                <a:spcPct val="100000"/>
              </a:lnSpc>
              <a:spcBef>
                <a:spcPts val="0"/>
              </a:spcBef>
              <a:buClrTx/>
              <a:buFont typeface="Arial" panose="020B0604020202020204" pitchFamily="34" charset="0"/>
              <a:buChar char="•"/>
              <a:defRPr/>
            </a:pPr>
            <a:r>
              <a:rPr lang="en-US" b="1">
                <a:solidFill>
                  <a:srgbClr val="000000"/>
                </a:solidFill>
              </a:rPr>
              <a:t>Business models</a:t>
            </a:r>
            <a:r>
              <a:rPr lang="en-US">
                <a:solidFill>
                  <a:srgbClr val="000000"/>
                </a:solidFill>
              </a:rPr>
              <a:t>: Assessing operational models, valuation of storage, including reducing curtailment and mitigation of grid congestion</a:t>
            </a:r>
          </a:p>
          <a:p>
            <a:pPr marL="628650" lvl="1" indent="-171450">
              <a:lnSpc>
                <a:spcPct val="100000"/>
              </a:lnSpc>
              <a:spcBef>
                <a:spcPts val="0"/>
              </a:spcBef>
              <a:buClrTx/>
              <a:buFont typeface="Arial" panose="020B0604020202020204" pitchFamily="34" charset="0"/>
              <a:buChar char="•"/>
              <a:defRPr/>
            </a:pPr>
            <a:r>
              <a:rPr lang="en-US" b="1">
                <a:solidFill>
                  <a:srgbClr val="000000"/>
                </a:solidFill>
              </a:rPr>
              <a:t>Funding instruments: </a:t>
            </a:r>
            <a:r>
              <a:rPr lang="en-US">
                <a:solidFill>
                  <a:srgbClr val="000000"/>
                </a:solidFill>
              </a:rPr>
              <a:t>Availability &amp; relevancy for UHS projects (e.g. H2 auctions, Innovation Fund, PCI)</a:t>
            </a:r>
          </a:p>
          <a:p>
            <a:pPr marL="628650" lvl="1" indent="-171450">
              <a:lnSpc>
                <a:spcPct val="100000"/>
              </a:lnSpc>
              <a:spcBef>
                <a:spcPts val="0"/>
              </a:spcBef>
              <a:buClrTx/>
              <a:buFont typeface="Arial" panose="020B0604020202020204" pitchFamily="34" charset="0"/>
              <a:buChar char="•"/>
              <a:defRPr/>
            </a:pPr>
            <a:endParaRPr lang="en-US" b="1">
              <a:solidFill>
                <a:srgbClr val="000000"/>
              </a:solidFill>
            </a:endParaRPr>
          </a:p>
          <a:p>
            <a:r>
              <a:rPr lang="en-US" b="1">
                <a:solidFill>
                  <a:srgbClr val="000000"/>
                </a:solidFill>
              </a:rPr>
              <a:t>Chapter 3: Implementation</a:t>
            </a:r>
          </a:p>
          <a:p>
            <a:pPr marL="628650" lvl="1" indent="-171450">
              <a:lnSpc>
                <a:spcPct val="100000"/>
              </a:lnSpc>
              <a:spcBef>
                <a:spcPts val="0"/>
              </a:spcBef>
              <a:buClrTx/>
              <a:buFont typeface="Arial" panose="020B0604020202020204" pitchFamily="34" charset="0"/>
              <a:buChar char="•"/>
              <a:defRPr/>
            </a:pPr>
            <a:r>
              <a:rPr lang="en-US" b="1">
                <a:solidFill>
                  <a:srgbClr val="000000"/>
                </a:solidFill>
              </a:rPr>
              <a:t>Planning, design &amp; operation: </a:t>
            </a:r>
            <a:r>
              <a:rPr lang="en-US">
                <a:solidFill>
                  <a:srgbClr val="000000"/>
                </a:solidFill>
              </a:rPr>
              <a:t>including technical feasibility of UHS technologies, based on pilot projects of our members.</a:t>
            </a:r>
          </a:p>
          <a:p>
            <a:pPr marL="628650" lvl="1" indent="-171450">
              <a:lnSpc>
                <a:spcPct val="100000"/>
              </a:lnSpc>
              <a:spcBef>
                <a:spcPts val="0"/>
              </a:spcBef>
              <a:buClrTx/>
              <a:buFont typeface="Arial" panose="020B0604020202020204" pitchFamily="34" charset="0"/>
              <a:buChar char="•"/>
              <a:defRPr/>
            </a:pPr>
            <a:r>
              <a:rPr lang="en-US" b="1">
                <a:solidFill>
                  <a:srgbClr val="000000"/>
                </a:solidFill>
              </a:rPr>
              <a:t>Construction &amp; permitting: </a:t>
            </a:r>
            <a:r>
              <a:rPr lang="en-US">
                <a:solidFill>
                  <a:srgbClr val="000000"/>
                </a:solidFill>
              </a:rPr>
              <a:t>Increasing speed of deployment, one-stop-shop principle</a:t>
            </a:r>
          </a:p>
          <a:p>
            <a:endParaRPr lang="en-GB" sz="2000"/>
          </a:p>
        </p:txBody>
      </p:sp>
      <p:sp>
        <p:nvSpPr>
          <p:cNvPr id="11" name="Content Placeholder 7">
            <a:extLst>
              <a:ext uri="{FF2B5EF4-FFF2-40B4-BE49-F238E27FC236}">
                <a16:creationId xmlns:a16="http://schemas.microsoft.com/office/drawing/2014/main" id="{EA404239-07AB-FD87-CBBE-91AC6933E6E3}"/>
              </a:ext>
            </a:extLst>
          </p:cNvPr>
          <p:cNvSpPr txBox="1">
            <a:spLocks/>
          </p:cNvSpPr>
          <p:nvPr/>
        </p:nvSpPr>
        <p:spPr>
          <a:xfrm>
            <a:off x="527052" y="1491449"/>
            <a:ext cx="4790228" cy="3706140"/>
          </a:xfrm>
          <a:prstGeom prst="roundRect">
            <a:avLst/>
          </a:prstGeom>
          <a:ln/>
        </p:spPr>
        <p:style>
          <a:lnRef idx="2">
            <a:schemeClr val="accent5"/>
          </a:lnRef>
          <a:fillRef idx="1">
            <a:schemeClr val="lt1"/>
          </a:fillRef>
          <a:effectRef idx="0">
            <a:schemeClr val="accent5"/>
          </a:effectRef>
          <a:fontRef idx="minor">
            <a:schemeClr val="dk1"/>
          </a:fontRef>
        </p:style>
        <p:txBody>
          <a:bodyPr vert="horz" lIns="153600" tIns="216000" rIns="153600" bIns="0" spcCol="301752" rtlCol="0" anchor="t">
            <a:normAutofit/>
          </a:bodyPr>
          <a:lstStyle>
            <a:lvl1pPr lvl="0" indent="0">
              <a:lnSpc>
                <a:spcPct val="100000"/>
              </a:lnSpc>
              <a:spcBef>
                <a:spcPts val="600"/>
              </a:spcBef>
              <a:buFont typeface="Arial" panose="020B0604020202020204" pitchFamily="34" charset="0"/>
              <a:buNone/>
              <a:defRPr sz="1600"/>
            </a:lvl1pPr>
            <a:lvl2pPr marL="365760" indent="-182880">
              <a:lnSpc>
                <a:spcPct val="100000"/>
              </a:lnSpc>
              <a:spcBef>
                <a:spcPts val="400"/>
              </a:spcBef>
              <a:buFont typeface="Arial" panose="020B0604020202020204" pitchFamily="34" charset="0"/>
              <a:buChar char="–"/>
            </a:lvl2pPr>
            <a:lvl3pPr marL="548640" indent="-182880">
              <a:lnSpc>
                <a:spcPct val="100000"/>
              </a:lnSpc>
              <a:spcBef>
                <a:spcPts val="400"/>
              </a:spcBef>
              <a:buFont typeface="Arial" panose="020B0604020202020204" pitchFamily="34" charset="0"/>
              <a:buChar char="–"/>
            </a:lvl3pPr>
            <a:lvl4pPr marL="731520" indent="-182880">
              <a:lnSpc>
                <a:spcPct val="100000"/>
              </a:lnSpc>
              <a:spcBef>
                <a:spcPts val="400"/>
              </a:spcBef>
              <a:buFont typeface="Arial" panose="020B0604020202020204" pitchFamily="34" charset="0"/>
              <a:buChar char="–"/>
            </a:lvl4pPr>
            <a:lvl5pPr marL="914400" indent="-182880">
              <a:lnSpc>
                <a:spcPct val="100000"/>
              </a:lnSpc>
              <a:spcBef>
                <a:spcPts val="400"/>
              </a:spcBef>
              <a:buFont typeface="Arial" panose="020B0604020202020204" pitchFamily="34" charset="0"/>
              <a:buChar char="–"/>
            </a:lvl5pPr>
            <a:lvl6pPr marL="1097280" indent="-182880">
              <a:lnSpc>
                <a:spcPct val="100000"/>
              </a:lnSpc>
              <a:spcBef>
                <a:spcPts val="400"/>
              </a:spcBef>
              <a:buFont typeface="Arial" panose="020B0604020202020204" pitchFamily="34" charset="0"/>
              <a:buChar char="–"/>
            </a:lvl6pPr>
            <a:lvl7pPr marL="1280160" indent="-182880">
              <a:lnSpc>
                <a:spcPct val="100000"/>
              </a:lnSpc>
              <a:spcBef>
                <a:spcPts val="400"/>
              </a:spcBef>
              <a:buFont typeface="Arial" panose="020B0604020202020204" pitchFamily="34" charset="0"/>
              <a:buChar char="–"/>
            </a:lvl7pPr>
            <a:lvl8pPr marL="1463040" indent="-182880">
              <a:lnSpc>
                <a:spcPct val="100000"/>
              </a:lnSpc>
              <a:spcBef>
                <a:spcPts val="400"/>
              </a:spcBef>
              <a:buFont typeface="Arial" panose="020B0604020202020204" pitchFamily="34" charset="0"/>
              <a:buChar char="–"/>
            </a:lvl8pPr>
            <a:lvl9pPr marL="1645920" indent="-182880">
              <a:lnSpc>
                <a:spcPct val="100000"/>
              </a:lnSpc>
              <a:spcBef>
                <a:spcPts val="400"/>
              </a:spcBef>
              <a:buFont typeface="Arial" panose="020B0604020202020204" pitchFamily="34" charset="0"/>
              <a:buChar char="–"/>
            </a:lvl9pPr>
          </a:lstStyle>
          <a:p>
            <a:pPr marR="0" lvl="0" defTabSz="914400" eaLnBrk="1" fontAlgn="base" latinLnBrk="0" hangingPunct="1">
              <a:lnSpc>
                <a:spcPct val="100000"/>
              </a:lnSpc>
              <a:spcBef>
                <a:spcPts val="600"/>
              </a:spcBef>
              <a:spcAft>
                <a:spcPts val="0"/>
              </a:spcAft>
              <a:buClrTx/>
              <a:buSzTx/>
              <a:tabLst/>
              <a:defRPr/>
            </a:pPr>
            <a:endParaRPr lang="en-GB" i="1">
              <a:solidFill>
                <a:srgbClr val="000000"/>
              </a:solidFill>
            </a:endParaRPr>
          </a:p>
          <a:p>
            <a:pPr marR="0" lvl="0" defTabSz="914400" eaLnBrk="1" fontAlgn="base" latinLnBrk="0" hangingPunct="1">
              <a:lnSpc>
                <a:spcPct val="100000"/>
              </a:lnSpc>
              <a:spcBef>
                <a:spcPts val="600"/>
              </a:spcBef>
              <a:spcAft>
                <a:spcPts val="0"/>
              </a:spcAft>
              <a:buClrTx/>
              <a:buSzTx/>
              <a:tabLst/>
              <a:defRPr/>
            </a:pPr>
            <a:endParaRPr lang="en-GB" i="1">
              <a:solidFill>
                <a:srgbClr val="000000"/>
              </a:solidFill>
            </a:endParaRPr>
          </a:p>
          <a:p>
            <a:pPr marR="0" lvl="0" defTabSz="914400" eaLnBrk="1" fontAlgn="base" latinLnBrk="0" hangingPunct="1">
              <a:lnSpc>
                <a:spcPct val="100000"/>
              </a:lnSpc>
              <a:spcBef>
                <a:spcPts val="600"/>
              </a:spcBef>
              <a:spcAft>
                <a:spcPts val="0"/>
              </a:spcAft>
              <a:buClrTx/>
              <a:buSzTx/>
              <a:tabLst/>
              <a:defRPr/>
            </a:pPr>
            <a:br>
              <a:rPr lang="en-GB" i="1">
                <a:solidFill>
                  <a:srgbClr val="000000"/>
                </a:solidFill>
              </a:rPr>
            </a:br>
            <a:endParaRPr lang="en-GB" i="1">
              <a:solidFill>
                <a:srgbClr val="000000"/>
              </a:solidFill>
            </a:endParaRPr>
          </a:p>
          <a:p>
            <a:pPr marR="0" lvl="0" defTabSz="914400" eaLnBrk="1" fontAlgn="base" latinLnBrk="0" hangingPunct="1">
              <a:lnSpc>
                <a:spcPct val="100000"/>
              </a:lnSpc>
              <a:spcBef>
                <a:spcPts val="600"/>
              </a:spcBef>
              <a:spcAft>
                <a:spcPts val="0"/>
              </a:spcAft>
              <a:buClrTx/>
              <a:buSzTx/>
              <a:tabLst/>
              <a:defRPr/>
            </a:pPr>
            <a:endParaRPr lang="en-GB" i="1">
              <a:solidFill>
                <a:srgbClr val="000000"/>
              </a:solidFill>
            </a:endParaRPr>
          </a:p>
          <a:p>
            <a:pPr marR="0" lvl="0" defTabSz="914400" eaLnBrk="1" fontAlgn="base" latinLnBrk="0" hangingPunct="1">
              <a:lnSpc>
                <a:spcPct val="100000"/>
              </a:lnSpc>
              <a:spcBef>
                <a:spcPts val="600"/>
              </a:spcBef>
              <a:spcAft>
                <a:spcPts val="0"/>
              </a:spcAft>
              <a:buClrTx/>
              <a:buSzTx/>
              <a:tabLst/>
              <a:defRPr/>
            </a:pPr>
            <a:r>
              <a:rPr lang="en-GB" i="1">
                <a:solidFill>
                  <a:srgbClr val="000000"/>
                </a:solidFill>
              </a:rPr>
              <a:t>We will deliver the </a:t>
            </a:r>
            <a:r>
              <a:rPr lang="en-GB" b="1" i="1">
                <a:solidFill>
                  <a:srgbClr val="000000"/>
                </a:solidFill>
              </a:rPr>
              <a:t>strategic roadmap </a:t>
            </a:r>
            <a:r>
              <a:rPr lang="en-GB" i="1">
                <a:solidFill>
                  <a:srgbClr val="000000"/>
                </a:solidFill>
              </a:rPr>
              <a:t>of Underground Hydrogen Storage in Europe, assessing our members’ initiatives and proposing EU-level changes to accelerate the development of UHS.</a:t>
            </a:r>
            <a:endParaRPr lang="fr-FR" i="1">
              <a:solidFill>
                <a:srgbClr val="000000"/>
              </a:solidFill>
            </a:endParaRPr>
          </a:p>
        </p:txBody>
      </p:sp>
      <p:sp>
        <p:nvSpPr>
          <p:cNvPr id="12" name="TextBox 11">
            <a:extLst>
              <a:ext uri="{FF2B5EF4-FFF2-40B4-BE49-F238E27FC236}">
                <a16:creationId xmlns:a16="http://schemas.microsoft.com/office/drawing/2014/main" id="{8BE4B62A-D01D-E7F2-35C0-BD50C0CAC84E}"/>
              </a:ext>
            </a:extLst>
          </p:cNvPr>
          <p:cNvSpPr txBox="1"/>
          <p:nvPr/>
        </p:nvSpPr>
        <p:spPr>
          <a:xfrm>
            <a:off x="826112" y="2124232"/>
            <a:ext cx="4353478" cy="972574"/>
          </a:xfrm>
          <a:prstGeom prst="rect">
            <a:avLst/>
          </a:prstGeom>
          <a:solidFill>
            <a:srgbClr val="FFFFFF"/>
          </a:solidFill>
        </p:spPr>
        <p:txBody>
          <a:bodyPr wrap="square" lIns="38400" tIns="0" rIns="38400" bIns="4876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2000" i="1">
                <a:solidFill>
                  <a:srgbClr val="2F55B4"/>
                </a:solidFill>
                <a:latin typeface="+mj-lt"/>
              </a:rPr>
              <a:t>The </a:t>
            </a:r>
            <a:r>
              <a:rPr lang="fr-FR" sz="2000" i="1" err="1">
                <a:solidFill>
                  <a:srgbClr val="2F55B4"/>
                </a:solidFill>
                <a:latin typeface="+mj-lt"/>
              </a:rPr>
              <a:t>development</a:t>
            </a:r>
            <a:r>
              <a:rPr lang="fr-FR" sz="2000" i="1">
                <a:solidFill>
                  <a:srgbClr val="2F55B4"/>
                </a:solidFill>
                <a:latin typeface="+mj-lt"/>
              </a:rPr>
              <a:t> of a </a:t>
            </a:r>
            <a:r>
              <a:rPr lang="fr-FR" sz="2000" i="1" err="1">
                <a:solidFill>
                  <a:srgbClr val="2F55B4"/>
                </a:solidFill>
                <a:latin typeface="+mj-lt"/>
              </a:rPr>
              <a:t>dedicated</a:t>
            </a:r>
            <a:r>
              <a:rPr lang="fr-FR" sz="2000" i="1">
                <a:solidFill>
                  <a:srgbClr val="2F55B4"/>
                </a:solidFill>
                <a:latin typeface="+mj-lt"/>
              </a:rPr>
              <a:t> European Underground Hydrogen Storage </a:t>
            </a:r>
            <a:r>
              <a:rPr lang="fr-FR" sz="2000" i="1" err="1">
                <a:solidFill>
                  <a:srgbClr val="2F55B4"/>
                </a:solidFill>
                <a:latin typeface="+mj-lt"/>
              </a:rPr>
              <a:t>Strategy</a:t>
            </a:r>
            <a:endParaRPr lang="fr-FR" sz="2000" i="1">
              <a:solidFill>
                <a:srgbClr val="2F55B4"/>
              </a:solidFill>
              <a:latin typeface="+mj-lt"/>
            </a:endParaRPr>
          </a:p>
        </p:txBody>
      </p:sp>
      <p:sp>
        <p:nvSpPr>
          <p:cNvPr id="3" name="Tijdelijke aanduiding voor inhoud 41">
            <a:extLst>
              <a:ext uri="{FF2B5EF4-FFF2-40B4-BE49-F238E27FC236}">
                <a16:creationId xmlns:a16="http://schemas.microsoft.com/office/drawing/2014/main" id="{B76DA83F-A244-7471-6875-C8B1CAA7C470}"/>
              </a:ext>
            </a:extLst>
          </p:cNvPr>
          <p:cNvSpPr txBox="1">
            <a:spLocks/>
          </p:cNvSpPr>
          <p:nvPr/>
        </p:nvSpPr>
        <p:spPr>
          <a:xfrm>
            <a:off x="541515" y="6402935"/>
            <a:ext cx="2107556" cy="231781"/>
          </a:xfrm>
          <a:prstGeom prst="rect">
            <a:avLst/>
          </a:prstGeom>
        </p:spPr>
        <p:txBody>
          <a:bodyPr/>
          <a:lstStyle>
            <a:lvl1pPr indent="0">
              <a:lnSpc>
                <a:spcPct val="90000"/>
              </a:lnSpc>
              <a:spcBef>
                <a:spcPts val="1000"/>
              </a:spcBef>
              <a:buFont typeface="Arial" panose="020B0604020202020204" pitchFamily="34" charset="0"/>
              <a:buNone/>
              <a:defRPr lang="en-NL" sz="1200" dirty="0">
                <a:latin typeface="Raleway Light"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nl-NL"/>
              <a:t>April 2024</a:t>
            </a:r>
            <a:endParaRPr lang="en-NL"/>
          </a:p>
        </p:txBody>
      </p:sp>
    </p:spTree>
    <p:extLst>
      <p:ext uri="{BB962C8B-B14F-4D97-AF65-F5344CB8AC3E}">
        <p14:creationId xmlns:p14="http://schemas.microsoft.com/office/powerpoint/2010/main" val="1922519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82CE58A2-4851-CF3E-934F-48DDFD9FA8B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6" imgH="426" progId="TCLayout.ActiveDocument.1">
                  <p:embed/>
                </p:oleObj>
              </mc:Choice>
              <mc:Fallback>
                <p:oleObj name="think-cell Slide" r:id="rId4" imgW="426" imgH="426" progId="TCLayout.ActiveDocument.1">
                  <p:embed/>
                  <p:pic>
                    <p:nvPicPr>
                      <p:cNvPr id="3" name="think-cell data - do not delete" hidden="1">
                        <a:extLst>
                          <a:ext uri="{FF2B5EF4-FFF2-40B4-BE49-F238E27FC236}">
                            <a16:creationId xmlns:a16="http://schemas.microsoft.com/office/drawing/2014/main" id="{82CE58A2-4851-CF3E-934F-48DDFD9FA8B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2" name="Picture 21">
            <a:extLst>
              <a:ext uri="{FF2B5EF4-FFF2-40B4-BE49-F238E27FC236}">
                <a16:creationId xmlns:a16="http://schemas.microsoft.com/office/drawing/2014/main" id="{36A8C923-DD55-5B31-0B0C-38B86A97AAA1}"/>
              </a:ext>
            </a:extLst>
          </p:cNvPr>
          <p:cNvPicPr>
            <a:picLocks noChangeAspect="1"/>
          </p:cNvPicPr>
          <p:nvPr/>
        </p:nvPicPr>
        <p:blipFill>
          <a:blip r:embed="rId6"/>
          <a:stretch>
            <a:fillRect/>
          </a:stretch>
        </p:blipFill>
        <p:spPr>
          <a:xfrm>
            <a:off x="445196" y="6343498"/>
            <a:ext cx="2115495" cy="323116"/>
          </a:xfrm>
          <a:prstGeom prst="rect">
            <a:avLst/>
          </a:prstGeom>
        </p:spPr>
      </p:pic>
      <p:sp>
        <p:nvSpPr>
          <p:cNvPr id="4" name="Rectangle 3">
            <a:extLst>
              <a:ext uri="{FF2B5EF4-FFF2-40B4-BE49-F238E27FC236}">
                <a16:creationId xmlns:a16="http://schemas.microsoft.com/office/drawing/2014/main" id="{42DAE239-5CC6-6639-1A32-390BFA22F16E}"/>
              </a:ext>
            </a:extLst>
          </p:cNvPr>
          <p:cNvSpPr/>
          <p:nvPr/>
        </p:nvSpPr>
        <p:spPr>
          <a:xfrm>
            <a:off x="296510" y="242358"/>
            <a:ext cx="11624153" cy="3194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1F9AEE6C-145B-3784-576A-93430F52BD1C}"/>
              </a:ext>
            </a:extLst>
          </p:cNvPr>
          <p:cNvSpPr txBox="1"/>
          <p:nvPr/>
        </p:nvSpPr>
        <p:spPr>
          <a:xfrm>
            <a:off x="296509" y="561772"/>
            <a:ext cx="8724271" cy="954107"/>
          </a:xfrm>
          <a:prstGeom prst="rect">
            <a:avLst/>
          </a:prstGeom>
          <a:noFill/>
        </p:spPr>
        <p:txBody>
          <a:bodyPr wrap="square" rtlCol="0">
            <a:spAutoFit/>
          </a:bodyPr>
          <a:lstStyle/>
          <a:p>
            <a:pPr algn="l"/>
            <a:r>
              <a:rPr lang="en-GB" sz="3600">
                <a:latin typeface="+mj-lt"/>
                <a:ea typeface="+mj-ea"/>
                <a:cs typeface="+mj-cs"/>
              </a:rPr>
              <a:t>The H2eart for Europe website is live</a:t>
            </a:r>
          </a:p>
          <a:p>
            <a:pPr algn="l"/>
            <a:r>
              <a:rPr lang="en-GB" sz="2000">
                <a:latin typeface="+mj-lt"/>
              </a:rPr>
              <a:t>h2eart.eu </a:t>
            </a:r>
          </a:p>
        </p:txBody>
      </p:sp>
      <p:pic>
        <p:nvPicPr>
          <p:cNvPr id="9" name="Picture 8">
            <a:extLst>
              <a:ext uri="{FF2B5EF4-FFF2-40B4-BE49-F238E27FC236}">
                <a16:creationId xmlns:a16="http://schemas.microsoft.com/office/drawing/2014/main" id="{13C482BC-5DDF-6975-D6D8-38F06C495083}"/>
              </a:ext>
            </a:extLst>
          </p:cNvPr>
          <p:cNvPicPr>
            <a:picLocks noChangeAspect="1"/>
          </p:cNvPicPr>
          <p:nvPr/>
        </p:nvPicPr>
        <p:blipFill rotWithShape="1">
          <a:blip r:embed="rId7"/>
          <a:srcRect t="15785"/>
          <a:stretch/>
        </p:blipFill>
        <p:spPr>
          <a:xfrm>
            <a:off x="0" y="1663876"/>
            <a:ext cx="12192000" cy="4343739"/>
          </a:xfrm>
          <a:prstGeom prst="rect">
            <a:avLst/>
          </a:prstGeom>
        </p:spPr>
      </p:pic>
      <p:pic>
        <p:nvPicPr>
          <p:cNvPr id="12" name="Content Placeholder 11" descr="A qr code on a white background&#10;&#10;Description automatically generated">
            <a:extLst>
              <a:ext uri="{FF2B5EF4-FFF2-40B4-BE49-F238E27FC236}">
                <a16:creationId xmlns:a16="http://schemas.microsoft.com/office/drawing/2014/main" id="{E2528806-6148-3974-B563-4C8C8B75AFC9}"/>
              </a:ext>
            </a:extLst>
          </p:cNvPr>
          <p:cNvPicPr>
            <a:picLocks noGrp="1" noChangeAspect="1"/>
          </p:cNvPicPr>
          <p:nvPr>
            <p:ph sz="quarter" idx="10"/>
          </p:nvPr>
        </p:nvPicPr>
        <p:blipFill>
          <a:blip r:embed="rId8">
            <a:extLst>
              <a:ext uri="{28A0092B-C50C-407E-A947-70E740481C1C}">
                <a14:useLocalDpi xmlns:a14="http://schemas.microsoft.com/office/drawing/2010/main" val="0"/>
              </a:ext>
            </a:extLst>
          </a:blip>
          <a:stretch>
            <a:fillRect/>
          </a:stretch>
        </p:blipFill>
        <p:spPr>
          <a:xfrm>
            <a:off x="9020781" y="317997"/>
            <a:ext cx="2691758" cy="2691758"/>
          </a:xfrm>
        </p:spPr>
      </p:pic>
    </p:spTree>
    <p:extLst>
      <p:ext uri="{BB962C8B-B14F-4D97-AF65-F5344CB8AC3E}">
        <p14:creationId xmlns:p14="http://schemas.microsoft.com/office/powerpoint/2010/main" val="793598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Afbeelding 3" descr="Afbeelding met buitenshuis, schermopname, grond, motor&#10;&#10;Automatisch gegenereerde beschrijving">
            <a:extLst>
              <a:ext uri="{FF2B5EF4-FFF2-40B4-BE49-F238E27FC236}">
                <a16:creationId xmlns:a16="http://schemas.microsoft.com/office/drawing/2014/main" id="{ED81D58C-A74C-8645-5313-828071F90C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Afbeelding 7" descr="Afbeelding met Graphics, Lettertype, grafische vormgeving, logo&#10;&#10;Automatisch gegenereerde beschrijving">
            <a:extLst>
              <a:ext uri="{FF2B5EF4-FFF2-40B4-BE49-F238E27FC236}">
                <a16:creationId xmlns:a16="http://schemas.microsoft.com/office/drawing/2014/main" id="{DE97FC08-26FF-9758-9904-0EC381D063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317" y="0"/>
            <a:ext cx="1521402" cy="1521402"/>
          </a:xfrm>
          <a:prstGeom prst="rect">
            <a:avLst/>
          </a:prstGeom>
        </p:spPr>
      </p:pic>
      <p:cxnSp>
        <p:nvCxnSpPr>
          <p:cNvPr id="29" name="Rechte verbindingslijn 28">
            <a:extLst>
              <a:ext uri="{FF2B5EF4-FFF2-40B4-BE49-F238E27FC236}">
                <a16:creationId xmlns:a16="http://schemas.microsoft.com/office/drawing/2014/main" id="{85D809AA-583C-1D38-26C7-DF6058EB9066}"/>
              </a:ext>
            </a:extLst>
          </p:cNvPr>
          <p:cNvCxnSpPr>
            <a:cxnSpLocks/>
          </p:cNvCxnSpPr>
          <p:nvPr/>
        </p:nvCxnSpPr>
        <p:spPr>
          <a:xfrm>
            <a:off x="10333281" y="549275"/>
            <a:ext cx="185871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5" name="Tekstvak 26">
            <a:extLst>
              <a:ext uri="{FF2B5EF4-FFF2-40B4-BE49-F238E27FC236}">
                <a16:creationId xmlns:a16="http://schemas.microsoft.com/office/drawing/2014/main" id="{742578D4-CF19-4284-BB57-B597B90FDC6B}"/>
              </a:ext>
            </a:extLst>
          </p:cNvPr>
          <p:cNvSpPr txBox="1"/>
          <p:nvPr/>
        </p:nvSpPr>
        <p:spPr>
          <a:xfrm>
            <a:off x="9604369" y="549275"/>
            <a:ext cx="2008314" cy="338554"/>
          </a:xfrm>
          <a:prstGeom prst="rect">
            <a:avLst/>
          </a:prstGeom>
          <a:noFill/>
        </p:spPr>
        <p:txBody>
          <a:bodyPr wrap="square" rtlCol="0">
            <a:spAutoFit/>
          </a:bodyPr>
          <a:lstStyle/>
          <a:p>
            <a:pPr algn="r"/>
            <a:r>
              <a:rPr lang="nl-NL" sz="1600">
                <a:solidFill>
                  <a:schemeClr val="bg1"/>
                </a:solidFill>
                <a:latin typeface="Raleway Light" pitchFamily="2" charset="0"/>
              </a:rPr>
              <a:t>March 2024</a:t>
            </a:r>
            <a:endParaRPr lang="en-NL" sz="1600">
              <a:solidFill>
                <a:schemeClr val="bg1"/>
              </a:solidFill>
              <a:latin typeface="Raleway Light" pitchFamily="2" charset="0"/>
            </a:endParaRPr>
          </a:p>
        </p:txBody>
      </p:sp>
    </p:spTree>
    <p:extLst>
      <p:ext uri="{BB962C8B-B14F-4D97-AF65-F5344CB8AC3E}">
        <p14:creationId xmlns:p14="http://schemas.microsoft.com/office/powerpoint/2010/main" val="3514168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2A3B0E14-A182-203F-1DA4-C1CC83D621C7}"/>
              </a:ext>
            </a:extLst>
          </p:cNvPr>
          <p:cNvSpPr/>
          <p:nvPr/>
        </p:nvSpPr>
        <p:spPr>
          <a:xfrm>
            <a:off x="595883" y="3380029"/>
            <a:ext cx="3420000" cy="2340000"/>
          </a:xfrm>
          <a:prstGeom prst="roundRect">
            <a:avLst/>
          </a:prstGeom>
          <a:solidFill>
            <a:srgbClr val="D8E3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CC4FCD8E-4608-EF57-D822-EC8BDE9A2172}"/>
              </a:ext>
            </a:extLst>
          </p:cNvPr>
          <p:cNvSpPr/>
          <p:nvPr/>
        </p:nvSpPr>
        <p:spPr>
          <a:xfrm>
            <a:off x="8460347" y="3380029"/>
            <a:ext cx="3420000" cy="2340000"/>
          </a:xfrm>
          <a:prstGeom prst="roundRect">
            <a:avLst/>
          </a:prstGeom>
          <a:solidFill>
            <a:srgbClr val="D8E3FC"/>
          </a:solidFill>
          <a:ln>
            <a:solidFill>
              <a:srgbClr val="D8E3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think-cell data - do not delete" hidden="1">
            <a:extLst>
              <a:ext uri="{FF2B5EF4-FFF2-40B4-BE49-F238E27FC236}">
                <a16:creationId xmlns:a16="http://schemas.microsoft.com/office/drawing/2014/main" id="{C4FBFA53-B167-2F1E-A48A-5FF40A4F03BC}"/>
              </a:ext>
            </a:extLst>
          </p:cNvPr>
          <p:cNvGraphicFramePr>
            <a:graphicFrameLocks noChangeAspect="1"/>
          </p:cNvGraphicFramePr>
          <p:nvPr>
            <p:custDataLst>
              <p:tags r:id="rId1"/>
            </p:custDataLst>
            <p:extLst>
              <p:ext uri="{D42A27DB-BD31-4B8C-83A1-F6EECF244321}">
                <p14:modId xmlns:p14="http://schemas.microsoft.com/office/powerpoint/2010/main" val="7061881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5" imgH="416" progId="TCLayout.ActiveDocument.1">
                  <p:embed/>
                </p:oleObj>
              </mc:Choice>
              <mc:Fallback>
                <p:oleObj name="think-cell Slide" r:id="rId5" imgW="415" imgH="416" progId="TCLayout.ActiveDocument.1">
                  <p:embed/>
                  <p:pic>
                    <p:nvPicPr>
                      <p:cNvPr id="16" name="think-cell data - do not delete" hidden="1">
                        <a:extLst>
                          <a:ext uri="{FF2B5EF4-FFF2-40B4-BE49-F238E27FC236}">
                            <a16:creationId xmlns:a16="http://schemas.microsoft.com/office/drawing/2014/main" id="{C4FBFA53-B167-2F1E-A48A-5FF40A4F03B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tangle: Rounded Corners 14">
            <a:extLst>
              <a:ext uri="{FF2B5EF4-FFF2-40B4-BE49-F238E27FC236}">
                <a16:creationId xmlns:a16="http://schemas.microsoft.com/office/drawing/2014/main" id="{691C08EC-8051-A46D-A277-8B2088A175BF}"/>
              </a:ext>
            </a:extLst>
          </p:cNvPr>
          <p:cNvSpPr/>
          <p:nvPr/>
        </p:nvSpPr>
        <p:spPr>
          <a:xfrm>
            <a:off x="4528115" y="3380029"/>
            <a:ext cx="3420000" cy="2340000"/>
          </a:xfrm>
          <a:prstGeom prst="roundRect">
            <a:avLst/>
          </a:prstGeom>
          <a:solidFill>
            <a:srgbClr val="D8E3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1">
            <a:extLst>
              <a:ext uri="{FF2B5EF4-FFF2-40B4-BE49-F238E27FC236}">
                <a16:creationId xmlns:a16="http://schemas.microsoft.com/office/drawing/2014/main" id="{983F4DF3-DDE6-C94A-A365-CFF4F8164FC2}"/>
              </a:ext>
            </a:extLst>
          </p:cNvPr>
          <p:cNvSpPr txBox="1">
            <a:spLocks/>
          </p:cNvSpPr>
          <p:nvPr/>
        </p:nvSpPr>
        <p:spPr>
          <a:xfrm>
            <a:off x="734592" y="786664"/>
            <a:ext cx="10941471" cy="4339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NL" sz="12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a:latin typeface="+mj-lt"/>
              </a:rPr>
              <a:t>Future-proofing the energy system with underground hydrogen storage </a:t>
            </a:r>
          </a:p>
        </p:txBody>
      </p:sp>
      <p:pic>
        <p:nvPicPr>
          <p:cNvPr id="12" name="Picture 11" descr="A screenshot of a computer screen&#10;&#10;Description automatically generated">
            <a:extLst>
              <a:ext uri="{FF2B5EF4-FFF2-40B4-BE49-F238E27FC236}">
                <a16:creationId xmlns:a16="http://schemas.microsoft.com/office/drawing/2014/main" id="{3DCB9ECB-BADB-878D-8C4C-5B36496C59E4}"/>
              </a:ext>
            </a:extLst>
          </p:cNvPr>
          <p:cNvPicPr>
            <a:picLocks noChangeAspect="1"/>
          </p:cNvPicPr>
          <p:nvPr/>
        </p:nvPicPr>
        <p:blipFill rotWithShape="1">
          <a:blip r:embed="rId7">
            <a:extLst>
              <a:ext uri="{28A0092B-C50C-407E-A947-70E740481C1C}">
                <a14:useLocalDpi xmlns:a14="http://schemas.microsoft.com/office/drawing/2010/main" val="0"/>
              </a:ext>
            </a:extLst>
          </a:blip>
          <a:srcRect l="50000" t="29364" r="8992" b="29316"/>
          <a:stretch/>
        </p:blipFill>
        <p:spPr>
          <a:xfrm>
            <a:off x="698357" y="3525385"/>
            <a:ext cx="3215053" cy="2024810"/>
          </a:xfrm>
          <a:prstGeom prst="rect">
            <a:avLst/>
          </a:prstGeom>
        </p:spPr>
      </p:pic>
      <p:pic>
        <p:nvPicPr>
          <p:cNvPr id="13" name="Picture 12" descr="A screenshot of a computer screen&#10;&#10;Description automatically generated">
            <a:extLst>
              <a:ext uri="{FF2B5EF4-FFF2-40B4-BE49-F238E27FC236}">
                <a16:creationId xmlns:a16="http://schemas.microsoft.com/office/drawing/2014/main" id="{9FCF7F69-E284-4918-9050-50054F72BB73}"/>
              </a:ext>
            </a:extLst>
          </p:cNvPr>
          <p:cNvPicPr>
            <a:picLocks noChangeAspect="1"/>
          </p:cNvPicPr>
          <p:nvPr/>
        </p:nvPicPr>
        <p:blipFill rotWithShape="1">
          <a:blip r:embed="rId8">
            <a:extLst>
              <a:ext uri="{28A0092B-C50C-407E-A947-70E740481C1C}">
                <a14:useLocalDpi xmlns:a14="http://schemas.microsoft.com/office/drawing/2010/main" val="0"/>
              </a:ext>
            </a:extLst>
          </a:blip>
          <a:srcRect l="62044" t="34201" r="12920" b="31581"/>
          <a:stretch/>
        </p:blipFill>
        <p:spPr>
          <a:xfrm>
            <a:off x="4951978" y="3451305"/>
            <a:ext cx="2572275" cy="2197449"/>
          </a:xfrm>
          <a:prstGeom prst="rect">
            <a:avLst/>
          </a:prstGeom>
        </p:spPr>
      </p:pic>
      <p:pic>
        <p:nvPicPr>
          <p:cNvPr id="14" name="Picture 13" descr="A screen shot of a graph&#10;&#10;Description automatically generated">
            <a:extLst>
              <a:ext uri="{FF2B5EF4-FFF2-40B4-BE49-F238E27FC236}">
                <a16:creationId xmlns:a16="http://schemas.microsoft.com/office/drawing/2014/main" id="{441CC7AE-6D79-0371-168C-141460EEC76F}"/>
              </a:ext>
            </a:extLst>
          </p:cNvPr>
          <p:cNvPicPr>
            <a:picLocks noChangeAspect="1"/>
          </p:cNvPicPr>
          <p:nvPr/>
        </p:nvPicPr>
        <p:blipFill rotWithShape="1">
          <a:blip r:embed="rId9">
            <a:extLst>
              <a:ext uri="{28A0092B-C50C-407E-A947-70E740481C1C}">
                <a14:useLocalDpi xmlns:a14="http://schemas.microsoft.com/office/drawing/2010/main" val="0"/>
              </a:ext>
            </a:extLst>
          </a:blip>
          <a:srcRect l="59205" t="34171" r="12211" b="29319"/>
          <a:stretch/>
        </p:blipFill>
        <p:spPr>
          <a:xfrm>
            <a:off x="8772256" y="3433906"/>
            <a:ext cx="2796183" cy="2232247"/>
          </a:xfrm>
          <a:prstGeom prst="rect">
            <a:avLst/>
          </a:prstGeom>
        </p:spPr>
      </p:pic>
      <p:sp>
        <p:nvSpPr>
          <p:cNvPr id="18" name="TextBox 17">
            <a:extLst>
              <a:ext uri="{FF2B5EF4-FFF2-40B4-BE49-F238E27FC236}">
                <a16:creationId xmlns:a16="http://schemas.microsoft.com/office/drawing/2014/main" id="{A072AC93-2774-B06A-E371-39DA3C0E3811}"/>
              </a:ext>
            </a:extLst>
          </p:cNvPr>
          <p:cNvSpPr txBox="1"/>
          <p:nvPr/>
        </p:nvSpPr>
        <p:spPr>
          <a:xfrm>
            <a:off x="1367270" y="1530002"/>
            <a:ext cx="9457459" cy="397032"/>
          </a:xfrm>
          <a:prstGeom prst="rect">
            <a:avLst/>
          </a:prstGeom>
          <a:noFill/>
        </p:spPr>
        <p:txBody>
          <a:bodyPr wrap="square">
            <a:spAutoFit/>
          </a:bodyPr>
          <a:lstStyle/>
          <a:p>
            <a:pPr algn="ctr">
              <a:lnSpc>
                <a:spcPct val="90000"/>
              </a:lnSpc>
              <a:spcBef>
                <a:spcPts val="1000"/>
              </a:spcBef>
            </a:pPr>
            <a:r>
              <a:rPr lang="en-GB" sz="2200">
                <a:latin typeface="Raleway Light" pitchFamily="2" charset="0"/>
              </a:rPr>
              <a:t>How UHS accelerates the integration of energy systems</a:t>
            </a:r>
          </a:p>
        </p:txBody>
      </p:sp>
      <p:sp>
        <p:nvSpPr>
          <p:cNvPr id="5" name="TextBox 4">
            <a:extLst>
              <a:ext uri="{FF2B5EF4-FFF2-40B4-BE49-F238E27FC236}">
                <a16:creationId xmlns:a16="http://schemas.microsoft.com/office/drawing/2014/main" id="{E26619F1-2A20-C97F-E2C0-FFB9F171C87F}"/>
              </a:ext>
            </a:extLst>
          </p:cNvPr>
          <p:cNvSpPr txBox="1"/>
          <p:nvPr/>
        </p:nvSpPr>
        <p:spPr>
          <a:xfrm>
            <a:off x="8612868" y="2256724"/>
            <a:ext cx="3114958" cy="646331"/>
          </a:xfrm>
          <a:prstGeom prst="rect">
            <a:avLst/>
          </a:prstGeom>
          <a:noFill/>
        </p:spPr>
        <p:txBody>
          <a:bodyPr wrap="square" rtlCol="0">
            <a:spAutoFit/>
          </a:bodyPr>
          <a:lstStyle/>
          <a:p>
            <a:pPr algn="ctr"/>
            <a:r>
              <a:rPr lang="en-US">
                <a:latin typeface="+mj-lt"/>
              </a:rPr>
              <a:t>ENVIRONMENTAL VALUE </a:t>
            </a:r>
          </a:p>
          <a:p>
            <a:pPr algn="ctr"/>
            <a:r>
              <a:rPr lang="en-US">
                <a:latin typeface="+mj-lt"/>
              </a:rPr>
              <a:t>FOR OFFTAKERS </a:t>
            </a:r>
          </a:p>
        </p:txBody>
      </p:sp>
      <p:sp>
        <p:nvSpPr>
          <p:cNvPr id="8" name="TextBox 7">
            <a:extLst>
              <a:ext uri="{FF2B5EF4-FFF2-40B4-BE49-F238E27FC236}">
                <a16:creationId xmlns:a16="http://schemas.microsoft.com/office/drawing/2014/main" id="{685B06C7-A55E-4FFA-1C68-E4C368047A71}"/>
              </a:ext>
            </a:extLst>
          </p:cNvPr>
          <p:cNvSpPr txBox="1"/>
          <p:nvPr/>
        </p:nvSpPr>
        <p:spPr>
          <a:xfrm>
            <a:off x="4680636" y="2256724"/>
            <a:ext cx="3114958" cy="646331"/>
          </a:xfrm>
          <a:prstGeom prst="rect">
            <a:avLst/>
          </a:prstGeom>
          <a:noFill/>
        </p:spPr>
        <p:txBody>
          <a:bodyPr wrap="square" rtlCol="0">
            <a:spAutoFit/>
          </a:bodyPr>
          <a:lstStyle/>
          <a:p>
            <a:pPr algn="ctr"/>
            <a:r>
              <a:rPr lang="en-US">
                <a:latin typeface="+mj-lt"/>
              </a:rPr>
              <a:t>SYSTEM VALUE </a:t>
            </a:r>
          </a:p>
          <a:p>
            <a:pPr algn="ctr"/>
            <a:r>
              <a:rPr lang="en-US">
                <a:latin typeface="+mj-lt"/>
              </a:rPr>
              <a:t>FOR H</a:t>
            </a:r>
            <a:r>
              <a:rPr lang="en-US" baseline="-25000">
                <a:latin typeface="+mj-lt"/>
              </a:rPr>
              <a:t>2</a:t>
            </a:r>
            <a:r>
              <a:rPr lang="en-US">
                <a:latin typeface="+mj-lt"/>
              </a:rPr>
              <a:t> - TRANSPORT</a:t>
            </a:r>
            <a:endParaRPr lang="en-US" baseline="-25000">
              <a:latin typeface="+mj-lt"/>
            </a:endParaRPr>
          </a:p>
        </p:txBody>
      </p:sp>
      <p:sp>
        <p:nvSpPr>
          <p:cNvPr id="20" name="TextBox 19">
            <a:extLst>
              <a:ext uri="{FF2B5EF4-FFF2-40B4-BE49-F238E27FC236}">
                <a16:creationId xmlns:a16="http://schemas.microsoft.com/office/drawing/2014/main" id="{88EF5162-8B5D-8ABE-E157-A96A5B198FF1}"/>
              </a:ext>
            </a:extLst>
          </p:cNvPr>
          <p:cNvSpPr txBox="1"/>
          <p:nvPr/>
        </p:nvSpPr>
        <p:spPr>
          <a:xfrm>
            <a:off x="748404" y="2256724"/>
            <a:ext cx="3114958" cy="646331"/>
          </a:xfrm>
          <a:prstGeom prst="rect">
            <a:avLst/>
          </a:prstGeom>
          <a:noFill/>
        </p:spPr>
        <p:txBody>
          <a:bodyPr wrap="square" rtlCol="0">
            <a:spAutoFit/>
          </a:bodyPr>
          <a:lstStyle/>
          <a:p>
            <a:pPr algn="ctr"/>
            <a:r>
              <a:rPr lang="en-US">
                <a:latin typeface="+mj-lt"/>
              </a:rPr>
              <a:t>KICK-START VALUE </a:t>
            </a:r>
          </a:p>
          <a:p>
            <a:pPr algn="ctr"/>
            <a:r>
              <a:rPr lang="en-US">
                <a:latin typeface="+mj-lt"/>
              </a:rPr>
              <a:t>FOR H</a:t>
            </a:r>
            <a:r>
              <a:rPr lang="en-US" baseline="-25000">
                <a:latin typeface="+mj-lt"/>
              </a:rPr>
              <a:t>2</a:t>
            </a:r>
            <a:r>
              <a:rPr lang="en-US">
                <a:latin typeface="+mj-lt"/>
              </a:rPr>
              <a:t> SUPPLY</a:t>
            </a:r>
            <a:endParaRPr lang="en-US" baseline="-25000">
              <a:latin typeface="+mj-lt"/>
            </a:endParaRPr>
          </a:p>
        </p:txBody>
      </p:sp>
      <p:sp>
        <p:nvSpPr>
          <p:cNvPr id="2" name="Rechthoek: afgeronde hoeken 28">
            <a:extLst>
              <a:ext uri="{FF2B5EF4-FFF2-40B4-BE49-F238E27FC236}">
                <a16:creationId xmlns:a16="http://schemas.microsoft.com/office/drawing/2014/main" id="{E751A841-D1C4-CA03-7077-2A628703B47A}"/>
              </a:ext>
            </a:extLst>
          </p:cNvPr>
          <p:cNvSpPr/>
          <p:nvPr/>
        </p:nvSpPr>
        <p:spPr>
          <a:xfrm>
            <a:off x="10947580" y="184860"/>
            <a:ext cx="537700" cy="433902"/>
          </a:xfrm>
          <a:prstGeom prst="roundRect">
            <a:avLst>
              <a:gd name="adj" fmla="val 29202"/>
            </a:avLst>
          </a:prstGeom>
          <a:solidFill>
            <a:srgbClr val="EDF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latin typeface="Raleway Light" pitchFamily="2" charset="0"/>
              </a:rPr>
              <a:t>1. </a:t>
            </a:r>
          </a:p>
        </p:txBody>
      </p:sp>
      <p:sp>
        <p:nvSpPr>
          <p:cNvPr id="3" name="Tijdelijke aanduiding voor inhoud 41">
            <a:extLst>
              <a:ext uri="{FF2B5EF4-FFF2-40B4-BE49-F238E27FC236}">
                <a16:creationId xmlns:a16="http://schemas.microsoft.com/office/drawing/2014/main" id="{C44CA14B-989D-D4ED-671C-08EA245B40A0}"/>
              </a:ext>
            </a:extLst>
          </p:cNvPr>
          <p:cNvSpPr txBox="1">
            <a:spLocks/>
          </p:cNvSpPr>
          <p:nvPr/>
        </p:nvSpPr>
        <p:spPr>
          <a:xfrm>
            <a:off x="541515" y="6402935"/>
            <a:ext cx="2107556" cy="231781"/>
          </a:xfrm>
          <a:prstGeom prst="rect">
            <a:avLst/>
          </a:prstGeom>
        </p:spPr>
        <p:txBody>
          <a:bodyPr/>
          <a:lstStyle>
            <a:lvl1pPr indent="0">
              <a:lnSpc>
                <a:spcPct val="90000"/>
              </a:lnSpc>
              <a:spcBef>
                <a:spcPts val="1000"/>
              </a:spcBef>
              <a:buFont typeface="Arial" panose="020B0604020202020204" pitchFamily="34" charset="0"/>
              <a:buNone/>
              <a:defRPr lang="en-NL" sz="1200" dirty="0">
                <a:latin typeface="Raleway Light"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nl-NL"/>
              <a:t>April 2024</a:t>
            </a:r>
            <a:endParaRPr lang="en-NL"/>
          </a:p>
        </p:txBody>
      </p:sp>
    </p:spTree>
    <p:extLst>
      <p:ext uri="{BB962C8B-B14F-4D97-AF65-F5344CB8AC3E}">
        <p14:creationId xmlns:p14="http://schemas.microsoft.com/office/powerpoint/2010/main" val="305129714"/>
      </p:ext>
    </p:extLst>
  </p:cSld>
  <p:clrMapOvr>
    <a:masterClrMapping/>
  </p:clrMapOvr>
  <p:extLst>
    <p:ext uri="{6950BFC3-D8DA-4A85-94F7-54DA5524770B}">
      <p188:commentRel xmlns:p188="http://schemas.microsoft.com/office/powerpoint/2018/8/main" r:id="rId4"/>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EFA71C1-8791-EFFC-974D-55C6072BCBB4}"/>
              </a:ext>
            </a:extLst>
          </p:cNvPr>
          <p:cNvSpPr>
            <a:spLocks/>
          </p:cNvSpPr>
          <p:nvPr/>
        </p:nvSpPr>
        <p:spPr>
          <a:xfrm>
            <a:off x="8244736" y="6393583"/>
            <a:ext cx="1712064" cy="188286"/>
          </a:xfrm>
          <a:prstGeom prst="rect">
            <a:avLst/>
          </a:prstGeom>
        </p:spPr>
        <p:txBody>
          <a:bodyPr/>
          <a:lstStyle/>
          <a:p>
            <a:pPr defTabSz="740664">
              <a:spcAft>
                <a:spcPts val="600"/>
              </a:spcAft>
            </a:pPr>
            <a:r>
              <a:rPr lang="en-US" sz="1458" kern="1200">
                <a:solidFill>
                  <a:schemeClr val="tx1"/>
                </a:solidFill>
                <a:latin typeface="+mn-lt"/>
                <a:ea typeface="+mn-ea"/>
                <a:cs typeface="+mn-cs"/>
              </a:rPr>
              <a:t>April 2024</a:t>
            </a:r>
          </a:p>
          <a:p>
            <a:pPr>
              <a:spcAft>
                <a:spcPts val="600"/>
              </a:spcAft>
            </a:pPr>
            <a:endParaRPr lang="en-GB"/>
          </a:p>
        </p:txBody>
      </p:sp>
      <p:pic>
        <p:nvPicPr>
          <p:cNvPr id="13" name="Picture 12" descr="A map of the world with different brands&#10;&#10;Description automatically generated">
            <a:extLst>
              <a:ext uri="{FF2B5EF4-FFF2-40B4-BE49-F238E27FC236}">
                <a16:creationId xmlns:a16="http://schemas.microsoft.com/office/drawing/2014/main" id="{1B53A99C-92E3-BCDF-5F77-989F6E6D4FBD}"/>
              </a:ext>
            </a:extLst>
          </p:cNvPr>
          <p:cNvPicPr>
            <a:picLocks noChangeAspect="1"/>
          </p:cNvPicPr>
          <p:nvPr/>
        </p:nvPicPr>
        <p:blipFill>
          <a:blip r:embed="rId3"/>
          <a:stretch>
            <a:fillRect/>
          </a:stretch>
        </p:blipFill>
        <p:spPr>
          <a:xfrm>
            <a:off x="454097" y="147776"/>
            <a:ext cx="5349647" cy="6602568"/>
          </a:xfrm>
          <a:prstGeom prst="rect">
            <a:avLst/>
          </a:prstGeom>
        </p:spPr>
      </p:pic>
      <p:sp>
        <p:nvSpPr>
          <p:cNvPr id="40" name="Rectangle 39">
            <a:extLst>
              <a:ext uri="{FF2B5EF4-FFF2-40B4-BE49-F238E27FC236}">
                <a16:creationId xmlns:a16="http://schemas.microsoft.com/office/drawing/2014/main" id="{7C077515-02CA-8000-6C8C-D87C302844B5}"/>
              </a:ext>
            </a:extLst>
          </p:cNvPr>
          <p:cNvSpPr/>
          <p:nvPr/>
        </p:nvSpPr>
        <p:spPr>
          <a:xfrm>
            <a:off x="9718491" y="6393583"/>
            <a:ext cx="1126067" cy="2280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Content Placeholder 9">
            <a:extLst>
              <a:ext uri="{FF2B5EF4-FFF2-40B4-BE49-F238E27FC236}">
                <a16:creationId xmlns:a16="http://schemas.microsoft.com/office/drawing/2014/main" id="{C9D7024C-E4DB-23C5-948E-E1C0FFFCAA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54393" y="97987"/>
            <a:ext cx="1271924" cy="1273120"/>
          </a:xfrm>
          <a:prstGeom prst="rect">
            <a:avLst/>
          </a:prstGeom>
        </p:spPr>
      </p:pic>
      <p:sp>
        <p:nvSpPr>
          <p:cNvPr id="51" name="Content Placeholder 3">
            <a:extLst>
              <a:ext uri="{FF2B5EF4-FFF2-40B4-BE49-F238E27FC236}">
                <a16:creationId xmlns:a16="http://schemas.microsoft.com/office/drawing/2014/main" id="{36923820-4CDE-84D8-1403-0B3D0E124A87}"/>
              </a:ext>
            </a:extLst>
          </p:cNvPr>
          <p:cNvSpPr txBox="1">
            <a:spLocks/>
          </p:cNvSpPr>
          <p:nvPr/>
        </p:nvSpPr>
        <p:spPr>
          <a:xfrm>
            <a:off x="5921581" y="1669602"/>
            <a:ext cx="5718103" cy="1343483"/>
          </a:xfrm>
          <a:prstGeom prst="rect">
            <a:avLst/>
          </a:prstGeom>
          <a:ln/>
        </p:spPr>
        <p:style>
          <a:lnRef idx="2">
            <a:schemeClr val="accent5"/>
          </a:lnRef>
          <a:fillRef idx="1">
            <a:schemeClr val="lt1"/>
          </a:fillRef>
          <a:effectRef idx="0">
            <a:schemeClr val="accent5"/>
          </a:effectRef>
          <a:fontRef idx="minor">
            <a:schemeClr val="dk1"/>
          </a:fontRef>
        </p:style>
        <p:txBody>
          <a:bodyPr vert="horz" lIns="153600" tIns="97536" rIns="153600" bIns="0" spcCol="301752" rtlCol="0" anchor="ctr">
            <a:noAutofit/>
          </a:bodyPr>
          <a:lstStyle>
            <a:lvl1pPr marL="228600" indent="-228600" algn="l" defTabSz="914400" rtl="0" eaLnBrk="1" latinLnBrk="0" hangingPunct="1">
              <a:lnSpc>
                <a:spcPct val="90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base" latinLnBrk="0" hangingPunct="1">
              <a:lnSpc>
                <a:spcPct val="90000"/>
              </a:lnSpc>
              <a:spcBef>
                <a:spcPts val="600"/>
              </a:spcBef>
              <a:spcAft>
                <a:spcPts val="0"/>
              </a:spcAft>
              <a:buClrTx/>
              <a:buSzTx/>
              <a:buFont typeface="Arial" panose="020B0604020202020204" pitchFamily="34" charset="0"/>
              <a:buNone/>
              <a:tabLst/>
              <a:defRPr/>
            </a:pPr>
            <a:r>
              <a:rPr lang="en-US" sz="1200">
                <a:solidFill>
                  <a:srgbClr val="000000"/>
                </a:solidFill>
                <a:latin typeface="Arial" panose="020B0604020202020204"/>
                <a:cs typeface="Arial"/>
              </a:rPr>
              <a:t>Launched in Brussels in January 2024 with Maroš Šefčovič, </a:t>
            </a:r>
            <a:r>
              <a:rPr lang="en-US" sz="1200" b="1">
                <a:solidFill>
                  <a:srgbClr val="000000"/>
                </a:solidFill>
                <a:latin typeface="Arial" panose="020B0604020202020204"/>
                <a:cs typeface="Arial"/>
              </a:rPr>
              <a:t>H2eart for Europe </a:t>
            </a:r>
            <a:r>
              <a:rPr lang="en-US" sz="1200">
                <a:solidFill>
                  <a:srgbClr val="000000"/>
                </a:solidFill>
                <a:latin typeface="Arial" panose="020B0604020202020204"/>
                <a:cs typeface="Arial"/>
              </a:rPr>
              <a:t>is</a:t>
            </a:r>
            <a:r>
              <a:rPr kumimoji="0" lang="en-US" sz="1200" b="0" i="0" u="none" strike="noStrike" kern="1200" cap="none" spc="0" normalizeH="0" baseline="0" noProof="0">
                <a:ln>
                  <a:noFill/>
                </a:ln>
                <a:solidFill>
                  <a:srgbClr val="000000"/>
                </a:solidFill>
                <a:effectLst/>
                <a:uLnTx/>
                <a:uFillTx/>
                <a:latin typeface="Arial" panose="020B0604020202020204"/>
                <a:ea typeface="+mn-ea"/>
                <a:cs typeface="Arial"/>
              </a:rPr>
              <a:t> a CEO-led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Arial"/>
              </a:rPr>
              <a:t>Underground Hydrogen Storage Alliance</a:t>
            </a:r>
            <a:r>
              <a:rPr kumimoji="0" lang="en-US" sz="1200" b="0" i="0" u="none" strike="noStrike" kern="1200" cap="none" spc="0" normalizeH="0" baseline="0" noProof="0">
                <a:ln>
                  <a:noFill/>
                </a:ln>
                <a:solidFill>
                  <a:srgbClr val="000000"/>
                </a:solidFill>
                <a:effectLst/>
                <a:uLnTx/>
                <a:uFillTx/>
                <a:latin typeface="Arial" panose="020B0604020202020204"/>
                <a:ea typeface="+mn-ea"/>
                <a:cs typeface="Arial"/>
              </a:rPr>
              <a:t>, currently composed of </a:t>
            </a:r>
            <a:r>
              <a:rPr lang="en-US" sz="1200">
                <a:solidFill>
                  <a:srgbClr val="000000"/>
                </a:solidFill>
                <a:latin typeface="Arial" panose="020B0604020202020204"/>
                <a:cs typeface="Arial"/>
              </a:rPr>
              <a:t>12 </a:t>
            </a:r>
            <a:r>
              <a:rPr kumimoji="0" lang="en-US" sz="1200" b="0" i="0" u="none" strike="noStrike" kern="1200" cap="none" spc="0" normalizeH="0" baseline="0" noProof="0">
                <a:ln>
                  <a:noFill/>
                </a:ln>
                <a:solidFill>
                  <a:srgbClr val="000000"/>
                </a:solidFill>
                <a:effectLst/>
                <a:uLnTx/>
                <a:uFillTx/>
                <a:latin typeface="Arial" panose="020B0604020202020204"/>
                <a:ea typeface="+mn-ea"/>
                <a:cs typeface="Arial"/>
              </a:rPr>
              <a:t>major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Arial"/>
              </a:rPr>
              <a:t>European Storage System Operators. </a:t>
            </a:r>
          </a:p>
          <a:p>
            <a:pPr marL="457200" lvl="1" indent="0" algn="just" fontAlgn="base">
              <a:buNone/>
              <a:defRPr/>
            </a:pPr>
            <a:r>
              <a:rPr lang="en-US" sz="1200" b="1">
                <a:solidFill>
                  <a:schemeClr val="bg2"/>
                </a:solidFill>
                <a:latin typeface="Arial" panose="020B0604020202020204"/>
                <a:cs typeface="Arial"/>
              </a:rPr>
              <a:t>We are committed to deliver UHS as a clean energy storage solution which can unlock hydrogen as a flexibility vector. </a:t>
            </a:r>
            <a:endParaRPr kumimoji="0" lang="fr-FR" sz="1200" b="1" i="0" u="none" strike="noStrike" kern="1200" cap="none" spc="0" normalizeH="0" baseline="0" noProof="0">
              <a:ln>
                <a:noFill/>
              </a:ln>
              <a:solidFill>
                <a:schemeClr val="bg2"/>
              </a:solidFill>
              <a:effectLst/>
              <a:uLnTx/>
              <a:uFillTx/>
              <a:latin typeface="Arial" panose="020B0604020202020204"/>
              <a:ea typeface="+mn-ea"/>
              <a:cs typeface="Arial"/>
            </a:endParaRPr>
          </a:p>
        </p:txBody>
      </p:sp>
      <p:pic>
        <p:nvPicPr>
          <p:cNvPr id="42" name="Content Placeholder 11" descr="A qr code on a white background&#10;&#10;Description automatically generated">
            <a:extLst>
              <a:ext uri="{FF2B5EF4-FFF2-40B4-BE49-F238E27FC236}">
                <a16:creationId xmlns:a16="http://schemas.microsoft.com/office/drawing/2014/main" id="{4C6D823B-2E1A-F036-9103-F838418969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52127" y="5032201"/>
            <a:ext cx="1174190" cy="1125022"/>
          </a:xfrm>
          <a:prstGeom prst="rect">
            <a:avLst/>
          </a:prstGeom>
        </p:spPr>
      </p:pic>
      <p:sp>
        <p:nvSpPr>
          <p:cNvPr id="49" name="TextBox 48">
            <a:extLst>
              <a:ext uri="{FF2B5EF4-FFF2-40B4-BE49-F238E27FC236}">
                <a16:creationId xmlns:a16="http://schemas.microsoft.com/office/drawing/2014/main" id="{043ECBBF-DD39-6943-05E5-BF41657B6950}"/>
              </a:ext>
            </a:extLst>
          </p:cNvPr>
          <p:cNvSpPr txBox="1"/>
          <p:nvPr/>
        </p:nvSpPr>
        <p:spPr>
          <a:xfrm>
            <a:off x="6096000" y="1523338"/>
            <a:ext cx="4548326" cy="303160"/>
          </a:xfrm>
          <a:prstGeom prst="rect">
            <a:avLst/>
          </a:prstGeom>
          <a:solidFill>
            <a:srgbClr val="FFFFFF"/>
          </a:solidFill>
        </p:spPr>
        <p:txBody>
          <a:bodyPr wrap="square" lIns="38400" tIns="0" rIns="38400" bIns="48768" rtlCol="0">
            <a:spAutoFit/>
          </a:bodyPr>
          <a:lstStyle>
            <a:defPPr>
              <a:defRPr lang="en-NL"/>
            </a:defPPr>
            <a:lvl1pPr marR="0" lvl="0" indent="0" fontAlgn="auto">
              <a:lnSpc>
                <a:spcPct val="100000"/>
              </a:lnSpc>
              <a:spcBef>
                <a:spcPts val="0"/>
              </a:spcBef>
              <a:spcAft>
                <a:spcPts val="0"/>
              </a:spcAft>
              <a:buClrTx/>
              <a:buSzTx/>
              <a:buFontTx/>
              <a:buNone/>
              <a:tabLst/>
              <a:defRPr kumimoji="0" sz="1650" b="1" i="0" u="none" strike="noStrike" kern="0" cap="none" spc="0" normalizeH="0" baseline="0">
                <a:ln>
                  <a:noFill/>
                </a:ln>
                <a:solidFill>
                  <a:schemeClr val="bg2"/>
                </a:solidFill>
                <a:effectLst/>
                <a:uLnTx/>
                <a:uFillTx/>
                <a:latin typeface="Arial" panose="020B0604020202020204"/>
              </a:defRPr>
            </a:lvl1pPr>
          </a:lstStyle>
          <a:p>
            <a:r>
              <a:rPr lang="fr-FR"/>
              <a:t>CEO-</a:t>
            </a:r>
            <a:r>
              <a:rPr lang="fr-FR" err="1"/>
              <a:t>led</a:t>
            </a:r>
            <a:r>
              <a:rPr lang="fr-FR"/>
              <a:t> alliance of </a:t>
            </a:r>
            <a:r>
              <a:rPr lang="fr-FR" err="1"/>
              <a:t>leading</a:t>
            </a:r>
            <a:r>
              <a:rPr lang="fr-FR"/>
              <a:t> </a:t>
            </a:r>
            <a:r>
              <a:rPr lang="fr-FR" err="1"/>
              <a:t>SSOs</a:t>
            </a:r>
            <a:r>
              <a:rPr lang="fr-FR"/>
              <a:t> in Europe</a:t>
            </a:r>
          </a:p>
        </p:txBody>
      </p:sp>
      <p:sp>
        <p:nvSpPr>
          <p:cNvPr id="68" name="Rectangle 67">
            <a:extLst>
              <a:ext uri="{FF2B5EF4-FFF2-40B4-BE49-F238E27FC236}">
                <a16:creationId xmlns:a16="http://schemas.microsoft.com/office/drawing/2014/main" id="{F0997921-A278-0D28-FB9F-E9F4829222CE}"/>
              </a:ext>
            </a:extLst>
          </p:cNvPr>
          <p:cNvSpPr/>
          <p:nvPr/>
        </p:nvSpPr>
        <p:spPr>
          <a:xfrm>
            <a:off x="7294015" y="147776"/>
            <a:ext cx="330746" cy="3771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rrow: Chevron 2">
            <a:extLst>
              <a:ext uri="{FF2B5EF4-FFF2-40B4-BE49-F238E27FC236}">
                <a16:creationId xmlns:a16="http://schemas.microsoft.com/office/drawing/2014/main" id="{F4088326-0AC5-BE71-4730-1060CF7ACE63}"/>
              </a:ext>
            </a:extLst>
          </p:cNvPr>
          <p:cNvSpPr/>
          <p:nvPr/>
        </p:nvSpPr>
        <p:spPr>
          <a:xfrm>
            <a:off x="6172761" y="2534588"/>
            <a:ext cx="182880" cy="274320"/>
          </a:xfrm>
          <a:prstGeom prst="chevron">
            <a:avLst>
              <a:gd name="adj" fmla="val 79787"/>
            </a:avLst>
          </a:prstGeom>
          <a:solidFill>
            <a:schemeClr val="bg2"/>
          </a:solidFill>
          <a:ln w="57150" cap="flat" cmpd="sng" algn="ctr">
            <a:solidFill>
              <a:schemeClr val="bg2"/>
            </a:solidFill>
            <a:prstDash val="solid"/>
            <a:miter lim="800000"/>
          </a:ln>
          <a:effectLst/>
        </p:spPr>
        <p:txBody>
          <a:bodyPr lIns="78029" tIns="78029" rIns="78029" bIns="78029" rtlCol="0" anchor="ctr">
            <a:noAutofit/>
          </a:bodyPr>
          <a:lstStyle/>
          <a:p>
            <a:pPr marL="0" marR="0" lvl="0" indent="0" algn="ctr" defTabSz="975420" eaLnBrk="1" fontAlgn="auto" latinLnBrk="0" hangingPunct="1">
              <a:lnSpc>
                <a:spcPct val="100000"/>
              </a:lnSpc>
              <a:spcBef>
                <a:spcPts val="0"/>
              </a:spcBef>
              <a:spcAft>
                <a:spcPts val="0"/>
              </a:spcAft>
              <a:buClrTx/>
              <a:buSzTx/>
              <a:buFontTx/>
              <a:buNone/>
              <a:tabLst/>
              <a:defRPr/>
            </a:pPr>
            <a:endParaRPr kumimoji="0" lang="fr-FR" sz="1920" b="0" i="0" u="none" strike="noStrike" kern="0" cap="none" spc="0" normalizeH="0" baseline="0" noProof="0">
              <a:ln>
                <a:noFill/>
              </a:ln>
              <a:solidFill>
                <a:srgbClr val="555759"/>
              </a:solidFill>
              <a:effectLst/>
              <a:uLnTx/>
              <a:uFillTx/>
              <a:latin typeface="Arial"/>
              <a:ea typeface="+mn-ea"/>
              <a:cs typeface="+mn-cs"/>
            </a:endParaRPr>
          </a:p>
        </p:txBody>
      </p:sp>
      <p:sp>
        <p:nvSpPr>
          <p:cNvPr id="14" name="TextBox 13">
            <a:extLst>
              <a:ext uri="{FF2B5EF4-FFF2-40B4-BE49-F238E27FC236}">
                <a16:creationId xmlns:a16="http://schemas.microsoft.com/office/drawing/2014/main" id="{CD1E0DF3-B350-28EE-971F-30D568914F7F}"/>
              </a:ext>
            </a:extLst>
          </p:cNvPr>
          <p:cNvSpPr txBox="1"/>
          <p:nvPr/>
        </p:nvSpPr>
        <p:spPr>
          <a:xfrm>
            <a:off x="7899277" y="4693647"/>
            <a:ext cx="1925660" cy="33855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a:ln>
                  <a:noFill/>
                </a:ln>
                <a:solidFill>
                  <a:srgbClr val="43BA8D"/>
                </a:solidFill>
                <a:effectLst/>
                <a:uLnTx/>
                <a:uFillTx/>
                <a:latin typeface="Dreaming Outloud Pro" panose="020F0502020204030204" pitchFamily="66" charset="0"/>
                <a:cs typeface="Dreaming Outloud Pro" panose="020F0502020204030204" pitchFamily="66" charset="0"/>
              </a:rPr>
              <a:t>More info </a:t>
            </a:r>
            <a:r>
              <a:rPr kumimoji="0" lang="fr-FR" sz="1600" b="1" i="0" u="none" strike="noStrike" kern="0" cap="none" spc="0" normalizeH="0" baseline="0" noProof="0" err="1">
                <a:ln>
                  <a:noFill/>
                </a:ln>
                <a:solidFill>
                  <a:srgbClr val="43BA8D"/>
                </a:solidFill>
                <a:effectLst/>
                <a:uLnTx/>
                <a:uFillTx/>
                <a:latin typeface="Dreaming Outloud Pro" panose="020F0502020204030204" pitchFamily="66" charset="0"/>
                <a:cs typeface="Dreaming Outloud Pro" panose="020F0502020204030204" pitchFamily="66" charset="0"/>
              </a:rPr>
              <a:t>here</a:t>
            </a:r>
            <a:r>
              <a:rPr kumimoji="0" lang="fr-FR" sz="1600" b="1" i="0" u="none" strike="noStrike" kern="0" cap="none" spc="0" normalizeH="0" baseline="0" noProof="0">
                <a:ln>
                  <a:noFill/>
                </a:ln>
                <a:solidFill>
                  <a:srgbClr val="43BA8D"/>
                </a:solidFill>
                <a:effectLst/>
                <a:uLnTx/>
                <a:uFillTx/>
                <a:latin typeface="Dreaming Outloud Pro" panose="020F0502020204030204" pitchFamily="66" charset="0"/>
                <a:cs typeface="Dreaming Outloud Pro" panose="020F0502020204030204" pitchFamily="66" charset="0"/>
              </a:rPr>
              <a:t>!</a:t>
            </a:r>
          </a:p>
        </p:txBody>
      </p:sp>
      <p:pic>
        <p:nvPicPr>
          <p:cNvPr id="9" name="Graphic 8" descr="Back with solid fill">
            <a:extLst>
              <a:ext uri="{FF2B5EF4-FFF2-40B4-BE49-F238E27FC236}">
                <a16:creationId xmlns:a16="http://schemas.microsoft.com/office/drawing/2014/main" id="{B065C237-4EDD-9E92-BD37-1CD17F9E886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3092123">
            <a:off x="7798461" y="4954043"/>
            <a:ext cx="366451" cy="366451"/>
          </a:xfrm>
          <a:prstGeom prst="rect">
            <a:avLst/>
          </a:prstGeom>
        </p:spPr>
      </p:pic>
      <p:sp>
        <p:nvSpPr>
          <p:cNvPr id="5" name="Content Placeholder 7">
            <a:extLst>
              <a:ext uri="{FF2B5EF4-FFF2-40B4-BE49-F238E27FC236}">
                <a16:creationId xmlns:a16="http://schemas.microsoft.com/office/drawing/2014/main" id="{8FE85256-8661-715F-4366-DE41AC3460C6}"/>
              </a:ext>
            </a:extLst>
          </p:cNvPr>
          <p:cNvSpPr txBox="1">
            <a:spLocks/>
          </p:cNvSpPr>
          <p:nvPr/>
        </p:nvSpPr>
        <p:spPr>
          <a:xfrm>
            <a:off x="5921581" y="3275812"/>
            <a:ext cx="5718102" cy="1136727"/>
          </a:xfrm>
          <a:prstGeom prst="rect">
            <a:avLst/>
          </a:prstGeom>
          <a:ln/>
        </p:spPr>
        <p:style>
          <a:lnRef idx="2">
            <a:schemeClr val="accent5"/>
          </a:lnRef>
          <a:fillRef idx="1">
            <a:schemeClr val="lt1"/>
          </a:fillRef>
          <a:effectRef idx="0">
            <a:schemeClr val="accent5"/>
          </a:effectRef>
          <a:fontRef idx="minor">
            <a:schemeClr val="dk1"/>
          </a:fontRef>
        </p:style>
        <p:txBody>
          <a:bodyPr vert="horz" lIns="153600" tIns="216000" rIns="153600" bIns="0" spcCol="301752" rtlCol="0" anchor="t">
            <a:normAutofit/>
          </a:bodyPr>
          <a:lstStyle>
            <a:lvl1pPr lvl="0" indent="0">
              <a:lnSpc>
                <a:spcPct val="100000"/>
              </a:lnSpc>
              <a:spcBef>
                <a:spcPts val="600"/>
              </a:spcBef>
              <a:buFont typeface="Arial" panose="020B0604020202020204" pitchFamily="34" charset="0"/>
              <a:buNone/>
              <a:defRPr sz="1600"/>
            </a:lvl1pPr>
            <a:lvl2pPr marL="365760" indent="-182880">
              <a:lnSpc>
                <a:spcPct val="100000"/>
              </a:lnSpc>
              <a:spcBef>
                <a:spcPts val="400"/>
              </a:spcBef>
              <a:buFont typeface="Arial" panose="020B0604020202020204" pitchFamily="34" charset="0"/>
              <a:buChar char="–"/>
            </a:lvl2pPr>
            <a:lvl3pPr marL="548640" indent="-182880">
              <a:lnSpc>
                <a:spcPct val="100000"/>
              </a:lnSpc>
              <a:spcBef>
                <a:spcPts val="400"/>
              </a:spcBef>
              <a:buFont typeface="Arial" panose="020B0604020202020204" pitchFamily="34" charset="0"/>
              <a:buChar char="–"/>
            </a:lvl3pPr>
            <a:lvl4pPr marL="731520" indent="-182880">
              <a:lnSpc>
                <a:spcPct val="100000"/>
              </a:lnSpc>
              <a:spcBef>
                <a:spcPts val="400"/>
              </a:spcBef>
              <a:buFont typeface="Arial" panose="020B0604020202020204" pitchFamily="34" charset="0"/>
              <a:buChar char="–"/>
            </a:lvl4pPr>
            <a:lvl5pPr marL="914400" indent="-182880">
              <a:lnSpc>
                <a:spcPct val="100000"/>
              </a:lnSpc>
              <a:spcBef>
                <a:spcPts val="400"/>
              </a:spcBef>
              <a:buFont typeface="Arial" panose="020B0604020202020204" pitchFamily="34" charset="0"/>
              <a:buChar char="–"/>
            </a:lvl5pPr>
            <a:lvl6pPr marL="1097280" indent="-182880">
              <a:lnSpc>
                <a:spcPct val="100000"/>
              </a:lnSpc>
              <a:spcBef>
                <a:spcPts val="400"/>
              </a:spcBef>
              <a:buFont typeface="Arial" panose="020B0604020202020204" pitchFamily="34" charset="0"/>
              <a:buChar char="–"/>
            </a:lvl6pPr>
            <a:lvl7pPr marL="1280160" indent="-182880">
              <a:lnSpc>
                <a:spcPct val="100000"/>
              </a:lnSpc>
              <a:spcBef>
                <a:spcPts val="400"/>
              </a:spcBef>
              <a:buFont typeface="Arial" panose="020B0604020202020204" pitchFamily="34" charset="0"/>
              <a:buChar char="–"/>
            </a:lvl7pPr>
            <a:lvl8pPr marL="1463040" indent="-182880">
              <a:lnSpc>
                <a:spcPct val="100000"/>
              </a:lnSpc>
              <a:spcBef>
                <a:spcPts val="400"/>
              </a:spcBef>
              <a:buFont typeface="Arial" panose="020B0604020202020204" pitchFamily="34" charset="0"/>
              <a:buChar char="–"/>
            </a:lvl8pPr>
            <a:lvl9pPr marL="1645920" indent="-182880">
              <a:lnSpc>
                <a:spcPct val="100000"/>
              </a:lnSpc>
              <a:spcBef>
                <a:spcPts val="400"/>
              </a:spcBef>
              <a:buFont typeface="Arial" panose="020B0604020202020204" pitchFamily="34" charset="0"/>
              <a:buChar char="–"/>
            </a:lvl9pPr>
          </a:lstStyle>
          <a:p>
            <a:pPr fontAlgn="base">
              <a:defRPr/>
            </a:pPr>
            <a:r>
              <a:rPr kumimoji="0" lang="en-GB" sz="1200" b="0" i="0" u="none" strike="noStrike" kern="0" cap="none" spc="0" normalizeH="0" baseline="0" noProof="0">
                <a:ln>
                  <a:noFill/>
                </a:ln>
                <a:solidFill>
                  <a:srgbClr val="000000"/>
                </a:solidFill>
                <a:effectLst/>
                <a:uLnTx/>
                <a:uFillTx/>
                <a:latin typeface="Arial" panose="020B0604020202020204"/>
                <a:cs typeface="Arial"/>
              </a:rPr>
              <a:t>We </a:t>
            </a:r>
            <a:r>
              <a:rPr kumimoji="0" lang="en-GB" sz="1200" i="0" u="none" strike="noStrike" kern="0" cap="none" spc="0" normalizeH="0" baseline="0" noProof="0">
                <a:ln>
                  <a:noFill/>
                </a:ln>
                <a:solidFill>
                  <a:srgbClr val="000000"/>
                </a:solidFill>
                <a:effectLst/>
                <a:uLnTx/>
                <a:uFillTx/>
                <a:latin typeface="Arial" panose="020B0604020202020204"/>
                <a:cs typeface="Arial"/>
              </a:rPr>
              <a:t>demonstrated UHS’s important role in Europe’s energy transition, by </a:t>
            </a:r>
            <a:r>
              <a:rPr kumimoji="0" lang="en-GB" sz="1200" b="1" i="0" u="none" strike="noStrike" kern="0" cap="none" spc="0" normalizeH="0" baseline="0" noProof="0">
                <a:ln>
                  <a:noFill/>
                </a:ln>
                <a:solidFill>
                  <a:srgbClr val="000000"/>
                </a:solidFill>
                <a:effectLst/>
                <a:uLnTx/>
                <a:uFillTx/>
                <a:latin typeface="Arial" panose="020B0604020202020204"/>
                <a:cs typeface="Arial"/>
              </a:rPr>
              <a:t>reducing the overall cost </a:t>
            </a:r>
            <a:r>
              <a:rPr kumimoji="0" lang="en-GB" sz="1200" i="0" u="none" strike="noStrike" kern="0" cap="none" spc="0" normalizeH="0" baseline="0" noProof="0">
                <a:ln>
                  <a:noFill/>
                </a:ln>
                <a:solidFill>
                  <a:srgbClr val="000000"/>
                </a:solidFill>
                <a:effectLst/>
                <a:uLnTx/>
                <a:uFillTx/>
                <a:latin typeface="Arial" panose="020B0604020202020204"/>
                <a:cs typeface="Arial"/>
              </a:rPr>
              <a:t>of the energy system, supporting the </a:t>
            </a:r>
            <a:r>
              <a:rPr kumimoji="0" lang="en-GB" sz="1200" b="1" i="0" u="none" strike="noStrike" kern="0" cap="none" spc="0" normalizeH="0" baseline="0" noProof="0">
                <a:ln>
                  <a:noFill/>
                </a:ln>
                <a:solidFill>
                  <a:srgbClr val="000000"/>
                </a:solidFill>
                <a:effectLst/>
                <a:uLnTx/>
                <a:uFillTx/>
                <a:latin typeface="Arial" panose="020B0604020202020204"/>
                <a:cs typeface="Arial"/>
              </a:rPr>
              <a:t>balancing of the energy system</a:t>
            </a:r>
            <a:r>
              <a:rPr kumimoji="0" lang="en-GB" sz="1200" i="0" u="none" strike="noStrike" kern="0" cap="none" spc="0" normalizeH="0" baseline="0" noProof="0">
                <a:ln>
                  <a:noFill/>
                </a:ln>
                <a:solidFill>
                  <a:srgbClr val="000000"/>
                </a:solidFill>
                <a:effectLst/>
                <a:uLnTx/>
                <a:uFillTx/>
                <a:latin typeface="Arial" panose="020B0604020202020204"/>
                <a:cs typeface="Arial"/>
              </a:rPr>
              <a:t> (short and long term) and helping the </a:t>
            </a:r>
            <a:r>
              <a:rPr kumimoji="0" lang="en-GB" sz="1200" b="1" i="0" u="none" strike="noStrike" kern="0" cap="none" spc="0" normalizeH="0" baseline="0" noProof="0">
                <a:ln>
                  <a:noFill/>
                </a:ln>
                <a:solidFill>
                  <a:srgbClr val="000000"/>
                </a:solidFill>
                <a:effectLst/>
                <a:uLnTx/>
                <a:uFillTx/>
                <a:latin typeface="Arial" panose="020B0604020202020204"/>
                <a:cs typeface="Arial"/>
              </a:rPr>
              <a:t>development of renewable </a:t>
            </a:r>
            <a:r>
              <a:rPr lang="en-GB" sz="1200" b="1" kern="0">
                <a:solidFill>
                  <a:srgbClr val="000000"/>
                </a:solidFill>
                <a:latin typeface="Arial" panose="020B0604020202020204"/>
                <a:cs typeface="Arial"/>
              </a:rPr>
              <a:t>e</a:t>
            </a:r>
            <a:r>
              <a:rPr kumimoji="0" lang="en-GB" sz="1200" b="1" i="0" u="none" strike="noStrike" kern="0" cap="none" spc="0" normalizeH="0" baseline="0" noProof="0" err="1">
                <a:ln>
                  <a:noFill/>
                </a:ln>
                <a:solidFill>
                  <a:srgbClr val="000000"/>
                </a:solidFill>
                <a:effectLst/>
                <a:uLnTx/>
                <a:uFillTx/>
                <a:latin typeface="Arial" panose="020B0604020202020204"/>
                <a:cs typeface="Arial"/>
              </a:rPr>
              <a:t>nergy</a:t>
            </a:r>
            <a:r>
              <a:rPr kumimoji="0" lang="en-GB" sz="1200" b="1" i="0" u="none" strike="noStrike" kern="0" cap="none" spc="0" normalizeH="0" baseline="0" noProof="0">
                <a:ln>
                  <a:noFill/>
                </a:ln>
                <a:solidFill>
                  <a:srgbClr val="000000"/>
                </a:solidFill>
                <a:effectLst/>
                <a:uLnTx/>
                <a:uFillTx/>
                <a:latin typeface="Arial" panose="020B0604020202020204"/>
                <a:cs typeface="Arial"/>
              </a:rPr>
              <a:t> sources</a:t>
            </a:r>
            <a:r>
              <a:rPr kumimoji="0" lang="en-GB" sz="1200" i="0" u="none" strike="noStrike" kern="0" cap="none" spc="0" normalizeH="0" baseline="0" noProof="0">
                <a:ln>
                  <a:noFill/>
                </a:ln>
                <a:solidFill>
                  <a:srgbClr val="000000"/>
                </a:solidFill>
                <a:effectLst/>
                <a:uLnTx/>
                <a:uFillTx/>
                <a:latin typeface="Arial" panose="020B0604020202020204"/>
                <a:cs typeface="Arial"/>
              </a:rPr>
              <a:t>.</a:t>
            </a:r>
            <a:endParaRPr kumimoji="0" lang="fr-FR" sz="1200" i="0" u="none" strike="noStrike" kern="0" cap="none" spc="0" normalizeH="0" baseline="0" noProof="0">
              <a:ln>
                <a:noFill/>
              </a:ln>
              <a:solidFill>
                <a:srgbClr val="000000"/>
              </a:solidFill>
              <a:effectLst/>
              <a:uLnTx/>
              <a:uFillTx/>
              <a:latin typeface="Arial" panose="020B0604020202020204"/>
              <a:cs typeface="Arial"/>
            </a:endParaRPr>
          </a:p>
        </p:txBody>
      </p:sp>
      <p:sp>
        <p:nvSpPr>
          <p:cNvPr id="12" name="TextBox 11">
            <a:extLst>
              <a:ext uri="{FF2B5EF4-FFF2-40B4-BE49-F238E27FC236}">
                <a16:creationId xmlns:a16="http://schemas.microsoft.com/office/drawing/2014/main" id="{69DE7FC1-00E9-B79A-DC67-3880C1939C9C}"/>
              </a:ext>
            </a:extLst>
          </p:cNvPr>
          <p:cNvSpPr txBox="1"/>
          <p:nvPr/>
        </p:nvSpPr>
        <p:spPr>
          <a:xfrm>
            <a:off x="6126817" y="3159687"/>
            <a:ext cx="5449665" cy="303160"/>
          </a:xfrm>
          <a:prstGeom prst="rect">
            <a:avLst/>
          </a:prstGeom>
          <a:solidFill>
            <a:srgbClr val="FFFFFF"/>
          </a:solidFill>
        </p:spPr>
        <p:txBody>
          <a:bodyPr wrap="square" lIns="38400" tIns="0" rIns="38400" bIns="4876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650" b="1" i="0" u="none" strike="noStrike" kern="0" cap="none" spc="0" normalizeH="0" baseline="0" noProof="0">
                <a:ln>
                  <a:noFill/>
                </a:ln>
                <a:solidFill>
                  <a:schemeClr val="bg2"/>
                </a:solidFill>
                <a:effectLst/>
                <a:uLnTx/>
                <a:uFillTx/>
                <a:latin typeface="Arial" panose="020B0604020202020204"/>
              </a:rPr>
              <a:t>Key </a:t>
            </a:r>
            <a:r>
              <a:rPr kumimoji="0" lang="fr-FR" sz="1650" b="1" i="0" u="none" strike="noStrike" kern="0" cap="none" spc="0" normalizeH="0" baseline="0" noProof="0" err="1">
                <a:ln>
                  <a:noFill/>
                </a:ln>
                <a:solidFill>
                  <a:schemeClr val="bg2"/>
                </a:solidFill>
                <a:effectLst/>
                <a:uLnTx/>
                <a:uFillTx/>
                <a:latin typeface="Arial" panose="020B0604020202020204"/>
              </a:rPr>
              <a:t>role</a:t>
            </a:r>
            <a:r>
              <a:rPr kumimoji="0" lang="fr-FR" sz="1650" b="1" i="0" u="none" strike="noStrike" kern="0" cap="none" spc="0" normalizeH="0" baseline="0" noProof="0">
                <a:ln>
                  <a:noFill/>
                </a:ln>
                <a:solidFill>
                  <a:schemeClr val="bg2"/>
                </a:solidFill>
                <a:effectLst/>
                <a:uLnTx/>
                <a:uFillTx/>
                <a:latin typeface="Arial" panose="020B0604020202020204"/>
              </a:rPr>
              <a:t> of Underground Hydrogen Storage in the EU</a:t>
            </a:r>
          </a:p>
        </p:txBody>
      </p:sp>
    </p:spTree>
    <p:extLst>
      <p:ext uri="{BB962C8B-B14F-4D97-AF65-F5344CB8AC3E}">
        <p14:creationId xmlns:p14="http://schemas.microsoft.com/office/powerpoint/2010/main" val="420899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983F4DF3-DDE6-C94A-A365-CFF4F8164FC2}"/>
              </a:ext>
            </a:extLst>
          </p:cNvPr>
          <p:cNvSpPr txBox="1">
            <a:spLocks/>
          </p:cNvSpPr>
          <p:nvPr/>
        </p:nvSpPr>
        <p:spPr>
          <a:xfrm>
            <a:off x="734592" y="786664"/>
            <a:ext cx="10941471" cy="4339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NL" sz="12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a:latin typeface="+mj-lt"/>
              </a:rPr>
              <a:t>Development of underground hydrogen storage assets</a:t>
            </a:r>
          </a:p>
        </p:txBody>
      </p:sp>
      <p:sp>
        <p:nvSpPr>
          <p:cNvPr id="11" name="Text Placeholder 5">
            <a:extLst>
              <a:ext uri="{FF2B5EF4-FFF2-40B4-BE49-F238E27FC236}">
                <a16:creationId xmlns:a16="http://schemas.microsoft.com/office/drawing/2014/main" id="{32292B0B-07BB-4D34-B636-E47BDCDCABD1}"/>
              </a:ext>
            </a:extLst>
          </p:cNvPr>
          <p:cNvSpPr txBox="1">
            <a:spLocks/>
          </p:cNvSpPr>
          <p:nvPr/>
        </p:nvSpPr>
        <p:spPr>
          <a:xfrm>
            <a:off x="541339" y="4764744"/>
            <a:ext cx="11276238" cy="15439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chemeClr val="tx2"/>
              </a:buClr>
              <a:buFont typeface="Cabin" pitchFamily="2" charset="0"/>
              <a:buChar char="»"/>
            </a:pPr>
            <a:r>
              <a:rPr lang="en-GB" sz="1800" i="0" u="none" strike="noStrike" baseline="0">
                <a:solidFill>
                  <a:srgbClr val="000033"/>
                </a:solidFill>
              </a:rPr>
              <a:t>Typical development timelines of underground hydrogen storage are substantial. </a:t>
            </a:r>
          </a:p>
          <a:p>
            <a:pPr marL="285750" indent="-285750">
              <a:buClr>
                <a:schemeClr val="tx2"/>
              </a:buClr>
              <a:buFont typeface="Cabin" pitchFamily="2" charset="0"/>
              <a:buChar char="»"/>
            </a:pPr>
            <a:r>
              <a:rPr lang="en-GB" sz="1800" i="0" u="none" strike="noStrike" baseline="0">
                <a:solidFill>
                  <a:srgbClr val="000033"/>
                </a:solidFill>
              </a:rPr>
              <a:t>Acceleration in the regulatory framework is key to accelerate the overall development process (e.g. permitting procedures). </a:t>
            </a:r>
            <a:endParaRPr lang="en-GB" sz="2000"/>
          </a:p>
        </p:txBody>
      </p:sp>
      <p:pic>
        <p:nvPicPr>
          <p:cNvPr id="5" name="Picture 4" descr="A screenshot of a computer&#10;&#10;Description automatically generated">
            <a:extLst>
              <a:ext uri="{FF2B5EF4-FFF2-40B4-BE49-F238E27FC236}">
                <a16:creationId xmlns:a16="http://schemas.microsoft.com/office/drawing/2014/main" id="{20A3B936-1FC3-ED7A-9889-E05F17AF1050}"/>
              </a:ext>
            </a:extLst>
          </p:cNvPr>
          <p:cNvPicPr>
            <a:picLocks noChangeAspect="1"/>
          </p:cNvPicPr>
          <p:nvPr/>
        </p:nvPicPr>
        <p:blipFill rotWithShape="1">
          <a:blip r:embed="rId3">
            <a:extLst>
              <a:ext uri="{28A0092B-C50C-407E-A947-70E740481C1C}">
                <a14:useLocalDpi xmlns:a14="http://schemas.microsoft.com/office/drawing/2010/main" val="0"/>
              </a:ext>
            </a:extLst>
          </a:blip>
          <a:srcRect t="23389" b="24248"/>
          <a:stretch/>
        </p:blipFill>
        <p:spPr>
          <a:xfrm>
            <a:off x="1595438" y="1574471"/>
            <a:ext cx="8705482" cy="2836368"/>
          </a:xfrm>
          <a:prstGeom prst="rect">
            <a:avLst/>
          </a:prstGeom>
        </p:spPr>
      </p:pic>
      <p:sp>
        <p:nvSpPr>
          <p:cNvPr id="2" name="Rechthoek: afgeronde hoeken 28">
            <a:extLst>
              <a:ext uri="{FF2B5EF4-FFF2-40B4-BE49-F238E27FC236}">
                <a16:creationId xmlns:a16="http://schemas.microsoft.com/office/drawing/2014/main" id="{A1FCD988-C839-F41F-07CB-321558B4FC19}"/>
              </a:ext>
            </a:extLst>
          </p:cNvPr>
          <p:cNvSpPr/>
          <p:nvPr/>
        </p:nvSpPr>
        <p:spPr>
          <a:xfrm>
            <a:off x="10947580" y="184860"/>
            <a:ext cx="537700" cy="433902"/>
          </a:xfrm>
          <a:prstGeom prst="roundRect">
            <a:avLst>
              <a:gd name="adj" fmla="val 29202"/>
            </a:avLst>
          </a:prstGeom>
          <a:solidFill>
            <a:srgbClr val="D8E4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latin typeface="Raleway Light" pitchFamily="2" charset="0"/>
              </a:rPr>
              <a:t>2. </a:t>
            </a:r>
          </a:p>
        </p:txBody>
      </p:sp>
      <p:sp>
        <p:nvSpPr>
          <p:cNvPr id="3" name="Tijdelijke aanduiding voor inhoud 41">
            <a:extLst>
              <a:ext uri="{FF2B5EF4-FFF2-40B4-BE49-F238E27FC236}">
                <a16:creationId xmlns:a16="http://schemas.microsoft.com/office/drawing/2014/main" id="{A45A5643-E497-DF98-01A3-3F87E2D9ED08}"/>
              </a:ext>
            </a:extLst>
          </p:cNvPr>
          <p:cNvSpPr txBox="1">
            <a:spLocks/>
          </p:cNvSpPr>
          <p:nvPr/>
        </p:nvSpPr>
        <p:spPr>
          <a:xfrm>
            <a:off x="541515" y="6402935"/>
            <a:ext cx="2107556" cy="231781"/>
          </a:xfrm>
          <a:prstGeom prst="rect">
            <a:avLst/>
          </a:prstGeom>
        </p:spPr>
        <p:txBody>
          <a:bodyPr/>
          <a:lstStyle>
            <a:lvl1pPr indent="0">
              <a:lnSpc>
                <a:spcPct val="90000"/>
              </a:lnSpc>
              <a:spcBef>
                <a:spcPts val="1000"/>
              </a:spcBef>
              <a:buFont typeface="Arial" panose="020B0604020202020204" pitchFamily="34" charset="0"/>
              <a:buNone/>
              <a:defRPr lang="en-NL" sz="1200" dirty="0">
                <a:latin typeface="Raleway Light"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nl-NL"/>
              <a:t>April 2024</a:t>
            </a:r>
            <a:endParaRPr lang="en-NL"/>
          </a:p>
        </p:txBody>
      </p:sp>
    </p:spTree>
    <p:extLst>
      <p:ext uri="{BB962C8B-B14F-4D97-AF65-F5344CB8AC3E}">
        <p14:creationId xmlns:p14="http://schemas.microsoft.com/office/powerpoint/2010/main" val="2911859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593DF8E0-A415-08A7-1530-41982429E168}"/>
              </a:ext>
            </a:extLst>
          </p:cNvPr>
          <p:cNvGraphicFramePr>
            <a:graphicFrameLocks noChangeAspect="1"/>
          </p:cNvGraphicFramePr>
          <p:nvPr>
            <p:custDataLst>
              <p:tags r:id="rId1"/>
            </p:custDataLst>
            <p:extLst>
              <p:ext uri="{D42A27DB-BD31-4B8C-83A1-F6EECF244321}">
                <p14:modId xmlns:p14="http://schemas.microsoft.com/office/powerpoint/2010/main" val="19386619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13" name="think-cell data - do not delete" hidden="1">
                        <a:extLst>
                          <a:ext uri="{FF2B5EF4-FFF2-40B4-BE49-F238E27FC236}">
                            <a16:creationId xmlns:a16="http://schemas.microsoft.com/office/drawing/2014/main" id="{593DF8E0-A415-08A7-1530-41982429E16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hoek: afgeronde hoeken 28">
            <a:extLst>
              <a:ext uri="{FF2B5EF4-FFF2-40B4-BE49-F238E27FC236}">
                <a16:creationId xmlns:a16="http://schemas.microsoft.com/office/drawing/2014/main" id="{FD81B862-9C74-1095-A7D6-E7452C7F4577}"/>
              </a:ext>
            </a:extLst>
          </p:cNvPr>
          <p:cNvSpPr/>
          <p:nvPr/>
        </p:nvSpPr>
        <p:spPr>
          <a:xfrm>
            <a:off x="541338" y="461090"/>
            <a:ext cx="10547997" cy="833180"/>
          </a:xfrm>
          <a:prstGeom prst="roundRect">
            <a:avLst>
              <a:gd name="adj" fmla="val 1867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2" name="Rechthoek: afgeronde hoeken 28">
            <a:extLst>
              <a:ext uri="{FF2B5EF4-FFF2-40B4-BE49-F238E27FC236}">
                <a16:creationId xmlns:a16="http://schemas.microsoft.com/office/drawing/2014/main" id="{9503FB7B-5512-E94E-CB46-31D2751DD11B}"/>
              </a:ext>
            </a:extLst>
          </p:cNvPr>
          <p:cNvSpPr/>
          <p:nvPr/>
        </p:nvSpPr>
        <p:spPr>
          <a:xfrm>
            <a:off x="515937" y="1445632"/>
            <a:ext cx="10645122" cy="4725765"/>
          </a:xfrm>
          <a:prstGeom prst="roundRect">
            <a:avLst>
              <a:gd name="adj" fmla="val 5723"/>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0" name="Text Placeholder 1">
            <a:extLst>
              <a:ext uri="{FF2B5EF4-FFF2-40B4-BE49-F238E27FC236}">
                <a16:creationId xmlns:a16="http://schemas.microsoft.com/office/drawing/2014/main" id="{983F4DF3-DDE6-C94A-A365-CFF4F8164FC2}"/>
              </a:ext>
            </a:extLst>
          </p:cNvPr>
          <p:cNvSpPr txBox="1">
            <a:spLocks/>
          </p:cNvSpPr>
          <p:nvPr/>
        </p:nvSpPr>
        <p:spPr>
          <a:xfrm>
            <a:off x="709191" y="722159"/>
            <a:ext cx="10941471" cy="4339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NL" sz="12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a:latin typeface="+mj-lt"/>
              </a:rPr>
              <a:t>Underground Hydrogen Storage can bridge the flexibility gap. </a:t>
            </a:r>
          </a:p>
        </p:txBody>
      </p:sp>
      <p:sp>
        <p:nvSpPr>
          <p:cNvPr id="14" name="Rectangle 13">
            <a:extLst>
              <a:ext uri="{FF2B5EF4-FFF2-40B4-BE49-F238E27FC236}">
                <a16:creationId xmlns:a16="http://schemas.microsoft.com/office/drawing/2014/main" id="{F63C5B9A-0E1E-9E99-50F7-C6EAD503FEB2}"/>
              </a:ext>
            </a:extLst>
          </p:cNvPr>
          <p:cNvSpPr/>
          <p:nvPr/>
        </p:nvSpPr>
        <p:spPr>
          <a:xfrm>
            <a:off x="2418511" y="1502842"/>
            <a:ext cx="8670829" cy="9421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solidFill>
                  <a:schemeClr val="tx1"/>
                </a:solidFill>
              </a:rPr>
              <a:t>With the increase of share of intermittently produced renewable energy sources (RES) in the energy mix, we need to ensure a stable energy supply and </a:t>
            </a:r>
            <a:r>
              <a:rPr lang="en-GB" b="1">
                <a:solidFill>
                  <a:schemeClr val="tx1"/>
                </a:solidFill>
              </a:rPr>
              <a:t>RES must be coupled with clean energy storage options</a:t>
            </a:r>
            <a:r>
              <a:rPr lang="en-GB">
                <a:solidFill>
                  <a:schemeClr val="tx1"/>
                </a:solidFill>
              </a:rPr>
              <a:t>, providing the necessary flexibility.</a:t>
            </a:r>
            <a:endParaRPr lang="en-GB" b="1">
              <a:solidFill>
                <a:schemeClr val="tx1"/>
              </a:solidFill>
            </a:endParaRPr>
          </a:p>
        </p:txBody>
      </p:sp>
      <p:sp>
        <p:nvSpPr>
          <p:cNvPr id="15" name="Rectangle 14">
            <a:extLst>
              <a:ext uri="{FF2B5EF4-FFF2-40B4-BE49-F238E27FC236}">
                <a16:creationId xmlns:a16="http://schemas.microsoft.com/office/drawing/2014/main" id="{7988DEF3-3EDF-6BA3-F1E4-67FD5A74BF21}"/>
              </a:ext>
            </a:extLst>
          </p:cNvPr>
          <p:cNvSpPr/>
          <p:nvPr/>
        </p:nvSpPr>
        <p:spPr>
          <a:xfrm>
            <a:off x="2418511" y="2431804"/>
            <a:ext cx="8670829" cy="8672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solidFill>
                  <a:schemeClr val="tx1"/>
                </a:solidFill>
              </a:rPr>
              <a:t>Underground Hydrogen Storage (UHS) is a </a:t>
            </a:r>
            <a:r>
              <a:rPr lang="en-GB" b="1">
                <a:solidFill>
                  <a:schemeClr val="tx1"/>
                </a:solidFill>
              </a:rPr>
              <a:t>scalable solution </a:t>
            </a:r>
            <a:r>
              <a:rPr lang="en-GB">
                <a:solidFill>
                  <a:schemeClr val="tx1"/>
                </a:solidFill>
              </a:rPr>
              <a:t>that unlocks hydrogen</a:t>
            </a:r>
          </a:p>
          <a:p>
            <a:r>
              <a:rPr lang="en-GB">
                <a:solidFill>
                  <a:schemeClr val="tx1"/>
                </a:solidFill>
              </a:rPr>
              <a:t>as a flexibility vector and depending on the technologies and cycling rate, varying</a:t>
            </a:r>
          </a:p>
          <a:p>
            <a:r>
              <a:rPr lang="en-GB">
                <a:solidFill>
                  <a:schemeClr val="tx1"/>
                </a:solidFill>
              </a:rPr>
              <a:t>timescales for </a:t>
            </a:r>
            <a:r>
              <a:rPr lang="en-GB" b="1">
                <a:solidFill>
                  <a:schemeClr val="tx1"/>
                </a:solidFill>
              </a:rPr>
              <a:t>short- to long-term storage </a:t>
            </a:r>
            <a:r>
              <a:rPr lang="en-GB">
                <a:solidFill>
                  <a:schemeClr val="tx1"/>
                </a:solidFill>
              </a:rPr>
              <a:t>are possible.</a:t>
            </a:r>
          </a:p>
        </p:txBody>
      </p:sp>
      <p:sp>
        <p:nvSpPr>
          <p:cNvPr id="16" name="Rectangle 15">
            <a:extLst>
              <a:ext uri="{FF2B5EF4-FFF2-40B4-BE49-F238E27FC236}">
                <a16:creationId xmlns:a16="http://schemas.microsoft.com/office/drawing/2014/main" id="{9C6905C4-91F8-9ECA-0A5C-CE201843B0E6}"/>
              </a:ext>
            </a:extLst>
          </p:cNvPr>
          <p:cNvSpPr/>
          <p:nvPr/>
        </p:nvSpPr>
        <p:spPr>
          <a:xfrm>
            <a:off x="2418505" y="3373980"/>
            <a:ext cx="8670829" cy="8672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solidFill>
                  <a:schemeClr val="tx1"/>
                </a:solidFill>
              </a:rPr>
              <a:t>The project pipeline of </a:t>
            </a:r>
            <a:r>
              <a:rPr lang="en-GB" b="1">
                <a:solidFill>
                  <a:schemeClr val="tx1"/>
                </a:solidFill>
              </a:rPr>
              <a:t>9TWh by 2030 </a:t>
            </a:r>
            <a:r>
              <a:rPr lang="en-GB">
                <a:solidFill>
                  <a:schemeClr val="tx1"/>
                </a:solidFill>
              </a:rPr>
              <a:t>reflects the </a:t>
            </a:r>
            <a:r>
              <a:rPr lang="en-GB" b="1">
                <a:solidFill>
                  <a:schemeClr val="tx1"/>
                </a:solidFill>
              </a:rPr>
              <a:t>strong commitment </a:t>
            </a:r>
            <a:r>
              <a:rPr lang="en-GB">
                <a:solidFill>
                  <a:schemeClr val="tx1"/>
                </a:solidFill>
              </a:rPr>
              <a:t>to UHS technology by the energy sector. However, there is a strong necessity for project acceleration considering the predicted need of 45TWh and the actual </a:t>
            </a:r>
            <a:r>
              <a:rPr lang="en-GB" b="1">
                <a:solidFill>
                  <a:schemeClr val="tx1"/>
                </a:solidFill>
              </a:rPr>
              <a:t>gap of 36TWh</a:t>
            </a:r>
            <a:r>
              <a:rPr lang="en-GB">
                <a:solidFill>
                  <a:schemeClr val="tx1"/>
                </a:solidFill>
              </a:rPr>
              <a:t> of storage by 2030.</a:t>
            </a:r>
          </a:p>
        </p:txBody>
      </p:sp>
      <p:sp>
        <p:nvSpPr>
          <p:cNvPr id="4" name="Content Placeholder 2">
            <a:extLst>
              <a:ext uri="{FF2B5EF4-FFF2-40B4-BE49-F238E27FC236}">
                <a16:creationId xmlns:a16="http://schemas.microsoft.com/office/drawing/2014/main" id="{4D9A189A-9ECC-005E-FAFB-7709088C17FE}"/>
              </a:ext>
            </a:extLst>
          </p:cNvPr>
          <p:cNvSpPr txBox="1">
            <a:spLocks/>
          </p:cNvSpPr>
          <p:nvPr/>
        </p:nvSpPr>
        <p:spPr>
          <a:xfrm>
            <a:off x="541338" y="6402388"/>
            <a:ext cx="2108200" cy="23177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NL" sz="12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latin typeface="Raleway Light" pitchFamily="2" charset="0"/>
              </a:rPr>
              <a:t>April 2024</a:t>
            </a:r>
          </a:p>
          <a:p>
            <a:endParaRPr lang="nl-NL"/>
          </a:p>
        </p:txBody>
      </p:sp>
      <p:sp>
        <p:nvSpPr>
          <p:cNvPr id="6" name="Rectangle 5">
            <a:extLst>
              <a:ext uri="{FF2B5EF4-FFF2-40B4-BE49-F238E27FC236}">
                <a16:creationId xmlns:a16="http://schemas.microsoft.com/office/drawing/2014/main" id="{1EC91430-23DE-658A-8B2D-8AE4FED5B339}"/>
              </a:ext>
            </a:extLst>
          </p:cNvPr>
          <p:cNvSpPr/>
          <p:nvPr/>
        </p:nvSpPr>
        <p:spPr>
          <a:xfrm>
            <a:off x="2418505" y="4301600"/>
            <a:ext cx="8670829" cy="8672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solidFill>
                  <a:schemeClr val="tx1"/>
                </a:solidFill>
              </a:rPr>
              <a:t>Narrowing this 36 TWh storage gap would require between </a:t>
            </a:r>
            <a:r>
              <a:rPr lang="en-GB" b="1">
                <a:solidFill>
                  <a:schemeClr val="tx1"/>
                </a:solidFill>
              </a:rPr>
              <a:t>18 and 36 billion euros in investment</a:t>
            </a:r>
            <a:r>
              <a:rPr lang="en-GB">
                <a:solidFill>
                  <a:schemeClr val="tx1"/>
                </a:solidFill>
              </a:rPr>
              <a:t>. Policy makers must take action now to ensure a smooth roll-out of RES and the achievement of critical decarbonisation targets.</a:t>
            </a:r>
          </a:p>
        </p:txBody>
      </p:sp>
      <p:sp>
        <p:nvSpPr>
          <p:cNvPr id="7" name="Rectangle 6">
            <a:extLst>
              <a:ext uri="{FF2B5EF4-FFF2-40B4-BE49-F238E27FC236}">
                <a16:creationId xmlns:a16="http://schemas.microsoft.com/office/drawing/2014/main" id="{CAFD0E14-2E0A-E021-1703-4B3188EE680D}"/>
              </a:ext>
            </a:extLst>
          </p:cNvPr>
          <p:cNvSpPr/>
          <p:nvPr/>
        </p:nvSpPr>
        <p:spPr>
          <a:xfrm>
            <a:off x="2418505" y="5174675"/>
            <a:ext cx="8670829" cy="8672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a:solidFill>
                  <a:schemeClr val="tx1"/>
                </a:solidFill>
              </a:rPr>
              <a:t>Targeted policy measures are needed </a:t>
            </a:r>
            <a:r>
              <a:rPr lang="en-GB">
                <a:solidFill>
                  <a:schemeClr val="tx1"/>
                </a:solidFill>
              </a:rPr>
              <a:t>and may take the shape of a dedicated EU Hydrogen Storage Strategy, granting hydrogen storage the attention needed for a successful and efficient scale-up. </a:t>
            </a:r>
          </a:p>
        </p:txBody>
      </p:sp>
      <p:pic>
        <p:nvPicPr>
          <p:cNvPr id="9" name="Picture 8">
            <a:extLst>
              <a:ext uri="{FF2B5EF4-FFF2-40B4-BE49-F238E27FC236}">
                <a16:creationId xmlns:a16="http://schemas.microsoft.com/office/drawing/2014/main" id="{2F95116B-3E71-9278-CEF2-7F00D05EAA00}"/>
              </a:ext>
            </a:extLst>
          </p:cNvPr>
          <p:cNvPicPr>
            <a:picLocks noChangeAspect="1"/>
          </p:cNvPicPr>
          <p:nvPr/>
        </p:nvPicPr>
        <p:blipFill>
          <a:blip r:embed="rId6"/>
          <a:stretch>
            <a:fillRect/>
          </a:stretch>
        </p:blipFill>
        <p:spPr>
          <a:xfrm>
            <a:off x="1359826" y="1653864"/>
            <a:ext cx="720000" cy="720000"/>
          </a:xfrm>
          <a:prstGeom prst="rect">
            <a:avLst/>
          </a:prstGeom>
        </p:spPr>
      </p:pic>
      <p:pic>
        <p:nvPicPr>
          <p:cNvPr id="19" name="Picture 18">
            <a:extLst>
              <a:ext uri="{FF2B5EF4-FFF2-40B4-BE49-F238E27FC236}">
                <a16:creationId xmlns:a16="http://schemas.microsoft.com/office/drawing/2014/main" id="{9A5F18F8-C197-FFD1-3ACD-ABABDA0FB5DF}"/>
              </a:ext>
            </a:extLst>
          </p:cNvPr>
          <p:cNvPicPr>
            <a:picLocks noChangeAspect="1"/>
          </p:cNvPicPr>
          <p:nvPr/>
        </p:nvPicPr>
        <p:blipFill>
          <a:blip r:embed="rId7"/>
          <a:stretch>
            <a:fillRect/>
          </a:stretch>
        </p:blipFill>
        <p:spPr>
          <a:xfrm>
            <a:off x="1386491" y="2561874"/>
            <a:ext cx="685720" cy="720000"/>
          </a:xfrm>
          <a:prstGeom prst="rect">
            <a:avLst/>
          </a:prstGeom>
        </p:spPr>
      </p:pic>
      <p:pic>
        <p:nvPicPr>
          <p:cNvPr id="21" name="Picture 20">
            <a:extLst>
              <a:ext uri="{FF2B5EF4-FFF2-40B4-BE49-F238E27FC236}">
                <a16:creationId xmlns:a16="http://schemas.microsoft.com/office/drawing/2014/main" id="{532130E6-CF6A-5962-F0FB-0E81292125B2}"/>
              </a:ext>
            </a:extLst>
          </p:cNvPr>
          <p:cNvPicPr>
            <a:picLocks noChangeAspect="1"/>
          </p:cNvPicPr>
          <p:nvPr/>
        </p:nvPicPr>
        <p:blipFill>
          <a:blip r:embed="rId8"/>
          <a:stretch>
            <a:fillRect/>
          </a:stretch>
        </p:blipFill>
        <p:spPr>
          <a:xfrm>
            <a:off x="1355646" y="3469884"/>
            <a:ext cx="766460" cy="720000"/>
          </a:xfrm>
          <a:prstGeom prst="rect">
            <a:avLst/>
          </a:prstGeom>
        </p:spPr>
      </p:pic>
      <p:pic>
        <p:nvPicPr>
          <p:cNvPr id="23" name="Picture 22">
            <a:extLst>
              <a:ext uri="{FF2B5EF4-FFF2-40B4-BE49-F238E27FC236}">
                <a16:creationId xmlns:a16="http://schemas.microsoft.com/office/drawing/2014/main" id="{40AB88B1-23DF-7F03-E1EB-ABD3E2D183FD}"/>
              </a:ext>
            </a:extLst>
          </p:cNvPr>
          <p:cNvPicPr>
            <a:picLocks noChangeAspect="1"/>
          </p:cNvPicPr>
          <p:nvPr/>
        </p:nvPicPr>
        <p:blipFill>
          <a:blip r:embed="rId9"/>
          <a:stretch>
            <a:fillRect/>
          </a:stretch>
        </p:blipFill>
        <p:spPr>
          <a:xfrm>
            <a:off x="1388401" y="4368369"/>
            <a:ext cx="720000" cy="720000"/>
          </a:xfrm>
          <a:prstGeom prst="rect">
            <a:avLst/>
          </a:prstGeom>
        </p:spPr>
      </p:pic>
      <p:pic>
        <p:nvPicPr>
          <p:cNvPr id="25" name="Picture 24">
            <a:extLst>
              <a:ext uri="{FF2B5EF4-FFF2-40B4-BE49-F238E27FC236}">
                <a16:creationId xmlns:a16="http://schemas.microsoft.com/office/drawing/2014/main" id="{BA13E872-4BB3-6C40-90FF-B84A671FC2F2}"/>
              </a:ext>
            </a:extLst>
          </p:cNvPr>
          <p:cNvPicPr>
            <a:picLocks noChangeAspect="1"/>
          </p:cNvPicPr>
          <p:nvPr/>
        </p:nvPicPr>
        <p:blipFill>
          <a:blip r:embed="rId10"/>
          <a:stretch>
            <a:fillRect/>
          </a:stretch>
        </p:blipFill>
        <p:spPr>
          <a:xfrm>
            <a:off x="1443636" y="5285905"/>
            <a:ext cx="628580" cy="720000"/>
          </a:xfrm>
          <a:prstGeom prst="rect">
            <a:avLst/>
          </a:prstGeom>
        </p:spPr>
      </p:pic>
    </p:spTree>
    <p:extLst>
      <p:ext uri="{BB962C8B-B14F-4D97-AF65-F5344CB8AC3E}">
        <p14:creationId xmlns:p14="http://schemas.microsoft.com/office/powerpoint/2010/main" val="4001549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BB14F314-12DA-B5EA-6B85-A54D47EA13C3}"/>
              </a:ext>
            </a:extLst>
          </p:cNvPr>
          <p:cNvGraphicFramePr>
            <a:graphicFrameLocks noChangeAspect="1"/>
          </p:cNvGraphicFramePr>
          <p:nvPr>
            <p:custDataLst>
              <p:tags r:id="rId1"/>
            </p:custDataLst>
            <p:extLst>
              <p:ext uri="{D42A27DB-BD31-4B8C-83A1-F6EECF244321}">
                <p14:modId xmlns:p14="http://schemas.microsoft.com/office/powerpoint/2010/main" val="5644353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12" name="think-cell data - do not delete" hidden="1">
                        <a:extLst>
                          <a:ext uri="{FF2B5EF4-FFF2-40B4-BE49-F238E27FC236}">
                            <a16:creationId xmlns:a16="http://schemas.microsoft.com/office/drawing/2014/main" id="{BB14F314-12DA-B5EA-6B85-A54D47EA13C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hthoek: afgeronde hoeken 28">
            <a:extLst>
              <a:ext uri="{FF2B5EF4-FFF2-40B4-BE49-F238E27FC236}">
                <a16:creationId xmlns:a16="http://schemas.microsoft.com/office/drawing/2014/main" id="{67C93F4E-02B8-D63E-F41E-C55950F2A9ED}"/>
              </a:ext>
            </a:extLst>
          </p:cNvPr>
          <p:cNvSpPr/>
          <p:nvPr/>
        </p:nvSpPr>
        <p:spPr>
          <a:xfrm>
            <a:off x="734591" y="4755524"/>
            <a:ext cx="6109829" cy="705105"/>
          </a:xfrm>
          <a:prstGeom prst="roundRect">
            <a:avLst>
              <a:gd name="adj" fmla="val 5723"/>
            </a:avLst>
          </a:prstGeom>
          <a:solidFill>
            <a:srgbClr val="8AAA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hthoek: afgeronde hoeken 28">
            <a:extLst>
              <a:ext uri="{FF2B5EF4-FFF2-40B4-BE49-F238E27FC236}">
                <a16:creationId xmlns:a16="http://schemas.microsoft.com/office/drawing/2014/main" id="{3FD69EEF-6329-0777-EA25-DF51E84B9FE6}"/>
              </a:ext>
            </a:extLst>
          </p:cNvPr>
          <p:cNvSpPr/>
          <p:nvPr/>
        </p:nvSpPr>
        <p:spPr>
          <a:xfrm>
            <a:off x="734591" y="3679815"/>
            <a:ext cx="6109829" cy="705105"/>
          </a:xfrm>
          <a:prstGeom prst="roundRect">
            <a:avLst>
              <a:gd name="adj" fmla="val 5723"/>
            </a:avLst>
          </a:prstGeom>
          <a:solidFill>
            <a:srgbClr val="C5D4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hthoek: afgeronde hoeken 28">
            <a:extLst>
              <a:ext uri="{FF2B5EF4-FFF2-40B4-BE49-F238E27FC236}">
                <a16:creationId xmlns:a16="http://schemas.microsoft.com/office/drawing/2014/main" id="{44C77194-C1CD-53BD-BBE5-34A5A7A01DEA}"/>
              </a:ext>
            </a:extLst>
          </p:cNvPr>
          <p:cNvSpPr/>
          <p:nvPr/>
        </p:nvSpPr>
        <p:spPr>
          <a:xfrm>
            <a:off x="734591" y="2604106"/>
            <a:ext cx="6109829" cy="705105"/>
          </a:xfrm>
          <a:prstGeom prst="roundRect">
            <a:avLst>
              <a:gd name="adj" fmla="val 5723"/>
            </a:avLst>
          </a:prstGeom>
          <a:solidFill>
            <a:srgbClr val="D8E4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29" name="Rechthoek: afgeronde hoeken 28">
            <a:extLst>
              <a:ext uri="{FF2B5EF4-FFF2-40B4-BE49-F238E27FC236}">
                <a16:creationId xmlns:a16="http://schemas.microsoft.com/office/drawing/2014/main" id="{421C8375-13CA-D80D-E232-D3C710768C65}"/>
              </a:ext>
            </a:extLst>
          </p:cNvPr>
          <p:cNvSpPr/>
          <p:nvPr/>
        </p:nvSpPr>
        <p:spPr>
          <a:xfrm>
            <a:off x="734592" y="1528397"/>
            <a:ext cx="6109829" cy="705105"/>
          </a:xfrm>
          <a:prstGeom prst="roundRect">
            <a:avLst>
              <a:gd name="adj" fmla="val 5723"/>
            </a:avLst>
          </a:prstGeom>
          <a:solidFill>
            <a:srgbClr val="EDF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a:solidFill>
                  <a:schemeClr val="tx1"/>
                </a:solidFill>
                <a:latin typeface="Raleway" pitchFamily="2" charset="0"/>
              </a:rPr>
              <a:t>1. </a:t>
            </a:r>
            <a:r>
              <a:rPr lang="nl-NL" err="1">
                <a:solidFill>
                  <a:schemeClr val="tx1"/>
                </a:solidFill>
                <a:latin typeface="Raleway" pitchFamily="2" charset="0"/>
              </a:rPr>
              <a:t>Future-proofing</a:t>
            </a:r>
            <a:r>
              <a:rPr lang="nl-NL">
                <a:solidFill>
                  <a:schemeClr val="tx1"/>
                </a:solidFill>
                <a:latin typeface="Raleway" pitchFamily="2" charset="0"/>
              </a:rPr>
              <a:t> </a:t>
            </a:r>
            <a:r>
              <a:rPr lang="nl-NL" err="1">
                <a:solidFill>
                  <a:schemeClr val="tx1"/>
                </a:solidFill>
                <a:latin typeface="Raleway" pitchFamily="2" charset="0"/>
              </a:rPr>
              <a:t>the</a:t>
            </a:r>
            <a:r>
              <a:rPr lang="nl-NL">
                <a:solidFill>
                  <a:schemeClr val="tx1"/>
                </a:solidFill>
                <a:latin typeface="Raleway" pitchFamily="2" charset="0"/>
              </a:rPr>
              <a:t> energy system </a:t>
            </a:r>
            <a:r>
              <a:rPr lang="nl-NL" err="1">
                <a:solidFill>
                  <a:schemeClr val="tx1"/>
                </a:solidFill>
                <a:latin typeface="Raleway" pitchFamily="2" charset="0"/>
              </a:rPr>
              <a:t>with</a:t>
            </a:r>
            <a:r>
              <a:rPr lang="nl-NL">
                <a:solidFill>
                  <a:schemeClr val="tx1"/>
                </a:solidFill>
                <a:latin typeface="Raleway" pitchFamily="2" charset="0"/>
              </a:rPr>
              <a:t> underground </a:t>
            </a:r>
            <a:r>
              <a:rPr lang="nl-NL" err="1">
                <a:solidFill>
                  <a:schemeClr val="tx1"/>
                </a:solidFill>
                <a:latin typeface="Raleway" pitchFamily="2" charset="0"/>
              </a:rPr>
              <a:t>hydrogen</a:t>
            </a:r>
            <a:r>
              <a:rPr lang="nl-NL">
                <a:solidFill>
                  <a:schemeClr val="tx1"/>
                </a:solidFill>
                <a:latin typeface="Raleway" pitchFamily="2" charset="0"/>
              </a:rPr>
              <a:t> storage </a:t>
            </a:r>
          </a:p>
        </p:txBody>
      </p:sp>
      <p:sp>
        <p:nvSpPr>
          <p:cNvPr id="24" name="Tijdelijke aanduiding voor tekst 23">
            <a:extLst>
              <a:ext uri="{FF2B5EF4-FFF2-40B4-BE49-F238E27FC236}">
                <a16:creationId xmlns:a16="http://schemas.microsoft.com/office/drawing/2014/main" id="{602BCFAB-898B-7035-9F67-DE50866B0B3F}"/>
              </a:ext>
            </a:extLst>
          </p:cNvPr>
          <p:cNvSpPr>
            <a:spLocks noGrp="1"/>
          </p:cNvSpPr>
          <p:nvPr>
            <p:ph type="body" sz="quarter" idx="10"/>
          </p:nvPr>
        </p:nvSpPr>
        <p:spPr/>
        <p:txBody>
          <a:bodyPr/>
          <a:lstStyle/>
          <a:p>
            <a:r>
              <a:rPr lang="nl-NL"/>
              <a:t>Presentation overview</a:t>
            </a:r>
            <a:endParaRPr lang="en-NL"/>
          </a:p>
        </p:txBody>
      </p:sp>
      <p:sp>
        <p:nvSpPr>
          <p:cNvPr id="26" name="Tijdelijke aanduiding voor inhoud 25">
            <a:extLst>
              <a:ext uri="{FF2B5EF4-FFF2-40B4-BE49-F238E27FC236}">
                <a16:creationId xmlns:a16="http://schemas.microsoft.com/office/drawing/2014/main" id="{5D13AEA3-B253-3D3C-97A1-161028C39094}"/>
              </a:ext>
            </a:extLst>
          </p:cNvPr>
          <p:cNvSpPr>
            <a:spLocks noGrp="1"/>
          </p:cNvSpPr>
          <p:nvPr>
            <p:ph sz="quarter" idx="13"/>
          </p:nvPr>
        </p:nvSpPr>
        <p:spPr>
          <a:xfrm>
            <a:off x="7041932" y="5663486"/>
            <a:ext cx="4892954" cy="439627"/>
          </a:xfrm>
        </p:spPr>
        <p:txBody>
          <a:bodyPr/>
          <a:lstStyle/>
          <a:p>
            <a:r>
              <a:rPr lang="nl-NL" sz="1200"/>
              <a:t>Front page of “The role of underground hydrogen storage in Europe”</a:t>
            </a:r>
            <a:endParaRPr lang="en-NL" sz="1200"/>
          </a:p>
        </p:txBody>
      </p:sp>
      <p:sp>
        <p:nvSpPr>
          <p:cNvPr id="42" name="Tijdelijke aanduiding voor inhoud 41">
            <a:extLst>
              <a:ext uri="{FF2B5EF4-FFF2-40B4-BE49-F238E27FC236}">
                <a16:creationId xmlns:a16="http://schemas.microsoft.com/office/drawing/2014/main" id="{ED87A633-F9BA-ED3E-FD72-10F638707EA3}"/>
              </a:ext>
            </a:extLst>
          </p:cNvPr>
          <p:cNvSpPr>
            <a:spLocks noGrp="1"/>
          </p:cNvSpPr>
          <p:nvPr>
            <p:ph sz="quarter" idx="18"/>
          </p:nvPr>
        </p:nvSpPr>
        <p:spPr/>
        <p:txBody>
          <a:bodyPr/>
          <a:lstStyle/>
          <a:p>
            <a:r>
              <a:rPr lang="nl-NL">
                <a:latin typeface="Raleway Light" pitchFamily="2" charset="0"/>
              </a:rPr>
              <a:t>April 2024</a:t>
            </a:r>
            <a:endParaRPr lang="en-NL">
              <a:latin typeface="Raleway Light" pitchFamily="2" charset="0"/>
            </a:endParaRPr>
          </a:p>
        </p:txBody>
      </p:sp>
      <p:pic>
        <p:nvPicPr>
          <p:cNvPr id="9" name="Picture 8">
            <a:extLst>
              <a:ext uri="{FF2B5EF4-FFF2-40B4-BE49-F238E27FC236}">
                <a16:creationId xmlns:a16="http://schemas.microsoft.com/office/drawing/2014/main" id="{0D8DCED4-08D7-000B-AE2A-A0C7171AFBB5}"/>
              </a:ext>
            </a:extLst>
          </p:cNvPr>
          <p:cNvPicPr>
            <a:picLocks noChangeAspect="1"/>
          </p:cNvPicPr>
          <p:nvPr/>
        </p:nvPicPr>
        <p:blipFill>
          <a:blip r:embed="rId6"/>
          <a:stretch>
            <a:fillRect/>
          </a:stretch>
        </p:blipFill>
        <p:spPr>
          <a:xfrm>
            <a:off x="7701359" y="923677"/>
            <a:ext cx="3323143" cy="4709073"/>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DA94F02B-0FD4-AEB9-B5F6-348845A92F29}"/>
              </a:ext>
            </a:extLst>
          </p:cNvPr>
          <p:cNvSpPr txBox="1"/>
          <p:nvPr/>
        </p:nvSpPr>
        <p:spPr>
          <a:xfrm>
            <a:off x="785851" y="2633493"/>
            <a:ext cx="5812220" cy="646331"/>
          </a:xfrm>
          <a:prstGeom prst="rect">
            <a:avLst/>
          </a:prstGeom>
          <a:noFill/>
        </p:spPr>
        <p:txBody>
          <a:bodyPr wrap="square" rtlCol="0">
            <a:spAutoFit/>
          </a:bodyPr>
          <a:lstStyle/>
          <a:p>
            <a:r>
              <a:rPr lang="nl-NL">
                <a:latin typeface="Raleway" pitchFamily="2" charset="0"/>
              </a:rPr>
              <a:t>2. Development of underground </a:t>
            </a:r>
            <a:r>
              <a:rPr lang="nl-NL" err="1">
                <a:latin typeface="Raleway" pitchFamily="2" charset="0"/>
              </a:rPr>
              <a:t>hydrogen</a:t>
            </a:r>
            <a:r>
              <a:rPr lang="nl-NL">
                <a:latin typeface="Raleway" pitchFamily="2" charset="0"/>
              </a:rPr>
              <a:t> storage assets</a:t>
            </a:r>
            <a:endParaRPr lang="en-GB">
              <a:latin typeface="Raleway" pitchFamily="2" charset="0"/>
            </a:endParaRPr>
          </a:p>
        </p:txBody>
      </p:sp>
      <p:sp>
        <p:nvSpPr>
          <p:cNvPr id="11" name="TextBox 10">
            <a:extLst>
              <a:ext uri="{FF2B5EF4-FFF2-40B4-BE49-F238E27FC236}">
                <a16:creationId xmlns:a16="http://schemas.microsoft.com/office/drawing/2014/main" id="{7CBA7E87-45B2-CBC9-B2EC-09E4EC44C51B}"/>
              </a:ext>
            </a:extLst>
          </p:cNvPr>
          <p:cNvSpPr txBox="1"/>
          <p:nvPr/>
        </p:nvSpPr>
        <p:spPr>
          <a:xfrm>
            <a:off x="785851" y="3709202"/>
            <a:ext cx="5812220" cy="646331"/>
          </a:xfrm>
          <a:prstGeom prst="rect">
            <a:avLst/>
          </a:prstGeom>
          <a:noFill/>
        </p:spPr>
        <p:txBody>
          <a:bodyPr wrap="square" rtlCol="0">
            <a:spAutoFit/>
          </a:bodyPr>
          <a:lstStyle/>
          <a:p>
            <a:r>
              <a:rPr lang="nl-NL">
                <a:latin typeface="Raleway" pitchFamily="2" charset="0"/>
              </a:rPr>
              <a:t>3. </a:t>
            </a:r>
            <a:r>
              <a:rPr lang="nl-NL" err="1">
                <a:latin typeface="Raleway" pitchFamily="2" charset="0"/>
              </a:rPr>
              <a:t>Trajectory</a:t>
            </a:r>
            <a:r>
              <a:rPr lang="nl-NL">
                <a:latin typeface="Raleway" pitchFamily="2" charset="0"/>
              </a:rPr>
              <a:t> of underground </a:t>
            </a:r>
            <a:r>
              <a:rPr lang="nl-NL" err="1">
                <a:latin typeface="Raleway" pitchFamily="2" charset="0"/>
              </a:rPr>
              <a:t>hydrogen</a:t>
            </a:r>
            <a:r>
              <a:rPr lang="nl-NL">
                <a:latin typeface="Raleway" pitchFamily="2" charset="0"/>
              </a:rPr>
              <a:t> storage </a:t>
            </a:r>
            <a:r>
              <a:rPr lang="nl-NL" err="1">
                <a:latin typeface="Raleway" pitchFamily="2" charset="0"/>
              </a:rPr>
              <a:t>developments</a:t>
            </a:r>
            <a:r>
              <a:rPr lang="nl-NL">
                <a:latin typeface="Raleway" pitchFamily="2" charset="0"/>
              </a:rPr>
              <a:t>: 2030 and </a:t>
            </a:r>
            <a:r>
              <a:rPr lang="nl-NL" err="1">
                <a:latin typeface="Raleway" pitchFamily="2" charset="0"/>
              </a:rPr>
              <a:t>beyond</a:t>
            </a:r>
            <a:r>
              <a:rPr lang="nl-NL">
                <a:latin typeface="Raleway" pitchFamily="2" charset="0"/>
              </a:rPr>
              <a:t> </a:t>
            </a:r>
            <a:endParaRPr lang="en-GB">
              <a:latin typeface="Raleway" pitchFamily="2" charset="0"/>
            </a:endParaRPr>
          </a:p>
        </p:txBody>
      </p:sp>
      <p:sp>
        <p:nvSpPr>
          <p:cNvPr id="13" name="TextBox 12">
            <a:extLst>
              <a:ext uri="{FF2B5EF4-FFF2-40B4-BE49-F238E27FC236}">
                <a16:creationId xmlns:a16="http://schemas.microsoft.com/office/drawing/2014/main" id="{435E8B20-197D-6D82-FFC6-B494DD0FB76A}"/>
              </a:ext>
            </a:extLst>
          </p:cNvPr>
          <p:cNvSpPr txBox="1"/>
          <p:nvPr/>
        </p:nvSpPr>
        <p:spPr>
          <a:xfrm>
            <a:off x="785851" y="4923410"/>
            <a:ext cx="5812220" cy="369332"/>
          </a:xfrm>
          <a:prstGeom prst="rect">
            <a:avLst/>
          </a:prstGeom>
          <a:noFill/>
        </p:spPr>
        <p:txBody>
          <a:bodyPr wrap="square" rtlCol="0">
            <a:spAutoFit/>
          </a:bodyPr>
          <a:lstStyle/>
          <a:p>
            <a:r>
              <a:rPr lang="nl-NL">
                <a:latin typeface="Raleway" pitchFamily="2" charset="0"/>
              </a:rPr>
              <a:t>4. </a:t>
            </a:r>
            <a:r>
              <a:rPr lang="en-GB">
                <a:latin typeface="Raleway" pitchFamily="2" charset="0"/>
              </a:rPr>
              <a:t>Conclusion and policy overview</a:t>
            </a:r>
            <a:endParaRPr lang="en-NL">
              <a:latin typeface="Raleway" pitchFamily="2" charset="0"/>
            </a:endParaRPr>
          </a:p>
        </p:txBody>
      </p:sp>
    </p:spTree>
    <p:extLst>
      <p:ext uri="{BB962C8B-B14F-4D97-AF65-F5344CB8AC3E}">
        <p14:creationId xmlns:p14="http://schemas.microsoft.com/office/powerpoint/2010/main" val="3694686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593DF8E0-A415-08A7-1530-41982429E168}"/>
              </a:ext>
            </a:extLst>
          </p:cNvPr>
          <p:cNvGraphicFramePr>
            <a:graphicFrameLocks noChangeAspect="1"/>
          </p:cNvGraphicFramePr>
          <p:nvPr>
            <p:custDataLst>
              <p:tags r:id="rId1"/>
            </p:custDataLst>
            <p:extLst>
              <p:ext uri="{D42A27DB-BD31-4B8C-83A1-F6EECF244321}">
                <p14:modId xmlns:p14="http://schemas.microsoft.com/office/powerpoint/2010/main" val="18432546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13" name="think-cell data - do not delete" hidden="1">
                        <a:extLst>
                          <a:ext uri="{FF2B5EF4-FFF2-40B4-BE49-F238E27FC236}">
                            <a16:creationId xmlns:a16="http://schemas.microsoft.com/office/drawing/2014/main" id="{593DF8E0-A415-08A7-1530-41982429E16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Rechthoek: afgeronde hoeken 28">
            <a:extLst>
              <a:ext uri="{FF2B5EF4-FFF2-40B4-BE49-F238E27FC236}">
                <a16:creationId xmlns:a16="http://schemas.microsoft.com/office/drawing/2014/main" id="{C0366BD9-2007-530A-9948-67B2F3E1CCDF}"/>
              </a:ext>
            </a:extLst>
          </p:cNvPr>
          <p:cNvSpPr/>
          <p:nvPr/>
        </p:nvSpPr>
        <p:spPr>
          <a:xfrm>
            <a:off x="709449" y="461089"/>
            <a:ext cx="10595559" cy="5610247"/>
          </a:xfrm>
          <a:prstGeom prst="roundRect">
            <a:avLst>
              <a:gd name="adj" fmla="val 5723"/>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0" name="Text Placeholder 1">
            <a:extLst>
              <a:ext uri="{FF2B5EF4-FFF2-40B4-BE49-F238E27FC236}">
                <a16:creationId xmlns:a16="http://schemas.microsoft.com/office/drawing/2014/main" id="{983F4DF3-DDE6-C94A-A365-CFF4F8164FC2}"/>
              </a:ext>
            </a:extLst>
          </p:cNvPr>
          <p:cNvSpPr txBox="1">
            <a:spLocks/>
          </p:cNvSpPr>
          <p:nvPr/>
        </p:nvSpPr>
        <p:spPr>
          <a:xfrm>
            <a:off x="886992" y="786664"/>
            <a:ext cx="10941471" cy="4339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NL" sz="12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a:latin typeface="+mj-lt"/>
              </a:rPr>
              <a:t>The current ramp-up of renewables causes urgent flexibility needs…   </a:t>
            </a:r>
          </a:p>
        </p:txBody>
      </p:sp>
      <p:sp>
        <p:nvSpPr>
          <p:cNvPr id="4" name="Content Placeholder 2">
            <a:extLst>
              <a:ext uri="{FF2B5EF4-FFF2-40B4-BE49-F238E27FC236}">
                <a16:creationId xmlns:a16="http://schemas.microsoft.com/office/drawing/2014/main" id="{4D9A189A-9ECC-005E-FAFB-7709088C17FE}"/>
              </a:ext>
            </a:extLst>
          </p:cNvPr>
          <p:cNvSpPr txBox="1">
            <a:spLocks/>
          </p:cNvSpPr>
          <p:nvPr/>
        </p:nvSpPr>
        <p:spPr>
          <a:xfrm>
            <a:off x="541338" y="6402388"/>
            <a:ext cx="2108200" cy="23177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NL" sz="12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latin typeface="Raleway Light" pitchFamily="2" charset="0"/>
              </a:rPr>
              <a:t>April 2024</a:t>
            </a:r>
          </a:p>
          <a:p>
            <a:endParaRPr lang="nl-NL"/>
          </a:p>
        </p:txBody>
      </p:sp>
      <p:pic>
        <p:nvPicPr>
          <p:cNvPr id="8" name="Content Placeholder 7" descr="A graph of different sizes of columns&#10;&#10;Description automatically generated with medium confidence">
            <a:extLst>
              <a:ext uri="{FF2B5EF4-FFF2-40B4-BE49-F238E27FC236}">
                <a16:creationId xmlns:a16="http://schemas.microsoft.com/office/drawing/2014/main" id="{3E1DF925-5F68-1B00-BB5B-CC4A4BA486F0}"/>
              </a:ext>
            </a:extLst>
          </p:cNvPr>
          <p:cNvPicPr>
            <a:picLocks noGrp="1" noChangeAspect="1"/>
          </p:cNvPicPr>
          <p:nvPr>
            <p:ph sz="quarter" idx="10"/>
          </p:nvPr>
        </p:nvPicPr>
        <p:blipFill>
          <a:blip r:embed="rId6">
            <a:extLst>
              <a:ext uri="{28A0092B-C50C-407E-A947-70E740481C1C}">
                <a14:useLocalDpi xmlns:a14="http://schemas.microsoft.com/office/drawing/2010/main" val="0"/>
              </a:ext>
            </a:extLst>
          </a:blip>
          <a:stretch>
            <a:fillRect/>
          </a:stretch>
        </p:blipFill>
        <p:spPr>
          <a:xfrm>
            <a:off x="2669668" y="1287381"/>
            <a:ext cx="6852663" cy="4283238"/>
          </a:xfrm>
        </p:spPr>
      </p:pic>
      <p:sp>
        <p:nvSpPr>
          <p:cNvPr id="7" name="Rectangle 6">
            <a:extLst>
              <a:ext uri="{FF2B5EF4-FFF2-40B4-BE49-F238E27FC236}">
                <a16:creationId xmlns:a16="http://schemas.microsoft.com/office/drawing/2014/main" id="{CAFD0E14-2E0A-E021-1703-4B3188EE680D}"/>
              </a:ext>
            </a:extLst>
          </p:cNvPr>
          <p:cNvSpPr/>
          <p:nvPr/>
        </p:nvSpPr>
        <p:spPr>
          <a:xfrm>
            <a:off x="3332320" y="5237542"/>
            <a:ext cx="8670829" cy="8672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200">
                <a:solidFill>
                  <a:schemeClr val="tx1"/>
                </a:solidFill>
                <a:latin typeface="+mj-lt"/>
              </a:rPr>
              <a:t>… making clean energy storage solutions of the essence. </a:t>
            </a:r>
          </a:p>
        </p:txBody>
      </p:sp>
      <p:sp>
        <p:nvSpPr>
          <p:cNvPr id="20" name="Text Placeholder 1">
            <a:extLst>
              <a:ext uri="{FF2B5EF4-FFF2-40B4-BE49-F238E27FC236}">
                <a16:creationId xmlns:a16="http://schemas.microsoft.com/office/drawing/2014/main" id="{BBB099BF-E9C5-21C1-7FAB-007923437AB7}"/>
              </a:ext>
            </a:extLst>
          </p:cNvPr>
          <p:cNvSpPr txBox="1">
            <a:spLocks/>
          </p:cNvSpPr>
          <p:nvPr/>
        </p:nvSpPr>
        <p:spPr>
          <a:xfrm>
            <a:off x="2649538" y="6396911"/>
            <a:ext cx="10941471" cy="4339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NL" sz="12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a:latin typeface="+mj-lt"/>
              </a:rPr>
              <a:t>. </a:t>
            </a:r>
          </a:p>
        </p:txBody>
      </p:sp>
    </p:spTree>
    <p:extLst>
      <p:ext uri="{BB962C8B-B14F-4D97-AF65-F5344CB8AC3E}">
        <p14:creationId xmlns:p14="http://schemas.microsoft.com/office/powerpoint/2010/main" val="780151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A diagram of a timeline">
            <a:extLst>
              <a:ext uri="{FF2B5EF4-FFF2-40B4-BE49-F238E27FC236}">
                <a16:creationId xmlns:a16="http://schemas.microsoft.com/office/drawing/2014/main" id="{083E635C-27FF-BE73-6328-FBA672D13377}"/>
              </a:ext>
            </a:extLst>
          </p:cNvPr>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t="27353" b="29212"/>
          <a:stretch/>
        </p:blipFill>
        <p:spPr>
          <a:xfrm>
            <a:off x="1349008" y="1241663"/>
            <a:ext cx="9493983" cy="2577541"/>
          </a:xfrm>
        </p:spPr>
      </p:pic>
      <p:sp>
        <p:nvSpPr>
          <p:cNvPr id="10" name="Text Placeholder 1">
            <a:extLst>
              <a:ext uri="{FF2B5EF4-FFF2-40B4-BE49-F238E27FC236}">
                <a16:creationId xmlns:a16="http://schemas.microsoft.com/office/drawing/2014/main" id="{983F4DF3-DDE6-C94A-A365-CFF4F8164FC2}"/>
              </a:ext>
            </a:extLst>
          </p:cNvPr>
          <p:cNvSpPr txBox="1">
            <a:spLocks/>
          </p:cNvSpPr>
          <p:nvPr/>
        </p:nvSpPr>
        <p:spPr>
          <a:xfrm>
            <a:off x="734592" y="786664"/>
            <a:ext cx="10941471" cy="4339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NL" sz="12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a:latin typeface="+mj-lt"/>
              </a:rPr>
              <a:t>Future-proofing the energy system with underground hydrogen storage </a:t>
            </a:r>
          </a:p>
        </p:txBody>
      </p:sp>
      <p:sp>
        <p:nvSpPr>
          <p:cNvPr id="11" name="Text Placeholder 5">
            <a:extLst>
              <a:ext uri="{FF2B5EF4-FFF2-40B4-BE49-F238E27FC236}">
                <a16:creationId xmlns:a16="http://schemas.microsoft.com/office/drawing/2014/main" id="{32292B0B-07BB-4D34-B636-E47BDCDCABD1}"/>
              </a:ext>
            </a:extLst>
          </p:cNvPr>
          <p:cNvSpPr txBox="1">
            <a:spLocks/>
          </p:cNvSpPr>
          <p:nvPr/>
        </p:nvSpPr>
        <p:spPr>
          <a:xfrm>
            <a:off x="541515" y="3969327"/>
            <a:ext cx="11134548" cy="16470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chemeClr val="tx2"/>
              </a:buClr>
              <a:buFont typeface="Cabin" pitchFamily="2" charset="0"/>
              <a:buChar char="»"/>
            </a:pPr>
            <a:r>
              <a:rPr lang="en-US" sz="2000"/>
              <a:t>Unlocking a resilient </a:t>
            </a:r>
            <a:r>
              <a:rPr lang="en-GB" sz="2000"/>
              <a:t>and decarbonised Europe has various challenges.</a:t>
            </a:r>
            <a:endParaRPr lang="en-US" sz="2000" b="1"/>
          </a:p>
          <a:p>
            <a:pPr marL="285750" indent="-285750">
              <a:buClr>
                <a:schemeClr val="tx2"/>
              </a:buClr>
              <a:buFont typeface="Cabin" pitchFamily="2" charset="0"/>
              <a:buChar char="»"/>
            </a:pPr>
            <a:r>
              <a:rPr lang="en-US" sz="2000"/>
              <a:t>The </a:t>
            </a:r>
            <a:r>
              <a:rPr lang="en-US" sz="2000" b="1"/>
              <a:t>management of </a:t>
            </a:r>
            <a:r>
              <a:rPr lang="en-GB" sz="2000" b="1"/>
              <a:t>volatile electricity production and similarly volatile demand lies at the heart of the flexibility challenge </a:t>
            </a:r>
            <a:r>
              <a:rPr lang="en-GB" sz="2000"/>
              <a:t>in the power sector. </a:t>
            </a:r>
            <a:endParaRPr lang="en-US" sz="2000" b="1"/>
          </a:p>
          <a:p>
            <a:endParaRPr lang="en-GB" sz="2000"/>
          </a:p>
        </p:txBody>
      </p:sp>
      <p:sp>
        <p:nvSpPr>
          <p:cNvPr id="2" name="Rechthoek: afgeronde hoeken 28">
            <a:extLst>
              <a:ext uri="{FF2B5EF4-FFF2-40B4-BE49-F238E27FC236}">
                <a16:creationId xmlns:a16="http://schemas.microsoft.com/office/drawing/2014/main" id="{BC62A345-3CB2-98E1-27EF-2145DF49CF59}"/>
              </a:ext>
            </a:extLst>
          </p:cNvPr>
          <p:cNvSpPr/>
          <p:nvPr/>
        </p:nvSpPr>
        <p:spPr>
          <a:xfrm>
            <a:off x="10947580" y="184860"/>
            <a:ext cx="537700" cy="433902"/>
          </a:xfrm>
          <a:prstGeom prst="roundRect">
            <a:avLst>
              <a:gd name="adj" fmla="val 29202"/>
            </a:avLst>
          </a:prstGeom>
          <a:solidFill>
            <a:srgbClr val="EDF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latin typeface="Raleway Light" pitchFamily="2" charset="0"/>
              </a:rPr>
              <a:t>1. </a:t>
            </a:r>
          </a:p>
        </p:txBody>
      </p:sp>
      <p:sp>
        <p:nvSpPr>
          <p:cNvPr id="4" name="Tijdelijke aanduiding voor inhoud 41">
            <a:extLst>
              <a:ext uri="{FF2B5EF4-FFF2-40B4-BE49-F238E27FC236}">
                <a16:creationId xmlns:a16="http://schemas.microsoft.com/office/drawing/2014/main" id="{B187ABFD-8794-9C3E-B3CB-E62A6933870C}"/>
              </a:ext>
            </a:extLst>
          </p:cNvPr>
          <p:cNvSpPr txBox="1">
            <a:spLocks/>
          </p:cNvSpPr>
          <p:nvPr/>
        </p:nvSpPr>
        <p:spPr>
          <a:xfrm>
            <a:off x="541515" y="6402935"/>
            <a:ext cx="2107556" cy="231781"/>
          </a:xfrm>
          <a:prstGeom prst="rect">
            <a:avLst/>
          </a:prstGeom>
        </p:spPr>
        <p:txBody>
          <a:bodyPr/>
          <a:lstStyle>
            <a:lvl1pPr indent="0">
              <a:lnSpc>
                <a:spcPct val="90000"/>
              </a:lnSpc>
              <a:spcBef>
                <a:spcPts val="1000"/>
              </a:spcBef>
              <a:buFont typeface="Arial" panose="020B0604020202020204" pitchFamily="34" charset="0"/>
              <a:buNone/>
              <a:defRPr lang="en-NL" sz="1200" dirty="0">
                <a:latin typeface="Raleway Light"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nl-NL"/>
              <a:t>April 2024</a:t>
            </a:r>
            <a:endParaRPr lang="en-NL"/>
          </a:p>
        </p:txBody>
      </p:sp>
    </p:spTree>
    <p:extLst>
      <p:ext uri="{BB962C8B-B14F-4D97-AF65-F5344CB8AC3E}">
        <p14:creationId xmlns:p14="http://schemas.microsoft.com/office/powerpoint/2010/main" val="3997656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983F4DF3-DDE6-C94A-A365-CFF4F8164FC2}"/>
              </a:ext>
            </a:extLst>
          </p:cNvPr>
          <p:cNvSpPr txBox="1">
            <a:spLocks/>
          </p:cNvSpPr>
          <p:nvPr/>
        </p:nvSpPr>
        <p:spPr>
          <a:xfrm>
            <a:off x="734592" y="786664"/>
            <a:ext cx="10941471" cy="4339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NL" sz="12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a:latin typeface="+mj-lt"/>
              </a:rPr>
              <a:t>Future-proofing the energy system with underground hydrogen storage </a:t>
            </a:r>
          </a:p>
        </p:txBody>
      </p:sp>
      <p:sp>
        <p:nvSpPr>
          <p:cNvPr id="11" name="Text Placeholder 5">
            <a:extLst>
              <a:ext uri="{FF2B5EF4-FFF2-40B4-BE49-F238E27FC236}">
                <a16:creationId xmlns:a16="http://schemas.microsoft.com/office/drawing/2014/main" id="{32292B0B-07BB-4D34-B636-E47BDCDCABD1}"/>
              </a:ext>
            </a:extLst>
          </p:cNvPr>
          <p:cNvSpPr txBox="1">
            <a:spLocks/>
          </p:cNvSpPr>
          <p:nvPr/>
        </p:nvSpPr>
        <p:spPr>
          <a:xfrm>
            <a:off x="6806045" y="1643742"/>
            <a:ext cx="4870019" cy="3931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chemeClr val="tx2"/>
              </a:buClr>
              <a:buFont typeface="Cabin" pitchFamily="2" charset="0"/>
              <a:buChar char="»"/>
            </a:pPr>
            <a:r>
              <a:rPr lang="en-GB" sz="2000" b="1" i="0" u="none" strike="noStrike" baseline="0">
                <a:solidFill>
                  <a:srgbClr val="000033"/>
                </a:solidFill>
              </a:rPr>
              <a:t>Flexibility needs of the future energy system will increase over time</a:t>
            </a:r>
            <a:r>
              <a:rPr lang="en-GB" sz="2000" i="0" u="none" strike="noStrike" baseline="0">
                <a:solidFill>
                  <a:srgbClr val="000033"/>
                </a:solidFill>
              </a:rPr>
              <a:t>, and UHS</a:t>
            </a:r>
            <a:r>
              <a:rPr lang="en-GB" sz="2000" i="0" u="none" strike="noStrike" baseline="0">
                <a:solidFill>
                  <a:srgbClr val="000033"/>
                </a:solidFill>
                <a:latin typeface="Cabin-Regular"/>
              </a:rPr>
              <a:t> </a:t>
            </a:r>
            <a:r>
              <a:rPr lang="en-GB" sz="2000" b="0" i="0" u="none" strike="noStrike" baseline="0">
                <a:solidFill>
                  <a:srgbClr val="000033"/>
                </a:solidFill>
                <a:latin typeface="Cabin-Regular"/>
              </a:rPr>
              <a:t>is a uniquely versatile storage solution which can provide flexibility tailored to a wide range of use cases simultaneously. Other f</a:t>
            </a:r>
            <a:r>
              <a:rPr lang="en-GB" sz="2000">
                <a:solidFill>
                  <a:srgbClr val="000033"/>
                </a:solidFill>
                <a:latin typeface="Cabin-Regular"/>
              </a:rPr>
              <a:t>lexibility solutions are limited in capacity and discharge time. </a:t>
            </a:r>
          </a:p>
          <a:p>
            <a:pPr marL="285750" indent="-285750">
              <a:buClr>
                <a:schemeClr val="tx2"/>
              </a:buClr>
              <a:buFont typeface="Cabin" pitchFamily="2" charset="0"/>
              <a:buChar char="»"/>
            </a:pPr>
            <a:r>
              <a:rPr lang="en-GB" sz="2000" b="1">
                <a:solidFill>
                  <a:srgbClr val="000033"/>
                </a:solidFill>
                <a:latin typeface="Cabin-Regular"/>
              </a:rPr>
              <a:t>S</a:t>
            </a:r>
            <a:r>
              <a:rPr lang="en-GB" sz="2000" b="1" i="0" u="none" strike="noStrike" baseline="0">
                <a:solidFill>
                  <a:srgbClr val="000033"/>
                </a:solidFill>
                <a:latin typeface="Cabin-Regular"/>
              </a:rPr>
              <a:t>ynergies between UHS and </a:t>
            </a:r>
            <a:r>
              <a:rPr lang="en-GB" sz="2000" b="1" i="0" u="none" strike="noStrike" baseline="0" err="1">
                <a:solidFill>
                  <a:srgbClr val="000033"/>
                </a:solidFill>
                <a:latin typeface="Cabin-Regular"/>
              </a:rPr>
              <a:t>PtGtP</a:t>
            </a:r>
            <a:r>
              <a:rPr lang="en-GB" sz="2000" b="1" i="0" u="none" strike="noStrike" baseline="0">
                <a:solidFill>
                  <a:srgbClr val="000033"/>
                </a:solidFill>
                <a:latin typeface="Cabin-Regular"/>
              </a:rPr>
              <a:t> technologies allow for a universal approach to flexibility</a:t>
            </a:r>
            <a:r>
              <a:rPr lang="en-GB" sz="2000" b="0" i="0" u="none" strike="noStrike" baseline="0">
                <a:solidFill>
                  <a:srgbClr val="000033"/>
                </a:solidFill>
                <a:latin typeface="Cabin-Regular"/>
              </a:rPr>
              <a:t>, seamlessly spanning long-term, mid-term, and short-term storage requirements in the evolving landscape of decarbonised energy systems</a:t>
            </a:r>
            <a:endParaRPr lang="en-GB" sz="2000" b="1" i="0" u="none" strike="noStrike" baseline="0">
              <a:solidFill>
                <a:srgbClr val="000033"/>
              </a:solidFill>
            </a:endParaRPr>
          </a:p>
        </p:txBody>
      </p:sp>
      <p:pic>
        <p:nvPicPr>
          <p:cNvPr id="3" name="Picture 2" descr="A green rectangular object with black text&#10;&#10;Description automatically generated">
            <a:extLst>
              <a:ext uri="{FF2B5EF4-FFF2-40B4-BE49-F238E27FC236}">
                <a16:creationId xmlns:a16="http://schemas.microsoft.com/office/drawing/2014/main" id="{EBB0B488-DFF0-1F26-4AFB-3F5E777906FB}"/>
              </a:ext>
            </a:extLst>
          </p:cNvPr>
          <p:cNvPicPr>
            <a:picLocks noChangeAspect="1"/>
          </p:cNvPicPr>
          <p:nvPr/>
        </p:nvPicPr>
        <p:blipFill rotWithShape="1">
          <a:blip r:embed="rId3">
            <a:extLst>
              <a:ext uri="{28A0092B-C50C-407E-A947-70E740481C1C}">
                <a14:useLocalDpi xmlns:a14="http://schemas.microsoft.com/office/drawing/2010/main" val="0"/>
              </a:ext>
            </a:extLst>
          </a:blip>
          <a:srcRect l="5319" t="2466" r="5026"/>
          <a:stretch/>
        </p:blipFill>
        <p:spPr>
          <a:xfrm>
            <a:off x="541515" y="1442469"/>
            <a:ext cx="6374423" cy="4334458"/>
          </a:xfrm>
          <a:prstGeom prst="rect">
            <a:avLst/>
          </a:prstGeom>
        </p:spPr>
      </p:pic>
      <p:sp>
        <p:nvSpPr>
          <p:cNvPr id="7" name="Text Placeholder 5">
            <a:extLst>
              <a:ext uri="{FF2B5EF4-FFF2-40B4-BE49-F238E27FC236}">
                <a16:creationId xmlns:a16="http://schemas.microsoft.com/office/drawing/2014/main" id="{1654BEB7-F04B-8522-FFEC-6A4C2D8CC42B}"/>
              </a:ext>
            </a:extLst>
          </p:cNvPr>
          <p:cNvSpPr txBox="1">
            <a:spLocks/>
          </p:cNvSpPr>
          <p:nvPr/>
        </p:nvSpPr>
        <p:spPr>
          <a:xfrm>
            <a:off x="515938" y="5672909"/>
            <a:ext cx="6374423" cy="4785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GB" sz="1200">
                <a:latin typeface="Cabin bold" pitchFamily="2" charset="0"/>
              </a:rPr>
              <a:t>Figure: Comparison of flexibility solutions in terms of discharge time in which they provide the according capacity </a:t>
            </a:r>
          </a:p>
        </p:txBody>
      </p:sp>
      <p:sp>
        <p:nvSpPr>
          <p:cNvPr id="2" name="Rechthoek: afgeronde hoeken 28">
            <a:extLst>
              <a:ext uri="{FF2B5EF4-FFF2-40B4-BE49-F238E27FC236}">
                <a16:creationId xmlns:a16="http://schemas.microsoft.com/office/drawing/2014/main" id="{77509A1D-CBDD-7BFD-05C0-5A2C2B7D46DE}"/>
              </a:ext>
            </a:extLst>
          </p:cNvPr>
          <p:cNvSpPr/>
          <p:nvPr/>
        </p:nvSpPr>
        <p:spPr>
          <a:xfrm>
            <a:off x="10947580" y="184860"/>
            <a:ext cx="537700" cy="433902"/>
          </a:xfrm>
          <a:prstGeom prst="roundRect">
            <a:avLst>
              <a:gd name="adj" fmla="val 29202"/>
            </a:avLst>
          </a:prstGeom>
          <a:solidFill>
            <a:srgbClr val="EDF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latin typeface="Raleway Light" pitchFamily="2" charset="0"/>
              </a:rPr>
              <a:t>1. </a:t>
            </a:r>
          </a:p>
        </p:txBody>
      </p:sp>
      <p:sp>
        <p:nvSpPr>
          <p:cNvPr id="4" name="Tijdelijke aanduiding voor inhoud 41">
            <a:extLst>
              <a:ext uri="{FF2B5EF4-FFF2-40B4-BE49-F238E27FC236}">
                <a16:creationId xmlns:a16="http://schemas.microsoft.com/office/drawing/2014/main" id="{FEB7A0BF-654A-3D80-2F2A-2B00B33DC5CC}"/>
              </a:ext>
            </a:extLst>
          </p:cNvPr>
          <p:cNvSpPr txBox="1">
            <a:spLocks/>
          </p:cNvSpPr>
          <p:nvPr/>
        </p:nvSpPr>
        <p:spPr>
          <a:xfrm>
            <a:off x="541515" y="6402935"/>
            <a:ext cx="2107556" cy="231781"/>
          </a:xfrm>
          <a:prstGeom prst="rect">
            <a:avLst/>
          </a:prstGeom>
        </p:spPr>
        <p:txBody>
          <a:bodyPr/>
          <a:lstStyle>
            <a:lvl1pPr indent="0">
              <a:lnSpc>
                <a:spcPct val="90000"/>
              </a:lnSpc>
              <a:spcBef>
                <a:spcPts val="1000"/>
              </a:spcBef>
              <a:buFont typeface="Arial" panose="020B0604020202020204" pitchFamily="34" charset="0"/>
              <a:buNone/>
              <a:defRPr lang="en-NL" sz="1200" dirty="0">
                <a:latin typeface="Raleway Light"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nl-NL"/>
              <a:t>April 2024</a:t>
            </a:r>
            <a:endParaRPr lang="en-NL"/>
          </a:p>
        </p:txBody>
      </p:sp>
    </p:spTree>
    <p:extLst>
      <p:ext uri="{BB962C8B-B14F-4D97-AF65-F5344CB8AC3E}">
        <p14:creationId xmlns:p14="http://schemas.microsoft.com/office/powerpoint/2010/main" val="2329432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593DF8E0-A415-08A7-1530-41982429E168}"/>
              </a:ext>
            </a:extLst>
          </p:cNvPr>
          <p:cNvGraphicFramePr>
            <a:graphicFrameLocks noChangeAspect="1"/>
          </p:cNvGraphicFramePr>
          <p:nvPr>
            <p:custDataLst>
              <p:tags r:id="rId1"/>
            </p:custDataLst>
            <p:extLst>
              <p:ext uri="{D42A27DB-BD31-4B8C-83A1-F6EECF244321}">
                <p14:modId xmlns:p14="http://schemas.microsoft.com/office/powerpoint/2010/main" val="18232454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13" name="think-cell data - do not delete" hidden="1">
                        <a:extLst>
                          <a:ext uri="{FF2B5EF4-FFF2-40B4-BE49-F238E27FC236}">
                            <a16:creationId xmlns:a16="http://schemas.microsoft.com/office/drawing/2014/main" id="{593DF8E0-A415-08A7-1530-41982429E16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hthoek: afgeronde hoeken 28">
            <a:extLst>
              <a:ext uri="{FF2B5EF4-FFF2-40B4-BE49-F238E27FC236}">
                <a16:creationId xmlns:a16="http://schemas.microsoft.com/office/drawing/2014/main" id="{291CCF35-0E7F-7A99-ABB9-7A479548D62B}"/>
              </a:ext>
            </a:extLst>
          </p:cNvPr>
          <p:cNvSpPr/>
          <p:nvPr/>
        </p:nvSpPr>
        <p:spPr>
          <a:xfrm>
            <a:off x="734592" y="4539813"/>
            <a:ext cx="10357711" cy="1200290"/>
          </a:xfrm>
          <a:prstGeom prst="roundRect">
            <a:avLst>
              <a:gd name="adj" fmla="val 5723"/>
            </a:avLst>
          </a:prstGeom>
          <a:solidFill>
            <a:srgbClr val="EDF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6" name="Rechthoek: afgeronde hoeken 28">
            <a:extLst>
              <a:ext uri="{FF2B5EF4-FFF2-40B4-BE49-F238E27FC236}">
                <a16:creationId xmlns:a16="http://schemas.microsoft.com/office/drawing/2014/main" id="{BD7A0B9C-5BE1-A654-6413-0A0376AC2FDB}"/>
              </a:ext>
            </a:extLst>
          </p:cNvPr>
          <p:cNvSpPr/>
          <p:nvPr/>
        </p:nvSpPr>
        <p:spPr>
          <a:xfrm>
            <a:off x="734592" y="3192844"/>
            <a:ext cx="10357711" cy="1200290"/>
          </a:xfrm>
          <a:prstGeom prst="roundRect">
            <a:avLst>
              <a:gd name="adj" fmla="val 5723"/>
            </a:avLst>
          </a:prstGeom>
          <a:solidFill>
            <a:srgbClr val="EDF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2" name="Rechthoek: afgeronde hoeken 28">
            <a:extLst>
              <a:ext uri="{FF2B5EF4-FFF2-40B4-BE49-F238E27FC236}">
                <a16:creationId xmlns:a16="http://schemas.microsoft.com/office/drawing/2014/main" id="{9503FB7B-5512-E94E-CB46-31D2751DD11B}"/>
              </a:ext>
            </a:extLst>
          </p:cNvPr>
          <p:cNvSpPr/>
          <p:nvPr/>
        </p:nvSpPr>
        <p:spPr>
          <a:xfrm>
            <a:off x="734593" y="1777175"/>
            <a:ext cx="10357711" cy="1266827"/>
          </a:xfrm>
          <a:prstGeom prst="roundRect">
            <a:avLst>
              <a:gd name="adj" fmla="val 5723"/>
            </a:avLst>
          </a:prstGeom>
          <a:solidFill>
            <a:srgbClr val="EDF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0" name="Text Placeholder 1">
            <a:extLst>
              <a:ext uri="{FF2B5EF4-FFF2-40B4-BE49-F238E27FC236}">
                <a16:creationId xmlns:a16="http://schemas.microsoft.com/office/drawing/2014/main" id="{983F4DF3-DDE6-C94A-A365-CFF4F8164FC2}"/>
              </a:ext>
            </a:extLst>
          </p:cNvPr>
          <p:cNvSpPr txBox="1">
            <a:spLocks/>
          </p:cNvSpPr>
          <p:nvPr/>
        </p:nvSpPr>
        <p:spPr>
          <a:xfrm>
            <a:off x="734592" y="786664"/>
            <a:ext cx="10941471" cy="4339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NL" sz="12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a:latin typeface="+mj-lt"/>
              </a:rPr>
              <a:t>Future-proofing the energy system with underground hydrogen storage </a:t>
            </a:r>
          </a:p>
        </p:txBody>
      </p:sp>
      <p:pic>
        <p:nvPicPr>
          <p:cNvPr id="4" name="Content Placeholder 3" descr="A green graph with black background&#10;&#10;Description automatically generated">
            <a:extLst>
              <a:ext uri="{FF2B5EF4-FFF2-40B4-BE49-F238E27FC236}">
                <a16:creationId xmlns:a16="http://schemas.microsoft.com/office/drawing/2014/main" id="{6DFA2C2B-6092-F45D-2412-DD466BE13BB3}"/>
              </a:ext>
            </a:extLst>
          </p:cNvPr>
          <p:cNvPicPr>
            <a:picLocks noGrp="1" noChangeAspect="1"/>
          </p:cNvPicPr>
          <p:nvPr>
            <p:ph sz="quarter" idx="10"/>
          </p:nvPr>
        </p:nvPicPr>
        <p:blipFill>
          <a:blip r:embed="rId6">
            <a:extLst>
              <a:ext uri="{28A0092B-C50C-407E-A947-70E740481C1C}">
                <a14:useLocalDpi xmlns:a14="http://schemas.microsoft.com/office/drawing/2010/main" val="0"/>
              </a:ext>
            </a:extLst>
          </a:blip>
          <a:stretch>
            <a:fillRect/>
          </a:stretch>
        </p:blipFill>
        <p:spPr>
          <a:xfrm>
            <a:off x="1202772" y="1996588"/>
            <a:ext cx="828000" cy="828000"/>
          </a:xfrm>
        </p:spPr>
      </p:pic>
      <p:pic>
        <p:nvPicPr>
          <p:cNvPr id="7" name="Picture 6" descr="A green trophy with black background&#10;&#10;Description automatically generated">
            <a:extLst>
              <a:ext uri="{FF2B5EF4-FFF2-40B4-BE49-F238E27FC236}">
                <a16:creationId xmlns:a16="http://schemas.microsoft.com/office/drawing/2014/main" id="{D9BD9C00-B273-7F00-40E8-4244791E10F6}"/>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202773" y="3378989"/>
            <a:ext cx="828000" cy="828000"/>
          </a:xfrm>
          <a:prstGeom prst="rect">
            <a:avLst/>
          </a:prstGeom>
        </p:spPr>
      </p:pic>
      <p:pic>
        <p:nvPicPr>
          <p:cNvPr id="9" name="Picture 8" descr="A green leaf and plug in a circle&#10;&#10;Description automatically generated">
            <a:extLst>
              <a:ext uri="{FF2B5EF4-FFF2-40B4-BE49-F238E27FC236}">
                <a16:creationId xmlns:a16="http://schemas.microsoft.com/office/drawing/2014/main" id="{F8D9BE78-8715-29A2-60B9-F876101E13FF}"/>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202772" y="4725958"/>
            <a:ext cx="828000" cy="828000"/>
          </a:xfrm>
          <a:prstGeom prst="rect">
            <a:avLst/>
          </a:prstGeom>
        </p:spPr>
      </p:pic>
      <p:sp>
        <p:nvSpPr>
          <p:cNvPr id="14" name="Rectangle 13">
            <a:extLst>
              <a:ext uri="{FF2B5EF4-FFF2-40B4-BE49-F238E27FC236}">
                <a16:creationId xmlns:a16="http://schemas.microsoft.com/office/drawing/2014/main" id="{F63C5B9A-0E1E-9E99-50F7-C6EAD503FEB2}"/>
              </a:ext>
            </a:extLst>
          </p:cNvPr>
          <p:cNvSpPr/>
          <p:nvPr/>
        </p:nvSpPr>
        <p:spPr>
          <a:xfrm>
            <a:off x="2637170" y="1630940"/>
            <a:ext cx="8347458" cy="1705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solidFill>
                  <a:schemeClr val="tx1"/>
                </a:solidFill>
              </a:rPr>
              <a:t>Supports </a:t>
            </a:r>
            <a:r>
              <a:rPr lang="en-GB" b="1">
                <a:solidFill>
                  <a:schemeClr val="tx1"/>
                </a:solidFill>
              </a:rPr>
              <a:t>flexibility</a:t>
            </a:r>
            <a:r>
              <a:rPr lang="en-GB">
                <a:solidFill>
                  <a:schemeClr val="tx1"/>
                </a:solidFill>
              </a:rPr>
              <a:t> </a:t>
            </a:r>
            <a:r>
              <a:rPr lang="en-GB" b="1">
                <a:solidFill>
                  <a:schemeClr val="tx1"/>
                </a:solidFill>
              </a:rPr>
              <a:t>needs</a:t>
            </a:r>
            <a:r>
              <a:rPr lang="en-GB">
                <a:solidFill>
                  <a:schemeClr val="tx1"/>
                </a:solidFill>
              </a:rPr>
              <a:t> of the </a:t>
            </a:r>
            <a:r>
              <a:rPr lang="en-GB" b="1">
                <a:solidFill>
                  <a:schemeClr val="tx1"/>
                </a:solidFill>
              </a:rPr>
              <a:t>future energy system </a:t>
            </a:r>
            <a:r>
              <a:rPr lang="en-GB">
                <a:solidFill>
                  <a:schemeClr val="tx1"/>
                </a:solidFill>
              </a:rPr>
              <a:t>and provides an essential </a:t>
            </a:r>
            <a:r>
              <a:rPr lang="en-GB" b="1">
                <a:solidFill>
                  <a:schemeClr val="tx1"/>
                </a:solidFill>
              </a:rPr>
              <a:t>link between </a:t>
            </a:r>
            <a:r>
              <a:rPr lang="en-GB">
                <a:solidFill>
                  <a:schemeClr val="tx1"/>
                </a:solidFill>
              </a:rPr>
              <a:t>the</a:t>
            </a:r>
            <a:r>
              <a:rPr lang="en-GB" b="1">
                <a:solidFill>
                  <a:schemeClr val="tx1"/>
                </a:solidFill>
              </a:rPr>
              <a:t> power sector </a:t>
            </a:r>
            <a:r>
              <a:rPr lang="en-GB">
                <a:solidFill>
                  <a:schemeClr val="tx1"/>
                </a:solidFill>
              </a:rPr>
              <a:t>and</a:t>
            </a:r>
            <a:r>
              <a:rPr lang="en-GB" b="1">
                <a:solidFill>
                  <a:schemeClr val="tx1"/>
                </a:solidFill>
              </a:rPr>
              <a:t> </a:t>
            </a:r>
            <a:r>
              <a:rPr lang="en-GB">
                <a:solidFill>
                  <a:schemeClr val="tx1"/>
                </a:solidFill>
              </a:rPr>
              <a:t>the</a:t>
            </a:r>
            <a:r>
              <a:rPr lang="en-GB" b="1">
                <a:solidFill>
                  <a:schemeClr val="tx1"/>
                </a:solidFill>
              </a:rPr>
              <a:t> hydrogen economy</a:t>
            </a:r>
            <a:r>
              <a:rPr lang="en-GB">
                <a:solidFill>
                  <a:schemeClr val="tx1"/>
                </a:solidFill>
              </a:rPr>
              <a:t>.</a:t>
            </a:r>
          </a:p>
        </p:txBody>
      </p:sp>
      <p:sp>
        <p:nvSpPr>
          <p:cNvPr id="15" name="Rectangle 14">
            <a:extLst>
              <a:ext uri="{FF2B5EF4-FFF2-40B4-BE49-F238E27FC236}">
                <a16:creationId xmlns:a16="http://schemas.microsoft.com/office/drawing/2014/main" id="{7988DEF3-3EDF-6BA3-F1E4-67FD5A74BF21}"/>
              </a:ext>
            </a:extLst>
          </p:cNvPr>
          <p:cNvSpPr/>
          <p:nvPr/>
        </p:nvSpPr>
        <p:spPr>
          <a:xfrm>
            <a:off x="2637171" y="2927357"/>
            <a:ext cx="8347458" cy="1705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solidFill>
                  <a:schemeClr val="tx1"/>
                </a:solidFill>
              </a:rPr>
              <a:t>Providing short to long term flexibility needs and </a:t>
            </a:r>
            <a:r>
              <a:rPr lang="en-GB" b="1">
                <a:solidFill>
                  <a:schemeClr val="tx1"/>
                </a:solidFill>
              </a:rPr>
              <a:t>large capacities</a:t>
            </a:r>
            <a:r>
              <a:rPr lang="en-GB">
                <a:solidFill>
                  <a:schemeClr val="tx1"/>
                </a:solidFill>
              </a:rPr>
              <a:t>, underground hydrogen storage is the </a:t>
            </a:r>
            <a:r>
              <a:rPr lang="en-GB" b="1">
                <a:solidFill>
                  <a:schemeClr val="tx1"/>
                </a:solidFill>
              </a:rPr>
              <a:t>sole techno-economically viable technology available </a:t>
            </a:r>
          </a:p>
        </p:txBody>
      </p:sp>
      <p:sp>
        <p:nvSpPr>
          <p:cNvPr id="16" name="Rectangle 15">
            <a:extLst>
              <a:ext uri="{FF2B5EF4-FFF2-40B4-BE49-F238E27FC236}">
                <a16:creationId xmlns:a16="http://schemas.microsoft.com/office/drawing/2014/main" id="{9C6905C4-91F8-9ECA-0A5C-CE201843B0E6}"/>
              </a:ext>
            </a:extLst>
          </p:cNvPr>
          <p:cNvSpPr/>
          <p:nvPr/>
        </p:nvSpPr>
        <p:spPr>
          <a:xfrm>
            <a:off x="2637170" y="4287357"/>
            <a:ext cx="8347458" cy="1705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solidFill>
                  <a:schemeClr val="tx1"/>
                </a:solidFill>
              </a:rPr>
              <a:t>UHS unlocks </a:t>
            </a:r>
            <a:r>
              <a:rPr lang="en-GB" b="1">
                <a:solidFill>
                  <a:schemeClr val="tx1"/>
                </a:solidFill>
              </a:rPr>
              <a:t>benefits along </a:t>
            </a:r>
            <a:r>
              <a:rPr lang="en-GB">
                <a:solidFill>
                  <a:schemeClr val="tx1"/>
                </a:solidFill>
              </a:rPr>
              <a:t>the </a:t>
            </a:r>
            <a:r>
              <a:rPr lang="en-GB" b="1">
                <a:solidFill>
                  <a:schemeClr val="tx1"/>
                </a:solidFill>
              </a:rPr>
              <a:t>entire value chain</a:t>
            </a:r>
            <a:r>
              <a:rPr lang="en-GB">
                <a:solidFill>
                  <a:schemeClr val="tx1"/>
                </a:solidFill>
              </a:rPr>
              <a:t> and foster the </a:t>
            </a:r>
            <a:r>
              <a:rPr lang="en-GB" b="1">
                <a:solidFill>
                  <a:schemeClr val="tx1"/>
                </a:solidFill>
              </a:rPr>
              <a:t>development of</a:t>
            </a:r>
            <a:r>
              <a:rPr lang="en-GB">
                <a:solidFill>
                  <a:schemeClr val="tx1"/>
                </a:solidFill>
              </a:rPr>
              <a:t> </a:t>
            </a:r>
            <a:r>
              <a:rPr lang="en-GB" b="1">
                <a:solidFill>
                  <a:schemeClr val="tx1"/>
                </a:solidFill>
              </a:rPr>
              <a:t>RES</a:t>
            </a:r>
          </a:p>
        </p:txBody>
      </p:sp>
      <p:sp>
        <p:nvSpPr>
          <p:cNvPr id="11" name="Text Placeholder 1">
            <a:extLst>
              <a:ext uri="{FF2B5EF4-FFF2-40B4-BE49-F238E27FC236}">
                <a16:creationId xmlns:a16="http://schemas.microsoft.com/office/drawing/2014/main" id="{83D41859-7376-2D23-FAAB-67B23F3697E3}"/>
              </a:ext>
            </a:extLst>
          </p:cNvPr>
          <p:cNvSpPr txBox="1">
            <a:spLocks/>
          </p:cNvSpPr>
          <p:nvPr/>
        </p:nvSpPr>
        <p:spPr>
          <a:xfrm>
            <a:off x="734592" y="1189760"/>
            <a:ext cx="10941471" cy="4339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NL" sz="12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i="1"/>
              <a:t>Key takeaways of part 1.</a:t>
            </a:r>
          </a:p>
        </p:txBody>
      </p:sp>
      <p:sp>
        <p:nvSpPr>
          <p:cNvPr id="17" name="Rechthoek: afgeronde hoeken 28">
            <a:extLst>
              <a:ext uri="{FF2B5EF4-FFF2-40B4-BE49-F238E27FC236}">
                <a16:creationId xmlns:a16="http://schemas.microsoft.com/office/drawing/2014/main" id="{2FFEC12E-3347-1ECC-BCE1-AF28996D8C8D}"/>
              </a:ext>
            </a:extLst>
          </p:cNvPr>
          <p:cNvSpPr/>
          <p:nvPr/>
        </p:nvSpPr>
        <p:spPr>
          <a:xfrm>
            <a:off x="10947580" y="184860"/>
            <a:ext cx="537700" cy="433902"/>
          </a:xfrm>
          <a:prstGeom prst="roundRect">
            <a:avLst>
              <a:gd name="adj" fmla="val 29202"/>
            </a:avLst>
          </a:prstGeom>
          <a:solidFill>
            <a:srgbClr val="EDF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latin typeface="Raleway Light" pitchFamily="2" charset="0"/>
              </a:rPr>
              <a:t>1. </a:t>
            </a:r>
          </a:p>
        </p:txBody>
      </p:sp>
      <p:sp>
        <p:nvSpPr>
          <p:cNvPr id="3" name="Tijdelijke aanduiding voor inhoud 41">
            <a:extLst>
              <a:ext uri="{FF2B5EF4-FFF2-40B4-BE49-F238E27FC236}">
                <a16:creationId xmlns:a16="http://schemas.microsoft.com/office/drawing/2014/main" id="{B28B87FF-9B6C-73B0-3CE4-A4CDAD36A340}"/>
              </a:ext>
            </a:extLst>
          </p:cNvPr>
          <p:cNvSpPr txBox="1">
            <a:spLocks/>
          </p:cNvSpPr>
          <p:nvPr/>
        </p:nvSpPr>
        <p:spPr>
          <a:xfrm>
            <a:off x="541515" y="6402935"/>
            <a:ext cx="2107556" cy="231781"/>
          </a:xfrm>
          <a:prstGeom prst="rect">
            <a:avLst/>
          </a:prstGeom>
        </p:spPr>
        <p:txBody>
          <a:bodyPr/>
          <a:lstStyle>
            <a:lvl1pPr indent="0">
              <a:lnSpc>
                <a:spcPct val="90000"/>
              </a:lnSpc>
              <a:spcBef>
                <a:spcPts val="1000"/>
              </a:spcBef>
              <a:buFont typeface="Arial" panose="020B0604020202020204" pitchFamily="34" charset="0"/>
              <a:buNone/>
              <a:defRPr lang="en-NL" sz="1200" dirty="0">
                <a:latin typeface="Raleway Light"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nl-NL"/>
              <a:t>April 2024</a:t>
            </a:r>
            <a:endParaRPr lang="en-NL"/>
          </a:p>
        </p:txBody>
      </p:sp>
    </p:spTree>
    <p:extLst>
      <p:ext uri="{BB962C8B-B14F-4D97-AF65-F5344CB8AC3E}">
        <p14:creationId xmlns:p14="http://schemas.microsoft.com/office/powerpoint/2010/main" val="1136678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983F4DF3-DDE6-C94A-A365-CFF4F8164FC2}"/>
              </a:ext>
            </a:extLst>
          </p:cNvPr>
          <p:cNvSpPr txBox="1">
            <a:spLocks/>
          </p:cNvSpPr>
          <p:nvPr/>
        </p:nvSpPr>
        <p:spPr>
          <a:xfrm>
            <a:off x="734592" y="786664"/>
            <a:ext cx="10941471" cy="4339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NL" sz="12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a:latin typeface="+mj-lt"/>
              </a:rPr>
              <a:t>Development of underground hydrogen storage assets</a:t>
            </a:r>
          </a:p>
        </p:txBody>
      </p:sp>
      <p:sp>
        <p:nvSpPr>
          <p:cNvPr id="11" name="Text Placeholder 5">
            <a:extLst>
              <a:ext uri="{FF2B5EF4-FFF2-40B4-BE49-F238E27FC236}">
                <a16:creationId xmlns:a16="http://schemas.microsoft.com/office/drawing/2014/main" id="{32292B0B-07BB-4D34-B636-E47BDCDCABD1}"/>
              </a:ext>
            </a:extLst>
          </p:cNvPr>
          <p:cNvSpPr txBox="1">
            <a:spLocks/>
          </p:cNvSpPr>
          <p:nvPr/>
        </p:nvSpPr>
        <p:spPr>
          <a:xfrm>
            <a:off x="7314556" y="1643742"/>
            <a:ext cx="4503020" cy="3931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chemeClr val="tx2"/>
              </a:buClr>
              <a:buFont typeface="Cabin" pitchFamily="2" charset="0"/>
              <a:buChar char="»"/>
            </a:pPr>
            <a:r>
              <a:rPr lang="en-GB" sz="1800" i="0" u="none" strike="noStrike" baseline="0">
                <a:solidFill>
                  <a:srgbClr val="000033"/>
                </a:solidFill>
              </a:rPr>
              <a:t>All storage types are needed to achieve system benefits.</a:t>
            </a:r>
          </a:p>
          <a:p>
            <a:pPr marL="285750" indent="-285750">
              <a:buClr>
                <a:schemeClr val="tx2"/>
              </a:buClr>
              <a:buFont typeface="Cabin" pitchFamily="2" charset="0"/>
              <a:buChar char="»"/>
            </a:pPr>
            <a:r>
              <a:rPr lang="en-GB" sz="1800" i="0" u="none" strike="noStrike" baseline="0">
                <a:solidFill>
                  <a:srgbClr val="000033"/>
                </a:solidFill>
              </a:rPr>
              <a:t>Tech</a:t>
            </a:r>
            <a:r>
              <a:rPr lang="en-GB" sz="1800">
                <a:solidFill>
                  <a:srgbClr val="000033"/>
                </a:solidFill>
              </a:rPr>
              <a:t>nology readiness ensures swift development, e.g. by thoroughly testing sites and making site-specific adjustments. </a:t>
            </a:r>
          </a:p>
          <a:p>
            <a:pPr marL="285750" indent="-285750">
              <a:buClr>
                <a:schemeClr val="tx2"/>
              </a:buClr>
              <a:buFont typeface="Cabin" pitchFamily="2" charset="0"/>
              <a:buChar char="»"/>
            </a:pPr>
            <a:r>
              <a:rPr lang="en-GB" sz="1800">
                <a:solidFill>
                  <a:srgbClr val="000033"/>
                </a:solidFill>
              </a:rPr>
              <a:t>Many projects are currently carried out to further investigate and analyse necessary changes in plant design and lay-out. </a:t>
            </a:r>
          </a:p>
          <a:p>
            <a:pPr algn="l"/>
            <a:endParaRPr lang="en-GB" sz="2000"/>
          </a:p>
        </p:txBody>
      </p:sp>
      <p:sp>
        <p:nvSpPr>
          <p:cNvPr id="7" name="Text Placeholder 5">
            <a:extLst>
              <a:ext uri="{FF2B5EF4-FFF2-40B4-BE49-F238E27FC236}">
                <a16:creationId xmlns:a16="http://schemas.microsoft.com/office/drawing/2014/main" id="{61663ECB-B6AF-30EB-819C-F3BA2D14AAAE}"/>
              </a:ext>
            </a:extLst>
          </p:cNvPr>
          <p:cNvSpPr txBox="1">
            <a:spLocks/>
          </p:cNvSpPr>
          <p:nvPr/>
        </p:nvSpPr>
        <p:spPr>
          <a:xfrm>
            <a:off x="541338" y="5832081"/>
            <a:ext cx="6374423" cy="4785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GB" sz="1200">
                <a:latin typeface="Cabin bold" pitchFamily="2" charset="0"/>
              </a:rPr>
              <a:t>Figure: Comparison of UHS types in terms of capacity and discharge time (flexibility type)</a:t>
            </a:r>
          </a:p>
        </p:txBody>
      </p:sp>
      <p:pic>
        <p:nvPicPr>
          <p:cNvPr id="9" name="Picture 8" descr="A screenshot of a computer&#10;&#10;Description automatically generated">
            <a:extLst>
              <a:ext uri="{FF2B5EF4-FFF2-40B4-BE49-F238E27FC236}">
                <a16:creationId xmlns:a16="http://schemas.microsoft.com/office/drawing/2014/main" id="{A6D2D87A-3F65-97B8-076C-33B1E2ED09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524" y="993855"/>
            <a:ext cx="7791880" cy="4870290"/>
          </a:xfrm>
          <a:prstGeom prst="rect">
            <a:avLst/>
          </a:prstGeom>
        </p:spPr>
      </p:pic>
      <p:sp>
        <p:nvSpPr>
          <p:cNvPr id="3" name="Rechthoek: afgeronde hoeken 28">
            <a:extLst>
              <a:ext uri="{FF2B5EF4-FFF2-40B4-BE49-F238E27FC236}">
                <a16:creationId xmlns:a16="http://schemas.microsoft.com/office/drawing/2014/main" id="{14206CF3-B9B4-C0A0-94A1-71CFBC85CCEC}"/>
              </a:ext>
            </a:extLst>
          </p:cNvPr>
          <p:cNvSpPr/>
          <p:nvPr/>
        </p:nvSpPr>
        <p:spPr>
          <a:xfrm>
            <a:off x="10947580" y="184860"/>
            <a:ext cx="537700" cy="433902"/>
          </a:xfrm>
          <a:prstGeom prst="roundRect">
            <a:avLst>
              <a:gd name="adj" fmla="val 29202"/>
            </a:avLst>
          </a:prstGeom>
          <a:solidFill>
            <a:srgbClr val="D8E4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latin typeface="Raleway Light" pitchFamily="2" charset="0"/>
              </a:rPr>
              <a:t>2. </a:t>
            </a:r>
          </a:p>
        </p:txBody>
      </p:sp>
      <p:sp>
        <p:nvSpPr>
          <p:cNvPr id="13" name="Tijdelijke aanduiding voor inhoud 41">
            <a:extLst>
              <a:ext uri="{FF2B5EF4-FFF2-40B4-BE49-F238E27FC236}">
                <a16:creationId xmlns:a16="http://schemas.microsoft.com/office/drawing/2014/main" id="{A0622DA6-266D-0947-C9FA-D1BCBF8D110B}"/>
              </a:ext>
            </a:extLst>
          </p:cNvPr>
          <p:cNvSpPr txBox="1">
            <a:spLocks/>
          </p:cNvSpPr>
          <p:nvPr/>
        </p:nvSpPr>
        <p:spPr>
          <a:xfrm>
            <a:off x="541515" y="6402935"/>
            <a:ext cx="2107556" cy="231781"/>
          </a:xfrm>
          <a:prstGeom prst="rect">
            <a:avLst/>
          </a:prstGeom>
        </p:spPr>
        <p:txBody>
          <a:bodyPr/>
          <a:lstStyle>
            <a:lvl1pPr indent="0">
              <a:lnSpc>
                <a:spcPct val="90000"/>
              </a:lnSpc>
              <a:spcBef>
                <a:spcPts val="1000"/>
              </a:spcBef>
              <a:buFont typeface="Arial" panose="020B0604020202020204" pitchFamily="34" charset="0"/>
              <a:buNone/>
              <a:defRPr lang="en-NL" sz="1200" dirty="0">
                <a:latin typeface="Raleway Light"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nl-NL"/>
              <a:t>April 2024</a:t>
            </a:r>
            <a:endParaRPr lang="en-NL"/>
          </a:p>
        </p:txBody>
      </p:sp>
    </p:spTree>
    <p:extLst>
      <p:ext uri="{BB962C8B-B14F-4D97-AF65-F5344CB8AC3E}">
        <p14:creationId xmlns:p14="http://schemas.microsoft.com/office/powerpoint/2010/main" val="10563746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Kantoorthema">
  <a:themeElements>
    <a:clrScheme name="Aangepast 1">
      <a:dk1>
        <a:srgbClr val="000033"/>
      </a:dk1>
      <a:lt1>
        <a:sysClr val="window" lastClr="FFFFFF"/>
      </a:lt1>
      <a:dk2>
        <a:srgbClr val="42BA8C"/>
      </a:dk2>
      <a:lt2>
        <a:srgbClr val="3E71F0"/>
      </a:lt2>
      <a:accent1>
        <a:srgbClr val="7ACEAE"/>
      </a:accent1>
      <a:accent2>
        <a:srgbClr val="C5D4F9"/>
      </a:accent2>
      <a:accent3>
        <a:srgbClr val="F5D069"/>
      </a:accent3>
      <a:accent4>
        <a:srgbClr val="328B6A"/>
      </a:accent4>
      <a:accent5>
        <a:srgbClr val="2F55B4"/>
      </a:accent5>
      <a:accent6>
        <a:srgbClr val="000033"/>
      </a:accent6>
      <a:hlink>
        <a:srgbClr val="3E71F0"/>
      </a:hlink>
      <a:folHlink>
        <a:srgbClr val="42BA8C"/>
      </a:folHlink>
    </a:clrScheme>
    <a:fontScheme name="GH - H2eart for Europe">
      <a:majorFont>
        <a:latin typeface="Raleway ExtraBold"/>
        <a:ea typeface=""/>
        <a:cs typeface=""/>
      </a:majorFont>
      <a:minorFont>
        <a:latin typeface="Cabi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dirty="0" err="1" smtClean="0">
            <a:latin typeface="+mj-lt"/>
          </a:defRPr>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499601e9-dcbd-4025-b118-83e0d958c639">
      <Terms xmlns="http://schemas.microsoft.com/office/infopath/2007/PartnerControls"/>
    </lcf76f155ced4ddcb4097134ff3c332f>
    <TaxCatchAll xmlns="ad884748-31de-4acf-b1b1-b02b1cfcd9b7" xsi:nil="true"/>
    <_ip_UnifiedCompliancePolicyProperties xmlns="http://schemas.microsoft.com/sharepoint/v3" xsi:nil="true"/>
    <SharedWithUsers xmlns="195e3822-aa66-4584-b3da-9bcb93e908f0">
      <UserInfo>
        <DisplayName>Stephanie Kandathiparambil</DisplayName>
        <AccountId>123</AccountId>
        <AccountType/>
      </UserInfo>
      <UserInfo>
        <DisplayName>Helena MEGRELIS</DisplayName>
        <AccountId>108</AccountId>
        <AccountType/>
      </UserInfo>
      <UserInfo>
        <DisplayName>Jaap Peterse</DisplayName>
        <AccountId>80</AccountId>
        <AccountType/>
      </UserInfo>
      <UserInfo>
        <DisplayName>Helena Lonnberg</DisplayName>
        <AccountId>17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9A74B8F5C6DAE4388840C2E21446CAD" ma:contentTypeVersion="17" ma:contentTypeDescription="Create a new document." ma:contentTypeScope="" ma:versionID="ee6b6a942e932fdeefacc5d6c6c137d9">
  <xsd:schema xmlns:xsd="http://www.w3.org/2001/XMLSchema" xmlns:xs="http://www.w3.org/2001/XMLSchema" xmlns:p="http://schemas.microsoft.com/office/2006/metadata/properties" xmlns:ns1="http://schemas.microsoft.com/sharepoint/v3" xmlns:ns2="499601e9-dcbd-4025-b118-83e0d958c639" xmlns:ns3="195e3822-aa66-4584-b3da-9bcb93e908f0" xmlns:ns4="ad884748-31de-4acf-b1b1-b02b1cfcd9b7" targetNamespace="http://schemas.microsoft.com/office/2006/metadata/properties" ma:root="true" ma:fieldsID="fb8f38b16288055cf81637ccc36c8588" ns1:_="" ns2:_="" ns3:_="" ns4:_="">
    <xsd:import namespace="http://schemas.microsoft.com/sharepoint/v3"/>
    <xsd:import namespace="499601e9-dcbd-4025-b118-83e0d958c639"/>
    <xsd:import namespace="195e3822-aa66-4584-b3da-9bcb93e908f0"/>
    <xsd:import namespace="ad884748-31de-4acf-b1b1-b02b1cfcd9b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1:_ip_UnifiedCompliancePolicyProperties" minOccurs="0"/>
                <xsd:element ref="ns1:_ip_UnifiedCompliancePolicyUIAction"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9601e9-dcbd-4025-b118-83e0d958c6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3fe8d3c-0f3e-402f-8378-068a6b534446"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95e3822-aa66-4584-b3da-9bcb93e908f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d884748-31de-4acf-b1b1-b02b1cfcd9b7"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1ee70d9-b2b1-4178-ae44-a8e0094e6286}" ma:internalName="TaxCatchAll" ma:showField="CatchAllData" ma:web="ad884748-31de-4acf-b1b1-b02b1cfcd9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5A69BB-4C05-4219-9D92-B0F9A9EF8F50}">
  <ds:schemaRefs>
    <ds:schemaRef ds:uri="195e3822-aa66-4584-b3da-9bcb93e908f0"/>
    <ds:schemaRef ds:uri="499601e9-dcbd-4025-b118-83e0d958c639"/>
    <ds:schemaRef ds:uri="ad884748-31de-4acf-b1b1-b02b1cfcd9b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644F68A-140C-46C4-A7AE-97213EFE9360}">
  <ds:schemaRefs>
    <ds:schemaRef ds:uri="195e3822-aa66-4584-b3da-9bcb93e908f0"/>
    <ds:schemaRef ds:uri="499601e9-dcbd-4025-b118-83e0d958c639"/>
    <ds:schemaRef ds:uri="ad884748-31de-4acf-b1b1-b02b1cfcd9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71BECC1-3D86-461D-B2AC-74BD8BFCF4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16</Notes>
  <HiddenSlides>3</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Annemiek Schellenbach</dc:creator>
  <cp:revision>1</cp:revision>
  <cp:lastPrinted>2024-04-09T08:43:30Z</cp:lastPrinted>
  <dcterms:created xsi:type="dcterms:W3CDTF">2024-01-12T13:23:22Z</dcterms:created>
  <dcterms:modified xsi:type="dcterms:W3CDTF">2024-04-09T10:52:36Z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0x01010089A74B8F5C6DAE4388840C2E21446CAD</vt:lpwstr>
  </property>
  <property fmtid="{D5CDD505-2E9C-101B-9397-08002B2CF9AE}" pid="3" name="MediaServiceImageTags">
    <vt:lpwstr/>
  </property>
</Properties>
</file>