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6"/>
  </p:sldMasterIdLst>
  <p:notesMasterIdLst>
    <p:notesMasterId r:id="rId28"/>
  </p:notesMasterIdLst>
  <p:handoutMasterIdLst>
    <p:handoutMasterId r:id="rId29"/>
  </p:handoutMasterIdLst>
  <p:sldIdLst>
    <p:sldId id="10747" r:id="rId7"/>
    <p:sldId id="2134804746" r:id="rId8"/>
    <p:sldId id="2134804769" r:id="rId9"/>
    <p:sldId id="2134804771" r:id="rId10"/>
    <p:sldId id="2134804747" r:id="rId11"/>
    <p:sldId id="2134804748" r:id="rId12"/>
    <p:sldId id="2134804749" r:id="rId13"/>
    <p:sldId id="2134804752" r:id="rId14"/>
    <p:sldId id="2134804768" r:id="rId15"/>
    <p:sldId id="2134804753" r:id="rId16"/>
    <p:sldId id="2134804764" r:id="rId17"/>
    <p:sldId id="2134804755" r:id="rId18"/>
    <p:sldId id="2134804756" r:id="rId19"/>
    <p:sldId id="2134804757" r:id="rId20"/>
    <p:sldId id="2134804758" r:id="rId21"/>
    <p:sldId id="2134804767" r:id="rId22"/>
    <p:sldId id="2134804759" r:id="rId23"/>
    <p:sldId id="2134804760" r:id="rId24"/>
    <p:sldId id="2134804761" r:id="rId25"/>
    <p:sldId id="2134804763" r:id="rId26"/>
    <p:sldId id="2134804736" r:id="rId27"/>
  </p:sldIdLst>
  <p:sldSz cx="13439775" cy="7559675"/>
  <p:notesSz cx="6669088" cy="9926638"/>
  <p:defaultTextStyle>
    <a:defPPr>
      <a:defRPr lang="en-GB"/>
    </a:defPPr>
    <a:lvl1pPr marL="0" indent="0" algn="l" defTabSz="914342" rtl="0" eaLnBrk="1" latinLnBrk="0" hangingPunct="1">
      <a:spcBef>
        <a:spcPts val="200"/>
      </a:spcBef>
      <a:spcAft>
        <a:spcPts val="200"/>
      </a:spcAft>
      <a:buFont typeface="Arial" panose="05020102010507070707" pitchFamily="18" charset="2"/>
      <a:buNone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180975" indent="-180975" algn="l" defTabSz="914342" rtl="0" eaLnBrk="1" latinLnBrk="0" hangingPunct="1">
      <a:spcBef>
        <a:spcPts val="200"/>
      </a:spcBef>
      <a:spcAft>
        <a:spcPts val="200"/>
      </a:spcAft>
      <a:buClr>
        <a:schemeClr val="accent1"/>
      </a:buClr>
      <a:buFont typeface="Wingdings" panose="05000000000000000000" pitchFamily="2" charset="2"/>
      <a:buChar char="§"/>
      <a:defRPr lang="en-GB" sz="1400" kern="1200" noProof="0" dirty="0" smtClean="0">
        <a:solidFill>
          <a:schemeClr val="tx1"/>
        </a:solidFill>
        <a:latin typeface="+mn-lt"/>
        <a:ea typeface="+mn-ea"/>
        <a:cs typeface="+mn-cs"/>
      </a:defRPr>
    </a:lvl2pPr>
    <a:lvl3pPr marL="361950" indent="-180975" algn="l" defTabSz="914342" rtl="0" eaLnBrk="1" latinLnBrk="0" hangingPunct="1">
      <a:spcBef>
        <a:spcPts val="200"/>
      </a:spcBef>
      <a:spcAft>
        <a:spcPts val="200"/>
      </a:spcAft>
      <a:buClr>
        <a:schemeClr val="accent1"/>
      </a:buClr>
      <a:buFont typeface="Wingdings" panose="05000000000000000000" pitchFamily="2" charset="2"/>
      <a:buChar char=""/>
      <a:defRPr lang="en-GB" sz="1400" kern="1200" noProof="0" dirty="0" smtClean="0">
        <a:solidFill>
          <a:schemeClr val="tx1"/>
        </a:solidFill>
        <a:latin typeface="+mn-lt"/>
        <a:ea typeface="+mn-ea"/>
        <a:cs typeface="+mn-cs"/>
      </a:defRPr>
    </a:lvl3pPr>
    <a:lvl4pPr marL="542925" indent="-180975" algn="l" defTabSz="914342" rtl="0" eaLnBrk="1" latinLnBrk="0" hangingPunct="1">
      <a:spcBef>
        <a:spcPts val="200"/>
      </a:spcBef>
      <a:spcAft>
        <a:spcPts val="200"/>
      </a:spcAft>
      <a:buClr>
        <a:schemeClr val="accent1"/>
      </a:buClr>
      <a:buFont typeface="Arial" pitchFamily="34" charset="0"/>
      <a:buChar char="–"/>
      <a:defRPr lang="en-GB" sz="1400" kern="1200" baseline="0" noProof="0" dirty="0" smtClean="0">
        <a:solidFill>
          <a:schemeClr val="tx1"/>
        </a:solidFill>
        <a:latin typeface="+mn-lt"/>
        <a:ea typeface="+mn-ea"/>
        <a:cs typeface="+mn-cs"/>
      </a:defRPr>
    </a:lvl4pPr>
    <a:lvl5pPr marL="723900" indent="-180975" algn="l" defTabSz="914342" rtl="0" eaLnBrk="1" latinLnBrk="0" hangingPunct="1">
      <a:spcBef>
        <a:spcPts val="200"/>
      </a:spcBef>
      <a:spcAft>
        <a:spcPts val="200"/>
      </a:spcAft>
      <a:buClr>
        <a:schemeClr val="accent1"/>
      </a:buClr>
      <a:buFont typeface="Arial" pitchFamily="34" charset="0"/>
      <a:buChar char="–"/>
      <a:defRPr lang="en-GB" sz="1400" kern="1200" noProof="0" dirty="0" smtClean="0">
        <a:solidFill>
          <a:schemeClr val="tx1"/>
        </a:solidFill>
        <a:latin typeface="+mn-lt"/>
        <a:ea typeface="+mn-ea"/>
        <a:cs typeface="+mn-cs"/>
      </a:defRPr>
    </a:lvl5pPr>
    <a:lvl6pPr marL="904875" indent="-180975" algn="l" defTabSz="914342" rtl="0" eaLnBrk="1" latinLnBrk="0" hangingPunct="1">
      <a:spcBef>
        <a:spcPts val="200"/>
      </a:spcBef>
      <a:spcAft>
        <a:spcPts val="200"/>
      </a:spcAft>
      <a:buClr>
        <a:schemeClr val="accent1"/>
      </a:buClr>
      <a:buFont typeface="Arial" pitchFamily="34" charset="0"/>
      <a:buChar char="–"/>
      <a:defRPr lang="en-GB" sz="1400" kern="1200" noProof="0" dirty="0" smtClean="0">
        <a:solidFill>
          <a:schemeClr val="tx1"/>
        </a:solidFill>
        <a:latin typeface="+mn-lt"/>
        <a:ea typeface="+mn-ea"/>
        <a:cs typeface="+mn-cs"/>
      </a:defRPr>
    </a:lvl6pPr>
    <a:lvl7pPr marL="1085850" indent="-180975" algn="l" defTabSz="914342" rtl="0" eaLnBrk="1" latinLnBrk="0" hangingPunct="1">
      <a:spcBef>
        <a:spcPts val="200"/>
      </a:spcBef>
      <a:spcAft>
        <a:spcPts val="200"/>
      </a:spcAft>
      <a:buClr>
        <a:schemeClr val="accent1"/>
      </a:buClr>
      <a:buFont typeface="Arial" pitchFamily="34" charset="0"/>
      <a:buChar char="–"/>
      <a:defRPr lang="en-GB" sz="1400" kern="1200" noProof="0" dirty="0" smtClean="0">
        <a:solidFill>
          <a:schemeClr val="tx1"/>
        </a:solidFill>
        <a:latin typeface="+mn-lt"/>
        <a:ea typeface="+mn-ea"/>
        <a:cs typeface="+mn-cs"/>
      </a:defRPr>
    </a:lvl7pPr>
    <a:lvl8pPr marL="1266825" indent="-180975" algn="l" defTabSz="914342" rtl="0" eaLnBrk="1" latinLnBrk="0" hangingPunct="1">
      <a:spcBef>
        <a:spcPts val="200"/>
      </a:spcBef>
      <a:spcAft>
        <a:spcPts val="200"/>
      </a:spcAft>
      <a:buClr>
        <a:schemeClr val="accent1"/>
      </a:buClr>
      <a:buFont typeface="Arial" pitchFamily="34" charset="0"/>
      <a:buChar char="–"/>
      <a:defRPr lang="en-GB" sz="1400" kern="1200" baseline="0" noProof="0" dirty="0">
        <a:solidFill>
          <a:schemeClr val="tx1"/>
        </a:solidFill>
        <a:latin typeface="+mn-lt"/>
        <a:ea typeface="+mn-ea"/>
        <a:cs typeface="+mn-cs"/>
      </a:defRPr>
    </a:lvl8pPr>
    <a:lvl9pPr marL="1447800" indent="-180975" algn="l" defTabSz="914342" rtl="0" eaLnBrk="1" latinLnBrk="0" hangingPunct="1">
      <a:spcBef>
        <a:spcPts val="200"/>
      </a:spcBef>
      <a:spcAft>
        <a:spcPts val="200"/>
      </a:spcAft>
      <a:buClr>
        <a:schemeClr val="accent1"/>
      </a:buClr>
      <a:buFont typeface="Arial" pitchFamily="34" charset="0"/>
      <a:buChar char="–"/>
      <a:defRPr lang="en-GB" sz="1400" kern="1200" baseline="0" noProof="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2" userDrawn="1">
          <p15:clr>
            <a:srgbClr val="A4A3A4"/>
          </p15:clr>
        </p15:guide>
        <p15:guide id="2" orient="horz" pos="272" userDrawn="1">
          <p15:clr>
            <a:srgbClr val="A4A3A4"/>
          </p15:clr>
        </p15:guide>
        <p15:guide id="3" orient="horz" pos="1111" userDrawn="1">
          <p15:clr>
            <a:srgbClr val="A4A3A4"/>
          </p15:clr>
        </p15:guide>
        <p15:guide id="4" orient="horz" pos="907" userDrawn="1">
          <p15:clr>
            <a:srgbClr val="A4A3A4"/>
          </p15:clr>
        </p15:guide>
        <p15:guide id="5" orient="horz" pos="4195" userDrawn="1">
          <p15:clr>
            <a:srgbClr val="A4A3A4"/>
          </p15:clr>
        </p15:guide>
        <p15:guide id="6" orient="horz" pos="4286" userDrawn="1">
          <p15:clr>
            <a:srgbClr val="A4A3A4"/>
          </p15:clr>
        </p15:guide>
        <p15:guide id="7" orient="horz" pos="2880" userDrawn="1">
          <p15:clr>
            <a:srgbClr val="A4A3A4"/>
          </p15:clr>
        </p15:guide>
        <p15:guide id="8" pos="357" userDrawn="1">
          <p15:clr>
            <a:srgbClr val="A4A3A4"/>
          </p15:clr>
        </p15:guide>
        <p15:guide id="9" pos="8110" userDrawn="1">
          <p15:clr>
            <a:srgbClr val="A4A3A4"/>
          </p15:clr>
        </p15:guide>
        <p15:guide id="10" pos="4147" userDrawn="1">
          <p15:clr>
            <a:srgbClr val="A4A3A4"/>
          </p15:clr>
        </p15:guide>
        <p15:guide id="11" pos="4319" userDrawn="1">
          <p15:clr>
            <a:srgbClr val="A4A3A4"/>
          </p15:clr>
        </p15:guide>
        <p15:guide id="12" orient="horz" pos="2426" userDrawn="1">
          <p15:clr>
            <a:srgbClr val="A4A3A4"/>
          </p15:clr>
        </p15:guide>
        <p15:guide id="13" orient="horz" pos="2676" userDrawn="1">
          <p15:clr>
            <a:srgbClr val="A4A3A4"/>
          </p15:clr>
        </p15:guide>
        <p15:guide id="14" pos="5630" userDrawn="1">
          <p15:clr>
            <a:srgbClr val="A4A3A4"/>
          </p15:clr>
        </p15:guide>
        <p15:guide id="15" pos="545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aenz Victor" initials="SV" lastIdx="24" clrIdx="6">
    <p:extLst>
      <p:ext uri="{19B8F6BF-5375-455C-9EA6-DF929625EA0E}">
        <p15:presenceInfo xmlns:p15="http://schemas.microsoft.com/office/powerpoint/2012/main" userId="S-1-5-21-1963925522-1830819238-1060643463-101776" providerId="AD"/>
      </p:ext>
    </p:extLst>
  </p:cmAuthor>
  <p:cmAuthor id="1" name="Dan Roberts" initials="DR" lastIdx="2" clrIdx="0">
    <p:extLst>
      <p:ext uri="{19B8F6BF-5375-455C-9EA6-DF929625EA0E}">
        <p15:presenceInfo xmlns:p15="http://schemas.microsoft.com/office/powerpoint/2012/main" userId="S::dan.roberts@frontier-economics.com::382748ac-177e-4c36-aa5b-32d6eca9527d" providerId="AD"/>
      </p:ext>
    </p:extLst>
  </p:cmAuthor>
  <p:cmAuthor id="8" name="Conza, Fabio" initials="CF" lastIdx="26" clrIdx="7">
    <p:extLst>
      <p:ext uri="{19B8F6BF-5375-455C-9EA6-DF929625EA0E}">
        <p15:presenceInfo xmlns:p15="http://schemas.microsoft.com/office/powerpoint/2012/main" userId="S::fabio.conza@snam.it::821f2381-a425-4967-b25d-72ea0bf966d8" providerId="AD"/>
      </p:ext>
    </p:extLst>
  </p:cmAuthor>
  <p:cmAuthor id="2" name="Gonçalo Lebre de Freitas" initials="GLdF" lastIdx="1" clrIdx="1">
    <p:extLst>
      <p:ext uri="{19B8F6BF-5375-455C-9EA6-DF929625EA0E}">
        <p15:presenceInfo xmlns:p15="http://schemas.microsoft.com/office/powerpoint/2012/main" userId="S::goncalo.freitas@frontier-economics.com::a0337ea6-4525-4d97-a328-4fa45e5ab5bb" providerId="AD"/>
      </p:ext>
    </p:extLst>
  </p:cmAuthor>
  <p:cmAuthor id="9" name="Mathilde Blanchard" initials="MB" lastIdx="5" clrIdx="8">
    <p:extLst>
      <p:ext uri="{19B8F6BF-5375-455C-9EA6-DF929625EA0E}">
        <p15:presenceInfo xmlns:p15="http://schemas.microsoft.com/office/powerpoint/2012/main" userId="S::Mathilde.Blanchard@gie.eu::fc9df49c-396e-4d56-9959-fb250a7c30d3" providerId="AD"/>
      </p:ext>
    </p:extLst>
  </p:cmAuthor>
  <p:cmAuthor id="3" name="Leigh Hancher" initials="LH" lastIdx="14" clrIdx="2">
    <p:extLst>
      <p:ext uri="{19B8F6BF-5375-455C-9EA6-DF929625EA0E}">
        <p15:presenceInfo xmlns:p15="http://schemas.microsoft.com/office/powerpoint/2012/main" userId="7b0ed2e4a6378d7a" providerId="Windows Live"/>
      </p:ext>
    </p:extLst>
  </p:cmAuthor>
  <p:cmAuthor id="4" name="Frontier Economics" initials="CD" lastIdx="5" clrIdx="3">
    <p:extLst>
      <p:ext uri="{19B8F6BF-5375-455C-9EA6-DF929625EA0E}">
        <p15:presenceInfo xmlns:p15="http://schemas.microsoft.com/office/powerpoint/2012/main" userId="Frontier Economics" providerId="None"/>
      </p:ext>
    </p:extLst>
  </p:cmAuthor>
  <p:cmAuthor id="5" name="Vikram Balachandar" initials="VB" lastIdx="13" clrIdx="4">
    <p:extLst>
      <p:ext uri="{19B8F6BF-5375-455C-9EA6-DF929625EA0E}">
        <p15:presenceInfo xmlns:p15="http://schemas.microsoft.com/office/powerpoint/2012/main" userId="S-1-5-21-1276385650-750928249-569397357-12195" providerId="AD"/>
      </p:ext>
    </p:extLst>
  </p:cmAuthor>
  <p:cmAuthor id="6" name="Carole" initials="C" lastIdx="3" clrIdx="5">
    <p:extLst>
      <p:ext uri="{19B8F6BF-5375-455C-9EA6-DF929625EA0E}">
        <p15:presenceInfo xmlns:p15="http://schemas.microsoft.com/office/powerpoint/2012/main" userId="S::JJ1033@engie.com::e9249e6f-dbfa-487a-9480-ade5982348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6096E6"/>
    <a:srgbClr val="005C9F"/>
    <a:srgbClr val="8EC140"/>
    <a:srgbClr val="EC5F74"/>
    <a:srgbClr val="D5E6EC"/>
    <a:srgbClr val="0066B3"/>
    <a:srgbClr val="FFFF00"/>
    <a:srgbClr val="FF0066"/>
    <a:srgbClr val="215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F6447A-24EA-4742-A8FB-1DF080B5CEF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EF6447A-24EA-4742-A8FB-1DF080B5CEFA}" styleName="Frontier Tab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6350" cmpd="sng">
              <a:solidFill>
                <a:schemeClr val="dk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rgbClr val="F2F2F2"/>
          </a:solidFill>
        </a:fill>
      </a:tcStyle>
    </a:band1H>
    <a:firstCol>
      <a:tcTxStyle b="on">
        <a:fontRef idx="minor">
          <a:prstClr val="black"/>
        </a:fontRef>
        <a:schemeClr val="tx1"/>
      </a:tcTxStyle>
      <a:tcStyle>
        <a:tcBdr/>
      </a:tcStyle>
    </a:firstCol>
    <a:lastRow>
      <a:tcTxStyle b="on">
        <a:fontRef idx="minor">
          <a:prstClr val="black"/>
        </a:fontRef>
        <a:schemeClr val="accent3"/>
      </a:tcTxStyle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>
        <a:fontRef idx="minor">
          <a:prstClr val="black"/>
        </a:fontRef>
        <a:schemeClr val="accent3"/>
      </a:tcTxStyle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78" autoAdjust="0"/>
    <p:restoredTop sz="94249" autoAdjust="0"/>
  </p:normalViewPr>
  <p:slideViewPr>
    <p:cSldViewPr snapToGrid="0" showGuides="1">
      <p:cViewPr varScale="1">
        <p:scale>
          <a:sx n="73" d="100"/>
          <a:sy n="73" d="100"/>
        </p:scale>
        <p:origin x="509" y="67"/>
      </p:cViewPr>
      <p:guideLst>
        <p:guide orient="horz" pos="762"/>
        <p:guide orient="horz" pos="272"/>
        <p:guide orient="horz" pos="1111"/>
        <p:guide orient="horz" pos="907"/>
        <p:guide orient="horz" pos="4195"/>
        <p:guide orient="horz" pos="4286"/>
        <p:guide orient="horz" pos="2880"/>
        <p:guide pos="357"/>
        <p:guide pos="8110"/>
        <p:guide pos="4147"/>
        <p:guide pos="4319"/>
        <p:guide orient="horz" pos="2426"/>
        <p:guide orient="horz" pos="2676"/>
        <p:guide pos="5630"/>
        <p:guide pos="5459"/>
      </p:guideLst>
    </p:cSldViewPr>
  </p:slideViewPr>
  <p:outlineViewPr>
    <p:cViewPr>
      <p:scale>
        <a:sx n="33" d="100"/>
        <a:sy n="33" d="100"/>
      </p:scale>
      <p:origin x="0" y="-306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502705-41B4-414B-A2C8-CB349B9F10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7EFDC0-6661-4418-B974-B0799701B8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7F3C1-D4F0-43C2-AE4F-99D54C74A16F}" type="datetimeFigureOut">
              <a:rPr lang="en-GB" smtClean="0"/>
              <a:t>07/10/2023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4367DC-85A7-402F-83CA-9F4D3FA87E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88993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D51EBC-AA94-4C73-AC02-6A012749E4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6"/>
            <a:ext cx="288993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AD934-AD03-48DF-920A-4D9FC975AF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71548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A274C-C9C6-4949-A8E9-450F7DE7AC13}" type="datetimeFigureOut">
              <a:rPr lang="en-GB" smtClean="0"/>
              <a:pPr/>
              <a:t>07/10/2023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" y="746125"/>
            <a:ext cx="6611938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5"/>
            <a:ext cx="533527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88993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B492F-E6BA-4409-9212-AB9CAE5B4C5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4769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175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1pPr>
    <a:lvl2pPr marL="457087" algn="l" defTabSz="914175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2pPr>
    <a:lvl3pPr marL="914175" algn="l" defTabSz="914175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3pPr>
    <a:lvl4pPr marL="1371261" algn="l" defTabSz="914175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4pPr>
    <a:lvl5pPr marL="1828349" algn="l" defTabSz="914175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5pPr>
    <a:lvl6pPr marL="2285436" algn="l" defTabSz="914175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6pPr>
    <a:lvl7pPr marL="2742523" algn="l" defTabSz="914175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7pPr>
    <a:lvl8pPr marL="3199610" algn="l" defTabSz="914175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8pPr>
    <a:lvl9pPr marL="3656697" algn="l" defTabSz="914175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5.jp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5.jpg"/><Relationship Id="rId5" Type="http://schemas.openxmlformats.org/officeDocument/2006/relationships/image" Target="../media/image6.jpe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tags" Target="../tags/tag18.xml"/><Relationship Id="rId7" Type="http://schemas.openxmlformats.org/officeDocument/2006/relationships/image" Target="../media/image6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5.jpg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3531441" y="2333700"/>
            <a:ext cx="6362893" cy="1448938"/>
          </a:xfrm>
        </p:spPr>
        <p:txBody>
          <a:bodyPr lIns="90000" tIns="46800" rIns="90000" bIns="46800" anchor="b" anchorCtr="0">
            <a:normAutofit/>
          </a:bodyPr>
          <a:lstStyle>
            <a:lvl1pPr algn="dist" eaLnBrk="1" fontAlgn="auto" latinLnBrk="0" hangingPunct="1">
              <a:lnSpc>
                <a:spcPts val="5512"/>
              </a:lnSpc>
              <a:defRPr sz="4409" u="none" strike="noStrike" kern="1200" cap="none" spc="0" normalizeH="0">
                <a:solidFill>
                  <a:srgbClr val="0066B3"/>
                </a:solidFill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5607606" y="5326772"/>
            <a:ext cx="2210563" cy="464080"/>
          </a:xfrm>
        </p:spPr>
        <p:txBody>
          <a:bodyPr lIns="90000" tIns="46800" rIns="90000" bIns="46800">
            <a:noAutofit/>
          </a:bodyPr>
          <a:lstStyle>
            <a:lvl1pPr marL="0" indent="0" algn="dist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425" b="1" u="none" strike="noStrike" kern="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altLang="zh-CN" dirty="0"/>
              <a:t>202X.XX.XX</a:t>
            </a:r>
          </a:p>
        </p:txBody>
      </p:sp>
    </p:spTree>
    <p:extLst>
      <p:ext uri="{BB962C8B-B14F-4D97-AF65-F5344CB8AC3E}">
        <p14:creationId xmlns:p14="http://schemas.microsoft.com/office/powerpoint/2010/main" val="328263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1" y="0"/>
            <a:ext cx="13439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041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6228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524429" y="7069697"/>
            <a:ext cx="2395360" cy="349285"/>
          </a:xfrm>
        </p:spPr>
        <p:txBody>
          <a:bodyPr/>
          <a:lstStyle>
            <a:lvl1pPr algn="ctr">
              <a:defRPr sz="1764" b="1">
                <a:solidFill>
                  <a:schemeClr val="bg1"/>
                </a:solidFill>
              </a:defRPr>
            </a:lvl1pPr>
          </a:lstStyle>
          <a:p>
            <a:fld id="{352E9017-209F-2341-BF35-ECAA3959CCA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48115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3018350" y="2647287"/>
            <a:ext cx="9239145" cy="674071"/>
          </a:xfrm>
        </p:spPr>
        <p:txBody>
          <a:bodyPr lIns="90000" tIns="46800" rIns="90000" bIns="46800" anchor="b" anchorCtr="0">
            <a:noAutofit/>
          </a:bodyPr>
          <a:lstStyle>
            <a:lvl1pPr algn="l" eaLnBrk="1" fontAlgn="auto" latinLnBrk="0" hangingPunct="1">
              <a:lnSpc>
                <a:spcPct val="100000"/>
              </a:lnSpc>
              <a:defRPr sz="3527" u="none" strike="noStrike" kern="1200" cap="none" spc="0" normalizeH="0">
                <a:solidFill>
                  <a:srgbClr val="0066B3"/>
                </a:solidFill>
                <a:uFillTx/>
                <a:latin typeface="微软雅黑" panose="020B0503020204020204" charset="-122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</a:p>
        </p:txBody>
      </p:sp>
      <p:sp>
        <p:nvSpPr>
          <p:cNvPr id="5" name="流程图: 联系 4"/>
          <p:cNvSpPr/>
          <p:nvPr/>
        </p:nvSpPr>
        <p:spPr>
          <a:xfrm>
            <a:off x="1966478" y="2597588"/>
            <a:ext cx="773044" cy="772767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43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2151054" y="2751933"/>
            <a:ext cx="403893" cy="464080"/>
          </a:xfrm>
        </p:spPr>
        <p:txBody>
          <a:bodyPr lIns="90000" tIns="46800" rIns="90000" bIns="468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646" b="1" u="none" strike="noStrike" kern="0" cap="none" spc="0" normalizeH="0">
                <a:solidFill>
                  <a:schemeClr val="bg1"/>
                </a:solidFill>
                <a:uFillTx/>
                <a:latin typeface="+mj-ea"/>
                <a:ea typeface="+mj-ea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pPr algn="dist"/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5524429" y="7069697"/>
            <a:ext cx="2395360" cy="349285"/>
          </a:xfrm>
        </p:spPr>
        <p:txBody>
          <a:bodyPr/>
          <a:lstStyle>
            <a:lvl1pPr algn="ctr">
              <a:defRPr sz="1764" b="1">
                <a:solidFill>
                  <a:schemeClr val="bg1"/>
                </a:solidFill>
              </a:defRPr>
            </a:lvl1pPr>
          </a:lstStyle>
          <a:p>
            <a:fld id="{352E9017-209F-2341-BF35-ECAA3959CCA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80301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1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BE474DF-02CB-2C67-C2FA-83D4D7012A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1"/>
            </p:custDataLst>
          </p:nvPr>
        </p:nvSpPr>
        <p:spPr>
          <a:xfrm>
            <a:off x="391993" y="1399940"/>
            <a:ext cx="12659988" cy="5148279"/>
          </a:xfrm>
        </p:spPr>
        <p:txBody>
          <a:bodyPr vert="horz" lIns="90000" tIns="46800" rIns="90000" bIns="46800" rtlCol="0">
            <a:normAutofit/>
          </a:bodyPr>
          <a:lstStyle>
            <a:lvl1pPr marL="0" indent="0" algn="just" eaLnBrk="1" fontAlgn="auto" latinLnBrk="0" hangingPunct="1">
              <a:lnSpc>
                <a:spcPct val="150000"/>
              </a:lnSpc>
              <a:spcBef>
                <a:spcPts val="331"/>
              </a:spcBef>
              <a:spcAft>
                <a:spcPts val="1323"/>
              </a:spcAft>
              <a:buNone/>
              <a:defRPr sz="2205" b="0" u="none" strike="noStrike" kern="1200" cap="none" spc="55" normalizeH="0">
                <a:solidFill>
                  <a:schemeClr val="tx1"/>
                </a:solidFill>
                <a:uFillTx/>
                <a:latin typeface="微软雅黑 (标题)"/>
              </a:defRPr>
            </a:lvl1pPr>
          </a:lstStyle>
          <a:p>
            <a:pPr lvl="0"/>
            <a:r>
              <a:rPr lang="zh-CN" altLang="en-US" dirty="0"/>
              <a:t>Add your words here，according to your need to draw the text box size.Please read the instructions and more work at the end of the manual template.</a:t>
            </a:r>
          </a:p>
          <a:p>
            <a:pPr lvl="0"/>
            <a:r>
              <a:rPr lang="zh-CN" altLang="en-US" dirty="0">
                <a:sym typeface="+mn-ea"/>
              </a:rPr>
              <a:t>Add your words here，according to your need to draw the text box size.Please read the instructions and more work at the end of the manual template.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Add your words here，according to your need to draw the text box size.Please read the instructions and more work at the end of the manual template.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Add your words here，according to your need to draw the text box size.Please read the instructions and more work at the end of the manual template.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91993" y="425582"/>
            <a:ext cx="12659988" cy="777667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 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5524429" y="7069697"/>
            <a:ext cx="2395360" cy="349285"/>
          </a:xfrm>
        </p:spPr>
        <p:txBody>
          <a:bodyPr/>
          <a:lstStyle>
            <a:lvl1pPr algn="ctr">
              <a:defRPr sz="1764" b="1">
                <a:solidFill>
                  <a:schemeClr val="bg1"/>
                </a:solidFill>
              </a:defRPr>
            </a:lvl1pPr>
          </a:lstStyle>
          <a:p>
            <a:fld id="{352E9017-209F-2341-BF35-ECAA3959CCA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80578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2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27755F0-480C-2EBA-C491-97ECAFA06A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393394" y="1401341"/>
            <a:ext cx="12628489" cy="5246274"/>
          </a:xfrm>
        </p:spPr>
        <p:txBody>
          <a:bodyPr vert="horz" lIns="90000" tIns="46800" rIns="90000" bIns="46800" rtlCol="0">
            <a:normAutofit/>
          </a:bodyPr>
          <a:lstStyle>
            <a:lvl1pPr eaLnBrk="1" fontAlgn="auto" latinLnBrk="0" hangingPunct="1">
              <a:spcAft>
                <a:spcPts val="1323"/>
              </a:spcAft>
              <a:defRPr sz="2646" b="0" u="none" strike="noStrike" kern="1200" cap="none" spc="55" normalizeH="0">
                <a:solidFill>
                  <a:schemeClr val="tx1"/>
                </a:solidFill>
                <a:uFillTx/>
                <a:latin typeface="微软雅黑 (标题)"/>
              </a:defRPr>
            </a:lvl1pPr>
            <a:lvl2pPr marL="503972" indent="0" eaLnBrk="1" fontAlgn="auto" latinLnBrk="0" hangingPunct="1">
              <a:lnSpc>
                <a:spcPct val="150000"/>
              </a:lnSpc>
              <a:spcAft>
                <a:spcPts val="1323"/>
              </a:spcAft>
              <a:buNone/>
              <a:defRPr sz="2205" u="none" strike="noStrike" kern="1200" cap="none" spc="55" normalizeH="0">
                <a:solidFill>
                  <a:srgbClr val="445469"/>
                </a:solidFill>
                <a:uFillTx/>
              </a:defRPr>
            </a:lvl2pPr>
            <a:lvl3pPr eaLnBrk="1" fontAlgn="auto" latinLnBrk="0" hangingPunct="1">
              <a:lnSpc>
                <a:spcPct val="150000"/>
              </a:lnSpc>
              <a:spcAft>
                <a:spcPts val="1323"/>
              </a:spcAft>
              <a:defRPr sz="2205">
                <a:solidFill>
                  <a:srgbClr val="445469"/>
                </a:solidFill>
              </a:defRPr>
            </a:lvl3pPr>
            <a:lvl4pPr eaLnBrk="1" fontAlgn="auto" latinLnBrk="0" hangingPunct="1">
              <a:lnSpc>
                <a:spcPct val="150000"/>
              </a:lnSpc>
              <a:spcAft>
                <a:spcPts val="1323"/>
              </a:spcAft>
              <a:defRPr sz="2205">
                <a:solidFill>
                  <a:srgbClr val="445469"/>
                </a:solidFill>
              </a:defRPr>
            </a:lvl4pPr>
            <a:lvl5pPr eaLnBrk="1" fontAlgn="auto" latinLnBrk="0" hangingPunct="1">
              <a:lnSpc>
                <a:spcPct val="150000"/>
              </a:lnSpc>
              <a:spcAft>
                <a:spcPts val="1323"/>
              </a:spcAft>
              <a:defRPr sz="2205">
                <a:solidFill>
                  <a:srgbClr val="445469"/>
                </a:solidFill>
              </a:defRPr>
            </a:lvl5pPr>
          </a:lstStyle>
          <a:p>
            <a:pPr lvl="0"/>
            <a:r>
              <a:rPr lang="zh-CN" altLang="en-US" dirty="0"/>
              <a:t>Add your words here，according to your need to draw the text box size.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5524429" y="7069697"/>
            <a:ext cx="2395360" cy="349285"/>
          </a:xfrm>
        </p:spPr>
        <p:txBody>
          <a:bodyPr/>
          <a:lstStyle>
            <a:lvl1pPr algn="ctr">
              <a:defRPr sz="1764" b="1">
                <a:solidFill>
                  <a:schemeClr val="bg1"/>
                </a:solidFill>
              </a:defRPr>
            </a:lvl1pPr>
          </a:lstStyle>
          <a:p>
            <a:fld id="{352E9017-209F-2341-BF35-ECAA3959CCA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标题 3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91993" y="425582"/>
            <a:ext cx="12659988" cy="777667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2300620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3"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07CDA9F-048D-DF32-C66F-6F109585CD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  <p:sp>
        <p:nvSpPr>
          <p:cNvPr id="3" name="图片占位符 2"/>
          <p:cNvSpPr>
            <a:spLocks noGrp="1"/>
          </p:cNvSpPr>
          <p:nvPr>
            <p:ph type="pic" idx="1" hasCustomPrompt="1"/>
            <p:custDataLst>
              <p:tags r:id="rId1"/>
            </p:custDataLst>
          </p:nvPr>
        </p:nvSpPr>
        <p:spPr>
          <a:xfrm>
            <a:off x="1276463" y="1714227"/>
            <a:ext cx="4351827" cy="3062368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764" u="none" strike="noStrike" kern="1200" cap="none" spc="55" normalizeH="0">
                <a:solidFill>
                  <a:srgbClr val="0066B3"/>
                </a:solidFill>
                <a:uFillTx/>
                <a:latin typeface="微软雅黑（标题）"/>
                <a:ea typeface="+mj-ea"/>
              </a:defRPr>
            </a:lvl1pPr>
          </a:lstStyle>
          <a:p>
            <a:pPr lvl="0"/>
            <a:r>
              <a:rPr lang="en-US" altLang="zh-CN" dirty="0">
                <a:sym typeface="+mn-ea"/>
              </a:rPr>
              <a:t>P</a:t>
            </a:r>
            <a:r>
              <a:rPr lang="zh-CN" altLang="en-US" dirty="0">
                <a:sym typeface="+mn-ea"/>
              </a:rPr>
              <a:t>icture</a:t>
            </a:r>
            <a:endParaRPr lang="en-US" altLang="zh-CN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5826386" y="1714227"/>
            <a:ext cx="6356032" cy="3062368"/>
          </a:xfrm>
        </p:spPr>
        <p:txBody>
          <a:bodyPr vert="horz" lIns="90000" tIns="46800" rIns="90000" bIns="46800" rtlCol="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1323"/>
              </a:spcAft>
              <a:buNone/>
              <a:defRPr sz="2205" b="0" u="none" strike="noStrike" kern="1200" cap="none" spc="55" normalizeH="0">
                <a:solidFill>
                  <a:schemeClr val="tx1"/>
                </a:solidFill>
                <a:uFillTx/>
                <a:latin typeface="微软雅黑 (标题)"/>
              </a:defRPr>
            </a:lvl1pPr>
          </a:lstStyle>
          <a:p>
            <a:pPr lvl="0"/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  <a:p>
            <a:pPr lvl="0"/>
            <a:r>
              <a:rPr lang="zh-CN" altLang="en-US" dirty="0"/>
              <a:t>Add your words here，according to your need to draw the text box size.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half" idx="13" hasCustomPrompt="1"/>
            <p:custDataLst>
              <p:tags r:id="rId3"/>
            </p:custDataLst>
          </p:nvPr>
        </p:nvSpPr>
        <p:spPr>
          <a:xfrm>
            <a:off x="1276462" y="4962087"/>
            <a:ext cx="10905957" cy="1617630"/>
          </a:xfrm>
        </p:spPr>
        <p:txBody>
          <a:bodyPr vert="horz" lIns="90000" tIns="46800" rIns="90000" bIns="46800" rtlCol="0">
            <a:normAutofit/>
          </a:bodyPr>
          <a:lstStyle>
            <a:lvl1pPr marL="0" indent="0" algn="just" eaLnBrk="1" fontAlgn="auto" latinLnBrk="0" hangingPunct="1">
              <a:lnSpc>
                <a:spcPts val="2646"/>
              </a:lnSpc>
              <a:spcAft>
                <a:spcPts val="0"/>
              </a:spcAft>
              <a:buNone/>
              <a:defRPr sz="2205" b="0" u="none" strike="noStrike" kern="1200" cap="none" spc="55" normalizeH="0">
                <a:solidFill>
                  <a:schemeClr val="tx1"/>
                </a:solidFill>
                <a:uFillTx/>
                <a:latin typeface="微软雅黑 (标题)"/>
              </a:defRPr>
            </a:lvl1pPr>
          </a:lstStyle>
          <a:p>
            <a:pPr lvl="0"/>
            <a:r>
              <a:rPr lang="zh-CN" altLang="en-US" dirty="0"/>
              <a:t>Add your words here，according to your need to draw the text box size.</a:t>
            </a:r>
            <a:r>
              <a:rPr lang="zh-CN" altLang="en-US" dirty="0">
                <a:sym typeface="+mn-ea"/>
              </a:rPr>
              <a:t>Add your words here，according to your need to draw the text box size.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5524429" y="7069697"/>
            <a:ext cx="2395360" cy="349285"/>
          </a:xfrm>
        </p:spPr>
        <p:txBody>
          <a:bodyPr/>
          <a:lstStyle>
            <a:lvl1pPr algn="ctr">
              <a:defRPr sz="1764" b="1">
                <a:solidFill>
                  <a:schemeClr val="bg1"/>
                </a:solidFill>
              </a:defRPr>
            </a:lvl1pPr>
          </a:lstStyle>
          <a:p>
            <a:fld id="{352E9017-209F-2341-BF35-ECAA3959CCA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标题 5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91993" y="425582"/>
            <a:ext cx="12659988" cy="777667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858555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Content4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FDA1B62-0FAD-B405-50A9-F6E4132D7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524429" y="7069697"/>
            <a:ext cx="2395360" cy="349285"/>
          </a:xfrm>
        </p:spPr>
        <p:txBody>
          <a:bodyPr/>
          <a:lstStyle>
            <a:lvl1pPr algn="ctr">
              <a:defRPr sz="1764" b="1">
                <a:solidFill>
                  <a:schemeClr val="bg1"/>
                </a:solidFill>
              </a:defRPr>
            </a:lvl1pPr>
          </a:lstStyle>
          <a:p>
            <a:fld id="{352E9017-209F-2341-BF35-ECAA3959CCA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91993" y="425582"/>
            <a:ext cx="12659988" cy="777667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240563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EC0BE2B-D38C-65DE-B602-DD27FD7B7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439775" cy="755967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524429" y="7069697"/>
            <a:ext cx="2395360" cy="349285"/>
          </a:xfrm>
        </p:spPr>
        <p:txBody>
          <a:bodyPr/>
          <a:lstStyle>
            <a:lvl1pPr algn="ctr">
              <a:defRPr sz="1764" b="1">
                <a:solidFill>
                  <a:schemeClr val="bg1"/>
                </a:solidFill>
              </a:defRPr>
            </a:lvl1pPr>
          </a:lstStyle>
          <a:p>
            <a:fld id="{352E9017-209F-2341-BF35-ECAA3959CCA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0230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04804" y="423559"/>
            <a:ext cx="12095825" cy="777793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03894" y="1642830"/>
            <a:ext cx="12362493" cy="5246274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Add Title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DFF581DA-0169-275F-6DDB-9774A31D8E66}"/>
              </a:ext>
            </a:extLst>
          </p:cNvPr>
          <p:cNvSpPr txBox="1">
            <a:spLocks/>
          </p:cNvSpPr>
          <p:nvPr userDrawn="1"/>
        </p:nvSpPr>
        <p:spPr>
          <a:xfrm>
            <a:off x="536658" y="7192007"/>
            <a:ext cx="12197190" cy="380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71993" rtl="0" eaLnBrk="1" latinLnBrk="0" hangingPunct="1">
              <a:spcBef>
                <a:spcPct val="20000"/>
              </a:spcBef>
              <a:buFontTx/>
              <a:buNone/>
              <a:defRPr sz="2352" kern="1200">
                <a:solidFill>
                  <a:srgbClr val="008A8B"/>
                </a:solidFill>
                <a:latin typeface="+mn-lt"/>
                <a:ea typeface="+mn-ea"/>
                <a:cs typeface="+mn-cs"/>
              </a:defRPr>
            </a:lvl1pPr>
            <a:lvl2pPr marL="919323" indent="-258998" algn="l" defTabSz="671993" rtl="0" eaLnBrk="1" latinLnBrk="0" hangingPunct="1">
              <a:spcBef>
                <a:spcPct val="20000"/>
              </a:spcBef>
              <a:buClrTx/>
              <a:buFont typeface="Lucida Grande"/>
              <a:buChar char="-"/>
              <a:defRPr sz="176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4318" indent="-256664" algn="l" defTabSz="671993" rtl="0" eaLnBrk="1" latinLnBrk="0" hangingPunct="1">
              <a:spcBef>
                <a:spcPct val="20000"/>
              </a:spcBef>
              <a:buClrTx/>
              <a:buFont typeface="Lucida Grande"/>
              <a:buChar char="-"/>
              <a:defRPr sz="161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351974" indent="-335996" algn="l" defTabSz="671993" rtl="0" eaLnBrk="1" latinLnBrk="0" hangingPunct="1">
              <a:spcBef>
                <a:spcPct val="20000"/>
              </a:spcBef>
              <a:buFont typeface="Arial"/>
              <a:buChar char="–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67" indent="-335996" algn="l" defTabSz="671993" rtl="0" eaLnBrk="1" latinLnBrk="0" hangingPunct="1">
              <a:spcBef>
                <a:spcPct val="20000"/>
              </a:spcBef>
              <a:buFont typeface="Arial"/>
              <a:buChar char="»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95959" indent="-335996" algn="l" defTabSz="671993" rtl="0" eaLnBrk="1" latinLnBrk="0" hangingPunct="1">
              <a:spcBef>
                <a:spcPct val="20000"/>
              </a:spcBef>
              <a:buFont typeface="Arial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67952" indent="-335996" algn="l" defTabSz="671993" rtl="0" eaLnBrk="1" latinLnBrk="0" hangingPunct="1">
              <a:spcBef>
                <a:spcPct val="20000"/>
              </a:spcBef>
              <a:buFont typeface="Arial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39944" indent="-335996" algn="l" defTabSz="671993" rtl="0" eaLnBrk="1" latinLnBrk="0" hangingPunct="1">
              <a:spcBef>
                <a:spcPct val="20000"/>
              </a:spcBef>
              <a:buFont typeface="Arial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11937" indent="-335996" algn="l" defTabSz="671993" rtl="0" eaLnBrk="1" latinLnBrk="0" hangingPunct="1">
              <a:spcBef>
                <a:spcPct val="20000"/>
              </a:spcBef>
              <a:buFont typeface="Arial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fr-FR" sz="1800" dirty="0">
                <a:solidFill>
                  <a:schemeClr val="accent1"/>
                </a:solidFill>
              </a:rPr>
              <a:t>Gas Storage </a:t>
            </a:r>
            <a:r>
              <a:rPr lang="fr-FR" sz="1800" dirty="0" err="1">
                <a:solidFill>
                  <a:schemeClr val="accent1"/>
                </a:solidFill>
              </a:rPr>
              <a:t>Committee</a:t>
            </a:r>
            <a:r>
              <a:rPr lang="fr-FR" sz="1800" dirty="0">
                <a:solidFill>
                  <a:schemeClr val="accent1"/>
                </a:solidFill>
              </a:rPr>
              <a:t> - Group 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74FC021-A7C3-F98C-9763-5723367C14B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49345" y="361552"/>
            <a:ext cx="1608501" cy="12219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663994-16CC-ADCA-7784-5B4B61AA7171}"/>
              </a:ext>
            </a:extLst>
          </p:cNvPr>
          <p:cNvSpPr/>
          <p:nvPr userDrawn="1"/>
        </p:nvSpPr>
        <p:spPr>
          <a:xfrm>
            <a:off x="0" y="0"/>
            <a:ext cx="13439775" cy="755967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208603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hdr="0" dt="0"/>
  <p:txStyles>
    <p:titleStyle>
      <a:lvl1pPr algn="l" defTabSz="1007943" rtl="0" eaLnBrk="1" fontAlgn="auto" latinLnBrk="0" hangingPunct="1">
        <a:lnSpc>
          <a:spcPct val="100000"/>
        </a:lnSpc>
        <a:spcBef>
          <a:spcPct val="0"/>
        </a:spcBef>
        <a:buNone/>
        <a:defRPr sz="3527" b="1" u="none" strike="noStrike" kern="1200" cap="none" spc="55" normalizeH="0" baseline="0">
          <a:solidFill>
            <a:srgbClr val="0066B3"/>
          </a:solidFill>
          <a:uFillTx/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fontAlgn="auto" latinLnBrk="0" hangingPunct="1">
        <a:lnSpc>
          <a:spcPct val="130000"/>
        </a:lnSpc>
        <a:spcBef>
          <a:spcPts val="0"/>
        </a:spcBef>
        <a:spcAft>
          <a:spcPts val="1102"/>
        </a:spcAft>
        <a:buFont typeface="Arial" panose="020B0604020202020204" pitchFamily="34" charset="0"/>
        <a:buChar char="●"/>
        <a:defRPr sz="2205" b="1" u="none" strike="noStrike" kern="1200" cap="none" spc="55" normalizeH="0" baseline="0">
          <a:solidFill>
            <a:srgbClr val="0066B3"/>
          </a:solidFill>
          <a:uFillTx/>
          <a:latin typeface="+mn-lt"/>
          <a:ea typeface="+mn-ea"/>
          <a:cs typeface="+mn-cs"/>
        </a:defRPr>
      </a:lvl1pPr>
      <a:lvl2pPr marL="755957" indent="-251986" algn="l" defTabSz="1007943" rtl="0" eaLnBrk="1" fontAlgn="auto" latinLnBrk="0" hangingPunct="1">
        <a:lnSpc>
          <a:spcPct val="120000"/>
        </a:lnSpc>
        <a:spcBef>
          <a:spcPts val="0"/>
        </a:spcBef>
        <a:spcAft>
          <a:spcPts val="661"/>
        </a:spcAft>
        <a:buFont typeface="Arial" panose="020B0604020202020204" pitchFamily="34" charset="0"/>
        <a:buChar char="●"/>
        <a:tabLst>
          <a:tab pos="1774400" algn="l"/>
          <a:tab pos="1774400" algn="l"/>
          <a:tab pos="1774400" algn="l"/>
          <a:tab pos="1774400" algn="l"/>
        </a:tabLst>
        <a:defRPr sz="2205" u="none" strike="noStrike" kern="1200" cap="none" spc="55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2pPr>
      <a:lvl3pPr marL="1259929" indent="-251986" algn="l" defTabSz="1007943" rtl="0" eaLnBrk="1" fontAlgn="auto" latinLnBrk="0" hangingPunct="1">
        <a:lnSpc>
          <a:spcPct val="120000"/>
        </a:lnSpc>
        <a:spcBef>
          <a:spcPts val="0"/>
        </a:spcBef>
        <a:spcAft>
          <a:spcPts val="661"/>
        </a:spcAft>
        <a:buFont typeface="Arial" panose="020B0604020202020204" pitchFamily="34" charset="0"/>
        <a:buChar char="●"/>
        <a:defRPr sz="2205" u="none" strike="noStrike" kern="1200" cap="none" spc="55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3pPr>
      <a:lvl4pPr marL="1763900" indent="-251986" algn="l" defTabSz="1007943" rtl="0" eaLnBrk="1" fontAlgn="auto" latinLnBrk="0" hangingPunct="1">
        <a:lnSpc>
          <a:spcPct val="120000"/>
        </a:lnSpc>
        <a:spcBef>
          <a:spcPts val="0"/>
        </a:spcBef>
        <a:spcAft>
          <a:spcPts val="331"/>
        </a:spcAft>
        <a:buFont typeface="Wingdings" panose="05000000000000000000" charset="0"/>
        <a:buChar char=""/>
        <a:defRPr sz="2205" u="none" strike="noStrike" kern="1200" cap="none" spc="55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4pPr>
      <a:lvl5pPr marL="2267872" indent="-251986" algn="l" defTabSz="1007943" rtl="0" eaLnBrk="1" fontAlgn="auto" latinLnBrk="0" hangingPunct="1">
        <a:lnSpc>
          <a:spcPct val="120000"/>
        </a:lnSpc>
        <a:spcBef>
          <a:spcPts val="0"/>
        </a:spcBef>
        <a:spcAft>
          <a:spcPts val="331"/>
        </a:spcAft>
        <a:buFont typeface="Arial" panose="020B0604020202020204" pitchFamily="34" charset="0"/>
        <a:buChar char="•"/>
        <a:defRPr sz="2205" u="none" strike="noStrike" kern="1200" cap="none" spc="55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164F308-C6E0-49E6-B854-47FAC148F6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352E9017-209F-2341-BF35-ECAA3959CCA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C50A170-66E2-452C-B548-C48EAA172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45" y="361552"/>
            <a:ext cx="1608501" cy="1221961"/>
          </a:xfrm>
          <a:prstGeom prst="rect">
            <a:avLst/>
          </a:prstGeom>
        </p:spPr>
      </p:pic>
      <p:sp>
        <p:nvSpPr>
          <p:cNvPr id="8" name="Podnadpis 7">
            <a:extLst>
              <a:ext uri="{FF2B5EF4-FFF2-40B4-BE49-F238E27FC236}">
                <a16:creationId xmlns:a16="http://schemas.microsoft.com/office/drawing/2014/main" id="{90BE1385-EE82-BF3A-2AD5-F48D550EFE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2023.10.11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A971084B-E241-4A6E-7B8F-3029AB248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WELL PERFORMANCE MANAGEMENT</a:t>
            </a:r>
          </a:p>
        </p:txBody>
      </p:sp>
      <p:sp>
        <p:nvSpPr>
          <p:cNvPr id="3" name="Podnadpis 7">
            <a:extLst>
              <a:ext uri="{FF2B5EF4-FFF2-40B4-BE49-F238E27FC236}">
                <a16:creationId xmlns:a16="http://schemas.microsoft.com/office/drawing/2014/main" id="{30193EAB-15EA-073A-8332-D26B5E16A832}"/>
              </a:ext>
            </a:extLst>
          </p:cNvPr>
          <p:cNvSpPr txBox="1">
            <a:spLocks/>
          </p:cNvSpPr>
          <p:nvPr/>
        </p:nvSpPr>
        <p:spPr>
          <a:xfrm>
            <a:off x="4499803" y="4334210"/>
            <a:ext cx="4426168" cy="46408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dist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25" b="1" u="none" strike="noStrike" kern="0" cap="none" spc="0" normalizeH="0" baseline="0">
                <a:solidFill>
                  <a:srgbClr val="0066B3"/>
                </a:solidFill>
                <a:uFillTx/>
                <a:latin typeface="微软雅黑 (标题)"/>
                <a:ea typeface="+mn-ea"/>
                <a:cs typeface="+mn-cs"/>
              </a:defRPr>
            </a:lvl1pPr>
            <a:lvl2pPr marL="503972" indent="0" algn="ctr" defTabSz="100794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61"/>
              </a:spcAft>
              <a:buFont typeface="Arial" panose="020B0604020202020204" pitchFamily="34" charset="0"/>
              <a:buNone/>
              <a:tabLst>
                <a:tab pos="1774400" algn="l"/>
                <a:tab pos="1774400" algn="l"/>
                <a:tab pos="1774400" algn="l"/>
                <a:tab pos="1774400" algn="l"/>
              </a:tabLst>
              <a:defRPr sz="2205" u="none" strike="noStrike" kern="1200" cap="none" spc="55" normalizeH="0" baseline="0">
                <a:solidFill>
                  <a:srgbClr val="445469"/>
                </a:solidFill>
                <a:uFillTx/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61"/>
              </a:spcAft>
              <a:buFont typeface="Arial" panose="020B0604020202020204" pitchFamily="34" charset="0"/>
              <a:buNone/>
              <a:defRPr sz="1984" u="none" strike="noStrike" kern="1200" cap="none" spc="55" normalizeH="0" baseline="0">
                <a:solidFill>
                  <a:srgbClr val="445469"/>
                </a:solidFill>
                <a:uFillTx/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31"/>
              </a:spcAft>
              <a:buFont typeface="Wingdings" panose="05000000000000000000" charset="0"/>
              <a:buNone/>
              <a:defRPr sz="1764" u="none" strike="noStrike" kern="1200" cap="none" spc="55" normalizeH="0" baseline="0">
                <a:solidFill>
                  <a:srgbClr val="445469"/>
                </a:solidFill>
                <a:uFillTx/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31"/>
              </a:spcAft>
              <a:buFont typeface="Arial" panose="020B0604020202020204" pitchFamily="34" charset="0"/>
              <a:buNone/>
              <a:defRPr sz="1764" u="none" strike="noStrike" kern="1200" cap="none" spc="55" normalizeH="0" baseline="0">
                <a:solidFill>
                  <a:srgbClr val="445469"/>
                </a:solidFill>
                <a:uFillTx/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dirty="0"/>
              <a:t>Peter Šafár, NAFTA </a:t>
            </a:r>
            <a:r>
              <a:rPr lang="sk-SK" sz="2800" dirty="0" err="1"/>
              <a:t>a.s</a:t>
            </a:r>
            <a:r>
              <a:rPr lang="sk-SK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6345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vál 125">
            <a:extLst>
              <a:ext uri="{FF2B5EF4-FFF2-40B4-BE49-F238E27FC236}">
                <a16:creationId xmlns:a16="http://schemas.microsoft.com/office/drawing/2014/main" id="{0739C0F6-1EFA-F347-855B-9F677A35037F}"/>
              </a:ext>
            </a:extLst>
          </p:cNvPr>
          <p:cNvSpPr/>
          <p:nvPr/>
        </p:nvSpPr>
        <p:spPr>
          <a:xfrm>
            <a:off x="1854869" y="2515029"/>
            <a:ext cx="960878" cy="9847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1462BDE-B365-4D23-8D19-E4F069EE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017-209F-2341-BF35-ECAA3959CCA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7AC5F74-9208-8FEB-B4A3-C2290319F6E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40693"/>
            <a:ext cx="13439775" cy="638669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l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527" b="1" u="none" strike="noStrike" kern="1200" cap="none" spc="0" normalizeH="0" baseline="0">
                <a:solidFill>
                  <a:srgbClr val="0066B3"/>
                </a:solidFill>
                <a:uFillTx/>
                <a:latin typeface="微软雅黑" panose="020B0503020204020204" charset="-122"/>
                <a:ea typeface="+mj-ea"/>
                <a:cs typeface="+mj-cs"/>
              </a:defRPr>
            </a:lvl1pPr>
          </a:lstStyle>
          <a:p>
            <a:pPr marL="0" lvl="1" indent="0" algn="ctr" defTabSz="914400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sk-SK" sz="3200" b="1" kern="1200" dirty="0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WELL ACIDIZING</a:t>
            </a:r>
            <a:endParaRPr lang="en-US" sz="3200" b="1" kern="1200" dirty="0">
              <a:solidFill>
                <a:srgbClr val="0066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Zástupný symbol textu 5">
            <a:extLst>
              <a:ext uri="{FF2B5EF4-FFF2-40B4-BE49-F238E27FC236}">
                <a16:creationId xmlns:a16="http://schemas.microsoft.com/office/drawing/2014/main" id="{7EA9BAAF-B288-1A61-0869-C4C3A296687D}"/>
              </a:ext>
            </a:extLst>
          </p:cNvPr>
          <p:cNvSpPr txBox="1">
            <a:spLocks/>
          </p:cNvSpPr>
          <p:nvPr/>
        </p:nvSpPr>
        <p:spPr>
          <a:xfrm>
            <a:off x="7365649" y="1930110"/>
            <a:ext cx="5131150" cy="2549651"/>
          </a:xfrm>
          <a:prstGeom prst="rect">
            <a:avLst/>
          </a:prstGeom>
        </p:spPr>
        <p:txBody>
          <a:bodyPr/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4646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4646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4646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4646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464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chemeClr val="tx1"/>
                </a:solidFill>
              </a:rPr>
              <a:t>Screen from the well SUC024</a:t>
            </a:r>
          </a:p>
          <a:p>
            <a:r>
              <a:rPr lang="en-AU" dirty="0">
                <a:solidFill>
                  <a:schemeClr val="tx1"/>
                </a:solidFill>
              </a:rPr>
              <a:t>Screens installed in 1996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en-AU" dirty="0">
                <a:solidFill>
                  <a:schemeClr val="tx1"/>
                </a:solidFill>
              </a:rPr>
              <a:t>Half of the screens‘ sample submerged into RETAKYS ®</a:t>
            </a:r>
          </a:p>
          <a:p>
            <a:r>
              <a:rPr lang="en-AU" dirty="0">
                <a:solidFill>
                  <a:schemeClr val="tx1"/>
                </a:solidFill>
              </a:rPr>
              <a:t>After 6 hrs. full removal of scaling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E0561E7-DD51-9167-FE17-EC81B4FA1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326" y="1615429"/>
            <a:ext cx="845420" cy="4151766"/>
          </a:xfrm>
          <a:prstGeom prst="rect">
            <a:avLst/>
          </a:prstGeom>
        </p:spPr>
      </p:pic>
      <p:sp>
        <p:nvSpPr>
          <p:cNvPr id="6" name="Šípka doprava 9">
            <a:extLst>
              <a:ext uri="{FF2B5EF4-FFF2-40B4-BE49-F238E27FC236}">
                <a16:creationId xmlns:a16="http://schemas.microsoft.com/office/drawing/2014/main" id="{4E8BE892-FE2F-5A1F-5A84-EC724F41FF4B}"/>
              </a:ext>
            </a:extLst>
          </p:cNvPr>
          <p:cNvSpPr/>
          <p:nvPr/>
        </p:nvSpPr>
        <p:spPr>
          <a:xfrm>
            <a:off x="3076600" y="2388112"/>
            <a:ext cx="1847415" cy="2247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 doprava 10">
            <a:extLst>
              <a:ext uri="{FF2B5EF4-FFF2-40B4-BE49-F238E27FC236}">
                <a16:creationId xmlns:a16="http://schemas.microsoft.com/office/drawing/2014/main" id="{AC455FDC-E283-8EFC-3C03-1ECF03CCD2D6}"/>
              </a:ext>
            </a:extLst>
          </p:cNvPr>
          <p:cNvSpPr/>
          <p:nvPr/>
        </p:nvSpPr>
        <p:spPr>
          <a:xfrm>
            <a:off x="3076599" y="4722127"/>
            <a:ext cx="1847415" cy="22471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E5A4B102-B161-BCFA-DF40-F5DAD543CE7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21000"/>
          </a:blip>
          <a:stretch>
            <a:fillRect/>
          </a:stretch>
        </p:blipFill>
        <p:spPr>
          <a:xfrm>
            <a:off x="5184867" y="1615429"/>
            <a:ext cx="1023071" cy="4151766"/>
          </a:xfrm>
          <a:prstGeom prst="rect">
            <a:avLst/>
          </a:prstGeom>
        </p:spPr>
      </p:pic>
      <p:sp>
        <p:nvSpPr>
          <p:cNvPr id="9" name="Zástupný symbol pro text 1">
            <a:extLst>
              <a:ext uri="{FF2B5EF4-FFF2-40B4-BE49-F238E27FC236}">
                <a16:creationId xmlns:a16="http://schemas.microsoft.com/office/drawing/2014/main" id="{A362365E-C68B-6F76-A46E-BCA790C44A59}"/>
              </a:ext>
            </a:extLst>
          </p:cNvPr>
          <p:cNvSpPr txBox="1">
            <a:spLocks/>
          </p:cNvSpPr>
          <p:nvPr/>
        </p:nvSpPr>
        <p:spPr>
          <a:xfrm>
            <a:off x="3076599" y="4310484"/>
            <a:ext cx="1847416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GB" sz="1600" b="1"/>
              <a:t>After acidizing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86D6594C-1063-EF97-CB6A-E0EF180623EB}"/>
              </a:ext>
            </a:extLst>
          </p:cNvPr>
          <p:cNvSpPr txBox="1"/>
          <p:nvPr/>
        </p:nvSpPr>
        <p:spPr>
          <a:xfrm>
            <a:off x="1854869" y="6095458"/>
            <a:ext cx="4353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800" b="1" dirty="0">
                <a:solidFill>
                  <a:srgbClr val="0070C0"/>
                </a:solidFill>
              </a:rPr>
              <a:t> </a:t>
            </a:r>
            <a:r>
              <a:rPr lang="sk-SK" sz="1800" b="1" dirty="0" err="1">
                <a:solidFill>
                  <a:srgbClr val="0070C0"/>
                </a:solidFill>
              </a:rPr>
              <a:t>Lab</a:t>
            </a:r>
            <a:r>
              <a:rPr lang="sk-SK" sz="1800" b="1" dirty="0">
                <a:solidFill>
                  <a:srgbClr val="0070C0"/>
                </a:solidFill>
              </a:rPr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137637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E8387049-6B86-813C-DB34-DC070CA22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5" t="1083" r="4372" b="50560"/>
          <a:stretch/>
        </p:blipFill>
        <p:spPr>
          <a:xfrm>
            <a:off x="300099" y="4795812"/>
            <a:ext cx="5872899" cy="1727592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7E4A2C6B-B9F2-5A16-40C6-FFD6B49753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9" t="49439" r="4529" b="4791"/>
          <a:stretch/>
        </p:blipFill>
        <p:spPr>
          <a:xfrm>
            <a:off x="7322460" y="4728974"/>
            <a:ext cx="5872899" cy="1726334"/>
          </a:xfrm>
          <a:prstGeom prst="rect">
            <a:avLst/>
          </a:prstGeom>
        </p:spPr>
      </p:pic>
      <p:sp>
        <p:nvSpPr>
          <p:cNvPr id="126" name="Ovál 125">
            <a:extLst>
              <a:ext uri="{FF2B5EF4-FFF2-40B4-BE49-F238E27FC236}">
                <a16:creationId xmlns:a16="http://schemas.microsoft.com/office/drawing/2014/main" id="{0739C0F6-1EFA-F347-855B-9F677A35037F}"/>
              </a:ext>
            </a:extLst>
          </p:cNvPr>
          <p:cNvSpPr/>
          <p:nvPr/>
        </p:nvSpPr>
        <p:spPr>
          <a:xfrm>
            <a:off x="1854869" y="2515029"/>
            <a:ext cx="960878" cy="9847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1462BDE-B365-4D23-8D19-E4F069EE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017-209F-2341-BF35-ECAA3959CCA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7AC5F74-9208-8FEB-B4A3-C2290319F6E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40693"/>
            <a:ext cx="13439775" cy="638669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l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527" b="1" u="none" strike="noStrike" kern="1200" cap="none" spc="0" normalizeH="0" baseline="0">
                <a:solidFill>
                  <a:srgbClr val="0066B3"/>
                </a:solidFill>
                <a:uFillTx/>
                <a:latin typeface="微软雅黑" panose="020B0503020204020204" charset="-122"/>
                <a:ea typeface="+mj-ea"/>
                <a:cs typeface="+mj-cs"/>
              </a:defRPr>
            </a:lvl1pPr>
          </a:lstStyle>
          <a:p>
            <a:pPr marL="0" lvl="1" indent="0" algn="ctr" defTabSz="914400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sk-SK" sz="3200" b="1" dirty="0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RESULTS AFTER WELL ACIDIZATION</a:t>
            </a:r>
            <a:endParaRPr lang="en-US" sz="3200" b="1" kern="1200" dirty="0">
              <a:solidFill>
                <a:srgbClr val="0066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ADED18E9-4CE1-18DB-4350-5B2C43624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379" y="1643524"/>
            <a:ext cx="3062557" cy="260724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1BCE81B7-5476-EC90-EAC8-0A3F2B46A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0840" y="1627851"/>
            <a:ext cx="3101558" cy="2607247"/>
          </a:xfrm>
          <a:prstGeom prst="rect">
            <a:avLst/>
          </a:prstGeom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F1F587B3-E9CA-7911-4C35-512B23B5EE10}"/>
              </a:ext>
            </a:extLst>
          </p:cNvPr>
          <p:cNvSpPr/>
          <p:nvPr/>
        </p:nvSpPr>
        <p:spPr>
          <a:xfrm>
            <a:off x="2314518" y="4728974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/>
              <a:t>1.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794C52FB-B31A-E93D-8C81-898E195ADDE7}"/>
              </a:ext>
            </a:extLst>
          </p:cNvPr>
          <p:cNvSpPr/>
          <p:nvPr/>
        </p:nvSpPr>
        <p:spPr>
          <a:xfrm>
            <a:off x="3026105" y="4729314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/>
              <a:t>2.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97C0DFB6-CD57-F9DA-313F-8148F424B990}"/>
              </a:ext>
            </a:extLst>
          </p:cNvPr>
          <p:cNvSpPr/>
          <p:nvPr/>
        </p:nvSpPr>
        <p:spPr>
          <a:xfrm>
            <a:off x="3710555" y="4729314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/>
              <a:t>3.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FD5127E8-07D9-E3FA-E94C-8AF38B0F53B5}"/>
              </a:ext>
            </a:extLst>
          </p:cNvPr>
          <p:cNvSpPr/>
          <p:nvPr/>
        </p:nvSpPr>
        <p:spPr>
          <a:xfrm>
            <a:off x="4320177" y="4729314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/>
              <a:t>4.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167BC97C-DFEC-B35A-B201-A98301AD6B2E}"/>
              </a:ext>
            </a:extLst>
          </p:cNvPr>
          <p:cNvSpPr/>
          <p:nvPr/>
        </p:nvSpPr>
        <p:spPr>
          <a:xfrm>
            <a:off x="5018152" y="4729314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/>
              <a:t>5.</a:t>
            </a: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72C499D4-D72B-A2F2-C7D8-135A60865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117" y="5246741"/>
            <a:ext cx="255754" cy="188196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ED567CEF-95B5-96E9-72B0-EF02FE7E2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431" y="5217388"/>
            <a:ext cx="255754" cy="188196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8389EF8F-627D-AA81-1657-14F48BD7C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6401" y="5153287"/>
            <a:ext cx="255754" cy="188196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032B1B74-2048-248E-A8D5-2CA423992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7610" y="5153287"/>
            <a:ext cx="255754" cy="188196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9514C65C-3DB6-FBE1-8E7A-2CA8C325F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1823" y="5153287"/>
            <a:ext cx="255754" cy="188196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9248CA44-51A3-3B8D-83EE-08CDB874E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5813" y="5153287"/>
            <a:ext cx="255754" cy="188196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6ACCC59B-118F-62D1-C26F-48A3C979A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2144" y="5217388"/>
            <a:ext cx="336089" cy="314406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718794D5-A40F-A23C-AAC7-4197FAC48C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8152" y="5248381"/>
            <a:ext cx="336089" cy="314406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E1A8351A-23AD-834F-DA5D-74C1D98A91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79803" y="5098306"/>
            <a:ext cx="336089" cy="314406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55B31849-E6AF-5DF9-6FA8-2F58C00504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6688" y="5248381"/>
            <a:ext cx="336089" cy="314406"/>
          </a:xfrm>
          <a:prstGeom prst="rect">
            <a:avLst/>
          </a:prstGeom>
        </p:spPr>
      </p:pic>
      <p:sp>
        <p:nvSpPr>
          <p:cNvPr id="24" name="BlokTextu 23">
            <a:extLst>
              <a:ext uri="{FF2B5EF4-FFF2-40B4-BE49-F238E27FC236}">
                <a16:creationId xmlns:a16="http://schemas.microsoft.com/office/drawing/2014/main" id="{C41833A9-D705-9D76-3E23-4E0ED69098C9}"/>
              </a:ext>
            </a:extLst>
          </p:cNvPr>
          <p:cNvSpPr txBox="1"/>
          <p:nvPr/>
        </p:nvSpPr>
        <p:spPr>
          <a:xfrm>
            <a:off x="1456379" y="919456"/>
            <a:ext cx="3378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dirty="0" err="1"/>
              <a:t>Before</a:t>
            </a:r>
            <a:r>
              <a:rPr lang="sk-SK" sz="2400" dirty="0"/>
              <a:t> </a:t>
            </a:r>
            <a:r>
              <a:rPr lang="sk-SK" sz="2400" dirty="0" err="1"/>
              <a:t>Well</a:t>
            </a:r>
            <a:r>
              <a:rPr lang="sk-SK" sz="2400" dirty="0"/>
              <a:t> </a:t>
            </a:r>
            <a:r>
              <a:rPr lang="sk-SK" sz="2400" dirty="0" err="1"/>
              <a:t>Acidizing</a:t>
            </a:r>
            <a:endParaRPr lang="sk-SK" sz="2400" dirty="0"/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C0D74414-2D5F-A4A0-42B1-68A2C240EB65}"/>
              </a:ext>
            </a:extLst>
          </p:cNvPr>
          <p:cNvSpPr txBox="1"/>
          <p:nvPr/>
        </p:nvSpPr>
        <p:spPr>
          <a:xfrm>
            <a:off x="8918621" y="901624"/>
            <a:ext cx="3378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dirty="0" err="1"/>
              <a:t>After</a:t>
            </a:r>
            <a:r>
              <a:rPr lang="sk-SK" sz="2400" dirty="0"/>
              <a:t> </a:t>
            </a:r>
            <a:r>
              <a:rPr lang="sk-SK" sz="2400" dirty="0" err="1"/>
              <a:t>Well</a:t>
            </a:r>
            <a:r>
              <a:rPr lang="sk-SK" sz="2400" dirty="0"/>
              <a:t> </a:t>
            </a:r>
            <a:r>
              <a:rPr lang="sk-SK" sz="2400" dirty="0" err="1"/>
              <a:t>Acidizing</a:t>
            </a:r>
            <a:endParaRPr lang="sk-SK" sz="2400" dirty="0"/>
          </a:p>
        </p:txBody>
      </p:sp>
      <p:sp>
        <p:nvSpPr>
          <p:cNvPr id="26" name="Obdĺžnik 25">
            <a:extLst>
              <a:ext uri="{FF2B5EF4-FFF2-40B4-BE49-F238E27FC236}">
                <a16:creationId xmlns:a16="http://schemas.microsoft.com/office/drawing/2014/main" id="{403ED5AD-B2C6-6A71-C62E-C7DC2C5B020D}"/>
              </a:ext>
            </a:extLst>
          </p:cNvPr>
          <p:cNvSpPr/>
          <p:nvPr/>
        </p:nvSpPr>
        <p:spPr>
          <a:xfrm>
            <a:off x="9372978" y="4659411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/>
              <a:t>1.</a:t>
            </a:r>
          </a:p>
        </p:txBody>
      </p:sp>
      <p:sp>
        <p:nvSpPr>
          <p:cNvPr id="27" name="Obdĺžnik 26">
            <a:extLst>
              <a:ext uri="{FF2B5EF4-FFF2-40B4-BE49-F238E27FC236}">
                <a16:creationId xmlns:a16="http://schemas.microsoft.com/office/drawing/2014/main" id="{2692ACDB-7DE7-43A3-64A2-67473B886405}"/>
              </a:ext>
            </a:extLst>
          </p:cNvPr>
          <p:cNvSpPr/>
          <p:nvPr/>
        </p:nvSpPr>
        <p:spPr>
          <a:xfrm>
            <a:off x="10024187" y="4659411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/>
              <a:t>2.</a:t>
            </a:r>
          </a:p>
        </p:txBody>
      </p:sp>
      <p:sp>
        <p:nvSpPr>
          <p:cNvPr id="28" name="Obdĺžnik 27">
            <a:extLst>
              <a:ext uri="{FF2B5EF4-FFF2-40B4-BE49-F238E27FC236}">
                <a16:creationId xmlns:a16="http://schemas.microsoft.com/office/drawing/2014/main" id="{E5B41C18-1EF1-A80D-A75D-2F05589D81F2}"/>
              </a:ext>
            </a:extLst>
          </p:cNvPr>
          <p:cNvSpPr/>
          <p:nvPr/>
        </p:nvSpPr>
        <p:spPr>
          <a:xfrm>
            <a:off x="10818340" y="4659411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/>
              <a:t>3.</a:t>
            </a:r>
          </a:p>
        </p:txBody>
      </p:sp>
      <p:sp>
        <p:nvSpPr>
          <p:cNvPr id="29" name="Obdĺžnik 28">
            <a:extLst>
              <a:ext uri="{FF2B5EF4-FFF2-40B4-BE49-F238E27FC236}">
                <a16:creationId xmlns:a16="http://schemas.microsoft.com/office/drawing/2014/main" id="{A2D168F9-7D29-73D4-D0ED-B302203C1504}"/>
              </a:ext>
            </a:extLst>
          </p:cNvPr>
          <p:cNvSpPr/>
          <p:nvPr/>
        </p:nvSpPr>
        <p:spPr>
          <a:xfrm>
            <a:off x="11417180" y="4659411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/>
              <a:t>4.</a:t>
            </a:r>
          </a:p>
        </p:txBody>
      </p:sp>
      <p:sp>
        <p:nvSpPr>
          <p:cNvPr id="30" name="Obdĺžnik 29">
            <a:extLst>
              <a:ext uri="{FF2B5EF4-FFF2-40B4-BE49-F238E27FC236}">
                <a16:creationId xmlns:a16="http://schemas.microsoft.com/office/drawing/2014/main" id="{C338F68F-3167-B33A-7E62-275448713EB3}"/>
              </a:ext>
            </a:extLst>
          </p:cNvPr>
          <p:cNvSpPr/>
          <p:nvPr/>
        </p:nvSpPr>
        <p:spPr>
          <a:xfrm>
            <a:off x="12076612" y="4678434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/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3128432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vál 125">
            <a:extLst>
              <a:ext uri="{FF2B5EF4-FFF2-40B4-BE49-F238E27FC236}">
                <a16:creationId xmlns:a16="http://schemas.microsoft.com/office/drawing/2014/main" id="{0739C0F6-1EFA-F347-855B-9F677A35037F}"/>
              </a:ext>
            </a:extLst>
          </p:cNvPr>
          <p:cNvSpPr/>
          <p:nvPr/>
        </p:nvSpPr>
        <p:spPr>
          <a:xfrm>
            <a:off x="1854869" y="2515029"/>
            <a:ext cx="960878" cy="9847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1462BDE-B365-4D23-8D19-E4F069EE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017-209F-2341-BF35-ECAA3959CCA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7AC5F74-9208-8FEB-B4A3-C2290319F6E2}"/>
              </a:ext>
            </a:extLst>
          </p:cNvPr>
          <p:cNvSpPr txBox="1">
            <a:spLocks noChangeArrowheads="1"/>
          </p:cNvSpPr>
          <p:nvPr/>
        </p:nvSpPr>
        <p:spPr>
          <a:xfrm>
            <a:off x="1911421" y="140693"/>
            <a:ext cx="9616932" cy="638669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l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527" b="1" u="none" strike="noStrike" kern="1200" cap="none" spc="0" normalizeH="0" baseline="0">
                <a:solidFill>
                  <a:srgbClr val="0066B3"/>
                </a:solidFill>
                <a:uFillTx/>
                <a:latin typeface="微软雅黑" panose="020B0503020204020204" charset="-122"/>
                <a:ea typeface="+mj-ea"/>
                <a:cs typeface="+mj-cs"/>
              </a:defRPr>
            </a:lvl1pPr>
          </a:lstStyle>
          <a:p>
            <a:pPr marL="0" lvl="1" indent="0" algn="l" defTabSz="914400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sk-SK" sz="3200" b="1" dirty="0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PERFORMANCE TEST MONITORING RESULTS</a:t>
            </a:r>
            <a:endParaRPr lang="en-US" sz="3200" b="1" kern="1200" dirty="0">
              <a:solidFill>
                <a:srgbClr val="0066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DF26B6CD-A2E8-0503-00EB-0BB5BA1DC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2" t="5311" r="2828" b="18854"/>
          <a:stretch/>
        </p:blipFill>
        <p:spPr>
          <a:xfrm>
            <a:off x="794328" y="1444638"/>
            <a:ext cx="11286836" cy="4110182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6932F051-5A50-6A6E-CF04-1D66C29881EA}"/>
              </a:ext>
            </a:extLst>
          </p:cNvPr>
          <p:cNvSpPr/>
          <p:nvPr/>
        </p:nvSpPr>
        <p:spPr>
          <a:xfrm>
            <a:off x="4608947" y="1514764"/>
            <a:ext cx="120072" cy="389774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: doľava 4">
            <a:extLst>
              <a:ext uri="{FF2B5EF4-FFF2-40B4-BE49-F238E27FC236}">
                <a16:creationId xmlns:a16="http://schemas.microsoft.com/office/drawing/2014/main" id="{DEF5F80F-728D-1FE0-5EFB-574CCD30AB66}"/>
              </a:ext>
            </a:extLst>
          </p:cNvPr>
          <p:cNvSpPr/>
          <p:nvPr/>
        </p:nvSpPr>
        <p:spPr>
          <a:xfrm>
            <a:off x="2032673" y="938185"/>
            <a:ext cx="2576274" cy="638669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err="1"/>
              <a:t>Before</a:t>
            </a:r>
            <a:r>
              <a:rPr lang="sk-SK" sz="1600" b="1" dirty="0"/>
              <a:t> </a:t>
            </a:r>
            <a:r>
              <a:rPr lang="sk-SK" sz="1600" b="1" dirty="0" err="1"/>
              <a:t>Well</a:t>
            </a:r>
            <a:r>
              <a:rPr lang="sk-SK" sz="1600" b="1" dirty="0"/>
              <a:t> </a:t>
            </a:r>
            <a:r>
              <a:rPr lang="sk-SK" sz="1600" b="1" dirty="0" err="1"/>
              <a:t>Acidizing</a:t>
            </a:r>
            <a:endParaRPr lang="sk-SK" sz="1600" b="1" dirty="0"/>
          </a:p>
        </p:txBody>
      </p:sp>
      <p:sp>
        <p:nvSpPr>
          <p:cNvPr id="6" name="Šípka: doprava 5">
            <a:extLst>
              <a:ext uri="{FF2B5EF4-FFF2-40B4-BE49-F238E27FC236}">
                <a16:creationId xmlns:a16="http://schemas.microsoft.com/office/drawing/2014/main" id="{C3F7CCE5-72BD-4E0D-76EA-F22FCE84AAEE}"/>
              </a:ext>
            </a:extLst>
          </p:cNvPr>
          <p:cNvSpPr/>
          <p:nvPr/>
        </p:nvSpPr>
        <p:spPr>
          <a:xfrm>
            <a:off x="4729019" y="938185"/>
            <a:ext cx="2349691" cy="638669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err="1"/>
              <a:t>After</a:t>
            </a:r>
            <a:r>
              <a:rPr lang="sk-SK" sz="1600" b="1" dirty="0"/>
              <a:t> </a:t>
            </a:r>
            <a:r>
              <a:rPr lang="sk-SK" sz="1600" b="1" dirty="0" err="1"/>
              <a:t>Well</a:t>
            </a:r>
            <a:r>
              <a:rPr lang="sk-SK" sz="1600" b="1" dirty="0"/>
              <a:t> </a:t>
            </a:r>
            <a:r>
              <a:rPr lang="sk-SK" sz="1600" b="1" dirty="0" err="1"/>
              <a:t>Acidizing</a:t>
            </a:r>
            <a:endParaRPr lang="sk-SK" sz="1600" b="1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899AD33-FFF0-E503-B438-D9D6ED43F1EF}"/>
              </a:ext>
            </a:extLst>
          </p:cNvPr>
          <p:cNvSpPr txBox="1"/>
          <p:nvPr/>
        </p:nvSpPr>
        <p:spPr>
          <a:xfrm>
            <a:off x="5299226" y="5643054"/>
            <a:ext cx="28413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000" dirty="0" err="1">
                <a:solidFill>
                  <a:schemeClr val="tx1"/>
                </a:solidFill>
              </a:rPr>
              <a:t>Well</a:t>
            </a:r>
            <a:r>
              <a:rPr lang="sk-SK" sz="2000" dirty="0">
                <a:solidFill>
                  <a:schemeClr val="tx1"/>
                </a:solidFill>
              </a:rPr>
              <a:t> SUC029</a:t>
            </a:r>
            <a:endParaRPr lang="sk-SK" sz="2000" dirty="0"/>
          </a:p>
        </p:txBody>
      </p:sp>
      <p:sp>
        <p:nvSpPr>
          <p:cNvPr id="9" name="Bublina reči: obdĺžnik so zaoblenými rohmi 8">
            <a:extLst>
              <a:ext uri="{FF2B5EF4-FFF2-40B4-BE49-F238E27FC236}">
                <a16:creationId xmlns:a16="http://schemas.microsoft.com/office/drawing/2014/main" id="{15B63381-89E1-AA42-7AFD-9C2BF19EDA5B}"/>
              </a:ext>
            </a:extLst>
          </p:cNvPr>
          <p:cNvSpPr/>
          <p:nvPr/>
        </p:nvSpPr>
        <p:spPr>
          <a:xfrm>
            <a:off x="8140545" y="5643054"/>
            <a:ext cx="3703781" cy="1007128"/>
          </a:xfrm>
          <a:prstGeom prst="wedgeRoundRectCallout">
            <a:avLst>
              <a:gd name="adj1" fmla="val -63590"/>
              <a:gd name="adj2" fmla="val -199296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>
                <a:solidFill>
                  <a:schemeClr val="bg1"/>
                </a:solidFill>
              </a:rPr>
              <a:t>Confirmed well performance improvement</a:t>
            </a:r>
          </a:p>
        </p:txBody>
      </p:sp>
    </p:spTree>
    <p:extLst>
      <p:ext uri="{BB962C8B-B14F-4D97-AF65-F5344CB8AC3E}">
        <p14:creationId xmlns:p14="http://schemas.microsoft.com/office/powerpoint/2010/main" val="3609426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7AC5F74-9208-8FEB-B4A3-C2290319F6E2}"/>
              </a:ext>
            </a:extLst>
          </p:cNvPr>
          <p:cNvSpPr txBox="1">
            <a:spLocks noChangeArrowheads="1"/>
          </p:cNvSpPr>
          <p:nvPr/>
        </p:nvSpPr>
        <p:spPr>
          <a:xfrm>
            <a:off x="-1" y="140693"/>
            <a:ext cx="13439775" cy="638669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l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527" b="1" u="none" strike="noStrike" kern="1200" cap="none" spc="0" normalizeH="0" baseline="0">
                <a:solidFill>
                  <a:srgbClr val="0066B3"/>
                </a:solidFill>
                <a:uFillTx/>
                <a:latin typeface="微软雅黑" panose="020B0503020204020204" charset="-122"/>
                <a:ea typeface="+mj-ea"/>
                <a:cs typeface="+mj-cs"/>
              </a:defRPr>
            </a:lvl1pPr>
          </a:lstStyle>
          <a:p>
            <a:pPr marL="0" lvl="1" indent="0" algn="ctr" defTabSz="914400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sk-SK" sz="3200" b="1" dirty="0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APPLICATION TO OTHER GAS STORAGES</a:t>
            </a:r>
            <a:endParaRPr lang="en-US" sz="3200" b="1" kern="1200" dirty="0">
              <a:solidFill>
                <a:srgbClr val="0066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6" name="Ovál 125">
            <a:extLst>
              <a:ext uri="{FF2B5EF4-FFF2-40B4-BE49-F238E27FC236}">
                <a16:creationId xmlns:a16="http://schemas.microsoft.com/office/drawing/2014/main" id="{0739C0F6-1EFA-F347-855B-9F677A35037F}"/>
              </a:ext>
            </a:extLst>
          </p:cNvPr>
          <p:cNvSpPr/>
          <p:nvPr/>
        </p:nvSpPr>
        <p:spPr>
          <a:xfrm>
            <a:off x="1854869" y="2515029"/>
            <a:ext cx="960878" cy="9847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1462BDE-B365-4D23-8D19-E4F069EE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017-209F-2341-BF35-ECAA3959CCA5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D69A452-2011-A252-3E3F-2987F959EB3E}"/>
              </a:ext>
            </a:extLst>
          </p:cNvPr>
          <p:cNvSpPr txBox="1"/>
          <p:nvPr/>
        </p:nvSpPr>
        <p:spPr>
          <a:xfrm>
            <a:off x="-2" y="1507321"/>
            <a:ext cx="134397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400" dirty="0"/>
              <a:t>UGS Dolní </a:t>
            </a:r>
            <a:r>
              <a:rPr lang="sk-SK" sz="2400" dirty="0" err="1"/>
              <a:t>Bojanovice</a:t>
            </a:r>
            <a:endParaRPr lang="sk-SK" sz="2400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52F2657C-A52B-718D-2649-33C906C396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t="51575" r="45516" b="15284"/>
          <a:stretch/>
        </p:blipFill>
        <p:spPr>
          <a:xfrm>
            <a:off x="245194" y="2306178"/>
            <a:ext cx="7278255" cy="3839478"/>
          </a:xfrm>
          <a:prstGeom prst="rect">
            <a:avLst/>
          </a:prstGeom>
        </p:spPr>
      </p:pic>
      <p:pic>
        <p:nvPicPr>
          <p:cNvPr id="6" name="Obrázok 5" descr="Obrázok, na ktorom je nebo, exteriér, oblak, píšťala&#10;&#10;Automaticky generovaný popis">
            <a:extLst>
              <a:ext uri="{FF2B5EF4-FFF2-40B4-BE49-F238E27FC236}">
                <a16:creationId xmlns:a16="http://schemas.microsoft.com/office/drawing/2014/main" id="{16958F33-16AA-FE54-E6C4-D0050BB6F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285" y="2406457"/>
            <a:ext cx="5307403" cy="3538268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3156DEB4-060C-6CE9-91C8-56BB85938779}"/>
              </a:ext>
            </a:extLst>
          </p:cNvPr>
          <p:cNvSpPr/>
          <p:nvPr/>
        </p:nvSpPr>
        <p:spPr>
          <a:xfrm>
            <a:off x="4348576" y="3789073"/>
            <a:ext cx="334262" cy="3225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2515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vál 125">
            <a:extLst>
              <a:ext uri="{FF2B5EF4-FFF2-40B4-BE49-F238E27FC236}">
                <a16:creationId xmlns:a16="http://schemas.microsoft.com/office/drawing/2014/main" id="{0739C0F6-1EFA-F347-855B-9F677A35037F}"/>
              </a:ext>
            </a:extLst>
          </p:cNvPr>
          <p:cNvSpPr/>
          <p:nvPr/>
        </p:nvSpPr>
        <p:spPr>
          <a:xfrm>
            <a:off x="1854869" y="2515029"/>
            <a:ext cx="960878" cy="9847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1462BDE-B365-4D23-8D19-E4F069EE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017-209F-2341-BF35-ECAA3959CCA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E882E78-A29B-BCC0-8688-3579108314B5}"/>
              </a:ext>
            </a:extLst>
          </p:cNvPr>
          <p:cNvSpPr txBox="1">
            <a:spLocks noChangeArrowheads="1"/>
          </p:cNvSpPr>
          <p:nvPr/>
        </p:nvSpPr>
        <p:spPr>
          <a:xfrm>
            <a:off x="-1" y="140693"/>
            <a:ext cx="13439775" cy="638669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l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527" b="1" u="none" strike="noStrike" kern="1200" cap="none" spc="0" normalizeH="0" baseline="0">
                <a:solidFill>
                  <a:srgbClr val="0066B3"/>
                </a:solidFill>
                <a:uFillTx/>
                <a:latin typeface="微软雅黑" panose="020B0503020204020204" charset="-122"/>
                <a:ea typeface="+mj-ea"/>
                <a:cs typeface="+mj-cs"/>
              </a:defRPr>
            </a:lvl1pPr>
          </a:lstStyle>
          <a:p>
            <a:pPr marL="0" lvl="1" indent="0" algn="ctr" defTabSz="914400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sk-SK" sz="3200" b="1" dirty="0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NEW RESERVOIRS, NEW CHALLANGES</a:t>
            </a:r>
            <a:endParaRPr lang="en-US" sz="3200" b="1" kern="1200" dirty="0">
              <a:solidFill>
                <a:srgbClr val="0066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8" name="Tabuľka 8">
            <a:extLst>
              <a:ext uri="{FF2B5EF4-FFF2-40B4-BE49-F238E27FC236}">
                <a16:creationId xmlns:a16="http://schemas.microsoft.com/office/drawing/2014/main" id="{F315235E-0E29-3A82-BD78-5F077AA19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637783"/>
              </p:ext>
            </p:extLst>
          </p:nvPr>
        </p:nvGraphicFramePr>
        <p:xfrm>
          <a:off x="1394692" y="1432071"/>
          <a:ext cx="10063972" cy="236296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09152">
                  <a:extLst>
                    <a:ext uri="{9D8B030D-6E8A-4147-A177-3AD203B41FA5}">
                      <a16:colId xmlns:a16="http://schemas.microsoft.com/office/drawing/2014/main" val="486720815"/>
                    </a:ext>
                  </a:extLst>
                </a:gridCol>
                <a:gridCol w="1853267">
                  <a:extLst>
                    <a:ext uri="{9D8B030D-6E8A-4147-A177-3AD203B41FA5}">
                      <a16:colId xmlns:a16="http://schemas.microsoft.com/office/drawing/2014/main" val="2055673461"/>
                    </a:ext>
                  </a:extLst>
                </a:gridCol>
                <a:gridCol w="2088033">
                  <a:extLst>
                    <a:ext uri="{9D8B030D-6E8A-4147-A177-3AD203B41FA5}">
                      <a16:colId xmlns:a16="http://schemas.microsoft.com/office/drawing/2014/main" val="2514323420"/>
                    </a:ext>
                  </a:extLst>
                </a:gridCol>
                <a:gridCol w="3513520">
                  <a:extLst>
                    <a:ext uri="{9D8B030D-6E8A-4147-A177-3AD203B41FA5}">
                      <a16:colId xmlns:a16="http://schemas.microsoft.com/office/drawing/2014/main" val="2768511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UGS DOLNI BOJANOVICE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PILOT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427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noProof="0" dirty="0"/>
                        <a:t>Reservoir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Main 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Lenses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8th </a:t>
                      </a:r>
                      <a:r>
                        <a:rPr lang="en-GB" noProof="0" dirty="0" err="1"/>
                        <a:t>Panonian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137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noProof="0" dirty="0"/>
                        <a:t>Permeability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1-2000 </a:t>
                      </a:r>
                      <a:r>
                        <a:rPr lang="en-GB" noProof="0" dirty="0" err="1"/>
                        <a:t>mD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1-2630 </a:t>
                      </a:r>
                      <a:r>
                        <a:rPr lang="en-GB" noProof="0" dirty="0" err="1"/>
                        <a:t>mD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1-5000 </a:t>
                      </a:r>
                      <a:r>
                        <a:rPr lang="en-GB" noProof="0" dirty="0" err="1"/>
                        <a:t>mD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702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noProof="0" dirty="0"/>
                        <a:t>Porosity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1-33 %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10-36 %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5-35 %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059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noProof="0" dirty="0"/>
                        <a:t>Number of Gas Wells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050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noProof="0" dirty="0"/>
                        <a:t>Working Gas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463 mil. m</a:t>
                      </a:r>
                      <a:r>
                        <a:rPr lang="en-GB" baseline="30000" noProof="0" dirty="0"/>
                        <a:t>3</a:t>
                      </a:r>
                      <a:r>
                        <a:rPr lang="en-GB" noProof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120 mil. m</a:t>
                      </a:r>
                      <a:r>
                        <a:rPr lang="en-GB" baseline="30000" noProof="0" dirty="0"/>
                        <a:t>3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1715 mil. m</a:t>
                      </a:r>
                      <a:r>
                        <a:rPr lang="en-GB" baseline="30000" noProof="0" dirty="0"/>
                        <a:t>3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945315"/>
                  </a:ext>
                </a:extLst>
              </a:tr>
            </a:tbl>
          </a:graphicData>
        </a:graphic>
      </p:graphicFrame>
      <p:sp>
        <p:nvSpPr>
          <p:cNvPr id="5" name="BlokTextu 4">
            <a:extLst>
              <a:ext uri="{FF2B5EF4-FFF2-40B4-BE49-F238E27FC236}">
                <a16:creationId xmlns:a16="http://schemas.microsoft.com/office/drawing/2014/main" id="{C61627F4-CCD7-0CEB-CF2F-9D9DDDE2BC39}"/>
              </a:ext>
            </a:extLst>
          </p:cNvPr>
          <p:cNvSpPr txBox="1"/>
          <p:nvPr/>
        </p:nvSpPr>
        <p:spPr>
          <a:xfrm>
            <a:off x="1854869" y="4447742"/>
            <a:ext cx="9617364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Different parameters of reservoirs require different approach of data gathering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Customisation of wells monitoring needed</a:t>
            </a:r>
          </a:p>
        </p:txBody>
      </p:sp>
    </p:spTree>
    <p:extLst>
      <p:ext uri="{BB962C8B-B14F-4D97-AF65-F5344CB8AC3E}">
        <p14:creationId xmlns:p14="http://schemas.microsoft.com/office/powerpoint/2010/main" val="1693259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1462BDE-B365-4D23-8D19-E4F069EE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017-209F-2341-BF35-ECAA3959CCA5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2608178-0EBA-1846-1FD4-96AFF3C75F65}"/>
              </a:ext>
            </a:extLst>
          </p:cNvPr>
          <p:cNvSpPr txBox="1">
            <a:spLocks noChangeArrowheads="1"/>
          </p:cNvSpPr>
          <p:nvPr/>
        </p:nvSpPr>
        <p:spPr>
          <a:xfrm>
            <a:off x="-1" y="140693"/>
            <a:ext cx="13439775" cy="638669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l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527" b="1" u="none" strike="noStrike" kern="1200" cap="none" spc="0" normalizeH="0" baseline="0">
                <a:solidFill>
                  <a:srgbClr val="0066B3"/>
                </a:solidFill>
                <a:uFillTx/>
                <a:latin typeface="微软雅黑" panose="020B0503020204020204" charset="-122"/>
                <a:ea typeface="+mj-ea"/>
                <a:cs typeface="+mj-cs"/>
              </a:defRPr>
            </a:lvl1pPr>
          </a:lstStyle>
          <a:p>
            <a:pPr marL="0" lvl="1" indent="0" algn="ctr" defTabSz="914400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sk-SK" sz="3200" b="1" kern="1200" dirty="0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PRESSURE STABILISATION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EDB5AC5-8795-EA5E-5D4C-074F6E01D2AB}"/>
              </a:ext>
            </a:extLst>
          </p:cNvPr>
          <p:cNvSpPr txBox="1"/>
          <p:nvPr/>
        </p:nvSpPr>
        <p:spPr>
          <a:xfrm>
            <a:off x="7371006" y="1584744"/>
            <a:ext cx="5751914" cy="214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Stabilised pressures are </a:t>
            </a:r>
            <a:r>
              <a:rPr lang="en-GB" sz="2000" dirty="0" err="1"/>
              <a:t>esential</a:t>
            </a:r>
            <a:r>
              <a:rPr lang="en-GB" sz="2000" dirty="0"/>
              <a:t> for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Each Well has different stabilisation 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Pressures taken from narrow time range yield more precise results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4AFAC56B-6F4F-DBF4-674B-61FBCB73E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14" r="17955" b="4882"/>
          <a:stretch/>
        </p:blipFill>
        <p:spPr>
          <a:xfrm>
            <a:off x="-1" y="795883"/>
            <a:ext cx="6967125" cy="3324255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912A1B06-6F5E-398B-4FEF-640D35BF2A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86" r="18254" b="7016"/>
          <a:stretch/>
        </p:blipFill>
        <p:spPr>
          <a:xfrm>
            <a:off x="0" y="4120137"/>
            <a:ext cx="6967124" cy="2785289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3277CA4E-E8D7-B5C3-42BF-5567FA6FE22F}"/>
              </a:ext>
            </a:extLst>
          </p:cNvPr>
          <p:cNvSpPr/>
          <p:nvPr/>
        </p:nvSpPr>
        <p:spPr>
          <a:xfrm>
            <a:off x="7216786" y="4761999"/>
            <a:ext cx="2281381" cy="4248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err="1"/>
              <a:t>Static</a:t>
            </a:r>
            <a:r>
              <a:rPr lang="sk-SK" b="1" dirty="0"/>
              <a:t> </a:t>
            </a:r>
            <a:r>
              <a:rPr lang="sk-SK" b="1" dirty="0" err="1"/>
              <a:t>Pressure</a:t>
            </a:r>
            <a:endParaRPr lang="en-GB" b="1" dirty="0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836498BE-53F2-0D2C-1D37-CBC170DEF610}"/>
              </a:ext>
            </a:extLst>
          </p:cNvPr>
          <p:cNvSpPr/>
          <p:nvPr/>
        </p:nvSpPr>
        <p:spPr>
          <a:xfrm>
            <a:off x="7216786" y="5186873"/>
            <a:ext cx="2281381" cy="4248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err="1"/>
              <a:t>Dynamic</a:t>
            </a:r>
            <a:r>
              <a:rPr lang="sk-SK" b="1" dirty="0"/>
              <a:t> </a:t>
            </a:r>
            <a:r>
              <a:rPr lang="sk-SK" b="1" dirty="0" err="1"/>
              <a:t>Pressure</a:t>
            </a:r>
            <a:endParaRPr lang="en-GB" b="1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1A5F0661-14E4-41BB-5626-326BDB39077F}"/>
              </a:ext>
            </a:extLst>
          </p:cNvPr>
          <p:cNvSpPr/>
          <p:nvPr/>
        </p:nvSpPr>
        <p:spPr>
          <a:xfrm>
            <a:off x="7216786" y="5611746"/>
            <a:ext cx="2281381" cy="4248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err="1">
                <a:solidFill>
                  <a:schemeClr val="tx1"/>
                </a:solidFill>
              </a:rPr>
              <a:t>Flowrate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Šípka: doprava 8">
            <a:extLst>
              <a:ext uri="{FF2B5EF4-FFF2-40B4-BE49-F238E27FC236}">
                <a16:creationId xmlns:a16="http://schemas.microsoft.com/office/drawing/2014/main" id="{DE58FA51-8BE6-E04D-E64F-5755C7BD0C2F}"/>
              </a:ext>
            </a:extLst>
          </p:cNvPr>
          <p:cNvSpPr/>
          <p:nvPr/>
        </p:nvSpPr>
        <p:spPr>
          <a:xfrm rot="5400000">
            <a:off x="1680063" y="837673"/>
            <a:ext cx="478220" cy="187590"/>
          </a:xfrm>
          <a:prstGeom prst="rightArrow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Šípka: doprava 11">
            <a:extLst>
              <a:ext uri="{FF2B5EF4-FFF2-40B4-BE49-F238E27FC236}">
                <a16:creationId xmlns:a16="http://schemas.microsoft.com/office/drawing/2014/main" id="{9097CD32-CC05-FE4C-31BA-21C39F462EAF}"/>
              </a:ext>
            </a:extLst>
          </p:cNvPr>
          <p:cNvSpPr/>
          <p:nvPr/>
        </p:nvSpPr>
        <p:spPr>
          <a:xfrm rot="5400000">
            <a:off x="1555532" y="1480164"/>
            <a:ext cx="478220" cy="187590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3" name="Šípka: doprava 12">
            <a:extLst>
              <a:ext uri="{FF2B5EF4-FFF2-40B4-BE49-F238E27FC236}">
                <a16:creationId xmlns:a16="http://schemas.microsoft.com/office/drawing/2014/main" id="{2EEAC0BB-F4FB-B57E-56F0-4E65E2F597F7}"/>
              </a:ext>
            </a:extLst>
          </p:cNvPr>
          <p:cNvSpPr/>
          <p:nvPr/>
        </p:nvSpPr>
        <p:spPr>
          <a:xfrm rot="5400000">
            <a:off x="2932386" y="4026341"/>
            <a:ext cx="478220" cy="187590"/>
          </a:xfrm>
          <a:prstGeom prst="rightArrow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Šípka: doprava 13">
            <a:extLst>
              <a:ext uri="{FF2B5EF4-FFF2-40B4-BE49-F238E27FC236}">
                <a16:creationId xmlns:a16="http://schemas.microsoft.com/office/drawing/2014/main" id="{5C59B09F-A45B-82A4-8839-F887BB507797}"/>
              </a:ext>
            </a:extLst>
          </p:cNvPr>
          <p:cNvSpPr/>
          <p:nvPr/>
        </p:nvSpPr>
        <p:spPr>
          <a:xfrm rot="5400000">
            <a:off x="4263954" y="4119683"/>
            <a:ext cx="478220" cy="187590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9CFAF326-C567-4AAC-3E96-2AF0442669B3}"/>
              </a:ext>
            </a:extLst>
          </p:cNvPr>
          <p:cNvSpPr/>
          <p:nvPr/>
        </p:nvSpPr>
        <p:spPr>
          <a:xfrm>
            <a:off x="7216786" y="6040300"/>
            <a:ext cx="2281381" cy="4248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err="1">
                <a:solidFill>
                  <a:schemeClr val="bg1"/>
                </a:solidFill>
              </a:rPr>
              <a:t>Valve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Position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FBEBE3CC-803B-44D6-05F0-37F9E66ADF66}"/>
              </a:ext>
            </a:extLst>
          </p:cNvPr>
          <p:cNvSpPr txBox="1"/>
          <p:nvPr/>
        </p:nvSpPr>
        <p:spPr>
          <a:xfrm>
            <a:off x="3077701" y="644197"/>
            <a:ext cx="1101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600" b="1" dirty="0" err="1"/>
              <a:t>Well</a:t>
            </a:r>
            <a:r>
              <a:rPr lang="sk-SK" sz="1600" b="1" dirty="0"/>
              <a:t> P63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A0BDCCB9-1240-8862-AE94-12D1BFAB22B6}"/>
              </a:ext>
            </a:extLst>
          </p:cNvPr>
          <p:cNvSpPr txBox="1"/>
          <p:nvPr/>
        </p:nvSpPr>
        <p:spPr>
          <a:xfrm>
            <a:off x="3314362" y="3944758"/>
            <a:ext cx="1101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600" b="1" dirty="0" err="1"/>
              <a:t>Well</a:t>
            </a:r>
            <a:r>
              <a:rPr lang="sk-SK" sz="1600" b="1" dirty="0"/>
              <a:t> P65</a:t>
            </a:r>
          </a:p>
        </p:txBody>
      </p:sp>
      <p:sp>
        <p:nvSpPr>
          <p:cNvPr id="19" name="Bublina reči: obdĺžnik so zaoblenými rohmi 18">
            <a:extLst>
              <a:ext uri="{FF2B5EF4-FFF2-40B4-BE49-F238E27FC236}">
                <a16:creationId xmlns:a16="http://schemas.microsoft.com/office/drawing/2014/main" id="{80FB0C3B-565C-91C1-41C0-0E85EE49AE6E}"/>
              </a:ext>
            </a:extLst>
          </p:cNvPr>
          <p:cNvSpPr/>
          <p:nvPr/>
        </p:nvSpPr>
        <p:spPr>
          <a:xfrm>
            <a:off x="92053" y="70777"/>
            <a:ext cx="2555844" cy="605060"/>
          </a:xfrm>
          <a:prstGeom prst="wedgeRoundRectCallout">
            <a:avLst>
              <a:gd name="adj1" fmla="val -18353"/>
              <a:gd name="adj2" fmla="val 120940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err="1">
                <a:solidFill>
                  <a:schemeClr val="bg1"/>
                </a:solidFill>
              </a:rPr>
              <a:t>Short</a:t>
            </a:r>
            <a:r>
              <a:rPr lang="sk-SK" sz="1600" b="1" dirty="0">
                <a:solidFill>
                  <a:schemeClr val="bg1"/>
                </a:solidFill>
              </a:rPr>
              <a:t> </a:t>
            </a:r>
            <a:r>
              <a:rPr lang="sk-SK" sz="1600" b="1" dirty="0" err="1">
                <a:solidFill>
                  <a:schemeClr val="bg1"/>
                </a:solidFill>
              </a:rPr>
              <a:t>stabilization</a:t>
            </a:r>
            <a:r>
              <a:rPr lang="sk-SK" sz="1600" b="1" dirty="0">
                <a:solidFill>
                  <a:schemeClr val="bg1"/>
                </a:solidFill>
              </a:rPr>
              <a:t> </a:t>
            </a:r>
            <a:r>
              <a:rPr lang="sk-SK" sz="1600" b="1" dirty="0" err="1">
                <a:solidFill>
                  <a:schemeClr val="bg1"/>
                </a:solidFill>
              </a:rPr>
              <a:t>time</a:t>
            </a:r>
            <a:endParaRPr lang="sk-SK" sz="1600" b="1" dirty="0">
              <a:solidFill>
                <a:schemeClr val="bg1"/>
              </a:solidFill>
            </a:endParaRPr>
          </a:p>
          <a:p>
            <a:pPr algn="ctr"/>
            <a:r>
              <a:rPr lang="sk-SK" sz="1600" b="1" dirty="0" err="1">
                <a:solidFill>
                  <a:schemeClr val="bg1"/>
                </a:solidFill>
              </a:rPr>
              <a:t>after</a:t>
            </a:r>
            <a:r>
              <a:rPr lang="sk-SK" sz="1600" b="1" dirty="0">
                <a:solidFill>
                  <a:schemeClr val="bg1"/>
                </a:solidFill>
              </a:rPr>
              <a:t> </a:t>
            </a:r>
            <a:r>
              <a:rPr lang="sk-SK" sz="1600" b="1" dirty="0" err="1">
                <a:solidFill>
                  <a:schemeClr val="bg1"/>
                </a:solidFill>
              </a:rPr>
              <a:t>shut</a:t>
            </a:r>
            <a:r>
              <a:rPr lang="sk-SK" sz="1600" b="1" dirty="0">
                <a:solidFill>
                  <a:schemeClr val="bg1"/>
                </a:solidFill>
              </a:rPr>
              <a:t> in</a:t>
            </a:r>
          </a:p>
        </p:txBody>
      </p:sp>
      <p:sp>
        <p:nvSpPr>
          <p:cNvPr id="10" name="Bublina reči: obdĺžnik so zaoblenými rohmi 9">
            <a:extLst>
              <a:ext uri="{FF2B5EF4-FFF2-40B4-BE49-F238E27FC236}">
                <a16:creationId xmlns:a16="http://schemas.microsoft.com/office/drawing/2014/main" id="{24F41124-DE3B-28BE-BC06-73A0514490AC}"/>
              </a:ext>
            </a:extLst>
          </p:cNvPr>
          <p:cNvSpPr/>
          <p:nvPr/>
        </p:nvSpPr>
        <p:spPr>
          <a:xfrm>
            <a:off x="422925" y="5402005"/>
            <a:ext cx="2555844" cy="641446"/>
          </a:xfrm>
          <a:prstGeom prst="wedgeRoundRectCallout">
            <a:avLst>
              <a:gd name="adj1" fmla="val 4677"/>
              <a:gd name="adj2" fmla="val -198371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err="1">
                <a:solidFill>
                  <a:schemeClr val="bg1"/>
                </a:solidFill>
              </a:rPr>
              <a:t>Long</a:t>
            </a:r>
            <a:r>
              <a:rPr lang="sk-SK" sz="1600" b="1" dirty="0">
                <a:solidFill>
                  <a:schemeClr val="bg1"/>
                </a:solidFill>
              </a:rPr>
              <a:t> </a:t>
            </a:r>
            <a:r>
              <a:rPr lang="sk-SK" sz="1600" b="1" dirty="0" err="1">
                <a:solidFill>
                  <a:schemeClr val="bg1"/>
                </a:solidFill>
              </a:rPr>
              <a:t>stabilization</a:t>
            </a:r>
            <a:r>
              <a:rPr lang="sk-SK" sz="1600" b="1" dirty="0">
                <a:solidFill>
                  <a:schemeClr val="bg1"/>
                </a:solidFill>
              </a:rPr>
              <a:t> </a:t>
            </a:r>
            <a:r>
              <a:rPr lang="sk-SK" sz="1600" b="1" dirty="0" err="1">
                <a:solidFill>
                  <a:schemeClr val="bg1"/>
                </a:solidFill>
              </a:rPr>
              <a:t>time</a:t>
            </a:r>
            <a:endParaRPr lang="sk-SK" sz="1600" b="1" dirty="0">
              <a:solidFill>
                <a:schemeClr val="bg1"/>
              </a:solidFill>
            </a:endParaRPr>
          </a:p>
          <a:p>
            <a:pPr algn="ctr"/>
            <a:r>
              <a:rPr lang="sk-SK" sz="1600" b="1" dirty="0" err="1">
                <a:solidFill>
                  <a:schemeClr val="bg1"/>
                </a:solidFill>
              </a:rPr>
              <a:t>after</a:t>
            </a:r>
            <a:r>
              <a:rPr lang="sk-SK" sz="1600" b="1" dirty="0">
                <a:solidFill>
                  <a:schemeClr val="bg1"/>
                </a:solidFill>
              </a:rPr>
              <a:t> </a:t>
            </a:r>
            <a:r>
              <a:rPr lang="sk-SK" sz="1600" b="1" dirty="0" err="1">
                <a:solidFill>
                  <a:schemeClr val="bg1"/>
                </a:solidFill>
              </a:rPr>
              <a:t>shut</a:t>
            </a:r>
            <a:r>
              <a:rPr lang="sk-SK" sz="1600" b="1" dirty="0">
                <a:solidFill>
                  <a:schemeClr val="bg1"/>
                </a:solidFill>
              </a:rPr>
              <a:t> in</a:t>
            </a:r>
          </a:p>
        </p:txBody>
      </p:sp>
    </p:spTree>
    <p:extLst>
      <p:ext uri="{BB962C8B-B14F-4D97-AF65-F5344CB8AC3E}">
        <p14:creationId xmlns:p14="http://schemas.microsoft.com/office/powerpoint/2010/main" val="100177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>
            <a:extLst>
              <a:ext uri="{FF2B5EF4-FFF2-40B4-BE49-F238E27FC236}">
                <a16:creationId xmlns:a16="http://schemas.microsoft.com/office/drawing/2014/main" id="{DF9C2F1B-F386-9EA2-A987-F909A0E7A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" t="4823" r="19482" b="11688"/>
          <a:stretch/>
        </p:blipFill>
        <p:spPr>
          <a:xfrm>
            <a:off x="6831480" y="263826"/>
            <a:ext cx="6429032" cy="3516011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2D319A5A-3CFD-8AF2-B0F3-CFDD16AD0B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17" r="22357" b="24277"/>
          <a:stretch/>
        </p:blipFill>
        <p:spPr>
          <a:xfrm>
            <a:off x="6831480" y="3967464"/>
            <a:ext cx="6429032" cy="2939150"/>
          </a:xfrm>
          <a:prstGeom prst="rect">
            <a:avLst/>
          </a:prstGeom>
        </p:spPr>
      </p:pic>
      <p:sp>
        <p:nvSpPr>
          <p:cNvPr id="126" name="Ovál 125">
            <a:extLst>
              <a:ext uri="{FF2B5EF4-FFF2-40B4-BE49-F238E27FC236}">
                <a16:creationId xmlns:a16="http://schemas.microsoft.com/office/drawing/2014/main" id="{0739C0F6-1EFA-F347-855B-9F677A35037F}"/>
              </a:ext>
            </a:extLst>
          </p:cNvPr>
          <p:cNvSpPr/>
          <p:nvPr/>
        </p:nvSpPr>
        <p:spPr>
          <a:xfrm>
            <a:off x="1854869" y="2515029"/>
            <a:ext cx="960878" cy="9847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1462BDE-B365-4D23-8D19-E4F069EE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017-209F-2341-BF35-ECAA3959CCA5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B15CDBC-1A49-6B6A-B3C2-25D5CC1C29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14" r="17955" b="4882"/>
          <a:stretch/>
        </p:blipFill>
        <p:spPr>
          <a:xfrm>
            <a:off x="0" y="486924"/>
            <a:ext cx="6899303" cy="329189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C0947F20-F66F-3F0A-1535-C3294EAABE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169" r="21403" b="7609"/>
          <a:stretch/>
        </p:blipFill>
        <p:spPr>
          <a:xfrm>
            <a:off x="21884" y="4095352"/>
            <a:ext cx="6719888" cy="2657812"/>
          </a:xfrm>
          <a:prstGeom prst="rect">
            <a:avLst/>
          </a:prstGeom>
        </p:spPr>
      </p:pic>
      <p:sp>
        <p:nvSpPr>
          <p:cNvPr id="2" name="Šípka: doprava 1">
            <a:extLst>
              <a:ext uri="{FF2B5EF4-FFF2-40B4-BE49-F238E27FC236}">
                <a16:creationId xmlns:a16="http://schemas.microsoft.com/office/drawing/2014/main" id="{25928B28-2326-1F08-D416-81DC25CDE406}"/>
              </a:ext>
            </a:extLst>
          </p:cNvPr>
          <p:cNvSpPr/>
          <p:nvPr/>
        </p:nvSpPr>
        <p:spPr>
          <a:xfrm rot="5400000">
            <a:off x="1672561" y="515646"/>
            <a:ext cx="478220" cy="187590"/>
          </a:xfrm>
          <a:prstGeom prst="rightArrow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: doprava 4">
            <a:extLst>
              <a:ext uri="{FF2B5EF4-FFF2-40B4-BE49-F238E27FC236}">
                <a16:creationId xmlns:a16="http://schemas.microsoft.com/office/drawing/2014/main" id="{39D46C00-2DFC-9B5F-3B34-1A70794DC101}"/>
              </a:ext>
            </a:extLst>
          </p:cNvPr>
          <p:cNvSpPr/>
          <p:nvPr/>
        </p:nvSpPr>
        <p:spPr>
          <a:xfrm rot="5400000">
            <a:off x="3054670" y="647026"/>
            <a:ext cx="478220" cy="187590"/>
          </a:xfrm>
          <a:prstGeom prst="rightArrow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: doprava 6">
            <a:extLst>
              <a:ext uri="{FF2B5EF4-FFF2-40B4-BE49-F238E27FC236}">
                <a16:creationId xmlns:a16="http://schemas.microsoft.com/office/drawing/2014/main" id="{4D628168-D6F1-639F-F5BD-17C0058343B7}"/>
              </a:ext>
            </a:extLst>
          </p:cNvPr>
          <p:cNvSpPr/>
          <p:nvPr/>
        </p:nvSpPr>
        <p:spPr>
          <a:xfrm rot="5400000">
            <a:off x="3816671" y="694326"/>
            <a:ext cx="478220" cy="187590"/>
          </a:xfrm>
          <a:prstGeom prst="rightArrow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: doprava 7">
            <a:extLst>
              <a:ext uri="{FF2B5EF4-FFF2-40B4-BE49-F238E27FC236}">
                <a16:creationId xmlns:a16="http://schemas.microsoft.com/office/drawing/2014/main" id="{FD91ED95-9984-A5D1-052E-561DB410D001}"/>
              </a:ext>
            </a:extLst>
          </p:cNvPr>
          <p:cNvSpPr/>
          <p:nvPr/>
        </p:nvSpPr>
        <p:spPr>
          <a:xfrm rot="5400000">
            <a:off x="5030606" y="752134"/>
            <a:ext cx="478220" cy="187590"/>
          </a:xfrm>
          <a:prstGeom prst="rightArrow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: doprava 8">
            <a:extLst>
              <a:ext uri="{FF2B5EF4-FFF2-40B4-BE49-F238E27FC236}">
                <a16:creationId xmlns:a16="http://schemas.microsoft.com/office/drawing/2014/main" id="{EED4FC73-B0B4-FE1F-F2FB-71305D7FD07A}"/>
              </a:ext>
            </a:extLst>
          </p:cNvPr>
          <p:cNvSpPr/>
          <p:nvPr/>
        </p:nvSpPr>
        <p:spPr>
          <a:xfrm rot="5400000">
            <a:off x="5960771" y="778408"/>
            <a:ext cx="478220" cy="187590"/>
          </a:xfrm>
          <a:prstGeom prst="rightArrow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: doprava 9">
            <a:extLst>
              <a:ext uri="{FF2B5EF4-FFF2-40B4-BE49-F238E27FC236}">
                <a16:creationId xmlns:a16="http://schemas.microsoft.com/office/drawing/2014/main" id="{771AED1F-3689-15E4-4F5D-A0BAAE0A2031}"/>
              </a:ext>
            </a:extLst>
          </p:cNvPr>
          <p:cNvSpPr/>
          <p:nvPr/>
        </p:nvSpPr>
        <p:spPr>
          <a:xfrm rot="5400000">
            <a:off x="1545022" y="1154343"/>
            <a:ext cx="478220" cy="187590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" name="Šípka: doprava 10">
            <a:extLst>
              <a:ext uri="{FF2B5EF4-FFF2-40B4-BE49-F238E27FC236}">
                <a16:creationId xmlns:a16="http://schemas.microsoft.com/office/drawing/2014/main" id="{7969F94C-47E8-4454-CCC0-5752890DF140}"/>
              </a:ext>
            </a:extLst>
          </p:cNvPr>
          <p:cNvSpPr/>
          <p:nvPr/>
        </p:nvSpPr>
        <p:spPr>
          <a:xfrm rot="5400000">
            <a:off x="2685389" y="812758"/>
            <a:ext cx="478220" cy="187590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3" name="Šípka: doprava 12">
            <a:extLst>
              <a:ext uri="{FF2B5EF4-FFF2-40B4-BE49-F238E27FC236}">
                <a16:creationId xmlns:a16="http://schemas.microsoft.com/office/drawing/2014/main" id="{FA87D86E-4774-9B36-85E4-86F8585CEE98}"/>
              </a:ext>
            </a:extLst>
          </p:cNvPr>
          <p:cNvSpPr/>
          <p:nvPr/>
        </p:nvSpPr>
        <p:spPr>
          <a:xfrm rot="5400000">
            <a:off x="3678612" y="807504"/>
            <a:ext cx="478220" cy="187590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5" name="Šípka: doprava 14">
            <a:extLst>
              <a:ext uri="{FF2B5EF4-FFF2-40B4-BE49-F238E27FC236}">
                <a16:creationId xmlns:a16="http://schemas.microsoft.com/office/drawing/2014/main" id="{90130AAC-E2FE-3B51-EB64-F160661F5DE7}"/>
              </a:ext>
            </a:extLst>
          </p:cNvPr>
          <p:cNvSpPr/>
          <p:nvPr/>
        </p:nvSpPr>
        <p:spPr>
          <a:xfrm rot="5400000">
            <a:off x="4903059" y="854801"/>
            <a:ext cx="478220" cy="187590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6" name="Šípka: doprava 15">
            <a:extLst>
              <a:ext uri="{FF2B5EF4-FFF2-40B4-BE49-F238E27FC236}">
                <a16:creationId xmlns:a16="http://schemas.microsoft.com/office/drawing/2014/main" id="{AEF3DDAC-FA30-752B-4551-89E322EBC973}"/>
              </a:ext>
            </a:extLst>
          </p:cNvPr>
          <p:cNvSpPr/>
          <p:nvPr/>
        </p:nvSpPr>
        <p:spPr>
          <a:xfrm rot="5400000">
            <a:off x="5822712" y="723422"/>
            <a:ext cx="478220" cy="187590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Šípka: doprava 16">
            <a:extLst>
              <a:ext uri="{FF2B5EF4-FFF2-40B4-BE49-F238E27FC236}">
                <a16:creationId xmlns:a16="http://schemas.microsoft.com/office/drawing/2014/main" id="{BF2928B1-FFD5-4020-9DD2-BA20556496E2}"/>
              </a:ext>
            </a:extLst>
          </p:cNvPr>
          <p:cNvSpPr/>
          <p:nvPr/>
        </p:nvSpPr>
        <p:spPr>
          <a:xfrm rot="5400000">
            <a:off x="1057706" y="3947261"/>
            <a:ext cx="478220" cy="187590"/>
          </a:xfrm>
          <a:prstGeom prst="rightArrow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Šípka: doprava 17">
            <a:extLst>
              <a:ext uri="{FF2B5EF4-FFF2-40B4-BE49-F238E27FC236}">
                <a16:creationId xmlns:a16="http://schemas.microsoft.com/office/drawing/2014/main" id="{6FBFC366-B6F9-E93A-8029-AFE762083D93}"/>
              </a:ext>
            </a:extLst>
          </p:cNvPr>
          <p:cNvSpPr/>
          <p:nvPr/>
        </p:nvSpPr>
        <p:spPr>
          <a:xfrm rot="5400000">
            <a:off x="2229603" y="3973537"/>
            <a:ext cx="478220" cy="187590"/>
          </a:xfrm>
          <a:prstGeom prst="rightArrow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Šípka: doprava 18">
            <a:extLst>
              <a:ext uri="{FF2B5EF4-FFF2-40B4-BE49-F238E27FC236}">
                <a16:creationId xmlns:a16="http://schemas.microsoft.com/office/drawing/2014/main" id="{548BA0DF-8CBE-7503-EA6D-CD9584855DDA}"/>
              </a:ext>
            </a:extLst>
          </p:cNvPr>
          <p:cNvSpPr/>
          <p:nvPr/>
        </p:nvSpPr>
        <p:spPr>
          <a:xfrm rot="5400000">
            <a:off x="3412012" y="4010325"/>
            <a:ext cx="478220" cy="187590"/>
          </a:xfrm>
          <a:prstGeom prst="rightArrow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Šípka: doprava 19">
            <a:extLst>
              <a:ext uri="{FF2B5EF4-FFF2-40B4-BE49-F238E27FC236}">
                <a16:creationId xmlns:a16="http://schemas.microsoft.com/office/drawing/2014/main" id="{0EBEB026-95AF-5692-9064-1128F5DC7CC3}"/>
              </a:ext>
            </a:extLst>
          </p:cNvPr>
          <p:cNvSpPr/>
          <p:nvPr/>
        </p:nvSpPr>
        <p:spPr>
          <a:xfrm rot="5400000">
            <a:off x="4562895" y="4047110"/>
            <a:ext cx="478220" cy="187590"/>
          </a:xfrm>
          <a:prstGeom prst="rightArrow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Šípka: doprava 21">
            <a:extLst>
              <a:ext uri="{FF2B5EF4-FFF2-40B4-BE49-F238E27FC236}">
                <a16:creationId xmlns:a16="http://schemas.microsoft.com/office/drawing/2014/main" id="{6F80EDCE-074A-2CDC-ABDB-7592344E100B}"/>
              </a:ext>
            </a:extLst>
          </p:cNvPr>
          <p:cNvSpPr/>
          <p:nvPr/>
        </p:nvSpPr>
        <p:spPr>
          <a:xfrm rot="5400000">
            <a:off x="1455685" y="4039425"/>
            <a:ext cx="478220" cy="187590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3" name="Šípka: doprava 22">
            <a:extLst>
              <a:ext uri="{FF2B5EF4-FFF2-40B4-BE49-F238E27FC236}">
                <a16:creationId xmlns:a16="http://schemas.microsoft.com/office/drawing/2014/main" id="{2628AFF5-8C26-5217-04EB-B1C87EF0673E}"/>
              </a:ext>
            </a:extLst>
          </p:cNvPr>
          <p:cNvSpPr/>
          <p:nvPr/>
        </p:nvSpPr>
        <p:spPr>
          <a:xfrm rot="5400000">
            <a:off x="2554017" y="4055189"/>
            <a:ext cx="478220" cy="187590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4" name="Šípka: doprava 23">
            <a:extLst>
              <a:ext uri="{FF2B5EF4-FFF2-40B4-BE49-F238E27FC236}">
                <a16:creationId xmlns:a16="http://schemas.microsoft.com/office/drawing/2014/main" id="{C13BE6AB-3062-5287-0EBD-3030A4176DCF}"/>
              </a:ext>
            </a:extLst>
          </p:cNvPr>
          <p:cNvSpPr/>
          <p:nvPr/>
        </p:nvSpPr>
        <p:spPr>
          <a:xfrm rot="5400000">
            <a:off x="3757451" y="4060444"/>
            <a:ext cx="478220" cy="187590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5" name="Šípka: doprava 24">
            <a:extLst>
              <a:ext uri="{FF2B5EF4-FFF2-40B4-BE49-F238E27FC236}">
                <a16:creationId xmlns:a16="http://schemas.microsoft.com/office/drawing/2014/main" id="{FAE64A3D-594F-E04D-DE8E-248B86A8CC3C}"/>
              </a:ext>
            </a:extLst>
          </p:cNvPr>
          <p:cNvSpPr/>
          <p:nvPr/>
        </p:nvSpPr>
        <p:spPr>
          <a:xfrm rot="5400000">
            <a:off x="4981902" y="4044673"/>
            <a:ext cx="478220" cy="187590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863D1A77-FC6F-F700-CB10-C5CB5F634679}"/>
              </a:ext>
            </a:extLst>
          </p:cNvPr>
          <p:cNvSpPr txBox="1"/>
          <p:nvPr/>
        </p:nvSpPr>
        <p:spPr>
          <a:xfrm>
            <a:off x="2793127" y="80215"/>
            <a:ext cx="1101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600" b="1" dirty="0" err="1"/>
              <a:t>Well</a:t>
            </a:r>
            <a:r>
              <a:rPr lang="sk-SK" sz="1600" b="1" dirty="0"/>
              <a:t> P63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2BC9A30E-CA55-006E-243A-6B6793DFEE64}"/>
              </a:ext>
            </a:extLst>
          </p:cNvPr>
          <p:cNvSpPr txBox="1"/>
          <p:nvPr/>
        </p:nvSpPr>
        <p:spPr>
          <a:xfrm>
            <a:off x="2664029" y="3602634"/>
            <a:ext cx="1101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600" b="1" dirty="0" err="1"/>
              <a:t>Well</a:t>
            </a:r>
            <a:r>
              <a:rPr lang="sk-SK" sz="1600" b="1" dirty="0"/>
              <a:t> P65</a:t>
            </a:r>
          </a:p>
        </p:txBody>
      </p:sp>
    </p:spTree>
    <p:extLst>
      <p:ext uri="{BB962C8B-B14F-4D97-AF65-F5344CB8AC3E}">
        <p14:creationId xmlns:p14="http://schemas.microsoft.com/office/powerpoint/2010/main" val="1304147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vál 125">
            <a:extLst>
              <a:ext uri="{FF2B5EF4-FFF2-40B4-BE49-F238E27FC236}">
                <a16:creationId xmlns:a16="http://schemas.microsoft.com/office/drawing/2014/main" id="{0739C0F6-1EFA-F347-855B-9F677A35037F}"/>
              </a:ext>
            </a:extLst>
          </p:cNvPr>
          <p:cNvSpPr/>
          <p:nvPr/>
        </p:nvSpPr>
        <p:spPr>
          <a:xfrm>
            <a:off x="1854869" y="2515029"/>
            <a:ext cx="960878" cy="9847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1462BDE-B365-4D23-8D19-E4F069EE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017-209F-2341-BF35-ECAA3959CCA5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89417A0-4F55-3EF4-0019-8A24476F0750}"/>
              </a:ext>
            </a:extLst>
          </p:cNvPr>
          <p:cNvSpPr txBox="1">
            <a:spLocks noChangeArrowheads="1"/>
          </p:cNvSpPr>
          <p:nvPr/>
        </p:nvSpPr>
        <p:spPr>
          <a:xfrm>
            <a:off x="-1" y="140693"/>
            <a:ext cx="13439775" cy="638669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l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527" b="1" u="none" strike="noStrike" kern="1200" cap="none" spc="0" normalizeH="0" baseline="0">
                <a:solidFill>
                  <a:srgbClr val="0066B3"/>
                </a:solidFill>
                <a:uFillTx/>
                <a:latin typeface="微软雅黑" panose="020B0503020204020204" charset="-122"/>
                <a:ea typeface="+mj-ea"/>
                <a:cs typeface="+mj-cs"/>
              </a:defRPr>
            </a:lvl1pPr>
          </a:lstStyle>
          <a:p>
            <a:pPr marL="0" lvl="1" indent="0" algn="ctr" defTabSz="914400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sk-SK" sz="3200" b="1" dirty="0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GAS FLOWRATE</a:t>
            </a:r>
            <a:endParaRPr lang="en-US" sz="3200" b="1" kern="1200" dirty="0">
              <a:solidFill>
                <a:srgbClr val="0066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03972132-D7CD-8256-7D75-EBABD4C8A346}"/>
              </a:ext>
            </a:extLst>
          </p:cNvPr>
          <p:cNvSpPr txBox="1"/>
          <p:nvPr/>
        </p:nvSpPr>
        <p:spPr>
          <a:xfrm>
            <a:off x="7145296" y="1227922"/>
            <a:ext cx="5767488" cy="4760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Important selection of constant representative flowrates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Low flowrates - bigger differences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Higher flowrates – more precise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High flowrates are limited due to risk of well equipment damage or damage to perforation interval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Well tests yield more precise results when reservoir is full due to potential of higher flowrates at the start of withdrawal season than at the end of season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1ACD0B5-D091-CEA1-FF1A-717A68A2FC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56" r="14428" b="5338"/>
          <a:stretch/>
        </p:blipFill>
        <p:spPr>
          <a:xfrm>
            <a:off x="85136" y="779362"/>
            <a:ext cx="7060160" cy="3230621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B8BC6B91-D2C0-D00C-1F02-7B9C265E82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22" r="30291" b="13706"/>
          <a:stretch/>
        </p:blipFill>
        <p:spPr>
          <a:xfrm>
            <a:off x="930112" y="4041513"/>
            <a:ext cx="5395897" cy="2821630"/>
          </a:xfrm>
          <a:prstGeom prst="rect">
            <a:avLst/>
          </a:prstGeom>
        </p:spPr>
      </p:pic>
      <p:sp>
        <p:nvSpPr>
          <p:cNvPr id="4" name="Šípka: doprava 3">
            <a:extLst>
              <a:ext uri="{FF2B5EF4-FFF2-40B4-BE49-F238E27FC236}">
                <a16:creationId xmlns:a16="http://schemas.microsoft.com/office/drawing/2014/main" id="{531DFA33-A286-230E-C4C2-58B808255E32}"/>
              </a:ext>
            </a:extLst>
          </p:cNvPr>
          <p:cNvSpPr/>
          <p:nvPr/>
        </p:nvSpPr>
        <p:spPr>
          <a:xfrm rot="5400000">
            <a:off x="2396979" y="737997"/>
            <a:ext cx="478220" cy="187590"/>
          </a:xfrm>
          <a:prstGeom prst="rightArrow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: doprava 5">
            <a:extLst>
              <a:ext uri="{FF2B5EF4-FFF2-40B4-BE49-F238E27FC236}">
                <a16:creationId xmlns:a16="http://schemas.microsoft.com/office/drawing/2014/main" id="{0A3969DF-2311-4A81-D25F-6251E5DD407A}"/>
              </a:ext>
            </a:extLst>
          </p:cNvPr>
          <p:cNvSpPr/>
          <p:nvPr/>
        </p:nvSpPr>
        <p:spPr>
          <a:xfrm rot="5400000">
            <a:off x="545621" y="2094702"/>
            <a:ext cx="478220" cy="187590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Šípka: doprava 7">
            <a:extLst>
              <a:ext uri="{FF2B5EF4-FFF2-40B4-BE49-F238E27FC236}">
                <a16:creationId xmlns:a16="http://schemas.microsoft.com/office/drawing/2014/main" id="{7BACB8DC-7CBC-E124-ED26-63503F01814D}"/>
              </a:ext>
            </a:extLst>
          </p:cNvPr>
          <p:cNvSpPr/>
          <p:nvPr/>
        </p:nvSpPr>
        <p:spPr>
          <a:xfrm rot="5400000">
            <a:off x="3500542" y="680662"/>
            <a:ext cx="478220" cy="187590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" name="Šípka: doprava 10">
            <a:extLst>
              <a:ext uri="{FF2B5EF4-FFF2-40B4-BE49-F238E27FC236}">
                <a16:creationId xmlns:a16="http://schemas.microsoft.com/office/drawing/2014/main" id="{F86066A7-04E1-D0B4-930E-544B0A5EAB0D}"/>
              </a:ext>
            </a:extLst>
          </p:cNvPr>
          <p:cNvSpPr/>
          <p:nvPr/>
        </p:nvSpPr>
        <p:spPr>
          <a:xfrm rot="5400000">
            <a:off x="5785650" y="779608"/>
            <a:ext cx="478220" cy="187590"/>
          </a:xfrm>
          <a:prstGeom prst="rightArrow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: zaoblené rohy 12">
            <a:extLst>
              <a:ext uri="{FF2B5EF4-FFF2-40B4-BE49-F238E27FC236}">
                <a16:creationId xmlns:a16="http://schemas.microsoft.com/office/drawing/2014/main" id="{519CD575-A528-9608-43A3-86D2E29A754B}"/>
              </a:ext>
            </a:extLst>
          </p:cNvPr>
          <p:cNvSpPr/>
          <p:nvPr/>
        </p:nvSpPr>
        <p:spPr>
          <a:xfrm>
            <a:off x="4632287" y="1949387"/>
            <a:ext cx="2134407" cy="9847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Impact of different flowrates on model difference</a:t>
            </a:r>
            <a:r>
              <a:rPr lang="sk-SK" sz="1600" b="1" dirty="0"/>
              <a:t>s</a:t>
            </a:r>
            <a:endParaRPr lang="en-US" sz="1600" b="1" dirty="0"/>
          </a:p>
        </p:txBody>
      </p: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2A57281A-A38C-07D7-7FD2-70C3D923BF0A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3645857" y="1158636"/>
            <a:ext cx="986430" cy="128310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>
            <a:extLst>
              <a:ext uri="{FF2B5EF4-FFF2-40B4-BE49-F238E27FC236}">
                <a16:creationId xmlns:a16="http://schemas.microsoft.com/office/drawing/2014/main" id="{2E7AD351-EBAE-173B-01A4-216DC7A44CDC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1052945" y="2427607"/>
            <a:ext cx="3579342" cy="1413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>
            <a:extLst>
              <a:ext uri="{FF2B5EF4-FFF2-40B4-BE49-F238E27FC236}">
                <a16:creationId xmlns:a16="http://schemas.microsoft.com/office/drawing/2014/main" id="{1F212478-4D22-084D-7492-A78F71CBF145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3121891" y="2934087"/>
            <a:ext cx="2577600" cy="274627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>
            <a:extLst>
              <a:ext uri="{FF2B5EF4-FFF2-40B4-BE49-F238E27FC236}">
                <a16:creationId xmlns:a16="http://schemas.microsoft.com/office/drawing/2014/main" id="{EA699141-26E2-11F6-7C13-8D9D0EB012F7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5699491" y="2934087"/>
            <a:ext cx="313416" cy="293100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>
            <a:extLst>
              <a:ext uri="{FF2B5EF4-FFF2-40B4-BE49-F238E27FC236}">
                <a16:creationId xmlns:a16="http://schemas.microsoft.com/office/drawing/2014/main" id="{6C0BB4D6-684C-FC82-8F4D-DDEE543C1A78}"/>
              </a:ext>
            </a:extLst>
          </p:cNvPr>
          <p:cNvSpPr txBox="1"/>
          <p:nvPr/>
        </p:nvSpPr>
        <p:spPr>
          <a:xfrm>
            <a:off x="2815747" y="165263"/>
            <a:ext cx="14885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600" b="1" dirty="0" err="1"/>
              <a:t>Well</a:t>
            </a:r>
            <a:r>
              <a:rPr lang="sk-SK" sz="1600" b="1" dirty="0"/>
              <a:t> P113</a:t>
            </a:r>
          </a:p>
        </p:txBody>
      </p:sp>
    </p:spTree>
    <p:extLst>
      <p:ext uri="{BB962C8B-B14F-4D97-AF65-F5344CB8AC3E}">
        <p14:creationId xmlns:p14="http://schemas.microsoft.com/office/powerpoint/2010/main" val="3607514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jekt pre obrázok 6">
            <a:extLst>
              <a:ext uri="{FF2B5EF4-FFF2-40B4-BE49-F238E27FC236}">
                <a16:creationId xmlns:a16="http://schemas.microsoft.com/office/drawing/2014/main" id="{1F5466D9-CFFE-35E6-2A66-AF634355B7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4" t="28405" r="27129" b="38022"/>
          <a:stretch/>
        </p:blipFill>
        <p:spPr>
          <a:xfrm>
            <a:off x="73891" y="1130319"/>
            <a:ext cx="5650966" cy="5731008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1462BDE-B365-4D23-8D19-E4F069EE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017-209F-2341-BF35-ECAA3959CCA5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AF8F5E7-D5F8-156D-DB17-BD7FD0467193}"/>
              </a:ext>
            </a:extLst>
          </p:cNvPr>
          <p:cNvSpPr txBox="1">
            <a:spLocks noChangeArrowheads="1"/>
          </p:cNvSpPr>
          <p:nvPr/>
        </p:nvSpPr>
        <p:spPr>
          <a:xfrm>
            <a:off x="-1" y="140693"/>
            <a:ext cx="13439775" cy="638669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l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527" b="1" u="none" strike="noStrike" kern="1200" cap="none" spc="0" normalizeH="0" baseline="0">
                <a:solidFill>
                  <a:srgbClr val="0066B3"/>
                </a:solidFill>
                <a:uFillTx/>
                <a:latin typeface="微软雅黑" panose="020B0503020204020204" charset="-122"/>
                <a:ea typeface="+mj-ea"/>
                <a:cs typeface="+mj-cs"/>
              </a:defRPr>
            </a:lvl1pPr>
          </a:lstStyle>
          <a:p>
            <a:pPr marL="0" lvl="1" indent="0" algn="ctr" defTabSz="914400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sk-SK" sz="3200" b="1" kern="1200" dirty="0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WELL </a:t>
            </a:r>
            <a:r>
              <a:rPr lang="sk-SK" sz="3200" b="1" dirty="0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COMMUNICATION</a:t>
            </a:r>
            <a:endParaRPr lang="en-US" sz="3200" b="1" kern="1200" dirty="0">
              <a:solidFill>
                <a:srgbClr val="0066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2FCC7425-FFFF-813C-DD48-25445C9A2E2D}"/>
              </a:ext>
            </a:extLst>
          </p:cNvPr>
          <p:cNvSpPr txBox="1"/>
          <p:nvPr/>
        </p:nvSpPr>
        <p:spPr>
          <a:xfrm>
            <a:off x="6498215" y="2427655"/>
            <a:ext cx="6377277" cy="241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Well boreholes in close proximity influence each other gas flowrates - cause additional differences in well test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During well test, potential influencing wells needs to be shut in</a:t>
            </a:r>
          </a:p>
        </p:txBody>
      </p:sp>
      <p:sp>
        <p:nvSpPr>
          <p:cNvPr id="10" name="Šípka: obojsmerná vodorovná 9">
            <a:extLst>
              <a:ext uri="{FF2B5EF4-FFF2-40B4-BE49-F238E27FC236}">
                <a16:creationId xmlns:a16="http://schemas.microsoft.com/office/drawing/2014/main" id="{1D716A49-485C-312D-97AD-54D16980E88D}"/>
              </a:ext>
            </a:extLst>
          </p:cNvPr>
          <p:cNvSpPr/>
          <p:nvPr/>
        </p:nvSpPr>
        <p:spPr>
          <a:xfrm rot="18487721">
            <a:off x="3010371" y="5935398"/>
            <a:ext cx="426239" cy="205563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Vývojový diagram: spojnica 11">
            <a:extLst>
              <a:ext uri="{FF2B5EF4-FFF2-40B4-BE49-F238E27FC236}">
                <a16:creationId xmlns:a16="http://schemas.microsoft.com/office/drawing/2014/main" id="{3D725730-2902-7E21-079C-EB3134887782}"/>
              </a:ext>
            </a:extLst>
          </p:cNvPr>
          <p:cNvSpPr/>
          <p:nvPr/>
        </p:nvSpPr>
        <p:spPr>
          <a:xfrm>
            <a:off x="2666753" y="6170074"/>
            <a:ext cx="520658" cy="500091"/>
          </a:xfrm>
          <a:prstGeom prst="flowChartConnec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Vývojový diagram: spojnica 13">
            <a:extLst>
              <a:ext uri="{FF2B5EF4-FFF2-40B4-BE49-F238E27FC236}">
                <a16:creationId xmlns:a16="http://schemas.microsoft.com/office/drawing/2014/main" id="{83737C3B-6243-9512-7047-9BF00CAAFA21}"/>
              </a:ext>
            </a:extLst>
          </p:cNvPr>
          <p:cNvSpPr/>
          <p:nvPr/>
        </p:nvSpPr>
        <p:spPr>
          <a:xfrm>
            <a:off x="3234790" y="5365098"/>
            <a:ext cx="520658" cy="500091"/>
          </a:xfrm>
          <a:prstGeom prst="flowChartConnec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Vývojový diagram: spojnica 14">
            <a:extLst>
              <a:ext uri="{FF2B5EF4-FFF2-40B4-BE49-F238E27FC236}">
                <a16:creationId xmlns:a16="http://schemas.microsoft.com/office/drawing/2014/main" id="{1D23B972-F2D5-C7C9-4FEC-FCE6EE046DDF}"/>
              </a:ext>
            </a:extLst>
          </p:cNvPr>
          <p:cNvSpPr/>
          <p:nvPr/>
        </p:nvSpPr>
        <p:spPr>
          <a:xfrm>
            <a:off x="1096571" y="4113572"/>
            <a:ext cx="520658" cy="500091"/>
          </a:xfrm>
          <a:prstGeom prst="flowChartConnec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Vývojový diagram: spojnica 15">
            <a:extLst>
              <a:ext uri="{FF2B5EF4-FFF2-40B4-BE49-F238E27FC236}">
                <a16:creationId xmlns:a16="http://schemas.microsoft.com/office/drawing/2014/main" id="{59AB4829-3526-BBC5-4271-E53E79E201AB}"/>
              </a:ext>
            </a:extLst>
          </p:cNvPr>
          <p:cNvSpPr/>
          <p:nvPr/>
        </p:nvSpPr>
        <p:spPr>
          <a:xfrm>
            <a:off x="699406" y="5046941"/>
            <a:ext cx="520658" cy="500091"/>
          </a:xfrm>
          <a:prstGeom prst="flowChartConnec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Vývojový diagram: spojnica 16">
            <a:extLst>
              <a:ext uri="{FF2B5EF4-FFF2-40B4-BE49-F238E27FC236}">
                <a16:creationId xmlns:a16="http://schemas.microsoft.com/office/drawing/2014/main" id="{A2461958-7179-161B-75BE-C19A57EC6A94}"/>
              </a:ext>
            </a:extLst>
          </p:cNvPr>
          <p:cNvSpPr/>
          <p:nvPr/>
        </p:nvSpPr>
        <p:spPr>
          <a:xfrm>
            <a:off x="4967691" y="1246176"/>
            <a:ext cx="520658" cy="500091"/>
          </a:xfrm>
          <a:prstGeom prst="flowChartConnec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Vývojový diagram: spojnica 17">
            <a:extLst>
              <a:ext uri="{FF2B5EF4-FFF2-40B4-BE49-F238E27FC236}">
                <a16:creationId xmlns:a16="http://schemas.microsoft.com/office/drawing/2014/main" id="{1CEAC3FD-A64C-B97A-1310-49D1EF910A1A}"/>
              </a:ext>
            </a:extLst>
          </p:cNvPr>
          <p:cNvSpPr/>
          <p:nvPr/>
        </p:nvSpPr>
        <p:spPr>
          <a:xfrm>
            <a:off x="4204606" y="2054175"/>
            <a:ext cx="520658" cy="500091"/>
          </a:xfrm>
          <a:prstGeom prst="flowChartConnec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Šípka: obojsmerná vodorovná 18">
            <a:extLst>
              <a:ext uri="{FF2B5EF4-FFF2-40B4-BE49-F238E27FC236}">
                <a16:creationId xmlns:a16="http://schemas.microsoft.com/office/drawing/2014/main" id="{667284B9-2BF0-3128-0B39-E8C9C8448540}"/>
              </a:ext>
            </a:extLst>
          </p:cNvPr>
          <p:cNvSpPr/>
          <p:nvPr/>
        </p:nvSpPr>
        <p:spPr>
          <a:xfrm rot="17805588">
            <a:off x="956050" y="4735790"/>
            <a:ext cx="426239" cy="205563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Šípka: obojsmerná vodorovná 19">
            <a:extLst>
              <a:ext uri="{FF2B5EF4-FFF2-40B4-BE49-F238E27FC236}">
                <a16:creationId xmlns:a16="http://schemas.microsoft.com/office/drawing/2014/main" id="{EC3B7A2D-D876-44B8-7116-BE5B4DF8B11F}"/>
              </a:ext>
            </a:extLst>
          </p:cNvPr>
          <p:cNvSpPr/>
          <p:nvPr/>
        </p:nvSpPr>
        <p:spPr>
          <a:xfrm rot="18790423">
            <a:off x="4585529" y="1747139"/>
            <a:ext cx="554871" cy="302591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7733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vál 125">
            <a:extLst>
              <a:ext uri="{FF2B5EF4-FFF2-40B4-BE49-F238E27FC236}">
                <a16:creationId xmlns:a16="http://schemas.microsoft.com/office/drawing/2014/main" id="{0739C0F6-1EFA-F347-855B-9F677A35037F}"/>
              </a:ext>
            </a:extLst>
          </p:cNvPr>
          <p:cNvSpPr/>
          <p:nvPr/>
        </p:nvSpPr>
        <p:spPr>
          <a:xfrm>
            <a:off x="1854869" y="2515029"/>
            <a:ext cx="960878" cy="9847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1462BDE-B365-4D23-8D19-E4F069EE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017-209F-2341-BF35-ECAA3959CCA5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EF7C961-BE5D-570B-A632-3D811FF6E45B}"/>
              </a:ext>
            </a:extLst>
          </p:cNvPr>
          <p:cNvSpPr txBox="1">
            <a:spLocks noChangeArrowheads="1"/>
          </p:cNvSpPr>
          <p:nvPr/>
        </p:nvSpPr>
        <p:spPr>
          <a:xfrm>
            <a:off x="-1" y="140693"/>
            <a:ext cx="13439775" cy="638669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l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527" b="1" u="none" strike="noStrike" kern="1200" cap="none" spc="0" normalizeH="0" baseline="0">
                <a:solidFill>
                  <a:srgbClr val="0066B3"/>
                </a:solidFill>
                <a:uFillTx/>
                <a:latin typeface="微软雅黑" panose="020B0503020204020204" charset="-122"/>
                <a:ea typeface="+mj-ea"/>
                <a:cs typeface="+mj-cs"/>
              </a:defRPr>
            </a:lvl1pPr>
          </a:lstStyle>
          <a:p>
            <a:pPr marL="0" lvl="1" indent="0" algn="ctr" defTabSz="914400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sk-SK" sz="3200" b="1" dirty="0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SCHEDULE FOR TESTING</a:t>
            </a:r>
            <a:endParaRPr lang="en-US" sz="3200" b="1" kern="1200" dirty="0">
              <a:solidFill>
                <a:srgbClr val="0066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6" name="Tabuľka 6">
            <a:extLst>
              <a:ext uri="{FF2B5EF4-FFF2-40B4-BE49-F238E27FC236}">
                <a16:creationId xmlns:a16="http://schemas.microsoft.com/office/drawing/2014/main" id="{71C1CE5B-E702-A3A2-1E89-A32E7EA96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544642"/>
              </p:ext>
            </p:extLst>
          </p:nvPr>
        </p:nvGraphicFramePr>
        <p:xfrm>
          <a:off x="3011054" y="1430529"/>
          <a:ext cx="6767131" cy="196913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22668">
                  <a:extLst>
                    <a:ext uri="{9D8B030D-6E8A-4147-A177-3AD203B41FA5}">
                      <a16:colId xmlns:a16="http://schemas.microsoft.com/office/drawing/2014/main" val="3778316674"/>
                    </a:ext>
                  </a:extLst>
                </a:gridCol>
                <a:gridCol w="1694180">
                  <a:extLst>
                    <a:ext uri="{9D8B030D-6E8A-4147-A177-3AD203B41FA5}">
                      <a16:colId xmlns:a16="http://schemas.microsoft.com/office/drawing/2014/main" val="2988663712"/>
                    </a:ext>
                  </a:extLst>
                </a:gridCol>
                <a:gridCol w="1862455">
                  <a:extLst>
                    <a:ext uri="{9D8B030D-6E8A-4147-A177-3AD203B41FA5}">
                      <a16:colId xmlns:a16="http://schemas.microsoft.com/office/drawing/2014/main" val="1270442478"/>
                    </a:ext>
                  </a:extLst>
                </a:gridCol>
                <a:gridCol w="2187828">
                  <a:extLst>
                    <a:ext uri="{9D8B030D-6E8A-4147-A177-3AD203B41FA5}">
                      <a16:colId xmlns:a16="http://schemas.microsoft.com/office/drawing/2014/main" val="2577910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Well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Shut in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Running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Requested 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954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noProof="0" dirty="0"/>
                        <a:t>P63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 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3 hrs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700 000 m</a:t>
                      </a:r>
                      <a:r>
                        <a:rPr lang="en-GB" baseline="30000" noProof="0" dirty="0"/>
                        <a:t>3</a:t>
                      </a:r>
                      <a:r>
                        <a:rPr lang="en-GB" baseline="0" noProof="0" dirty="0"/>
                        <a:t>/d</a:t>
                      </a:r>
                      <a:endParaRPr lang="en-GB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831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noProof="0" dirty="0"/>
                        <a:t>P101H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1.5 hrs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5 hrs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900 000 m</a:t>
                      </a:r>
                      <a:r>
                        <a:rPr lang="en-GB" baseline="30000" noProof="0" dirty="0"/>
                        <a:t>3</a:t>
                      </a:r>
                      <a:r>
                        <a:rPr lang="en-GB" baseline="0" noProof="0" dirty="0"/>
                        <a:t>/d</a:t>
                      </a:r>
                      <a:endParaRPr lang="en-GB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392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noProof="0" dirty="0"/>
                        <a:t>P65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9 hrs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5 hrs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650 000 m</a:t>
                      </a:r>
                      <a:r>
                        <a:rPr lang="en-GB" baseline="30000" noProof="0" dirty="0"/>
                        <a:t>3</a:t>
                      </a:r>
                      <a:r>
                        <a:rPr lang="en-GB" baseline="0" noProof="0" dirty="0"/>
                        <a:t>/d</a:t>
                      </a:r>
                      <a:endParaRPr lang="en-GB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3374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7131700"/>
                  </a:ext>
                </a:extLst>
              </a:tr>
            </a:tbl>
          </a:graphicData>
        </a:graphic>
      </p:graphicFrame>
      <p:sp>
        <p:nvSpPr>
          <p:cNvPr id="4" name="BlokTextu 3">
            <a:extLst>
              <a:ext uri="{FF2B5EF4-FFF2-40B4-BE49-F238E27FC236}">
                <a16:creationId xmlns:a16="http://schemas.microsoft.com/office/drawing/2014/main" id="{64F33148-3AAA-D52D-86D2-87DA90B15B50}"/>
              </a:ext>
            </a:extLst>
          </p:cNvPr>
          <p:cNvSpPr txBox="1"/>
          <p:nvPr/>
        </p:nvSpPr>
        <p:spPr>
          <a:xfrm>
            <a:off x="1658840" y="4114538"/>
            <a:ext cx="10122092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Only one well is tested at a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Test consists of multiple shut in and running sequences to acquire more representative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Test schedule is consulted with Gas Storage Operations Management to match customer requests</a:t>
            </a:r>
          </a:p>
        </p:txBody>
      </p:sp>
    </p:spTree>
    <p:extLst>
      <p:ext uri="{BB962C8B-B14F-4D97-AF65-F5344CB8AC3E}">
        <p14:creationId xmlns:p14="http://schemas.microsoft.com/office/powerpoint/2010/main" val="168964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1462BDE-B365-4D23-8D19-E4F069EE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017-209F-2341-BF35-ECAA3959CCA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7E8063C4-6366-E055-378F-4283C4C4C2D4}"/>
              </a:ext>
            </a:extLst>
          </p:cNvPr>
          <p:cNvSpPr txBox="1"/>
          <p:nvPr/>
        </p:nvSpPr>
        <p:spPr>
          <a:xfrm>
            <a:off x="3181539" y="1837495"/>
            <a:ext cx="7076696" cy="3272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rgbClr val="0070C0"/>
                </a:solidFill>
              </a:rPr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rgbClr val="0070C0"/>
                </a:solidFill>
              </a:rPr>
              <a:t>UGS MODEL IN NAFTA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rgbClr val="0070C0"/>
                </a:solidFill>
              </a:rPr>
              <a:t>RESULTS INTERPRETATION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rgbClr val="0070C0"/>
                </a:solidFill>
              </a:rPr>
              <a:t>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rgbClr val="0070C0"/>
                </a:solidFill>
              </a:rPr>
              <a:t>APPLICATION OF UGS MODEL IN OTHER STORAGES</a:t>
            </a:r>
          </a:p>
        </p:txBody>
      </p:sp>
    </p:spTree>
    <p:extLst>
      <p:ext uri="{BB962C8B-B14F-4D97-AF65-F5344CB8AC3E}">
        <p14:creationId xmlns:p14="http://schemas.microsoft.com/office/powerpoint/2010/main" val="3902299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F6951A46-703A-9AFE-1BD4-FA70CFD85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42" y="865767"/>
            <a:ext cx="8350477" cy="4849091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1462BDE-B365-4D23-8D19-E4F069EE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017-209F-2341-BF35-ECAA3959CCA5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59A3F42-D540-4ECF-2051-EE0A7DBAC0EF}"/>
              </a:ext>
            </a:extLst>
          </p:cNvPr>
          <p:cNvSpPr txBox="1">
            <a:spLocks noChangeArrowheads="1"/>
          </p:cNvSpPr>
          <p:nvPr/>
        </p:nvSpPr>
        <p:spPr>
          <a:xfrm>
            <a:off x="-1" y="140693"/>
            <a:ext cx="13439775" cy="638669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l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527" b="1" u="none" strike="noStrike" kern="1200" cap="none" spc="0" normalizeH="0" baseline="0">
                <a:solidFill>
                  <a:srgbClr val="0066B3"/>
                </a:solidFill>
                <a:uFillTx/>
                <a:latin typeface="微软雅黑" panose="020B0503020204020204" charset="-122"/>
                <a:ea typeface="+mj-ea"/>
                <a:cs typeface="+mj-cs"/>
              </a:defRPr>
            </a:lvl1pPr>
          </a:lstStyle>
          <a:p>
            <a:pPr marL="0" lvl="1" indent="0" algn="ctr" defTabSz="914400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3200" b="1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FUTURE PLANS</a:t>
            </a:r>
            <a:r>
              <a:rPr lang="en-GB" sz="3200" b="1" kern="1200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FOR NEXT GAS STORAGE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2B38B37-1918-5DFB-DB5F-994BDA46527E}"/>
              </a:ext>
            </a:extLst>
          </p:cNvPr>
          <p:cNvSpPr txBox="1"/>
          <p:nvPr/>
        </p:nvSpPr>
        <p:spPr>
          <a:xfrm>
            <a:off x="8562194" y="1372618"/>
            <a:ext cx="4756639" cy="1672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/>
              <a:t>Humbly Grove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Gas Storage facility in 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Plan to start WPM by the end of 2023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DEAAA0E1-28D8-FEDA-B16E-9BE7F1634A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81"/>
          <a:stretch/>
        </p:blipFill>
        <p:spPr>
          <a:xfrm>
            <a:off x="8562194" y="4174834"/>
            <a:ext cx="4756639" cy="257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38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007F3EC-56F1-4C72-819B-211D68EDA6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82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1462BDE-B365-4D23-8D19-E4F069EE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017-209F-2341-BF35-ECAA3959CCA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7AC5F74-9208-8FEB-B4A3-C2290319F6E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40693"/>
            <a:ext cx="13439775" cy="638669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l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527" b="1" u="none" strike="noStrike" kern="1200" cap="none" spc="0" normalizeH="0" baseline="0">
                <a:solidFill>
                  <a:srgbClr val="0066B3"/>
                </a:solidFill>
                <a:uFillTx/>
                <a:latin typeface="微软雅黑" panose="020B0503020204020204" charset="-122"/>
                <a:ea typeface="+mj-ea"/>
                <a:cs typeface="+mj-cs"/>
              </a:defRPr>
            </a:lvl1pPr>
          </a:lstStyle>
          <a:p>
            <a:pPr marL="0" lvl="1" indent="0" algn="ctr" defTabSz="914400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sk-SK" sz="3200" b="1" dirty="0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INTRODUCTION</a:t>
            </a:r>
            <a:endParaRPr lang="en-US" sz="3200" b="1" kern="1200" dirty="0">
              <a:solidFill>
                <a:srgbClr val="0066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2922403F-80E8-1E99-945D-289ECBBA64E3}"/>
              </a:ext>
            </a:extLst>
          </p:cNvPr>
          <p:cNvSpPr/>
          <p:nvPr/>
        </p:nvSpPr>
        <p:spPr>
          <a:xfrm>
            <a:off x="1854869" y="2515029"/>
            <a:ext cx="960878" cy="9847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442A6696-F062-AAC4-E588-7676A8DFD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73" y="1054336"/>
            <a:ext cx="9121702" cy="4890785"/>
          </a:xfrm>
          <a:prstGeom prst="rect">
            <a:avLst/>
          </a:prstGeom>
        </p:spPr>
      </p:pic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413F6FC6-E06E-4C21-3442-6E276B2A26EA}"/>
              </a:ext>
            </a:extLst>
          </p:cNvPr>
          <p:cNvCxnSpPr>
            <a:cxnSpLocks/>
          </p:cNvCxnSpPr>
          <p:nvPr/>
        </p:nvCxnSpPr>
        <p:spPr>
          <a:xfrm flipH="1" flipV="1">
            <a:off x="6935063" y="2927927"/>
            <a:ext cx="88178" cy="163483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AE9929D0-98CE-A2F0-659D-5AA65FF83742}"/>
              </a:ext>
            </a:extLst>
          </p:cNvPr>
          <p:cNvCxnSpPr>
            <a:cxnSpLocks/>
          </p:cNvCxnSpPr>
          <p:nvPr/>
        </p:nvCxnSpPr>
        <p:spPr>
          <a:xfrm flipV="1">
            <a:off x="7023241" y="3208506"/>
            <a:ext cx="946295" cy="135425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95F65C8F-A551-553A-34CD-FC22A5088C6B}"/>
              </a:ext>
            </a:extLst>
          </p:cNvPr>
          <p:cNvCxnSpPr>
            <a:cxnSpLocks/>
          </p:cNvCxnSpPr>
          <p:nvPr/>
        </p:nvCxnSpPr>
        <p:spPr>
          <a:xfrm flipV="1">
            <a:off x="7023241" y="3232727"/>
            <a:ext cx="1657495" cy="130581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ovacia šípka 21">
            <a:extLst>
              <a:ext uri="{FF2B5EF4-FFF2-40B4-BE49-F238E27FC236}">
                <a16:creationId xmlns:a16="http://schemas.microsoft.com/office/drawing/2014/main" id="{21678340-1EE7-CDF9-05B9-0E3449CE047C}"/>
              </a:ext>
            </a:extLst>
          </p:cNvPr>
          <p:cNvCxnSpPr>
            <a:cxnSpLocks/>
          </p:cNvCxnSpPr>
          <p:nvPr/>
        </p:nvCxnSpPr>
        <p:spPr>
          <a:xfrm flipV="1">
            <a:off x="7023241" y="3389745"/>
            <a:ext cx="2017713" cy="117301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24">
            <a:extLst>
              <a:ext uri="{FF2B5EF4-FFF2-40B4-BE49-F238E27FC236}">
                <a16:creationId xmlns:a16="http://schemas.microsoft.com/office/drawing/2014/main" id="{BBD442B7-0C26-B4D2-A286-7E5EFBE9C467}"/>
              </a:ext>
            </a:extLst>
          </p:cNvPr>
          <p:cNvCxnSpPr>
            <a:cxnSpLocks/>
          </p:cNvCxnSpPr>
          <p:nvPr/>
        </p:nvCxnSpPr>
        <p:spPr>
          <a:xfrm flipV="1">
            <a:off x="7023241" y="3499728"/>
            <a:ext cx="1574368" cy="106303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kTextu 28">
            <a:extLst>
              <a:ext uri="{FF2B5EF4-FFF2-40B4-BE49-F238E27FC236}">
                <a16:creationId xmlns:a16="http://schemas.microsoft.com/office/drawing/2014/main" id="{30E6D2FA-47EE-8066-827A-638DDD1D0260}"/>
              </a:ext>
            </a:extLst>
          </p:cNvPr>
          <p:cNvSpPr txBox="1"/>
          <p:nvPr/>
        </p:nvSpPr>
        <p:spPr>
          <a:xfrm>
            <a:off x="223218" y="1235159"/>
            <a:ext cx="6171950" cy="3221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u="sng"/>
              <a:t>NAFTA </a:t>
            </a:r>
            <a:r>
              <a:rPr lang="en-GB" sz="2000" b="1" u="sng" dirty="0" err="1"/>
              <a:t>a.s.</a:t>
            </a:r>
            <a:endParaRPr lang="en-GB" sz="20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6th largest Operator of Natural Gas Storages in Europe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Storage capacity: 64 </a:t>
            </a:r>
            <a:r>
              <a:rPr lang="en-GB" sz="2000" dirty="0" err="1"/>
              <a:t>TWh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Value in flexibility</a:t>
            </a:r>
          </a:p>
          <a:p>
            <a:pPr marL="523875" lvl="1" indent="-342900">
              <a:buClrTx/>
              <a:buFont typeface="Courier New" panose="02070309020205020404" pitchFamily="49" charset="0"/>
              <a:buChar char="o"/>
            </a:pPr>
            <a:r>
              <a:rPr lang="en-GB" sz="2000" dirty="0"/>
              <a:t>Technical</a:t>
            </a:r>
          </a:p>
          <a:p>
            <a:pPr marL="523875" lvl="1" indent="-342900">
              <a:buClrTx/>
              <a:buFont typeface="Courier New" panose="02070309020205020404" pitchFamily="49" charset="0"/>
              <a:buChar char="o"/>
            </a:pPr>
            <a:r>
              <a:rPr lang="en-GB" sz="2000" dirty="0"/>
              <a:t>Commercial</a:t>
            </a:r>
          </a:p>
          <a:p>
            <a:pPr marL="523875" lvl="1" indent="-342900">
              <a:buClrTx/>
              <a:buFont typeface="Courier New" panose="02070309020205020404" pitchFamily="49" charset="0"/>
              <a:buChar char="o"/>
            </a:pPr>
            <a:r>
              <a:rPr lang="en-GB" sz="2000" dirty="0"/>
              <a:t>Position in the Markets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Intention to develop all these areas</a:t>
            </a:r>
          </a:p>
        </p:txBody>
      </p:sp>
      <p:sp>
        <p:nvSpPr>
          <p:cNvPr id="30" name="Šípka: nadol 29">
            <a:extLst>
              <a:ext uri="{FF2B5EF4-FFF2-40B4-BE49-F238E27FC236}">
                <a16:creationId xmlns:a16="http://schemas.microsoft.com/office/drawing/2014/main" id="{41A97CB4-2F42-4E07-D121-406E7903BCBD}"/>
              </a:ext>
            </a:extLst>
          </p:cNvPr>
          <p:cNvSpPr/>
          <p:nvPr/>
        </p:nvSpPr>
        <p:spPr>
          <a:xfrm>
            <a:off x="2350832" y="4786648"/>
            <a:ext cx="686436" cy="1265381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AF06C6B1-0A10-BD8F-8D62-31EA686AABEE}"/>
              </a:ext>
            </a:extLst>
          </p:cNvPr>
          <p:cNvSpPr txBox="1"/>
          <p:nvPr/>
        </p:nvSpPr>
        <p:spPr>
          <a:xfrm>
            <a:off x="1734272" y="6296290"/>
            <a:ext cx="21629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/>
              <a:t>Next expansion</a:t>
            </a:r>
          </a:p>
        </p:txBody>
      </p:sp>
    </p:spTree>
    <p:extLst>
      <p:ext uri="{BB962C8B-B14F-4D97-AF65-F5344CB8AC3E}">
        <p14:creationId xmlns:p14="http://schemas.microsoft.com/office/powerpoint/2010/main" val="354337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1462BDE-B365-4D23-8D19-E4F069EE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017-209F-2341-BF35-ECAA3959CCA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7AC5F74-9208-8FEB-B4A3-C2290319F6E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40693"/>
            <a:ext cx="13439775" cy="638669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l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527" b="1" u="none" strike="noStrike" kern="1200" cap="none" spc="0" normalizeH="0" baseline="0">
                <a:solidFill>
                  <a:srgbClr val="0066B3"/>
                </a:solidFill>
                <a:uFillTx/>
                <a:latin typeface="微软雅黑" panose="020B0503020204020204" charset="-122"/>
                <a:ea typeface="+mj-ea"/>
                <a:cs typeface="+mj-cs"/>
              </a:defRPr>
            </a:lvl1pPr>
          </a:lstStyle>
          <a:p>
            <a:pPr marL="0" lvl="1" indent="0" algn="ctr" defTabSz="914400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sk-SK" sz="3200" b="1" dirty="0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GAS STORAGE WELL</a:t>
            </a:r>
            <a:endParaRPr lang="en-US" sz="3200" b="1" kern="1200" dirty="0">
              <a:solidFill>
                <a:srgbClr val="0066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2922403F-80E8-1E99-945D-289ECBBA64E3}"/>
              </a:ext>
            </a:extLst>
          </p:cNvPr>
          <p:cNvSpPr/>
          <p:nvPr/>
        </p:nvSpPr>
        <p:spPr>
          <a:xfrm>
            <a:off x="1854869" y="2515029"/>
            <a:ext cx="960878" cy="9847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Picture 57" descr="D:\Data\Peter Hudec\Vrtba - Literatura\Prezentácia POS a V 2011, Naftárska univerzita\POS - Zásobníkové\1 Sonda plynová - zásobníková..jpg">
            <a:extLst>
              <a:ext uri="{FF2B5EF4-FFF2-40B4-BE49-F238E27FC236}">
                <a16:creationId xmlns:a16="http://schemas.microsoft.com/office/drawing/2014/main" id="{5F5FB6A7-110D-A0DC-E7C8-54DCBD8A3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53" y="991936"/>
            <a:ext cx="2523631" cy="557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178F1C0C-6A6B-A2CE-FD22-17BCB036574E}"/>
              </a:ext>
            </a:extLst>
          </p:cNvPr>
          <p:cNvSpPr txBox="1"/>
          <p:nvPr/>
        </p:nvSpPr>
        <p:spPr>
          <a:xfrm>
            <a:off x="4985329" y="1622419"/>
            <a:ext cx="6975764" cy="18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UGS Facilities are critical part of the gas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Gas storage wells</a:t>
            </a:r>
          </a:p>
          <a:p>
            <a:pPr marL="523875" lvl="1" indent="-34290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GB" sz="2000" dirty="0"/>
              <a:t>Connection between reservoir and </a:t>
            </a:r>
            <a:r>
              <a:rPr lang="en-GB" sz="2000" dirty="0" err="1"/>
              <a:t>sufrace</a:t>
            </a:r>
            <a:r>
              <a:rPr lang="en-GB" sz="2000" dirty="0"/>
              <a:t> technology</a:t>
            </a:r>
          </a:p>
          <a:p>
            <a:pPr marL="523875" lvl="1" indent="-342900">
              <a:buClrTx/>
              <a:buFont typeface="Courier New" panose="02070309020205020404" pitchFamily="49" charset="0"/>
              <a:buChar char="o"/>
            </a:pPr>
            <a:r>
              <a:rPr lang="en-GB" sz="2000" dirty="0"/>
              <a:t>Injection and Withdrawal of natural gas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2908E298-329D-A063-8BB3-6E620794D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466" y="3850769"/>
            <a:ext cx="4717482" cy="2492098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49E8B2CD-C2CC-4F12-8F01-91A375AC45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55"/>
          <a:stretch/>
        </p:blipFill>
        <p:spPr>
          <a:xfrm>
            <a:off x="8889754" y="3850769"/>
            <a:ext cx="4040095" cy="24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0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vál 125">
            <a:extLst>
              <a:ext uri="{FF2B5EF4-FFF2-40B4-BE49-F238E27FC236}">
                <a16:creationId xmlns:a16="http://schemas.microsoft.com/office/drawing/2014/main" id="{0739C0F6-1EFA-F347-855B-9F677A35037F}"/>
              </a:ext>
            </a:extLst>
          </p:cNvPr>
          <p:cNvSpPr/>
          <p:nvPr/>
        </p:nvSpPr>
        <p:spPr>
          <a:xfrm>
            <a:off x="1944064" y="2506000"/>
            <a:ext cx="960878" cy="9847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1462BDE-B365-4D23-8D19-E4F069EE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017-209F-2341-BF35-ECAA3959CCA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7AC5F74-9208-8FEB-B4A3-C2290319F6E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40693"/>
            <a:ext cx="13439775" cy="638669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l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527" b="1" u="none" strike="noStrike" kern="1200" cap="none" spc="0" normalizeH="0" baseline="0">
                <a:solidFill>
                  <a:srgbClr val="0066B3"/>
                </a:solidFill>
                <a:uFillTx/>
                <a:latin typeface="微软雅黑" panose="020B0503020204020204" charset="-122"/>
                <a:ea typeface="+mj-ea"/>
                <a:cs typeface="+mj-cs"/>
              </a:defRPr>
            </a:lvl1pPr>
          </a:lstStyle>
          <a:p>
            <a:pPr marL="0" lvl="1" indent="0" algn="ctr" defTabSz="914400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3200" b="1" kern="1200" dirty="0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</a:t>
            </a:r>
            <a:r>
              <a:rPr lang="sk-SK" sz="3200" b="1" kern="1200" dirty="0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HEORETICAL</a:t>
            </a:r>
            <a:r>
              <a:rPr lang="en-US" sz="3200" b="1" kern="1200" dirty="0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Qc VS </a:t>
            </a:r>
            <a:r>
              <a:rPr lang="sk-SK" sz="3200" b="1" kern="1200" dirty="0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PHYSICAL</a:t>
            </a:r>
            <a:r>
              <a:rPr lang="en-US" sz="3200" b="1" kern="1200" dirty="0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kern="1200" dirty="0" err="1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Qm</a:t>
            </a:r>
            <a:r>
              <a:rPr lang="en-US" sz="3200" b="1" kern="1200" dirty="0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GAS RA</a:t>
            </a:r>
            <a:r>
              <a:rPr lang="sk-SK" sz="3200" b="1" kern="1200" dirty="0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TE</a:t>
            </a:r>
            <a:endParaRPr lang="en-US" sz="3200" b="1" kern="1200" dirty="0">
              <a:solidFill>
                <a:srgbClr val="0066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72" name="Skupina 71">
            <a:extLst>
              <a:ext uri="{FF2B5EF4-FFF2-40B4-BE49-F238E27FC236}">
                <a16:creationId xmlns:a16="http://schemas.microsoft.com/office/drawing/2014/main" id="{095E8FD1-7B3A-7F4C-6892-1F7562A5187D}"/>
              </a:ext>
            </a:extLst>
          </p:cNvPr>
          <p:cNvGrpSpPr/>
          <p:nvPr/>
        </p:nvGrpSpPr>
        <p:grpSpPr>
          <a:xfrm>
            <a:off x="1808708" y="1191193"/>
            <a:ext cx="780983" cy="942111"/>
            <a:chOff x="4596938" y="2643646"/>
            <a:chExt cx="780983" cy="942111"/>
          </a:xfrm>
        </p:grpSpPr>
        <p:pic>
          <p:nvPicPr>
            <p:cNvPr id="73" name="Picture 20">
              <a:extLst>
                <a:ext uri="{FF2B5EF4-FFF2-40B4-BE49-F238E27FC236}">
                  <a16:creationId xmlns:a16="http://schemas.microsoft.com/office/drawing/2014/main" id="{436AA6C2-D9BE-2566-B455-C688B4E631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6938" y="2643646"/>
              <a:ext cx="714555" cy="708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4" name="Obdĺžnik 73">
              <a:extLst>
                <a:ext uri="{FF2B5EF4-FFF2-40B4-BE49-F238E27FC236}">
                  <a16:creationId xmlns:a16="http://schemas.microsoft.com/office/drawing/2014/main" id="{BB3FA826-C4AC-2709-74BE-FA573FA0E023}"/>
                </a:ext>
              </a:extLst>
            </p:cNvPr>
            <p:cNvSpPr/>
            <p:nvPr/>
          </p:nvSpPr>
          <p:spPr>
            <a:xfrm>
              <a:off x="4596938" y="3339536"/>
              <a:ext cx="78098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000" b="1" dirty="0">
                  <a:solidFill>
                    <a:prstClr val="black"/>
                  </a:solidFill>
                </a:rPr>
                <a:t>142 </a:t>
              </a:r>
              <a:r>
                <a:rPr lang="en-US" sz="1000" b="1" dirty="0" err="1">
                  <a:solidFill>
                    <a:prstClr val="black"/>
                  </a:solidFill>
                </a:rPr>
                <a:t>BARa</a:t>
              </a:r>
              <a:endParaRPr lang="sk-SK" sz="1000" b="1" dirty="0">
                <a:solidFill>
                  <a:prstClr val="black"/>
                </a:solidFill>
              </a:endParaRPr>
            </a:p>
          </p:txBody>
        </p:sp>
        <p:grpSp>
          <p:nvGrpSpPr>
            <p:cNvPr id="75" name="Skupina 74">
              <a:extLst>
                <a:ext uri="{FF2B5EF4-FFF2-40B4-BE49-F238E27FC236}">
                  <a16:creationId xmlns:a16="http://schemas.microsoft.com/office/drawing/2014/main" id="{D8245391-6012-F0D1-12E9-54FC61466939}"/>
                </a:ext>
              </a:extLst>
            </p:cNvPr>
            <p:cNvGrpSpPr/>
            <p:nvPr/>
          </p:nvGrpSpPr>
          <p:grpSpPr>
            <a:xfrm>
              <a:off x="4852671" y="2856090"/>
              <a:ext cx="134759" cy="303360"/>
              <a:chOff x="4852671" y="2856090"/>
              <a:chExt cx="134759" cy="303360"/>
            </a:xfrm>
          </p:grpSpPr>
          <p:cxnSp>
            <p:nvCxnSpPr>
              <p:cNvPr id="76" name="Rovná spojovacia šípka 75">
                <a:extLst>
                  <a:ext uri="{FF2B5EF4-FFF2-40B4-BE49-F238E27FC236}">
                    <a16:creationId xmlns:a16="http://schemas.microsoft.com/office/drawing/2014/main" id="{EAD66321-6D1B-1B19-3BB0-0E92DFB9EA15}"/>
                  </a:ext>
                </a:extLst>
              </p:cNvPr>
              <p:cNvCxnSpPr/>
              <p:nvPr/>
            </p:nvCxnSpPr>
            <p:spPr>
              <a:xfrm flipH="1" flipV="1">
                <a:off x="4852671" y="2856090"/>
                <a:ext cx="134759" cy="3033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ál 76">
                <a:extLst>
                  <a:ext uri="{FF2B5EF4-FFF2-40B4-BE49-F238E27FC236}">
                    <a16:creationId xmlns:a16="http://schemas.microsoft.com/office/drawing/2014/main" id="{1BF917BC-0A87-DE51-9942-FD3E57A0C500}"/>
                  </a:ext>
                </a:extLst>
              </p:cNvPr>
              <p:cNvSpPr/>
              <p:nvPr/>
            </p:nvSpPr>
            <p:spPr>
              <a:xfrm>
                <a:off x="4931355" y="306333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  <p:grpSp>
        <p:nvGrpSpPr>
          <p:cNvPr id="78" name="Skupina 77">
            <a:extLst>
              <a:ext uri="{FF2B5EF4-FFF2-40B4-BE49-F238E27FC236}">
                <a16:creationId xmlns:a16="http://schemas.microsoft.com/office/drawing/2014/main" id="{97290502-76DE-3468-77E2-AE5E82814974}"/>
              </a:ext>
            </a:extLst>
          </p:cNvPr>
          <p:cNvGrpSpPr/>
          <p:nvPr/>
        </p:nvGrpSpPr>
        <p:grpSpPr>
          <a:xfrm>
            <a:off x="1810865" y="2337469"/>
            <a:ext cx="2188154" cy="3985122"/>
            <a:chOff x="457199" y="2057400"/>
            <a:chExt cx="2188154" cy="4154907"/>
          </a:xfrm>
        </p:grpSpPr>
        <p:pic>
          <p:nvPicPr>
            <p:cNvPr id="79" name="Picture 23">
              <a:extLst>
                <a:ext uri="{FF2B5EF4-FFF2-40B4-BE49-F238E27FC236}">
                  <a16:creationId xmlns:a16="http://schemas.microsoft.com/office/drawing/2014/main" id="{D70E7543-EBF8-0E6F-017C-97A12D874D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804" y="2057400"/>
              <a:ext cx="492204" cy="4154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Obdĺžnik 79">
              <a:extLst>
                <a:ext uri="{FF2B5EF4-FFF2-40B4-BE49-F238E27FC236}">
                  <a16:creationId xmlns:a16="http://schemas.microsoft.com/office/drawing/2014/main" id="{5216E157-E3BD-81F7-351B-00F0E1AADA45}"/>
                </a:ext>
              </a:extLst>
            </p:cNvPr>
            <p:cNvSpPr/>
            <p:nvPr/>
          </p:nvSpPr>
          <p:spPr>
            <a:xfrm>
              <a:off x="457199" y="5371677"/>
              <a:ext cx="2188154" cy="840629"/>
            </a:xfrm>
            <a:prstGeom prst="rect">
              <a:avLst/>
            </a:prstGeom>
            <a:solidFill>
              <a:srgbClr val="FFFF00">
                <a:alpha val="4902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pSp>
          <p:nvGrpSpPr>
            <p:cNvPr id="81" name="Skupina 80">
              <a:extLst>
                <a:ext uri="{FF2B5EF4-FFF2-40B4-BE49-F238E27FC236}">
                  <a16:creationId xmlns:a16="http://schemas.microsoft.com/office/drawing/2014/main" id="{AB62DE33-0721-3109-5B56-30EECA81E0DB}"/>
                </a:ext>
              </a:extLst>
            </p:cNvPr>
            <p:cNvGrpSpPr/>
            <p:nvPr/>
          </p:nvGrpSpPr>
          <p:grpSpPr>
            <a:xfrm>
              <a:off x="1024826" y="5502976"/>
              <a:ext cx="1003867" cy="580169"/>
              <a:chOff x="1070513" y="5456106"/>
              <a:chExt cx="1003867" cy="580169"/>
            </a:xfrm>
          </p:grpSpPr>
          <p:grpSp>
            <p:nvGrpSpPr>
              <p:cNvPr id="82" name="Skupina 81">
                <a:extLst>
                  <a:ext uri="{FF2B5EF4-FFF2-40B4-BE49-F238E27FC236}">
                    <a16:creationId xmlns:a16="http://schemas.microsoft.com/office/drawing/2014/main" id="{49B2C08E-1F19-A5E5-7852-C61EFFCA9C73}"/>
                  </a:ext>
                </a:extLst>
              </p:cNvPr>
              <p:cNvGrpSpPr/>
              <p:nvPr/>
            </p:nvGrpSpPr>
            <p:grpSpPr>
              <a:xfrm>
                <a:off x="1070513" y="5456328"/>
                <a:ext cx="335280" cy="579947"/>
                <a:chOff x="743295" y="5404116"/>
                <a:chExt cx="670560" cy="638438"/>
              </a:xfrm>
            </p:grpSpPr>
            <p:sp>
              <p:nvSpPr>
                <p:cNvPr id="87" name="Šípka doprava 36">
                  <a:extLst>
                    <a:ext uri="{FF2B5EF4-FFF2-40B4-BE49-F238E27FC236}">
                      <a16:creationId xmlns:a16="http://schemas.microsoft.com/office/drawing/2014/main" id="{027CF7EA-3DE5-7CD0-7A03-196A5E0AC531}"/>
                    </a:ext>
                  </a:extLst>
                </p:cNvPr>
                <p:cNvSpPr/>
                <p:nvPr/>
              </p:nvSpPr>
              <p:spPr>
                <a:xfrm>
                  <a:off x="743295" y="5404116"/>
                  <a:ext cx="670560" cy="141998"/>
                </a:xfrm>
                <a:prstGeom prst="rightArrow">
                  <a:avLst/>
                </a:prstGeom>
                <a:solidFill>
                  <a:srgbClr val="8EC140"/>
                </a:solidFill>
                <a:ln>
                  <a:solidFill>
                    <a:srgbClr val="8EC140"/>
                  </a:solidFill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8" name="Šípka doprava 37">
                  <a:extLst>
                    <a:ext uri="{FF2B5EF4-FFF2-40B4-BE49-F238E27FC236}">
                      <a16:creationId xmlns:a16="http://schemas.microsoft.com/office/drawing/2014/main" id="{B21B84BC-972E-C542-C527-FEEEB69B97E7}"/>
                    </a:ext>
                  </a:extLst>
                </p:cNvPr>
                <p:cNvSpPr/>
                <p:nvPr/>
              </p:nvSpPr>
              <p:spPr>
                <a:xfrm>
                  <a:off x="743295" y="5632812"/>
                  <a:ext cx="670560" cy="141998"/>
                </a:xfrm>
                <a:prstGeom prst="rightArrow">
                  <a:avLst/>
                </a:prstGeom>
                <a:solidFill>
                  <a:srgbClr val="8EC140"/>
                </a:solidFill>
                <a:ln>
                  <a:solidFill>
                    <a:srgbClr val="8EC140"/>
                  </a:solidFill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9" name="Šípka doprava 38">
                  <a:extLst>
                    <a:ext uri="{FF2B5EF4-FFF2-40B4-BE49-F238E27FC236}">
                      <a16:creationId xmlns:a16="http://schemas.microsoft.com/office/drawing/2014/main" id="{51CC48F8-484F-0FDF-7E77-FA744A4BF020}"/>
                    </a:ext>
                  </a:extLst>
                </p:cNvPr>
                <p:cNvSpPr/>
                <p:nvPr/>
              </p:nvSpPr>
              <p:spPr>
                <a:xfrm>
                  <a:off x="743295" y="5900556"/>
                  <a:ext cx="670560" cy="141998"/>
                </a:xfrm>
                <a:prstGeom prst="rightArrow">
                  <a:avLst/>
                </a:prstGeom>
                <a:solidFill>
                  <a:srgbClr val="8EC140"/>
                </a:solidFill>
                <a:ln>
                  <a:solidFill>
                    <a:srgbClr val="8EC140"/>
                  </a:solidFill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83" name="Skupina 82">
                <a:extLst>
                  <a:ext uri="{FF2B5EF4-FFF2-40B4-BE49-F238E27FC236}">
                    <a16:creationId xmlns:a16="http://schemas.microsoft.com/office/drawing/2014/main" id="{E28FBF3F-5EC4-45BF-54D5-0D05366E1034}"/>
                  </a:ext>
                </a:extLst>
              </p:cNvPr>
              <p:cNvGrpSpPr/>
              <p:nvPr/>
            </p:nvGrpSpPr>
            <p:grpSpPr>
              <a:xfrm flipH="1">
                <a:off x="1739100" y="5456106"/>
                <a:ext cx="335280" cy="579947"/>
                <a:chOff x="743295" y="5404116"/>
                <a:chExt cx="670560" cy="638438"/>
              </a:xfrm>
            </p:grpSpPr>
            <p:sp>
              <p:nvSpPr>
                <p:cNvPr id="84" name="Šípka doprava 33">
                  <a:extLst>
                    <a:ext uri="{FF2B5EF4-FFF2-40B4-BE49-F238E27FC236}">
                      <a16:creationId xmlns:a16="http://schemas.microsoft.com/office/drawing/2014/main" id="{00F601BA-63C1-B887-6D42-1AD0025E1BFB}"/>
                    </a:ext>
                  </a:extLst>
                </p:cNvPr>
                <p:cNvSpPr/>
                <p:nvPr/>
              </p:nvSpPr>
              <p:spPr>
                <a:xfrm>
                  <a:off x="743295" y="5404116"/>
                  <a:ext cx="670560" cy="141998"/>
                </a:xfrm>
                <a:prstGeom prst="rightArrow">
                  <a:avLst/>
                </a:prstGeom>
                <a:solidFill>
                  <a:srgbClr val="8EC140"/>
                </a:solidFill>
                <a:ln>
                  <a:solidFill>
                    <a:srgbClr val="8EC140"/>
                  </a:solidFill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5" name="Šípka doprava 34">
                  <a:extLst>
                    <a:ext uri="{FF2B5EF4-FFF2-40B4-BE49-F238E27FC236}">
                      <a16:creationId xmlns:a16="http://schemas.microsoft.com/office/drawing/2014/main" id="{B1338598-F732-1C00-5457-9321BA2E944E}"/>
                    </a:ext>
                  </a:extLst>
                </p:cNvPr>
                <p:cNvSpPr/>
                <p:nvPr/>
              </p:nvSpPr>
              <p:spPr>
                <a:xfrm>
                  <a:off x="743295" y="5632812"/>
                  <a:ext cx="670560" cy="141998"/>
                </a:xfrm>
                <a:prstGeom prst="rightArrow">
                  <a:avLst/>
                </a:prstGeom>
                <a:solidFill>
                  <a:srgbClr val="8EC140"/>
                </a:solidFill>
                <a:ln>
                  <a:solidFill>
                    <a:srgbClr val="8EC140"/>
                  </a:solidFill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86" name="Šípka doprava 35">
                  <a:extLst>
                    <a:ext uri="{FF2B5EF4-FFF2-40B4-BE49-F238E27FC236}">
                      <a16:creationId xmlns:a16="http://schemas.microsoft.com/office/drawing/2014/main" id="{336325ED-E639-140D-FC84-7471A9EE6317}"/>
                    </a:ext>
                  </a:extLst>
                </p:cNvPr>
                <p:cNvSpPr/>
                <p:nvPr/>
              </p:nvSpPr>
              <p:spPr>
                <a:xfrm>
                  <a:off x="743295" y="5900556"/>
                  <a:ext cx="670560" cy="141998"/>
                </a:xfrm>
                <a:prstGeom prst="rightArrow">
                  <a:avLst/>
                </a:prstGeom>
                <a:solidFill>
                  <a:srgbClr val="8EC140"/>
                </a:solidFill>
                <a:ln>
                  <a:solidFill>
                    <a:srgbClr val="8EC140"/>
                  </a:solidFill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</p:grpSp>
      </p:grpSp>
      <p:grpSp>
        <p:nvGrpSpPr>
          <p:cNvPr id="90" name="Skupina 89">
            <a:extLst>
              <a:ext uri="{FF2B5EF4-FFF2-40B4-BE49-F238E27FC236}">
                <a16:creationId xmlns:a16="http://schemas.microsoft.com/office/drawing/2014/main" id="{4755BCFA-43F2-AF02-C952-DB54492A5A3E}"/>
              </a:ext>
            </a:extLst>
          </p:cNvPr>
          <p:cNvGrpSpPr/>
          <p:nvPr/>
        </p:nvGrpSpPr>
        <p:grpSpPr>
          <a:xfrm>
            <a:off x="1808233" y="4436150"/>
            <a:ext cx="780983" cy="942111"/>
            <a:chOff x="4596938" y="2643646"/>
            <a:chExt cx="780983" cy="942111"/>
          </a:xfrm>
        </p:grpSpPr>
        <p:pic>
          <p:nvPicPr>
            <p:cNvPr id="91" name="Picture 20">
              <a:extLst>
                <a:ext uri="{FF2B5EF4-FFF2-40B4-BE49-F238E27FC236}">
                  <a16:creationId xmlns:a16="http://schemas.microsoft.com/office/drawing/2014/main" id="{64B975B7-95FB-839A-D1F7-68637346DE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6938" y="2643646"/>
              <a:ext cx="714555" cy="708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" name="Obdĺžnik 91">
              <a:extLst>
                <a:ext uri="{FF2B5EF4-FFF2-40B4-BE49-F238E27FC236}">
                  <a16:creationId xmlns:a16="http://schemas.microsoft.com/office/drawing/2014/main" id="{CE8A377A-93A2-CF0F-8A21-BA38FE0BB26D}"/>
                </a:ext>
              </a:extLst>
            </p:cNvPr>
            <p:cNvSpPr/>
            <p:nvPr/>
          </p:nvSpPr>
          <p:spPr>
            <a:xfrm>
              <a:off x="4596938" y="3339536"/>
              <a:ext cx="78098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000" b="1" dirty="0">
                  <a:solidFill>
                    <a:prstClr val="black"/>
                  </a:solidFill>
                </a:rPr>
                <a:t>1</a:t>
              </a:r>
              <a:r>
                <a:rPr lang="sk-SK" sz="1000" b="1" dirty="0">
                  <a:solidFill>
                    <a:prstClr val="black"/>
                  </a:solidFill>
                </a:rPr>
                <a:t>51</a:t>
              </a:r>
              <a:r>
                <a:rPr lang="en-US" sz="1000" b="1" dirty="0">
                  <a:solidFill>
                    <a:prstClr val="black"/>
                  </a:solidFill>
                </a:rPr>
                <a:t> </a:t>
              </a:r>
              <a:r>
                <a:rPr lang="en-US" sz="1000" b="1" dirty="0" err="1">
                  <a:solidFill>
                    <a:prstClr val="black"/>
                  </a:solidFill>
                </a:rPr>
                <a:t>BARa</a:t>
              </a:r>
              <a:endParaRPr lang="sk-SK" sz="1000" b="1" dirty="0">
                <a:solidFill>
                  <a:prstClr val="black"/>
                </a:solidFill>
              </a:endParaRPr>
            </a:p>
          </p:txBody>
        </p:sp>
        <p:grpSp>
          <p:nvGrpSpPr>
            <p:cNvPr id="93" name="Skupina 92">
              <a:extLst>
                <a:ext uri="{FF2B5EF4-FFF2-40B4-BE49-F238E27FC236}">
                  <a16:creationId xmlns:a16="http://schemas.microsoft.com/office/drawing/2014/main" id="{C5325B74-0041-BFE6-848B-50BB8B2CF8B1}"/>
                </a:ext>
              </a:extLst>
            </p:cNvPr>
            <p:cNvGrpSpPr/>
            <p:nvPr/>
          </p:nvGrpSpPr>
          <p:grpSpPr>
            <a:xfrm>
              <a:off x="4931355" y="2856090"/>
              <a:ext cx="45719" cy="303360"/>
              <a:chOff x="4931355" y="2856090"/>
              <a:chExt cx="45719" cy="303360"/>
            </a:xfrm>
          </p:grpSpPr>
          <p:cxnSp>
            <p:nvCxnSpPr>
              <p:cNvPr id="94" name="Rovná spojovacia šípka 93">
                <a:extLst>
                  <a:ext uri="{FF2B5EF4-FFF2-40B4-BE49-F238E27FC236}">
                    <a16:creationId xmlns:a16="http://schemas.microsoft.com/office/drawing/2014/main" id="{F1067DED-F4FC-FE54-3DAE-2A8E689AA793}"/>
                  </a:ext>
                </a:extLst>
              </p:cNvPr>
              <p:cNvCxnSpPr/>
              <p:nvPr/>
            </p:nvCxnSpPr>
            <p:spPr>
              <a:xfrm flipH="1" flipV="1">
                <a:off x="4954215" y="2856090"/>
                <a:ext cx="2052" cy="3033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ál 94">
                <a:extLst>
                  <a:ext uri="{FF2B5EF4-FFF2-40B4-BE49-F238E27FC236}">
                    <a16:creationId xmlns:a16="http://schemas.microsoft.com/office/drawing/2014/main" id="{94E41F3B-E6A1-24D9-1F2F-8AC2B0460862}"/>
                  </a:ext>
                </a:extLst>
              </p:cNvPr>
              <p:cNvSpPr/>
              <p:nvPr/>
            </p:nvSpPr>
            <p:spPr>
              <a:xfrm>
                <a:off x="4931355" y="306333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  <p:grpSp>
        <p:nvGrpSpPr>
          <p:cNvPr id="96" name="Skupina 95">
            <a:extLst>
              <a:ext uri="{FF2B5EF4-FFF2-40B4-BE49-F238E27FC236}">
                <a16:creationId xmlns:a16="http://schemas.microsoft.com/office/drawing/2014/main" id="{234D21E1-9BE8-9896-3948-AC7F5215FC1C}"/>
              </a:ext>
            </a:extLst>
          </p:cNvPr>
          <p:cNvGrpSpPr/>
          <p:nvPr/>
        </p:nvGrpSpPr>
        <p:grpSpPr>
          <a:xfrm>
            <a:off x="4454951" y="1171347"/>
            <a:ext cx="998991" cy="942111"/>
            <a:chOff x="4596938" y="2643646"/>
            <a:chExt cx="998991" cy="942111"/>
          </a:xfrm>
        </p:grpSpPr>
        <p:pic>
          <p:nvPicPr>
            <p:cNvPr id="97" name="Picture 20">
              <a:extLst>
                <a:ext uri="{FF2B5EF4-FFF2-40B4-BE49-F238E27FC236}">
                  <a16:creationId xmlns:a16="http://schemas.microsoft.com/office/drawing/2014/main" id="{F65AEFA7-71C8-872A-F41C-56566665FB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6938" y="2643646"/>
              <a:ext cx="714555" cy="708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8" name="Obdĺžnik 97">
              <a:extLst>
                <a:ext uri="{FF2B5EF4-FFF2-40B4-BE49-F238E27FC236}">
                  <a16:creationId xmlns:a16="http://schemas.microsoft.com/office/drawing/2014/main" id="{B5EAEF0F-B04B-98B3-5303-8BB2FFC5569F}"/>
                </a:ext>
              </a:extLst>
            </p:cNvPr>
            <p:cNvSpPr/>
            <p:nvPr/>
          </p:nvSpPr>
          <p:spPr>
            <a:xfrm>
              <a:off x="4596938" y="3339536"/>
              <a:ext cx="99899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sk-SK" sz="1000" b="1" dirty="0">
                  <a:solidFill>
                    <a:prstClr val="black"/>
                  </a:solidFill>
                </a:rPr>
                <a:t>0.6 </a:t>
              </a:r>
              <a:r>
                <a:rPr lang="en-US" sz="1000" b="1" dirty="0">
                  <a:solidFill>
                    <a:prstClr val="black"/>
                  </a:solidFill>
                </a:rPr>
                <a:t>mil Sm3/d</a:t>
              </a:r>
              <a:endParaRPr lang="sk-SK" sz="1000" b="1" dirty="0">
                <a:solidFill>
                  <a:prstClr val="black"/>
                </a:solidFill>
              </a:endParaRPr>
            </a:p>
          </p:txBody>
        </p:sp>
        <p:grpSp>
          <p:nvGrpSpPr>
            <p:cNvPr id="99" name="Skupina 98">
              <a:extLst>
                <a:ext uri="{FF2B5EF4-FFF2-40B4-BE49-F238E27FC236}">
                  <a16:creationId xmlns:a16="http://schemas.microsoft.com/office/drawing/2014/main" id="{4CE00E31-83AE-0E7F-98B8-93E987A4AA34}"/>
                </a:ext>
              </a:extLst>
            </p:cNvPr>
            <p:cNvGrpSpPr/>
            <p:nvPr/>
          </p:nvGrpSpPr>
          <p:grpSpPr>
            <a:xfrm>
              <a:off x="4852671" y="2856090"/>
              <a:ext cx="134759" cy="303360"/>
              <a:chOff x="4852671" y="2856090"/>
              <a:chExt cx="134759" cy="303360"/>
            </a:xfrm>
          </p:grpSpPr>
          <p:cxnSp>
            <p:nvCxnSpPr>
              <p:cNvPr id="100" name="Rovná spojovacia šípka 99">
                <a:extLst>
                  <a:ext uri="{FF2B5EF4-FFF2-40B4-BE49-F238E27FC236}">
                    <a16:creationId xmlns:a16="http://schemas.microsoft.com/office/drawing/2014/main" id="{FD81423A-FAB7-C4E4-5BE2-FBD84C539C8E}"/>
                  </a:ext>
                </a:extLst>
              </p:cNvPr>
              <p:cNvCxnSpPr/>
              <p:nvPr/>
            </p:nvCxnSpPr>
            <p:spPr>
              <a:xfrm flipH="1" flipV="1">
                <a:off x="4852671" y="2856090"/>
                <a:ext cx="134759" cy="3033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ál 100">
                <a:extLst>
                  <a:ext uri="{FF2B5EF4-FFF2-40B4-BE49-F238E27FC236}">
                    <a16:creationId xmlns:a16="http://schemas.microsoft.com/office/drawing/2014/main" id="{335F3E71-EB0B-5499-91F4-BF9D7B8A0CB6}"/>
                  </a:ext>
                </a:extLst>
              </p:cNvPr>
              <p:cNvSpPr/>
              <p:nvPr/>
            </p:nvSpPr>
            <p:spPr>
              <a:xfrm>
                <a:off x="4931355" y="306333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  <p:sp>
        <p:nvSpPr>
          <p:cNvPr id="102" name="Šípka doprava 51">
            <a:extLst>
              <a:ext uri="{FF2B5EF4-FFF2-40B4-BE49-F238E27FC236}">
                <a16:creationId xmlns:a16="http://schemas.microsoft.com/office/drawing/2014/main" id="{9E703E2C-6F06-0FB8-88B3-B84EB310CFA7}"/>
              </a:ext>
            </a:extLst>
          </p:cNvPr>
          <p:cNvSpPr/>
          <p:nvPr/>
        </p:nvSpPr>
        <p:spPr>
          <a:xfrm>
            <a:off x="3224895" y="1432784"/>
            <a:ext cx="1160530" cy="15128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5" name="Ovál 104">
            <a:extLst>
              <a:ext uri="{FF2B5EF4-FFF2-40B4-BE49-F238E27FC236}">
                <a16:creationId xmlns:a16="http://schemas.microsoft.com/office/drawing/2014/main" id="{2A2BF5E4-5E84-F02F-95A5-99249D8692A6}"/>
              </a:ext>
            </a:extLst>
          </p:cNvPr>
          <p:cNvSpPr/>
          <p:nvPr/>
        </p:nvSpPr>
        <p:spPr>
          <a:xfrm>
            <a:off x="2835572" y="5374295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106" name="Objekt 105">
            <a:extLst>
              <a:ext uri="{FF2B5EF4-FFF2-40B4-BE49-F238E27FC236}">
                <a16:creationId xmlns:a16="http://schemas.microsoft.com/office/drawing/2014/main" id="{C375E79D-1DB9-E528-F4E9-9C103F4312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955162"/>
              </p:ext>
            </p:extLst>
          </p:nvPr>
        </p:nvGraphicFramePr>
        <p:xfrm>
          <a:off x="5672849" y="5618372"/>
          <a:ext cx="2653492" cy="602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680" imgH="253800" progId="Equation.3">
                  <p:embed/>
                </p:oleObj>
              </mc:Choice>
              <mc:Fallback>
                <p:oleObj name="Equation" r:id="rId4" imgW="1282680" imgH="253800" progId="Equation.3">
                  <p:embed/>
                  <p:pic>
                    <p:nvPicPr>
                      <p:cNvPr id="57" name="Objek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849" y="5618372"/>
                        <a:ext cx="2653492" cy="6021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7" name="Skupina 106">
            <a:extLst>
              <a:ext uri="{FF2B5EF4-FFF2-40B4-BE49-F238E27FC236}">
                <a16:creationId xmlns:a16="http://schemas.microsoft.com/office/drawing/2014/main" id="{E690D667-CFBB-C0F1-6D6C-E164E18EDDC4}"/>
              </a:ext>
            </a:extLst>
          </p:cNvPr>
          <p:cNvGrpSpPr/>
          <p:nvPr/>
        </p:nvGrpSpPr>
        <p:grpSpPr>
          <a:xfrm>
            <a:off x="3968279" y="2084936"/>
            <a:ext cx="4621683" cy="3223549"/>
            <a:chOff x="3783789" y="2865045"/>
            <a:chExt cx="4621683" cy="3223549"/>
          </a:xfrm>
        </p:grpSpPr>
        <p:pic>
          <p:nvPicPr>
            <p:cNvPr id="108" name="Picture 24">
              <a:extLst>
                <a:ext uri="{FF2B5EF4-FFF2-40B4-BE49-F238E27FC236}">
                  <a16:creationId xmlns:a16="http://schemas.microsoft.com/office/drawing/2014/main" id="{CD6782B7-AE12-079B-D450-F27BFB078E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60"/>
            <a:stretch/>
          </p:blipFill>
          <p:spPr bwMode="auto">
            <a:xfrm>
              <a:off x="3783789" y="2865045"/>
              <a:ext cx="4621683" cy="3223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0" name="Skupina 109">
              <a:extLst>
                <a:ext uri="{FF2B5EF4-FFF2-40B4-BE49-F238E27FC236}">
                  <a16:creationId xmlns:a16="http://schemas.microsoft.com/office/drawing/2014/main" id="{13C78FED-86A7-D682-B0CB-A9A0D3BCBA58}"/>
                </a:ext>
              </a:extLst>
            </p:cNvPr>
            <p:cNvGrpSpPr/>
            <p:nvPr/>
          </p:nvGrpSpPr>
          <p:grpSpPr>
            <a:xfrm>
              <a:off x="4134913" y="2901890"/>
              <a:ext cx="1784251" cy="1807103"/>
              <a:chOff x="4143894" y="580166"/>
              <a:chExt cx="2019993" cy="2018139"/>
            </a:xfrm>
          </p:grpSpPr>
          <p:cxnSp>
            <p:nvCxnSpPr>
              <p:cNvPr id="111" name="Rovná spojnica 110">
                <a:extLst>
                  <a:ext uri="{FF2B5EF4-FFF2-40B4-BE49-F238E27FC236}">
                    <a16:creationId xmlns:a16="http://schemas.microsoft.com/office/drawing/2014/main" id="{3717E1B8-B9EB-3DA0-E86B-AE8129CC56C6}"/>
                  </a:ext>
                </a:extLst>
              </p:cNvPr>
              <p:cNvCxnSpPr/>
              <p:nvPr/>
            </p:nvCxnSpPr>
            <p:spPr>
              <a:xfrm flipV="1">
                <a:off x="4143894" y="2598304"/>
                <a:ext cx="349134" cy="1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ovná spojnica 111">
                <a:extLst>
                  <a:ext uri="{FF2B5EF4-FFF2-40B4-BE49-F238E27FC236}">
                    <a16:creationId xmlns:a16="http://schemas.microsoft.com/office/drawing/2014/main" id="{721EFE76-C9C3-5276-1391-0B041F2DF567}"/>
                  </a:ext>
                </a:extLst>
              </p:cNvPr>
              <p:cNvCxnSpPr/>
              <p:nvPr/>
            </p:nvCxnSpPr>
            <p:spPr>
              <a:xfrm flipV="1">
                <a:off x="4493028" y="2432049"/>
                <a:ext cx="324197" cy="166256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ovná spojnica 112">
                <a:extLst>
                  <a:ext uri="{FF2B5EF4-FFF2-40B4-BE49-F238E27FC236}">
                    <a16:creationId xmlns:a16="http://schemas.microsoft.com/office/drawing/2014/main" id="{12DDFCCB-4FEF-DB4B-D40E-0AABD4A304AF}"/>
                  </a:ext>
                </a:extLst>
              </p:cNvPr>
              <p:cNvCxnSpPr/>
              <p:nvPr/>
            </p:nvCxnSpPr>
            <p:spPr>
              <a:xfrm flipV="1">
                <a:off x="4817225" y="2132791"/>
                <a:ext cx="324196" cy="299258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ovná spojnica 113">
                <a:extLst>
                  <a:ext uri="{FF2B5EF4-FFF2-40B4-BE49-F238E27FC236}">
                    <a16:creationId xmlns:a16="http://schemas.microsoft.com/office/drawing/2014/main" id="{D46E6493-0DDE-38B4-9176-725169F11322}"/>
                  </a:ext>
                </a:extLst>
              </p:cNvPr>
              <p:cNvCxnSpPr/>
              <p:nvPr/>
            </p:nvCxnSpPr>
            <p:spPr>
              <a:xfrm flipV="1">
                <a:off x="5141421" y="1692217"/>
                <a:ext cx="324196" cy="440574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ovná spojnica 114">
                <a:extLst>
                  <a:ext uri="{FF2B5EF4-FFF2-40B4-BE49-F238E27FC236}">
                    <a16:creationId xmlns:a16="http://schemas.microsoft.com/office/drawing/2014/main" id="{52BDF8DF-C55D-324B-4ACC-774D61FB9315}"/>
                  </a:ext>
                </a:extLst>
              </p:cNvPr>
              <p:cNvCxnSpPr/>
              <p:nvPr/>
            </p:nvCxnSpPr>
            <p:spPr>
              <a:xfrm flipV="1">
                <a:off x="5465617" y="1135265"/>
                <a:ext cx="349135" cy="556952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ovná spojnica 115">
                <a:extLst>
                  <a:ext uri="{FF2B5EF4-FFF2-40B4-BE49-F238E27FC236}">
                    <a16:creationId xmlns:a16="http://schemas.microsoft.com/office/drawing/2014/main" id="{E8B82591-5E85-7D2E-0B16-A282D7CA11B4}"/>
                  </a:ext>
                </a:extLst>
              </p:cNvPr>
              <p:cNvCxnSpPr/>
              <p:nvPr/>
            </p:nvCxnSpPr>
            <p:spPr>
              <a:xfrm flipV="1">
                <a:off x="5814752" y="580166"/>
                <a:ext cx="349135" cy="556952"/>
              </a:xfrm>
              <a:prstGeom prst="line">
                <a:avLst/>
              </a:prstGeom>
              <a:ln w="190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7" name="Picture 2" descr="D:\Data\Peter Hudec\Vrtba - Literatura\Prezentácia POS a V 2011, Naftárska univerzita\POS - Zásobníkové\Produkčný kríž pre zásobníkové sondy uprava pre prezentáciu..jpg">
            <a:extLst>
              <a:ext uri="{FF2B5EF4-FFF2-40B4-BE49-F238E27FC236}">
                <a16:creationId xmlns:a16="http://schemas.microsoft.com/office/drawing/2014/main" id="{11A244BB-3D24-5CEA-4C36-947CC926D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90" y="1191193"/>
            <a:ext cx="625704" cy="113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8" name="Skupina 117">
            <a:extLst>
              <a:ext uri="{FF2B5EF4-FFF2-40B4-BE49-F238E27FC236}">
                <a16:creationId xmlns:a16="http://schemas.microsoft.com/office/drawing/2014/main" id="{BC492818-CA6C-28C2-26AD-EE4F29481C6E}"/>
              </a:ext>
            </a:extLst>
          </p:cNvPr>
          <p:cNvGrpSpPr/>
          <p:nvPr/>
        </p:nvGrpSpPr>
        <p:grpSpPr>
          <a:xfrm>
            <a:off x="3988663" y="5380480"/>
            <a:ext cx="780983" cy="942111"/>
            <a:chOff x="4596938" y="2643646"/>
            <a:chExt cx="780983" cy="942111"/>
          </a:xfrm>
        </p:grpSpPr>
        <p:pic>
          <p:nvPicPr>
            <p:cNvPr id="119" name="Picture 20">
              <a:extLst>
                <a:ext uri="{FF2B5EF4-FFF2-40B4-BE49-F238E27FC236}">
                  <a16:creationId xmlns:a16="http://schemas.microsoft.com/office/drawing/2014/main" id="{AD5DE2FE-0AA2-6904-5C1F-75C044E57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6938" y="2643646"/>
              <a:ext cx="714555" cy="708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0" name="Obdĺžnik 119">
              <a:extLst>
                <a:ext uri="{FF2B5EF4-FFF2-40B4-BE49-F238E27FC236}">
                  <a16:creationId xmlns:a16="http://schemas.microsoft.com/office/drawing/2014/main" id="{9A0FAE59-18B8-9127-5689-2EF30B44E199}"/>
                </a:ext>
              </a:extLst>
            </p:cNvPr>
            <p:cNvSpPr/>
            <p:nvPr/>
          </p:nvSpPr>
          <p:spPr>
            <a:xfrm>
              <a:off x="4596938" y="3339536"/>
              <a:ext cx="78098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000" b="1" dirty="0">
                  <a:solidFill>
                    <a:prstClr val="black"/>
                  </a:solidFill>
                </a:rPr>
                <a:t>153 </a:t>
              </a:r>
              <a:r>
                <a:rPr lang="en-US" sz="1000" b="1" dirty="0" err="1">
                  <a:solidFill>
                    <a:prstClr val="black"/>
                  </a:solidFill>
                </a:rPr>
                <a:t>BARa</a:t>
              </a:r>
              <a:endParaRPr lang="sk-SK" sz="1000" b="1" dirty="0">
                <a:solidFill>
                  <a:prstClr val="black"/>
                </a:solidFill>
              </a:endParaRPr>
            </a:p>
          </p:txBody>
        </p:sp>
        <p:grpSp>
          <p:nvGrpSpPr>
            <p:cNvPr id="121" name="Skupina 120">
              <a:extLst>
                <a:ext uri="{FF2B5EF4-FFF2-40B4-BE49-F238E27FC236}">
                  <a16:creationId xmlns:a16="http://schemas.microsoft.com/office/drawing/2014/main" id="{47CBCAA7-6731-E4AE-85E0-C7ACB9B1CF28}"/>
                </a:ext>
              </a:extLst>
            </p:cNvPr>
            <p:cNvGrpSpPr/>
            <p:nvPr/>
          </p:nvGrpSpPr>
          <p:grpSpPr>
            <a:xfrm>
              <a:off x="4911632" y="2897268"/>
              <a:ext cx="151594" cy="261114"/>
              <a:chOff x="4911632" y="2897268"/>
              <a:chExt cx="151594" cy="261114"/>
            </a:xfrm>
          </p:grpSpPr>
          <p:cxnSp>
            <p:nvCxnSpPr>
              <p:cNvPr id="122" name="Rovná spojovacia šípka 121">
                <a:extLst>
                  <a:ext uri="{FF2B5EF4-FFF2-40B4-BE49-F238E27FC236}">
                    <a16:creationId xmlns:a16="http://schemas.microsoft.com/office/drawing/2014/main" id="{7DC74B31-9431-3066-DE25-8FC6C8F3D4FF}"/>
                  </a:ext>
                </a:extLst>
              </p:cNvPr>
              <p:cNvCxnSpPr/>
              <p:nvPr/>
            </p:nvCxnSpPr>
            <p:spPr>
              <a:xfrm flipV="1">
                <a:off x="4911632" y="2897268"/>
                <a:ext cx="151594" cy="26111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ál 122">
                <a:extLst>
                  <a:ext uri="{FF2B5EF4-FFF2-40B4-BE49-F238E27FC236}">
                    <a16:creationId xmlns:a16="http://schemas.microsoft.com/office/drawing/2014/main" id="{48C4FCAA-4B85-805F-344C-737BD573E836}"/>
                  </a:ext>
                </a:extLst>
              </p:cNvPr>
              <p:cNvSpPr/>
              <p:nvPr/>
            </p:nvSpPr>
            <p:spPr>
              <a:xfrm>
                <a:off x="4931355" y="3063335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  <p:sp>
        <p:nvSpPr>
          <p:cNvPr id="124" name="Ovál 123">
            <a:extLst>
              <a:ext uri="{FF2B5EF4-FFF2-40B4-BE49-F238E27FC236}">
                <a16:creationId xmlns:a16="http://schemas.microsoft.com/office/drawing/2014/main" id="{8D04E4E9-16EB-1B4F-95F5-A09401A9B659}"/>
              </a:ext>
            </a:extLst>
          </p:cNvPr>
          <p:cNvSpPr/>
          <p:nvPr/>
        </p:nvSpPr>
        <p:spPr>
          <a:xfrm>
            <a:off x="5144845" y="3458049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5" name="BlokTextu 124">
            <a:extLst>
              <a:ext uri="{FF2B5EF4-FFF2-40B4-BE49-F238E27FC236}">
                <a16:creationId xmlns:a16="http://schemas.microsoft.com/office/drawing/2014/main" id="{1B6FD41D-0080-388A-D152-D7474E78346B}"/>
              </a:ext>
            </a:extLst>
          </p:cNvPr>
          <p:cNvSpPr txBox="1"/>
          <p:nvPr/>
        </p:nvSpPr>
        <p:spPr>
          <a:xfrm>
            <a:off x="6003316" y="1794797"/>
            <a:ext cx="2424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solidFill>
                  <a:schemeClr val="accent1">
                    <a:lumMod val="75000"/>
                  </a:schemeClr>
                </a:solidFill>
              </a:rPr>
              <a:t>VLP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D92D1922-499C-FCB5-D700-A0B6934E16A1}"/>
              </a:ext>
            </a:extLst>
          </p:cNvPr>
          <p:cNvSpPr txBox="1"/>
          <p:nvPr/>
        </p:nvSpPr>
        <p:spPr>
          <a:xfrm>
            <a:off x="3055819" y="1125006"/>
            <a:ext cx="13991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b="1" dirty="0" err="1">
                <a:solidFill>
                  <a:schemeClr val="tx1"/>
                </a:solidFill>
              </a:rPr>
              <a:t>Wellhead</a:t>
            </a:r>
            <a:endParaRPr lang="sk-SK" b="1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07BCE5DC-0C64-69DA-8B22-92D5138CE326}"/>
              </a:ext>
            </a:extLst>
          </p:cNvPr>
          <p:cNvSpPr txBox="1"/>
          <p:nvPr/>
        </p:nvSpPr>
        <p:spPr>
          <a:xfrm>
            <a:off x="9558074" y="2487278"/>
            <a:ext cx="3135089" cy="18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/>
              <a:t>Data from Wellhead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Static Pressure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Dynamic Pressure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Flowrate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Temperature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F0819562-AB28-41A9-05BB-BCBD38870D22}"/>
              </a:ext>
            </a:extLst>
          </p:cNvPr>
          <p:cNvSpPr txBox="1"/>
          <p:nvPr/>
        </p:nvSpPr>
        <p:spPr>
          <a:xfrm>
            <a:off x="8503546" y="4578840"/>
            <a:ext cx="753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solidFill>
                  <a:srgbClr val="C00000"/>
                </a:solidFill>
              </a:rPr>
              <a:t>IPR</a:t>
            </a:r>
          </a:p>
        </p:txBody>
      </p:sp>
    </p:spTree>
    <p:extLst>
      <p:ext uri="{BB962C8B-B14F-4D97-AF65-F5344CB8AC3E}">
        <p14:creationId xmlns:p14="http://schemas.microsoft.com/office/powerpoint/2010/main" val="77941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vál 125">
            <a:extLst>
              <a:ext uri="{FF2B5EF4-FFF2-40B4-BE49-F238E27FC236}">
                <a16:creationId xmlns:a16="http://schemas.microsoft.com/office/drawing/2014/main" id="{0739C0F6-1EFA-F347-855B-9F677A35037F}"/>
              </a:ext>
            </a:extLst>
          </p:cNvPr>
          <p:cNvSpPr/>
          <p:nvPr/>
        </p:nvSpPr>
        <p:spPr>
          <a:xfrm>
            <a:off x="1854869" y="2515029"/>
            <a:ext cx="960878" cy="9847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1462BDE-B365-4D23-8D19-E4F069EE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017-209F-2341-BF35-ECAA3959CCA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7AC5F74-9208-8FEB-B4A3-C2290319F6E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40693"/>
            <a:ext cx="13439775" cy="638669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l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527" b="1" u="none" strike="noStrike" kern="1200" cap="none" spc="0" normalizeH="0" baseline="0">
                <a:solidFill>
                  <a:srgbClr val="0066B3"/>
                </a:solidFill>
                <a:uFillTx/>
                <a:latin typeface="微软雅黑" panose="020B0503020204020204" charset="-122"/>
                <a:ea typeface="+mj-ea"/>
                <a:cs typeface="+mj-cs"/>
              </a:defRPr>
            </a:lvl1pPr>
          </a:lstStyle>
          <a:p>
            <a:pPr marL="0" lvl="1" indent="0" algn="ctr" defTabSz="914400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3200" b="1" kern="1200" dirty="0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</a:t>
            </a:r>
            <a:r>
              <a:rPr lang="sk-SK" sz="3200" b="1" kern="1200" dirty="0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HEORETICAL</a:t>
            </a:r>
            <a:r>
              <a:rPr lang="en-US" sz="3200" b="1" kern="1200" dirty="0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sk-SK" sz="3200" b="1" kern="1200" dirty="0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FLOWRATE CALCULATION</a:t>
            </a:r>
            <a:endParaRPr lang="en-US" sz="3200" b="1" kern="1200" dirty="0">
              <a:solidFill>
                <a:srgbClr val="0066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2A72E283-44F9-42C8-B4B5-4CCDFBF14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555"/>
          <a:stretch/>
        </p:blipFill>
        <p:spPr>
          <a:xfrm>
            <a:off x="236682" y="1169916"/>
            <a:ext cx="5997864" cy="4476750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19C8C060-A6CD-F4B7-771A-C90B10575334}"/>
              </a:ext>
            </a:extLst>
          </p:cNvPr>
          <p:cNvSpPr txBox="1"/>
          <p:nvPr/>
        </p:nvSpPr>
        <p:spPr>
          <a:xfrm>
            <a:off x="2725811" y="5709170"/>
            <a:ext cx="7724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For our largest UGS reservoir 8</a:t>
            </a:r>
            <a:r>
              <a:rPr lang="sk-SK" sz="2400" dirty="0" err="1"/>
              <a:t>th</a:t>
            </a:r>
            <a:r>
              <a:rPr lang="en-GB" sz="2400" dirty="0"/>
              <a:t> </a:t>
            </a:r>
            <a:r>
              <a:rPr lang="en-GB" sz="2400" dirty="0" err="1"/>
              <a:t>Panonian</a:t>
            </a:r>
            <a:r>
              <a:rPr lang="en-GB" sz="2400" dirty="0"/>
              <a:t> we evaluate more than 35 000 test samples per year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2CD5B980-5DE8-B15A-8335-CD5EC2682F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74" r="39099" b="15740"/>
          <a:stretch/>
        </p:blipFill>
        <p:spPr>
          <a:xfrm>
            <a:off x="6985886" y="1360635"/>
            <a:ext cx="3464771" cy="4136671"/>
          </a:xfrm>
          <a:prstGeom prst="rect">
            <a:avLst/>
          </a:prstGeom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07A8266C-A4AA-2E1D-5CB9-DFD8FDFBEB0A}"/>
              </a:ext>
            </a:extLst>
          </p:cNvPr>
          <p:cNvSpPr/>
          <p:nvPr/>
        </p:nvSpPr>
        <p:spPr>
          <a:xfrm>
            <a:off x="10695710" y="1708727"/>
            <a:ext cx="2281381" cy="4248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Theoretical flowrate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C51C30F7-E492-1178-C9C8-28FC86945023}"/>
              </a:ext>
            </a:extLst>
          </p:cNvPr>
          <p:cNvSpPr/>
          <p:nvPr/>
        </p:nvSpPr>
        <p:spPr>
          <a:xfrm>
            <a:off x="10695709" y="2133600"/>
            <a:ext cx="2281381" cy="42487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Actual flowrate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59D8F511-7583-A37E-4AB0-D27AF30CF482}"/>
              </a:ext>
            </a:extLst>
          </p:cNvPr>
          <p:cNvSpPr/>
          <p:nvPr/>
        </p:nvSpPr>
        <p:spPr>
          <a:xfrm>
            <a:off x="10695709" y="2558473"/>
            <a:ext cx="2281381" cy="4248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Difference</a:t>
            </a:r>
            <a:r>
              <a:rPr lang="sk-SK" b="1" dirty="0"/>
              <a:t> %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3196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vál 125">
            <a:extLst>
              <a:ext uri="{FF2B5EF4-FFF2-40B4-BE49-F238E27FC236}">
                <a16:creationId xmlns:a16="http://schemas.microsoft.com/office/drawing/2014/main" id="{0739C0F6-1EFA-F347-855B-9F677A35037F}"/>
              </a:ext>
            </a:extLst>
          </p:cNvPr>
          <p:cNvSpPr/>
          <p:nvPr/>
        </p:nvSpPr>
        <p:spPr>
          <a:xfrm>
            <a:off x="1854869" y="2515029"/>
            <a:ext cx="960878" cy="9847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1462BDE-B365-4D23-8D19-E4F069EE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017-209F-2341-BF35-ECAA3959CCA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7AC5F74-9208-8FEB-B4A3-C2290319F6E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40693"/>
            <a:ext cx="13439775" cy="638669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l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527" b="1" u="none" strike="noStrike" kern="1200" cap="none" spc="0" normalizeH="0" baseline="0">
                <a:solidFill>
                  <a:srgbClr val="0066B3"/>
                </a:solidFill>
                <a:uFillTx/>
                <a:latin typeface="微软雅黑" panose="020B0503020204020204" charset="-122"/>
                <a:ea typeface="+mj-ea"/>
                <a:cs typeface="+mj-cs"/>
              </a:defRPr>
            </a:lvl1pPr>
          </a:lstStyle>
          <a:p>
            <a:pPr marL="0" lvl="1" indent="0" algn="ctr" defTabSz="914400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sk-SK" sz="3200" b="1" kern="1200" dirty="0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8. PANON – RESULTS SET</a:t>
            </a:r>
            <a:endParaRPr lang="en-US" sz="3200" b="1" kern="1200" dirty="0">
              <a:solidFill>
                <a:srgbClr val="0066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11F413EE-D70B-3C89-D695-860AD9102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5" t="5310" r="2828" b="20558"/>
          <a:stretch/>
        </p:blipFill>
        <p:spPr>
          <a:xfrm>
            <a:off x="1071850" y="1202298"/>
            <a:ext cx="11296072" cy="4017820"/>
          </a:xfrm>
          <a:prstGeom prst="rect">
            <a:avLst/>
          </a:prstGeom>
        </p:spPr>
      </p:pic>
      <p:sp>
        <p:nvSpPr>
          <p:cNvPr id="5" name="Bublina reči: obdĺžnik so zaoblenými rohmi 4">
            <a:extLst>
              <a:ext uri="{FF2B5EF4-FFF2-40B4-BE49-F238E27FC236}">
                <a16:creationId xmlns:a16="http://schemas.microsoft.com/office/drawing/2014/main" id="{3972D170-930F-8DCE-3A7F-D5E5D79CAA77}"/>
              </a:ext>
            </a:extLst>
          </p:cNvPr>
          <p:cNvSpPr/>
          <p:nvPr/>
        </p:nvSpPr>
        <p:spPr>
          <a:xfrm>
            <a:off x="9125528" y="5643054"/>
            <a:ext cx="3703781" cy="1007128"/>
          </a:xfrm>
          <a:prstGeom prst="wedgeRoundRectCallout">
            <a:avLst>
              <a:gd name="adj1" fmla="val -31171"/>
              <a:gd name="adj2" fmla="val -207550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Worsening well performance, further actions needed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F8EEC829-CDB5-4678-3152-BA56FA14647E}"/>
              </a:ext>
            </a:extLst>
          </p:cNvPr>
          <p:cNvSpPr txBox="1"/>
          <p:nvPr/>
        </p:nvSpPr>
        <p:spPr>
          <a:xfrm>
            <a:off x="5299226" y="5643054"/>
            <a:ext cx="28413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000" dirty="0" err="1">
                <a:solidFill>
                  <a:schemeClr val="tx1"/>
                </a:solidFill>
              </a:rPr>
              <a:t>Well</a:t>
            </a:r>
            <a:r>
              <a:rPr lang="sk-SK" sz="2000" dirty="0">
                <a:solidFill>
                  <a:schemeClr val="tx1"/>
                </a:solidFill>
              </a:rPr>
              <a:t> SUC029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062970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vál 125">
            <a:extLst>
              <a:ext uri="{FF2B5EF4-FFF2-40B4-BE49-F238E27FC236}">
                <a16:creationId xmlns:a16="http://schemas.microsoft.com/office/drawing/2014/main" id="{0739C0F6-1EFA-F347-855B-9F677A35037F}"/>
              </a:ext>
            </a:extLst>
          </p:cNvPr>
          <p:cNvSpPr/>
          <p:nvPr/>
        </p:nvSpPr>
        <p:spPr>
          <a:xfrm>
            <a:off x="1854869" y="2515029"/>
            <a:ext cx="960878" cy="9847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1462BDE-B365-4D23-8D19-E4F069EE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017-209F-2341-BF35-ECAA3959CCA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7AC5F74-9208-8FEB-B4A3-C2290319F6E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40693"/>
            <a:ext cx="13439775" cy="638669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l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527" b="1" u="none" strike="noStrike" kern="1200" cap="none" spc="0" normalizeH="0" baseline="0">
                <a:solidFill>
                  <a:srgbClr val="0066B3"/>
                </a:solidFill>
                <a:uFillTx/>
                <a:latin typeface="微软雅黑" panose="020B0503020204020204" charset="-122"/>
                <a:ea typeface="+mj-ea"/>
                <a:cs typeface="+mj-cs"/>
              </a:defRPr>
            </a:lvl1pPr>
          </a:lstStyle>
          <a:p>
            <a:pPr marL="0" lvl="1" indent="0" algn="ctr" defTabSz="914400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sk-SK" sz="3200" b="1" dirty="0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DOWNHOLE CAMERA SURVEY</a:t>
            </a:r>
            <a:endParaRPr lang="en-US" sz="3200" b="1" kern="1200" dirty="0">
              <a:solidFill>
                <a:srgbClr val="0066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3A51EB67-A876-EDCB-64E9-59141350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69" y="1503285"/>
            <a:ext cx="5600889" cy="4768206"/>
          </a:xfrm>
          <a:prstGeom prst="rect">
            <a:avLst/>
          </a:prstGeom>
        </p:spPr>
      </p:pic>
      <p:sp>
        <p:nvSpPr>
          <p:cNvPr id="17" name="BlokTextu 16">
            <a:extLst>
              <a:ext uri="{FF2B5EF4-FFF2-40B4-BE49-F238E27FC236}">
                <a16:creationId xmlns:a16="http://schemas.microsoft.com/office/drawing/2014/main" id="{8BC75432-B708-9F01-46CD-6A68948658B5}"/>
              </a:ext>
            </a:extLst>
          </p:cNvPr>
          <p:cNvSpPr txBox="1"/>
          <p:nvPr/>
        </p:nvSpPr>
        <p:spPr>
          <a:xfrm>
            <a:off x="6858512" y="3007379"/>
            <a:ext cx="56008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>
                <a:solidFill>
                  <a:schemeClr val="tx1"/>
                </a:solidFill>
              </a:rPr>
              <a:t>Scale formation inside downhole equipment including screen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879139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29E8C0DF-286A-448E-A7BE-3A9D092A1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9" y="2953656"/>
            <a:ext cx="8005596" cy="3967121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1462BDE-B365-4D23-8D19-E4F069EE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017-209F-2341-BF35-ECAA3959CCA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AEB22418-D2F8-E4CF-497E-5489692DC4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885"/>
          <a:stretch/>
        </p:blipFill>
        <p:spPr>
          <a:xfrm>
            <a:off x="398247" y="922946"/>
            <a:ext cx="7314301" cy="2015428"/>
          </a:xfrm>
          <a:prstGeom prst="rect">
            <a:avLst/>
          </a:prstGeom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12E621EC-FC8A-9A99-F529-B08A6D169C82}"/>
              </a:ext>
            </a:extLst>
          </p:cNvPr>
          <p:cNvSpPr/>
          <p:nvPr/>
        </p:nvSpPr>
        <p:spPr>
          <a:xfrm>
            <a:off x="2959248" y="938229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/>
              <a:t>1.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DF5B9C25-9B91-B1B4-8692-291DC2BE9D51}"/>
              </a:ext>
            </a:extLst>
          </p:cNvPr>
          <p:cNvSpPr/>
          <p:nvPr/>
        </p:nvSpPr>
        <p:spPr>
          <a:xfrm>
            <a:off x="3754943" y="938229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/>
              <a:t>2.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00071579-1A5E-6C31-3D8F-127326C2B004}"/>
              </a:ext>
            </a:extLst>
          </p:cNvPr>
          <p:cNvSpPr/>
          <p:nvPr/>
        </p:nvSpPr>
        <p:spPr>
          <a:xfrm>
            <a:off x="4555359" y="938229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/>
              <a:t>3.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92D4500B-5F73-DB7D-7DAE-2CECA7223F11}"/>
              </a:ext>
            </a:extLst>
          </p:cNvPr>
          <p:cNvSpPr/>
          <p:nvPr/>
        </p:nvSpPr>
        <p:spPr>
          <a:xfrm>
            <a:off x="5296477" y="938229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/>
              <a:t>4.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2D9B3755-9E8B-6638-685B-7CAFCD709811}"/>
              </a:ext>
            </a:extLst>
          </p:cNvPr>
          <p:cNvSpPr/>
          <p:nvPr/>
        </p:nvSpPr>
        <p:spPr>
          <a:xfrm>
            <a:off x="6065461" y="938229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/>
              <a:t>5.</a:t>
            </a: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5FA037F1-E7B7-7AA3-B244-DDE923066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326" y="1319278"/>
            <a:ext cx="255754" cy="188196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DAA9019D-8AA3-1897-496E-F7568FA10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916" y="1307561"/>
            <a:ext cx="255754" cy="188196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0FAE2B34-8A5E-FCCF-FCF1-BFD4067A2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2503" y="1319278"/>
            <a:ext cx="336089" cy="314406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F45E10A5-5EE1-D544-6FCE-31DB0A4F0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461" y="1313480"/>
            <a:ext cx="336089" cy="314406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755130AC-A4F0-0360-75BA-A7B9E8E9C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3021" y="1316239"/>
            <a:ext cx="336089" cy="314406"/>
          </a:xfrm>
          <a:prstGeom prst="rect">
            <a:avLst/>
          </a:prstGeom>
        </p:spPr>
      </p:pic>
      <p:sp>
        <p:nvSpPr>
          <p:cNvPr id="18" name="BlokTextu 17">
            <a:extLst>
              <a:ext uri="{FF2B5EF4-FFF2-40B4-BE49-F238E27FC236}">
                <a16:creationId xmlns:a16="http://schemas.microsoft.com/office/drawing/2014/main" id="{578F1B23-8AEA-09A2-E66A-9598D195F000}"/>
              </a:ext>
            </a:extLst>
          </p:cNvPr>
          <p:cNvSpPr txBox="1"/>
          <p:nvPr/>
        </p:nvSpPr>
        <p:spPr>
          <a:xfrm>
            <a:off x="7796631" y="1666454"/>
            <a:ext cx="53590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/>
              <a:t>Lower measured flowrate as was expected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87931AD1-2039-7C0C-EC1C-8FCE21DF26B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40693"/>
            <a:ext cx="13439775" cy="638669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l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527" b="1" u="none" strike="noStrike" kern="1200" cap="none" spc="0" normalizeH="0" baseline="0">
                <a:solidFill>
                  <a:srgbClr val="0066B3"/>
                </a:solidFill>
                <a:uFillTx/>
                <a:latin typeface="微软雅黑" panose="020B0503020204020204" charset="-122"/>
                <a:ea typeface="+mj-ea"/>
                <a:cs typeface="+mj-cs"/>
              </a:defRPr>
            </a:lvl1pPr>
          </a:lstStyle>
          <a:p>
            <a:pPr marL="0" lvl="1" indent="0" algn="ctr" defTabSz="914400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sk-SK" sz="2800" b="1" kern="1200" dirty="0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SPINNER SURVEY &amp; CONSULTATION</a:t>
            </a:r>
            <a:endParaRPr lang="en-US" sz="2800" b="1" kern="1200" dirty="0">
              <a:solidFill>
                <a:srgbClr val="0066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046AB6D-7F2A-8C80-0686-735B4DF615DB}"/>
              </a:ext>
            </a:extLst>
          </p:cNvPr>
          <p:cNvSpPr txBox="1"/>
          <p:nvPr/>
        </p:nvSpPr>
        <p:spPr>
          <a:xfrm>
            <a:off x="8637073" y="3921553"/>
            <a:ext cx="41855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/>
              <a:t>Results are consulted with Reservoir Engineers to confirm decrease in performance</a:t>
            </a:r>
          </a:p>
        </p:txBody>
      </p:sp>
    </p:spTree>
    <p:extLst>
      <p:ext uri="{BB962C8B-B14F-4D97-AF65-F5344CB8AC3E}">
        <p14:creationId xmlns:p14="http://schemas.microsoft.com/office/powerpoint/2010/main" val="14777844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3bf472f7-a010-4b5a-bb99-a26ed4c99680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E1D2023FA44142B5E23BBAF9583B6F" ma:contentTypeVersion="15" ma:contentTypeDescription="Crée un document." ma:contentTypeScope="" ma:versionID="38f8d2f205a9ea351443fdf8914893c3">
  <xsd:schema xmlns:xsd="http://www.w3.org/2001/XMLSchema" xmlns:xs="http://www.w3.org/2001/XMLSchema" xmlns:p="http://schemas.microsoft.com/office/2006/metadata/properties" xmlns:ns2="87037488-ec5d-4aba-84c2-9b1d22638e8e" xmlns:ns3="161dcbfa-c904-4e5e-9aae-c3a2fb77cf0a" xmlns:ns4="531e3727-d50d-4e78-b64f-3c422abfbb9f" targetNamespace="http://schemas.microsoft.com/office/2006/metadata/properties" ma:root="true" ma:fieldsID="8fbec0944d928b15fc1de7756ee96cf8" ns2:_="" ns3:_="" ns4:_="">
    <xsd:import namespace="87037488-ec5d-4aba-84c2-9b1d22638e8e"/>
    <xsd:import namespace="161dcbfa-c904-4e5e-9aae-c3a2fb77cf0a"/>
    <xsd:import namespace="531e3727-d50d-4e78-b64f-3c422abfbb9f"/>
    <xsd:element name="properties">
      <xsd:complexType>
        <xsd:sequence>
          <xsd:element name="documentManagement">
            <xsd:complexType>
              <xsd:all>
                <xsd:element ref="ns2:b1b820adfd3e4a078472514c1a5cb5ff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37488-ec5d-4aba-84c2-9b1d22638e8e" elementFormDefault="qualified">
    <xsd:import namespace="http://schemas.microsoft.com/office/2006/documentManagement/types"/>
    <xsd:import namespace="http://schemas.microsoft.com/office/infopath/2007/PartnerControls"/>
    <xsd:element name="b1b820adfd3e4a078472514c1a5cb5ff" ma:index="8" nillable="true" ma:taxonomy="true" ma:internalName="b1b820adfd3e4a078472514c1a5cb5ff" ma:taxonomyFieldName="Security_x0020_Classification" ma:displayName="Security Classification" ma:default="" ma:fieldId="{b1b820ad-fd3e-4a07-8472-514c1a5cb5ff}" ma:sspId="3bf472f7-a010-4b5a-bb99-a26ed4c99680" ma:termSetId="0c0ba91f-ee81-4a79-83f6-c19eebf2f1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ae2f0da-c091-422c-9c00-47b287a21efb}" ma:internalName="TaxCatchAll" ma:showField="CatchAllData" ma:web="531e3727-d50d-4e78-b64f-3c422abfbb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ae2f0da-c091-422c-9c00-47b287a21efb}" ma:internalName="TaxCatchAllLabel" ma:readOnly="true" ma:showField="CatchAllDataLabel" ma:web="531e3727-d50d-4e78-b64f-3c422abfbb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dcbfa-c904-4e5e-9aae-c3a2fb77cf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Balises d’images" ma:readOnly="false" ma:fieldId="{5cf76f15-5ced-4ddc-b409-7134ff3c332f}" ma:taxonomyMulti="true" ma:sspId="3bf472f7-a010-4b5a-bb99-a26ed4c996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1e3727-d50d-4e78-b64f-3c422abfbb9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Stranslations>
  <language>
    <ID>2057</ID>
    <Name>English (UK)</Name>
    <Contents>Contents</Contents>
    <Agenda>Agenda</Agenda>
    <Draft>DRAFT</Draft>
    <DTF>dd mmmm yyyy</DTF>
  </language>
  <confidentiality>
    <item1>Internal use only</item1>
    <item2>Confidential</item2>
    <item3>Strictly confidential</item3>
    <item4>Legally privileged</item4>
    <item5>Prepared at the request of external counsel</item5>
    <item6>Public information</item6>
    <item7>Internal information</item7>
    <item8>Internal – sensitive information</item8>
    <item9>Client information</item9>
    <item10>Client – sensitive information</item10>
  </confidentiality>
</CTStranslation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1b820adfd3e4a078472514c1a5cb5ff xmlns="87037488-ec5d-4aba-84c2-9b1d22638e8e">
      <Terms xmlns="http://schemas.microsoft.com/office/infopath/2007/PartnerControls"/>
    </b1b820adfd3e4a078472514c1a5cb5ff>
    <TaxCatchAll xmlns="87037488-ec5d-4aba-84c2-9b1d22638e8e"/>
    <lcf76f155ced4ddcb4097134ff3c332f xmlns="161dcbfa-c904-4e5e-9aae-c3a2fb77cf0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701DEE-5E6D-4FF8-BAB6-CCC824D1C668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22CDCA4D-7537-4A88-A2F5-B95146FB9C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37488-ec5d-4aba-84c2-9b1d22638e8e"/>
    <ds:schemaRef ds:uri="161dcbfa-c904-4e5e-9aae-c3a2fb77cf0a"/>
    <ds:schemaRef ds:uri="531e3727-d50d-4e78-b64f-3c422abfbb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088476-A0FA-447B-89CD-B3DD1B8FD838}">
  <ds:schemaRefs/>
</ds:datastoreItem>
</file>

<file path=customXml/itemProps4.xml><?xml version="1.0" encoding="utf-8"?>
<ds:datastoreItem xmlns:ds="http://schemas.openxmlformats.org/officeDocument/2006/customXml" ds:itemID="{47EF536B-0214-4453-BB2C-4ADFE96B7B03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7D0F18B3-19CC-469C-82DB-505D006D65BA}">
  <ds:schemaRefs>
    <ds:schemaRef ds:uri="161dcbfa-c904-4e5e-9aae-c3a2fb77cf0a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531e3727-d50d-4e78-b64f-3c422abfbb9f"/>
    <ds:schemaRef ds:uri="87037488-ec5d-4aba-84c2-9b1d22638e8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1614</TotalTime>
  <Words>644</Words>
  <Application>Microsoft Office PowerPoint</Application>
  <PresentationFormat>Custom</PresentationFormat>
  <Paragraphs>192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微软雅黑</vt:lpstr>
      <vt:lpstr>Arial</vt:lpstr>
      <vt:lpstr>Calibri</vt:lpstr>
      <vt:lpstr>Courier New</vt:lpstr>
      <vt:lpstr>Wingdings</vt:lpstr>
      <vt:lpstr>微软雅黑 (标题)</vt:lpstr>
      <vt:lpstr>微软雅黑（标题）</vt:lpstr>
      <vt:lpstr>Office 主题​​</vt:lpstr>
      <vt:lpstr>Equation</vt:lpstr>
      <vt:lpstr>WELL PERFORMANCE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II (revision)</dc:title>
  <dc:creator>Carole</dc:creator>
  <cp:lastModifiedBy>Bocmanová Petra</cp:lastModifiedBy>
  <cp:revision>76</cp:revision>
  <dcterms:created xsi:type="dcterms:W3CDTF">2021-02-10T20:50:20Z</dcterms:created>
  <dcterms:modified xsi:type="dcterms:W3CDTF">2023-10-07T21:26:02Z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0x0101005DE1D2023FA44142B5E23BBAF9583B6F</vt:lpwstr>
  </property>
  <property fmtid="{D5CDD505-2E9C-101B-9397-08002B2CF9AE}" pid="3" name="Security Classification">
    <vt:lpwstr/>
  </property>
  <property fmtid="{D5CDD505-2E9C-101B-9397-08002B2CF9AE}" pid="4" name="MSIP_Label_c135c4ba-2280-41f8-be7d-6f21d368baa3_Enabled">
    <vt:lpwstr>true</vt:lpwstr>
  </property>
  <property fmtid="{D5CDD505-2E9C-101B-9397-08002B2CF9AE}" pid="5" name="MSIP_Label_c135c4ba-2280-41f8-be7d-6f21d368baa3_SetDate">
    <vt:lpwstr>2021-02-17T13:48:14Z</vt:lpwstr>
  </property>
  <property fmtid="{D5CDD505-2E9C-101B-9397-08002B2CF9AE}" pid="6" name="MSIP_Label_c135c4ba-2280-41f8-be7d-6f21d368baa3_Method">
    <vt:lpwstr>Standard</vt:lpwstr>
  </property>
  <property fmtid="{D5CDD505-2E9C-101B-9397-08002B2CF9AE}" pid="7" name="MSIP_Label_c135c4ba-2280-41f8-be7d-6f21d368baa3_Name">
    <vt:lpwstr>c135c4ba-2280-41f8-be7d-6f21d368baa3</vt:lpwstr>
  </property>
  <property fmtid="{D5CDD505-2E9C-101B-9397-08002B2CF9AE}" pid="8" name="MSIP_Label_c135c4ba-2280-41f8-be7d-6f21d368baa3_SiteId">
    <vt:lpwstr>24139d14-c62c-4c47-8bdd-ce71ea1d50cf</vt:lpwstr>
  </property>
  <property fmtid="{D5CDD505-2E9C-101B-9397-08002B2CF9AE}" pid="9" name="MSIP_Label_c135c4ba-2280-41f8-be7d-6f21d368baa3_ActionId">
    <vt:lpwstr>f5a4b70a-de20-4863-9789-7bb0322890a6</vt:lpwstr>
  </property>
  <property fmtid="{D5CDD505-2E9C-101B-9397-08002B2CF9AE}" pid="10" name="MSIP_Label_c135c4ba-2280-41f8-be7d-6f21d368baa3_ContentBits">
    <vt:lpwstr>0</vt:lpwstr>
  </property>
</Properties>
</file>