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3" r:id="rId3"/>
  </p:sldMasterIdLst>
  <p:notesMasterIdLst>
    <p:notesMasterId r:id="rId5"/>
  </p:notesMasterIdLst>
  <p:handoutMasterIdLst>
    <p:handoutMasterId r:id="rId36"/>
  </p:handoutMasterIdLst>
  <p:sldIdLst>
    <p:sldId id="545" r:id="rId4"/>
    <p:sldId id="1912" r:id="rId6"/>
    <p:sldId id="2493" r:id="rId7"/>
    <p:sldId id="2327" r:id="rId8"/>
    <p:sldId id="2328" r:id="rId9"/>
    <p:sldId id="2382" r:id="rId10"/>
    <p:sldId id="2525" r:id="rId11"/>
    <p:sldId id="2329" r:id="rId12"/>
    <p:sldId id="2330" r:id="rId13"/>
    <p:sldId id="2487" r:id="rId14"/>
    <p:sldId id="2334" r:id="rId15"/>
    <p:sldId id="2332" r:id="rId16"/>
    <p:sldId id="2527" r:id="rId17"/>
    <p:sldId id="2434" r:id="rId18"/>
    <p:sldId id="2494" r:id="rId19"/>
    <p:sldId id="2435" r:id="rId20"/>
    <p:sldId id="2436" r:id="rId21"/>
    <p:sldId id="2437" r:id="rId22"/>
    <p:sldId id="2486" r:id="rId23"/>
    <p:sldId id="2364" r:id="rId24"/>
    <p:sldId id="2365" r:id="rId25"/>
    <p:sldId id="2366" r:id="rId26"/>
    <p:sldId id="2367" r:id="rId27"/>
    <p:sldId id="2375" r:id="rId28"/>
    <p:sldId id="2528" r:id="rId29"/>
    <p:sldId id="2439" r:id="rId30"/>
    <p:sldId id="2460" r:id="rId31"/>
    <p:sldId id="2489" r:id="rId32"/>
    <p:sldId id="2474" r:id="rId33"/>
    <p:sldId id="2470" r:id="rId34"/>
    <p:sldId id="2495" r:id="rId35"/>
  </p:sldIdLst>
  <p:sldSz cx="12192000" cy="6858000"/>
  <p:notesSz cx="6797675" cy="9928225"/>
  <p:custDataLst>
    <p:tags r:id="rId40"/>
  </p:custDataLst>
  <p:defaultTextStyle>
    <a:defPPr>
      <a:defRPr lang="zh-CN"/>
    </a:defPPr>
    <a:lvl1pPr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19" userDrawn="1">
          <p15:clr>
            <a:srgbClr val="A4A3A4"/>
          </p15:clr>
        </p15:guide>
        <p15:guide id="2" pos="37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87A34C"/>
    <a:srgbClr val="A74442"/>
    <a:srgbClr val="4470A5"/>
    <a:srgbClr val="0066FF"/>
    <a:srgbClr val="BFBFBF"/>
    <a:srgbClr val="0000CC"/>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9187" autoAdjust="0"/>
  </p:normalViewPr>
  <p:slideViewPr>
    <p:cSldViewPr showGuides="1">
      <p:cViewPr varScale="1">
        <p:scale>
          <a:sx n="18" d="100"/>
          <a:sy n="18" d="100"/>
        </p:scale>
        <p:origin x="34" y="370"/>
      </p:cViewPr>
      <p:guideLst>
        <p:guide orient="horz" pos="2319"/>
        <p:guide pos="3788"/>
      </p:guideLst>
    </p:cSldViewPr>
  </p:slideViewPr>
  <p:notesTextViewPr>
    <p:cViewPr>
      <p:scale>
        <a:sx n="3" d="2"/>
        <a:sy n="3" d="2"/>
      </p:scale>
      <p:origin x="0" y="0"/>
    </p:cViewPr>
  </p:notesTextViewPr>
  <p:sorterViewPr>
    <p:cViewPr>
      <p:scale>
        <a:sx n="200" d="100"/>
        <a:sy n="200" d="100"/>
      </p:scale>
      <p:origin x="0" y="0"/>
    </p:cViewPr>
  </p:sorterViewPr>
  <p:notesViewPr>
    <p:cSldViewPr>
      <p:cViewPr varScale="1">
        <p:scale>
          <a:sx n="36" d="100"/>
          <a:sy n="36" d="100"/>
        </p:scale>
        <p:origin x="-1613" y="-82"/>
      </p:cViewPr>
      <p:guideLst>
        <p:guide orient="horz" pos="3357"/>
        <p:guide pos="211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22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12.xml.rels><?xml version="1.0" encoding="UTF-8" standalone="yes"?>
<Relationships xmlns="http://schemas.openxmlformats.org/package/2006/relationships"><Relationship Id="rId2" Type="http://schemas.openxmlformats.org/officeDocument/2006/relationships/themeOverride" Target="../theme/themeOverride10.xml"/><Relationship Id="rId1"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2" Type="http://schemas.openxmlformats.org/officeDocument/2006/relationships/themeOverride" Target="../theme/themeOverride11.xml"/><Relationship Id="rId1" Type="http://schemas.openxmlformats.org/officeDocument/2006/relationships/package" Target="../embeddings/Workbook9.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2" Type="http://schemas.openxmlformats.org/officeDocument/2006/relationships/themeOverride" Target="../theme/themeOverride12.xml"/><Relationship Id="rId1" Type="http://schemas.openxmlformats.org/officeDocument/2006/relationships/package" Target="../embeddings/Workbook10.xlsx"/></Relationships>
</file>

<file path=ppt/charts/_rels/chart16.xml.rels><?xml version="1.0" encoding="UTF-8" standalone="yes"?>
<Relationships xmlns="http://schemas.openxmlformats.org/package/2006/relationships"><Relationship Id="rId2" Type="http://schemas.openxmlformats.org/officeDocument/2006/relationships/themeOverride" Target="../theme/themeOverride13.xml"/><Relationship Id="rId1" Type="http://schemas.openxmlformats.org/officeDocument/2006/relationships/package" Target="../embeddings/Workbook11.xlsx"/></Relationships>
</file>

<file path=ppt/charts/_rels/chart17.xml.rels><?xml version="1.0" encoding="UTF-8" standalone="yes"?>
<Relationships xmlns="http://schemas.openxmlformats.org/package/2006/relationships"><Relationship Id="rId4" Type="http://schemas.microsoft.com/office/2011/relationships/chartColorStyle" Target="colors8.xml"/><Relationship Id="rId3" Type="http://schemas.microsoft.com/office/2011/relationships/chartStyle" Target="style8.xml"/><Relationship Id="rId2" Type="http://schemas.openxmlformats.org/officeDocument/2006/relationships/themeOverride" Target="../theme/themeOverride14.xml"/><Relationship Id="rId1" Type="http://schemas.openxmlformats.org/officeDocument/2006/relationships/package" Target="../embeddings/Workbook12.xlsx"/></Relationships>
</file>

<file path=ppt/charts/_rels/chart18.xml.rels><?xml version="1.0" encoding="UTF-8" standalone="yes"?>
<Relationships xmlns="http://schemas.openxmlformats.org/package/2006/relationships"><Relationship Id="rId5" Type="http://schemas.microsoft.com/office/2011/relationships/chartColorStyle" Target="colors9.xml"/><Relationship Id="rId4" Type="http://schemas.microsoft.com/office/2011/relationships/chartStyle" Target="style9.xml"/><Relationship Id="rId3" Type="http://schemas.openxmlformats.org/officeDocument/2006/relationships/chartUserShapes" Target="../drawings/drawing2.xml"/><Relationship Id="rId2" Type="http://schemas.openxmlformats.org/officeDocument/2006/relationships/themeOverride" Target="../theme/themeOverride15.xml"/><Relationship Id="rId1" Type="http://schemas.openxmlformats.org/officeDocument/2006/relationships/oleObject" Target="file:///C:\Users\cnpc\Desktop\20210627&#19987;&#39064;&#20108;&#38454;&#27573;&#24615;&#25253;&#21578;\00&#27169;&#22411;&#39044;&#27979;&#32467;&#26524;-&#31215;&#26497;&#24773;&#26223;-20210703.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4.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5.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2" Type="http://schemas.openxmlformats.org/officeDocument/2006/relationships/themeOverride" Target="../theme/themeOverride6.xml"/><Relationship Id="rId1" Type="http://schemas.openxmlformats.org/officeDocument/2006/relationships/package" Target="../embeddings/Workbook4.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7.xml"/><Relationship Id="rId1" Type="http://schemas.openxmlformats.org/officeDocument/2006/relationships/package" Target="../embeddings/Workbook5.xlsx"/></Relationships>
</file>

<file path=ppt/charts/_rels/chart8.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8.xml"/><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2" Type="http://schemas.openxmlformats.org/officeDocument/2006/relationships/themeOverride" Target="../theme/themeOverride9.xml"/><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美国</c:v>
                </c:pt>
              </c:strCache>
            </c:strRef>
          </c:tx>
          <c:spPr>
            <a:solidFill>
              <a:srgbClr val="FFC000"/>
            </a:solidFill>
            <a:ln>
              <a:noFill/>
            </a:ln>
            <a:effectLst/>
            <a:scene3d>
              <a:camera prst="orthographicFront"/>
              <a:lightRig rig="threePt" dir="t"/>
            </a:scene3d>
            <a:sp3d>
              <a:bevelT/>
            </a:sp3d>
          </c:spPr>
          <c:invertIfNegative val="0"/>
          <c:dPt>
            <c:idx val="1"/>
            <c:invertIfNegative val="0"/>
            <c:bubble3D val="0"/>
            <c:spPr>
              <a:solidFill>
                <a:srgbClr val="FFC000"/>
              </a:solidFill>
              <a:ln>
                <a:noFill/>
              </a:ln>
              <a:effectLst/>
              <a:scene3d>
                <a:camera prst="orthographicFront"/>
                <a:lightRig rig="threePt" dir="t"/>
              </a:scene3d>
              <a:sp3d>
                <a:bevelT/>
              </a:sp3d>
            </c:spPr>
          </c:dPt>
          <c:dLbls>
            <c:dLbl>
              <c:idx val="2"/>
              <c:layout>
                <c:manualLayout>
                  <c:x val="0.00992095911978959"/>
                  <c:y val="-0.0067447320721570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rgbClr val="0000FF"/>
                    </a:solidFill>
                    <a:latin typeface="黑体" panose="02010600030101010101" pitchFamily="49" charset="-122"/>
                    <a:ea typeface="黑体" panose="02010600030101010101" pitchFamily="49"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Sheet1!$B$1:$D$1</c:f>
              <c:strCache>
                <c:ptCount val="3"/>
                <c:pt idx="0">
                  <c:v>常规气</c:v>
                </c:pt>
                <c:pt idx="1">
                  <c:v>页岩气</c:v>
                </c:pt>
                <c:pt idx="2">
                  <c:v>致密气</c:v>
                </c:pt>
              </c:strCache>
            </c:strRef>
          </c:cat>
          <c:val>
            <c:numRef>
              <c:f>Sheet1!$B$2:$D$2</c:f>
              <c:numCache>
                <c:formatCode>General</c:formatCode>
                <c:ptCount val="3"/>
                <c:pt idx="0">
                  <c:v>32.3</c:v>
                </c:pt>
                <c:pt idx="1">
                  <c:v>17.6</c:v>
                </c:pt>
                <c:pt idx="2">
                  <c:v>12.6</c:v>
                </c:pt>
              </c:numCache>
            </c:numRef>
          </c:val>
        </c:ser>
        <c:ser>
          <c:idx val="1"/>
          <c:order val="1"/>
          <c:tx>
            <c:strRef>
              <c:f>Sheet1!$A$3</c:f>
              <c:strCache>
                <c:ptCount val="1"/>
                <c:pt idx="0">
                  <c:v>中国</c:v>
                </c:pt>
              </c:strCache>
            </c:strRef>
          </c:tx>
          <c:spPr>
            <a:solidFill>
              <a:schemeClr val="accent2"/>
            </a:solidFill>
            <a:ln>
              <a:noFill/>
            </a:ln>
            <a:effectLst/>
            <a:scene3d>
              <a:camera prst="orthographicFront"/>
              <a:lightRig rig="threePt" dir="t"/>
            </a:scene3d>
            <a:sp3d>
              <a:bevelT/>
              <a:bevelB/>
            </a:sp3d>
          </c:spPr>
          <c:invertIfNegative val="0"/>
          <c:dLbls>
            <c:dLbl>
              <c:idx val="0"/>
              <c:layout>
                <c:manualLayout>
                  <c:x val="0.0264558909861056"/>
                  <c:y val="-0.02697892828862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92095911978959"/>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14696269591344"/>
                  <c:y val="-0.005644036516299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a:defRPr lang="zh-CN" sz="1600" b="0" i="0" u="none" strike="noStrike" kern="1200" baseline="0">
                    <a:solidFill>
                      <a:srgbClr val="0000FF"/>
                    </a:solidFill>
                    <a:latin typeface="黑体" panose="02010600030101010101" pitchFamily="49" charset="-122"/>
                    <a:ea typeface="黑体" panose="02010600030101010101" pitchFamily="49"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Sheet1!$B$1:$D$1</c:f>
              <c:strCache>
                <c:ptCount val="3"/>
                <c:pt idx="0">
                  <c:v>常规气</c:v>
                </c:pt>
                <c:pt idx="1">
                  <c:v>页岩气</c:v>
                </c:pt>
                <c:pt idx="2">
                  <c:v>致密气</c:v>
                </c:pt>
              </c:strCache>
            </c:strRef>
          </c:cat>
          <c:val>
            <c:numRef>
              <c:f>Sheet1!$B$3:$D$3</c:f>
              <c:numCache>
                <c:formatCode>General</c:formatCode>
                <c:ptCount val="3"/>
                <c:pt idx="0">
                  <c:v>20.2</c:v>
                </c:pt>
                <c:pt idx="1">
                  <c:v>21.8</c:v>
                </c:pt>
                <c:pt idx="2">
                  <c:v>11.3</c:v>
                </c:pt>
              </c:numCache>
            </c:numRef>
          </c:val>
        </c:ser>
        <c:dLbls>
          <c:showLegendKey val="0"/>
          <c:showVal val="0"/>
          <c:showCatName val="0"/>
          <c:showSerName val="0"/>
          <c:showPercent val="0"/>
          <c:showBubbleSize val="0"/>
        </c:dLbls>
        <c:gapWidth val="150"/>
        <c:axId val="-1080952320"/>
        <c:axId val="-1080954496"/>
      </c:barChart>
      <c:catAx>
        <c:axId val="-1080952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rgbClr val="0000FF"/>
                </a:solidFill>
                <a:latin typeface="黑体" panose="02010600030101010101" pitchFamily="49" charset="-122"/>
                <a:ea typeface="黑体" panose="02010600030101010101" pitchFamily="49" charset="-122"/>
                <a:cs typeface="+mn-cs"/>
              </a:defRPr>
            </a:pPr>
          </a:p>
        </c:txPr>
        <c:crossAx val="-1080954496"/>
        <c:crosses val="autoZero"/>
        <c:auto val="1"/>
        <c:lblAlgn val="ctr"/>
        <c:lblOffset val="100"/>
        <c:noMultiLvlLbl val="0"/>
      </c:catAx>
      <c:valAx>
        <c:axId val="-108095449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rgbClr val="0000FF"/>
                </a:solidFill>
                <a:latin typeface="黑体" panose="02010600030101010101" pitchFamily="49" charset="-122"/>
                <a:ea typeface="黑体" panose="02010600030101010101" pitchFamily="49" charset="-122"/>
                <a:cs typeface="+mn-cs"/>
              </a:defRPr>
            </a:pPr>
          </a:p>
        </c:txPr>
        <c:crossAx val="-1080952320"/>
        <c:crosses val="autoZero"/>
        <c:crossBetween val="between"/>
      </c:valAx>
      <c:spPr>
        <a:noFill/>
        <a:ln>
          <a:noFill/>
        </a:ln>
        <a:effectLst/>
      </c:spPr>
    </c:plotArea>
    <c:legend>
      <c:legendPos val="t"/>
      <c:layout>
        <c:manualLayout>
          <c:xMode val="edge"/>
          <c:yMode val="edge"/>
          <c:x val="0.619252775332655"/>
          <c:y val="0.126293229737118"/>
          <c:w val="0.280035606087928"/>
          <c:h val="0.167584739793187"/>
        </c:manualLayout>
      </c:layout>
      <c:overlay val="0"/>
      <c:spPr>
        <a:noFill/>
        <a:ln>
          <a:noFill/>
        </a:ln>
        <a:effectLst/>
      </c:spPr>
      <c:txPr>
        <a:bodyPr rot="0" spcFirstLastPara="1" vertOverflow="ellipsis" vert="horz" wrap="square" anchor="ctr" anchorCtr="1"/>
        <a:lstStyle/>
        <a:p>
          <a:pPr>
            <a:defRPr lang="zh-CN" sz="1600" b="0" i="0" u="none" strike="noStrike" kern="1200" baseline="0">
              <a:solidFill>
                <a:srgbClr val="0000FF"/>
              </a:solidFill>
              <a:latin typeface="黑体" panose="02010600030101010101" pitchFamily="49" charset="-122"/>
              <a:ea typeface="黑体" panose="02010600030101010101" pitchFamily="49" charset="-122"/>
              <a:cs typeface="+mn-cs"/>
            </a:defRPr>
          </a:pPr>
        </a:p>
      </c:txPr>
    </c:legend>
    <c:plotVisOnly val="1"/>
    <c:dispBlanksAs val="gap"/>
    <c:showDLblsOverMax val="0"/>
  </c:chart>
  <c:spPr>
    <a:solidFill>
      <a:schemeClr val="bg1"/>
    </a:solidFill>
    <a:ln w="9525" cap="flat" cmpd="sng" algn="ctr">
      <a:noFill/>
      <a:round/>
    </a:ln>
    <a:effectLst/>
  </c:spPr>
  <c:txPr>
    <a:bodyPr/>
    <a:lstStyle/>
    <a:p>
      <a:pPr>
        <a:defRPr lang="zh-CN">
          <a:solidFill>
            <a:srgbClr val="0000FF"/>
          </a:solidFill>
          <a:latin typeface="黑体" panose="02010600030101010101" pitchFamily="49" charset="-122"/>
          <a:ea typeface="黑体" panose="02010600030101010101" pitchFamily="49" charset="-122"/>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625881637339"/>
          <c:y val="0.0867767815244563"/>
          <c:w val="0.531094379867005"/>
          <c:h val="0.828242963917234"/>
        </c:manualLayout>
      </c:layout>
      <c:pieChart>
        <c:varyColors val="1"/>
        <c:ser>
          <c:idx val="0"/>
          <c:order val="0"/>
          <c:tx>
            <c:strRef>
              <c:f>Sheet1!$B$1</c:f>
              <c:strCache>
                <c:ptCount val="1"/>
                <c:pt idx="0">
                  <c:v>探明储量（万亿方）</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layout>
                <c:manualLayout>
                  <c:x val="0.0361531812355144"/>
                  <c:y val="0"/>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0869899269929221"/>
                      <c:h val="0.105451603853223"/>
                    </c:manualLayout>
                  </c15:layout>
                </c:ext>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FF0000"/>
                    </a:solidFill>
                    <a:latin typeface="黑体" panose="02010600030101010101" pitchFamily="49" charset="-122"/>
                    <a:ea typeface="黑体" panose="02010600030101010101" pitchFamily="49" charset="-122"/>
                    <a:cs typeface="+mn-cs"/>
                  </a:defRPr>
                </a:pPr>
              </a:p>
            </c:txPr>
            <c:dLblPos val="out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页岩气</c:v>
                </c:pt>
                <c:pt idx="1">
                  <c:v>致密气</c:v>
                </c:pt>
                <c:pt idx="2">
                  <c:v>深层常规气</c:v>
                </c:pt>
                <c:pt idx="3">
                  <c:v>其它</c:v>
                </c:pt>
              </c:strCache>
            </c:strRef>
          </c:cat>
          <c:val>
            <c:numRef>
              <c:f>Sheet1!$B$2:$B$5</c:f>
              <c:numCache>
                <c:formatCode>General</c:formatCode>
                <c:ptCount val="4"/>
                <c:pt idx="0">
                  <c:v>4</c:v>
                </c:pt>
                <c:pt idx="1">
                  <c:v>1.2</c:v>
                </c:pt>
                <c:pt idx="2">
                  <c:v>1.4</c:v>
                </c:pt>
                <c:pt idx="3">
                  <c:v>0.4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42921399383407"/>
          <c:w val="0.322685544100159"/>
          <c:h val="0.693268072224581"/>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rgbClr val="0000FF"/>
              </a:solidFill>
              <a:latin typeface="黑体" panose="02010600030101010101" pitchFamily="49" charset="-122"/>
              <a:ea typeface="黑体" panose="02010600030101010101" pitchFamily="49" charset="-122"/>
              <a:cs typeface="+mn-cs"/>
            </a:defRPr>
          </a:pPr>
        </a:p>
      </c:txPr>
    </c:legend>
    <c:plotVisOnly val="1"/>
    <c:dispBlanksAs val="zero"/>
    <c:showDLblsOverMax val="0"/>
  </c:chart>
  <c:spPr>
    <a:noFill/>
    <a:ln>
      <a:noFill/>
    </a:ln>
    <a:effectLst/>
  </c:spPr>
  <c:txPr>
    <a:bodyPr/>
    <a:lstStyle/>
    <a:p>
      <a:pPr>
        <a:defRPr lang="zh-CN" sz="1200" b="1">
          <a:solidFill>
            <a:srgbClr val="0000FF"/>
          </a:solidFill>
          <a:latin typeface="黑体" panose="02010600030101010101" pitchFamily="49" charset="-122"/>
          <a:ea typeface="黑体" panose="02010600030101010101" pitchFamily="49" charset="-122"/>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1402720214815"/>
          <c:y val="0.0385095753538718"/>
          <c:w val="0.85122876656354"/>
          <c:h val="0.833097418817652"/>
        </c:manualLayout>
      </c:layout>
      <c:lineChart>
        <c:grouping val="standard"/>
        <c:varyColors val="0"/>
        <c:ser>
          <c:idx val="0"/>
          <c:order val="0"/>
          <c:tx>
            <c:strRef>
              <c:f>Sheet1!$B$1</c:f>
              <c:strCache>
                <c:ptCount val="1"/>
                <c:pt idx="0">
                  <c:v>开井数</c:v>
                </c:pt>
              </c:strCache>
            </c:strRef>
          </c:tx>
          <c:spPr>
            <a:ln w="19050" cap="rnd" cmpd="sng" algn="ctr">
              <a:solidFill>
                <a:schemeClr val="tx1"/>
              </a:solidFill>
              <a:prstDash val="sysDash"/>
              <a:round/>
            </a:ln>
            <a:effectLst/>
          </c:spPr>
          <c:marker>
            <c:symbol val="circle"/>
            <c:size val="5"/>
            <c:spPr>
              <a:solidFill>
                <a:schemeClr val="accent6">
                  <a:lumMod val="60000"/>
                  <a:lumOff val="40000"/>
                </a:schemeClr>
              </a:solidFill>
              <a:ln w="9525" cap="flat" cmpd="sng" algn="ctr">
                <a:solidFill>
                  <a:schemeClr val="accent1"/>
                </a:solidFill>
                <a:prstDash val="solid"/>
                <a:round/>
              </a:ln>
              <a:effectLst/>
            </c:spPr>
          </c:marker>
          <c:dLbls>
            <c:dLbl>
              <c:idx val="4"/>
              <c:layout>
                <c:manualLayout>
                  <c:x val="-0.0497168186060788"/>
                  <c:y val="-0.03977699944690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407975478228691"/>
                  <c:y val="-0.055219759348549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338145710422292"/>
                  <c:y val="0.030782213064645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151187904967603"/>
                  <c:y val="0.019150707743547"/>
                </c:manualLayout>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0_);[Red]\(0\)</c:formatCode>
                <c:ptCount val="10"/>
                <c:pt idx="0">
                  <c:v>7220</c:v>
                </c:pt>
                <c:pt idx="1">
                  <c:v>8402</c:v>
                </c:pt>
                <c:pt idx="2">
                  <c:v>9847</c:v>
                </c:pt>
                <c:pt idx="3">
                  <c:v>11230</c:v>
                </c:pt>
                <c:pt idx="4">
                  <c:v>12617</c:v>
                </c:pt>
                <c:pt idx="5">
                  <c:v>13325</c:v>
                </c:pt>
                <c:pt idx="6">
                  <c:v>14065</c:v>
                </c:pt>
                <c:pt idx="7">
                  <c:v>15366</c:v>
                </c:pt>
                <c:pt idx="8">
                  <c:v>17938</c:v>
                </c:pt>
                <c:pt idx="9" c:formatCode="General">
                  <c:v>21460</c:v>
                </c:pt>
              </c:numCache>
            </c:numRef>
          </c:val>
          <c:smooth val="0"/>
        </c:ser>
        <c:ser>
          <c:idx val="1"/>
          <c:order val="1"/>
          <c:tx>
            <c:strRef>
              <c:f>Sheet1!$C$1</c:f>
              <c:strCache>
                <c:ptCount val="1"/>
                <c:pt idx="0">
                  <c:v>日产气</c:v>
                </c:pt>
              </c:strCache>
            </c:strRef>
          </c:tx>
          <c:spPr>
            <a:ln w="15875" cap="rnd" cmpd="sng" algn="ctr">
              <a:solidFill>
                <a:srgbClr val="FF0000"/>
              </a:solidFill>
              <a:prstDash val="solid"/>
              <a:round/>
            </a:ln>
            <a:effectLst/>
          </c:spPr>
          <c:marker>
            <c:symbol val="circle"/>
            <c:size val="5"/>
            <c:spPr>
              <a:solidFill>
                <a:srgbClr val="FF0000"/>
              </a:solidFill>
              <a:ln w="9525" cap="flat" cmpd="sng" algn="ctr">
                <a:solidFill>
                  <a:srgbClr val="FF0000"/>
                </a:solidFill>
                <a:prstDash val="solid"/>
                <a:round/>
              </a:ln>
              <a:effectLst/>
            </c:spPr>
          </c:marker>
          <c:dLbls>
            <c:dLbl>
              <c:idx val="0"/>
              <c:layout>
                <c:manualLayout>
                  <c:x val="-0.0399187265797421"/>
                  <c:y val="-0.056963315077835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c:formatCode>
                <c:ptCount val="10"/>
                <c:pt idx="0">
                  <c:v>20883.1570806452</c:v>
                </c:pt>
                <c:pt idx="1">
                  <c:v>24002.4138451613</c:v>
                </c:pt>
                <c:pt idx="2">
                  <c:v>24467.8754967742</c:v>
                </c:pt>
                <c:pt idx="3">
                  <c:v>26527.0056</c:v>
                </c:pt>
                <c:pt idx="4">
                  <c:v>29159.9257451613</c:v>
                </c:pt>
                <c:pt idx="5">
                  <c:v>28905.3941516129</c:v>
                </c:pt>
                <c:pt idx="6">
                  <c:v>29868.5887516129</c:v>
                </c:pt>
                <c:pt idx="7">
                  <c:v>30164.7419354839</c:v>
                </c:pt>
                <c:pt idx="8">
                  <c:v>31570.88</c:v>
                </c:pt>
                <c:pt idx="9" c:formatCode="General">
                  <c:v>34487</c:v>
                </c:pt>
              </c:numCache>
            </c:numRef>
          </c:val>
          <c:smooth val="0"/>
        </c:ser>
        <c:dLbls>
          <c:showLegendKey val="0"/>
          <c:showVal val="0"/>
          <c:showCatName val="0"/>
          <c:showSerName val="0"/>
          <c:showPercent val="0"/>
          <c:showBubbleSize val="0"/>
        </c:dLbls>
        <c:marker val="1"/>
        <c:smooth val="0"/>
        <c:axId val="257188208"/>
        <c:axId val="257188768"/>
      </c:lineChart>
      <c:lineChart>
        <c:grouping val="standard"/>
        <c:varyColors val="0"/>
        <c:ser>
          <c:idx val="2"/>
          <c:order val="2"/>
          <c:tx>
            <c:strRef>
              <c:f>Sheet1!$D$1</c:f>
              <c:strCache>
                <c:ptCount val="1"/>
                <c:pt idx="0">
                  <c:v>单井产量</c:v>
                </c:pt>
              </c:strCache>
            </c:strRef>
          </c:tx>
          <c:spPr>
            <a:ln w="28575" cap="rnd" cmpd="sng" algn="ctr">
              <a:solidFill>
                <a:srgbClr val="00B050"/>
              </a:solidFill>
              <a:prstDash val="solid"/>
              <a:round/>
            </a:ln>
            <a:sp3d>
              <a:extrusionClr>
                <a:srgbClr val="FFFFFF"/>
              </a:extrusionClr>
              <a:contourClr>
                <a:srgbClr val="FFFFFF"/>
              </a:contourClr>
            </a:sp3d>
          </c:spPr>
          <c:marker>
            <c:symbol val="circle"/>
            <c:size val="5"/>
            <c:spPr>
              <a:solidFill>
                <a:srgbClr val="00B050"/>
              </a:solidFill>
              <a:ln w="9525" cap="flat" cmpd="sng" algn="ctr">
                <a:solidFill>
                  <a:schemeClr val="accent3">
                    <a:shade val="95000"/>
                    <a:satMod val="105000"/>
                  </a:schemeClr>
                </a:solidFill>
                <a:prstDash val="solid"/>
                <a:round/>
              </a:ln>
              <a:sp3d>
                <a:extrusionClr>
                  <a:srgbClr val="FFFFFF"/>
                </a:extrusionClr>
                <a:contourClr>
                  <a:srgbClr val="FFFFFF"/>
                </a:contourClr>
              </a:sp3d>
            </c:spPr>
          </c:marker>
          <c:dLbls>
            <c:dLbl>
              <c:idx val="0"/>
              <c:layout>
                <c:manualLayout>
                  <c:x val="-0.028140421221577"/>
                  <c:y val="-0.0616078722402384"/>
                </c:manualLayout>
              </c:layout>
              <c:tx>
                <c:rich>
                  <a:bodyPr rot="0" spcFirstLastPara="0" vertOverflow="ellipsis" vert="horz" wrap="square" lIns="38100" tIns="19050" rIns="38100" bIns="19050" anchor="ctr" anchorCtr="1"/>
                  <a:lstStyle/>
                  <a:p>
                    <a:pPr defTabSz="914400">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.8</a:t>
                    </a:r>
                    <a:r>
                      <a:rPr>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9</a:t>
                    </a:r>
                    <a:endParaRPr>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86490185465913"/>
                  <c:y val="-0.04756261332315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21507327467416"/>
                  <c:y val="-0.05030679559630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16559553173899"/>
                  <c:y val="-0.014086466391262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0423700649203835"/>
                      <c:h val="0.0643894190946315"/>
                    </c:manualLayout>
                  </c15:layout>
                </c:ext>
              </c:extLst>
            </c:dLbl>
            <c:dLbl>
              <c:idx val="4"/>
              <c:layout>
                <c:manualLayout>
                  <c:x val="-0.0331649052678745"/>
                  <c:y val="0.0519695810695107"/>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057360881317881"/>
                      <c:h val="0.0548516181527335"/>
                    </c:manualLayout>
                  </c15:layout>
                </c:ext>
              </c:extLst>
            </c:dLbl>
            <c:dLbl>
              <c:idx val="5"/>
              <c:layout>
                <c:manualLayout>
                  <c:x val="-0.0269528532299411"/>
                  <c:y val="0.034762047507476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12263015706695"/>
                  <c:y val="0.041130008954945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30362989042552"/>
                  <c:y val="0.048052188384681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247977205705724"/>
                  <c:y val="-0.029976617733905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0.00</c:formatCode>
                <c:ptCount val="10"/>
                <c:pt idx="0">
                  <c:v>2.89240402779019</c:v>
                </c:pt>
                <c:pt idx="1">
                  <c:v>2.85675004108085</c:v>
                </c:pt>
                <c:pt idx="2">
                  <c:v>2.48480506720567</c:v>
                </c:pt>
                <c:pt idx="3">
                  <c:v>2.36215544078362</c:v>
                </c:pt>
                <c:pt idx="4">
                  <c:v>2.31116158715711</c:v>
                </c:pt>
                <c:pt idx="5">
                  <c:v>2.16926034908915</c:v>
                </c:pt>
                <c:pt idx="6">
                  <c:v>2.12361100260312</c:v>
                </c:pt>
                <c:pt idx="7">
                  <c:v>1.96308355691031</c:v>
                </c:pt>
                <c:pt idx="8">
                  <c:v>1.76</c:v>
                </c:pt>
              </c:numCache>
            </c:numRef>
          </c:val>
          <c:smooth val="0"/>
        </c:ser>
        <c:ser>
          <c:idx val="3"/>
          <c:order val="3"/>
          <c:tx>
            <c:strRef>
              <c:f>Sheet1!$E$1</c:f>
              <c:strCache>
                <c:ptCount val="1"/>
                <c:pt idx="0">
                  <c:v>列2</c:v>
                </c:pt>
              </c:strCache>
            </c:strRef>
          </c:tx>
          <c:spPr>
            <a:ln w="31750" cap="rnd" cmpd="sng" algn="ctr">
              <a:solidFill>
                <a:srgbClr val="00B050"/>
              </a:solidFill>
              <a:prstDash val="solid"/>
              <a:round/>
            </a:ln>
            <a:effectLst/>
          </c:spPr>
          <c:marker>
            <c:symbol val="circle"/>
            <c:size val="5"/>
            <c:spPr>
              <a:solidFill>
                <a:srgbClr val="00B050"/>
              </a:solidFill>
              <a:ln w="9525" cap="flat" cmpd="sng" algn="ctr">
                <a:solidFill>
                  <a:srgbClr val="00B050"/>
                </a:solidFill>
                <a:prstDash val="solid"/>
                <a:round/>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0.029333121867958"/>
                  <c:y val="0.0565242135269748"/>
                </c:manualLayout>
              </c:layout>
              <c:tx>
                <c:rich>
                  <a:bodyPr rot="0" spcFirstLastPara="0" vertOverflow="ellipsis" vert="horz" wrap="square" lIns="38100" tIns="19050" rIns="38100" bIns="19050"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1.61</a:t>
                    </a:r>
                    <a:endParaRPr lang="en-US">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2.89240402779019</c:v>
                </c:pt>
                <c:pt idx="1">
                  <c:v>2.85675004108085</c:v>
                </c:pt>
                <c:pt idx="2">
                  <c:v>2.48480506720567</c:v>
                </c:pt>
                <c:pt idx="3">
                  <c:v>2.36215544078362</c:v>
                </c:pt>
                <c:pt idx="4">
                  <c:v>2.31116158715711</c:v>
                </c:pt>
                <c:pt idx="5">
                  <c:v>2.16926034908915</c:v>
                </c:pt>
                <c:pt idx="6">
                  <c:v>2.12361100260312</c:v>
                </c:pt>
                <c:pt idx="7">
                  <c:v>1.96308355691031</c:v>
                </c:pt>
                <c:pt idx="8">
                  <c:v>1.76</c:v>
                </c:pt>
                <c:pt idx="9">
                  <c:v>1.60703634669152</c:v>
                </c:pt>
              </c:numCache>
            </c:numRef>
          </c:val>
          <c:smooth val="0"/>
        </c:ser>
        <c:dLbls>
          <c:showLegendKey val="0"/>
          <c:showVal val="0"/>
          <c:showCatName val="0"/>
          <c:showSerName val="0"/>
          <c:showPercent val="0"/>
          <c:showBubbleSize val="0"/>
        </c:dLbls>
        <c:marker val="1"/>
        <c:smooth val="0"/>
        <c:axId val="257189888"/>
        <c:axId val="257189328"/>
      </c:lineChart>
      <c:catAx>
        <c:axId val="257188208"/>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57188768"/>
        <c:crosses val="autoZero"/>
        <c:auto val="1"/>
        <c:lblAlgn val="ctr"/>
        <c:lblOffset val="100"/>
        <c:noMultiLvlLbl val="0"/>
      </c:catAx>
      <c:valAx>
        <c:axId val="25718876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a:defRPr lang="zh-CN" sz="1200" b="1"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Overall daily production (10</a:t>
                </a:r>
                <a:r>
                  <a:rPr lang="en-US" altLang="zh-CN" baseline="30000">
                    <a:solidFill>
                      <a:srgbClr val="0000FF"/>
                    </a:solidFill>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t>
                </a:r>
                <a:r>
                  <a:rPr lang="en-US" altLang="zh-CN" baseline="30000">
                    <a:solidFill>
                      <a:srgbClr val="0000FF"/>
                    </a:solidFill>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3</a:t>
                </a: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
                </a:r>
                <a:endParaRPr lang="zh-CN"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defRPr lang="zh-CN" sz="1200" b="1"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Number of gas wells</a:t>
                </a:r>
                <a:endParaRPr 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c:rich>
          </c:tx>
          <c:layout>
            <c:manualLayout>
              <c:xMode val="edge"/>
              <c:yMode val="edge"/>
              <c:x val="0.00482412113830984"/>
              <c:y val="0.0506173488279491"/>
            </c:manualLayout>
          </c:layout>
          <c:overlay val="0"/>
          <c:spPr>
            <a:noFill/>
            <a:ln>
              <a:noFill/>
            </a:ln>
            <a:effectLst/>
          </c:spPr>
        </c:title>
        <c:numFmt formatCode="0_);[Red]\(0\)" sourceLinked="1"/>
        <c:majorTickMark val="none"/>
        <c:minorTickMark val="none"/>
        <c:tickLblPos val="nextTo"/>
        <c:spPr>
          <a:noFill/>
          <a:ln w="9525" cap="flat" cmpd="sng" algn="ctr">
            <a:solidFill>
              <a:schemeClr val="tx1"/>
            </a:solidFill>
            <a:prstDash val="solid"/>
            <a:round/>
          </a:ln>
          <a:effectLst/>
        </c:spPr>
        <c:txPr>
          <a:bodyPr rot="-6000000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57188208"/>
        <c:crosses val="autoZero"/>
        <c:crossBetween val="between"/>
      </c:valAx>
      <c:catAx>
        <c:axId val="257189888"/>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57189328"/>
        <c:crosses val="autoZero"/>
        <c:auto val="1"/>
        <c:lblAlgn val="ctr"/>
        <c:lblOffset val="100"/>
        <c:noMultiLvlLbl val="0"/>
      </c:catAx>
      <c:valAx>
        <c:axId val="257189328"/>
        <c:scaling>
          <c:orientation val="minMax"/>
        </c:scaling>
        <c:delete val="0"/>
        <c:axPos val="r"/>
        <c:title>
          <c:tx>
            <c:rich>
              <a:bodyPr rot="-5400000" spcFirstLastPara="0" vertOverflow="ellipsis" vert="horz" wrap="square" anchor="ctr" anchorCtr="1"/>
              <a:lstStyle/>
              <a:p>
                <a:pPr>
                  <a:defRPr lang="zh-CN" sz="1200" b="1"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Average daily production (10</a:t>
                </a:r>
                <a:r>
                  <a:rPr lang="en-US" altLang="zh-CN" baseline="30000">
                    <a:solidFill>
                      <a:srgbClr val="0000FF"/>
                    </a:solidFill>
                    <a:uFillTx/>
                    <a:ea typeface="Calibri" panose="020F0502020204030204" pitchFamily="34" charset="0"/>
                    <a:cs typeface="Calibri" panose="020F0502020204030204" pitchFamily="34" charset="0"/>
                    <a:sym typeface="Calibri" panose="020F0502020204030204" pitchFamily="34" charset="0"/>
                  </a:rPr>
                  <a:t>4</a:t>
                </a: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t>
                </a:r>
                <a:r>
                  <a:rPr lang="en-US" altLang="zh-CN" baseline="30000">
                    <a:solidFill>
                      <a:srgbClr val="0000FF"/>
                    </a:solidFill>
                    <a:uFillTx/>
                    <a:ea typeface="Calibri" panose="020F0502020204030204" pitchFamily="34" charset="0"/>
                    <a:cs typeface="Calibri" panose="020F0502020204030204" pitchFamily="34" charset="0"/>
                    <a:sym typeface="Calibri" panose="020F0502020204030204" pitchFamily="34" charset="0"/>
                  </a:rPr>
                  <a:t>3</a:t>
                </a:r>
                <a:r>
                  <a:rPr lang="en-US" alt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
                </a:r>
                <a:endParaRPr lang="zh-CN">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c:rich>
          </c:tx>
          <c:layout>
            <c:manualLayout>
              <c:xMode val="edge"/>
              <c:yMode val="edge"/>
              <c:x val="0.963862902068822"/>
              <c:y val="0.061093206207091"/>
            </c:manualLayout>
          </c:layout>
          <c:overlay val="0"/>
          <c:spPr>
            <a:noFill/>
            <a:ln>
              <a:noFill/>
            </a:ln>
            <a:effectLst/>
          </c:spPr>
        </c:title>
        <c:numFmt formatCode="0_ " sourceLinked="0"/>
        <c:majorTickMark val="out"/>
        <c:minorTickMark val="none"/>
        <c:tickLblPos val="nextTo"/>
        <c:spPr>
          <a:noFill/>
          <a:ln w="9525" cap="flat" cmpd="sng" algn="ctr">
            <a:solidFill>
              <a:schemeClr val="tx1"/>
            </a:solidFill>
            <a:prstDash val="solid"/>
            <a:round/>
          </a:ln>
          <a:effectLst/>
        </c:spPr>
        <c:txPr>
          <a:bodyPr rot="-6000000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57189888"/>
        <c:crosses val="max"/>
        <c:crossBetween val="between"/>
        <c:majorUnit val="1"/>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Entry>
      <c:legendEntry>
        <c:idx val="1"/>
        <c:txPr>
          <a:bodyPr rot="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Entry>
      <c:legendEntry>
        <c:idx val="2"/>
        <c:txPr>
          <a:bodyPr rot="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Entry>
      <c:legendEntry>
        <c:idx val="3"/>
        <c:delete val="1"/>
      </c:legendEntry>
      <c:layout>
        <c:manualLayout>
          <c:xMode val="edge"/>
          <c:yMode val="edge"/>
          <c:x val="0.232862655228845"/>
          <c:y val="0.74978209076646"/>
          <c:w val="0.659009512502095"/>
          <c:h val="0.0605404931230081"/>
        </c:manualLayout>
      </c:layout>
      <c:overlay val="0"/>
      <c:spPr>
        <a:noFill/>
        <a:ln>
          <a:noFill/>
        </a:ln>
        <a:effectLst/>
      </c:spPr>
      <c:txPr>
        <a:bodyPr rot="0" spcFirstLastPara="0" vertOverflow="ellipsis" vert="horz" wrap="square" anchor="ctr" anchorCtr="1"/>
        <a:lstStyle/>
        <a:p>
          <a:pPr>
            <a:defRPr lang="zh-CN" sz="1200" b="0" i="0" u="none" strike="noStrike" kern="1200" baseline="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
    <c:plotVisOnly val="1"/>
    <c:dispBlanksAs val="gap"/>
    <c:showDLblsOverMax val="0"/>
  </c:chart>
  <c:spPr>
    <a:noFill/>
    <a:ln>
      <a:noFill/>
    </a:ln>
    <a:effectLst/>
  </c:spPr>
  <c:txPr>
    <a:bodyPr/>
    <a:lstStyle/>
    <a:p>
      <a:pPr>
        <a:defRPr lang="zh-CN" sz="1200">
          <a:solidFill>
            <a:srgbClr val="0000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34985346705082"/>
          <c:y val="0.0451803381119276"/>
          <c:w val="0.861176583985675"/>
          <c:h val="0.804322934398911"/>
        </c:manualLayout>
      </c:layout>
      <c:areaChart>
        <c:grouping val="stacked"/>
        <c:varyColors val="0"/>
        <c:ser>
          <c:idx val="0"/>
          <c:order val="0"/>
          <c:tx>
            <c:strRef>
              <c:f>'按递减、接替稳产和其他气田 (2)'!$A$2</c:f>
              <c:strCache>
                <c:ptCount val="1"/>
                <c:pt idx="0">
                  <c:v>递减和稳产期末气田</c:v>
                </c:pt>
              </c:strCache>
            </c:strRef>
          </c:tx>
          <c:spPr>
            <a:solidFill>
              <a:srgbClr val="1F497D">
                <a:lumMod val="60000"/>
                <a:lumOff val="40000"/>
              </a:srgbClr>
            </a:solidFill>
            <a:ln>
              <a:noFill/>
            </a:ln>
            <a:effectLst/>
          </c:spPr>
          <c:dLbls>
            <c:delete val="1"/>
          </c:dLbls>
          <c:cat>
            <c:numRef>
              <c:f>'按递减、接替稳产和其他气田 (2)'!$B$1:$K$1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'按递减、接替稳产和其他气田 (2)'!$B$2:$K$2</c:f>
              <c:numCache>
                <c:formatCode>General</c:formatCode>
                <c:ptCount val="10"/>
                <c:pt idx="0">
                  <c:v>324.4</c:v>
                </c:pt>
                <c:pt idx="1">
                  <c:v>337.6351</c:v>
                </c:pt>
                <c:pt idx="2">
                  <c:v>351.6</c:v>
                </c:pt>
                <c:pt idx="3">
                  <c:v>316.5</c:v>
                </c:pt>
                <c:pt idx="4">
                  <c:v>288.5</c:v>
                </c:pt>
                <c:pt idx="5">
                  <c:v>278.47</c:v>
                </c:pt>
                <c:pt idx="6">
                  <c:v>294.4</c:v>
                </c:pt>
                <c:pt idx="7">
                  <c:v>288.7</c:v>
                </c:pt>
                <c:pt idx="8">
                  <c:v>259</c:v>
                </c:pt>
                <c:pt idx="9">
                  <c:v>251</c:v>
                </c:pt>
              </c:numCache>
            </c:numRef>
          </c:val>
        </c:ser>
        <c:ser>
          <c:idx val="1"/>
          <c:order val="1"/>
          <c:tx>
            <c:strRef>
              <c:f>'按递减、接替稳产和其他气田 (2)'!$A$3</c:f>
              <c:strCache>
                <c:ptCount val="1"/>
                <c:pt idx="0">
                  <c:v>接替稳产气田</c:v>
                </c:pt>
              </c:strCache>
            </c:strRef>
          </c:tx>
          <c:spPr>
            <a:solidFill>
              <a:schemeClr val="accent2"/>
            </a:solidFill>
            <a:ln>
              <a:noFill/>
            </a:ln>
            <a:effectLst/>
          </c:spPr>
          <c:dLbls>
            <c:delete val="1"/>
          </c:dLbls>
          <c:cat>
            <c:numRef>
              <c:f>'按递减、接替稳产和其他气田 (2)'!$B$1:$K$1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'按递减、接替稳产和其他气田 (2)'!$B$3:$K$3</c:f>
              <c:numCache>
                <c:formatCode>General</c:formatCode>
                <c:ptCount val="10"/>
                <c:pt idx="0">
                  <c:v>166.5</c:v>
                </c:pt>
                <c:pt idx="1">
                  <c:v>192.6649</c:v>
                </c:pt>
                <c:pt idx="2">
                  <c:v>250.8</c:v>
                </c:pt>
                <c:pt idx="3">
                  <c:v>320</c:v>
                </c:pt>
                <c:pt idx="4">
                  <c:v>360.2</c:v>
                </c:pt>
                <c:pt idx="5">
                  <c:v>392.83</c:v>
                </c:pt>
                <c:pt idx="6">
                  <c:v>420</c:v>
                </c:pt>
                <c:pt idx="7">
                  <c:v>435.4</c:v>
                </c:pt>
                <c:pt idx="8">
                  <c:v>482.3</c:v>
                </c:pt>
                <c:pt idx="9">
                  <c:v>491</c:v>
                </c:pt>
              </c:numCache>
            </c:numRef>
          </c:val>
        </c:ser>
        <c:ser>
          <c:idx val="2"/>
          <c:order val="2"/>
          <c:tx>
            <c:strRef>
              <c:f>'按递减、接替稳产和其他气田 (2)'!$A$4</c:f>
              <c:strCache>
                <c:ptCount val="1"/>
                <c:pt idx="0">
                  <c:v>上产气田</c:v>
                </c:pt>
              </c:strCache>
            </c:strRef>
          </c:tx>
          <c:spPr>
            <a:solidFill>
              <a:schemeClr val="accent4">
                <a:lumMod val="60000"/>
                <a:lumOff val="40000"/>
              </a:schemeClr>
            </a:solidFill>
            <a:ln>
              <a:noFill/>
            </a:ln>
            <a:effectLst/>
          </c:spPr>
          <c:dLbls>
            <c:delete val="1"/>
          </c:dLbls>
          <c:cat>
            <c:numRef>
              <c:f>'按递减、接替稳产和其他气田 (2)'!$B$1:$K$1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'按递减、接替稳产和其他气田 (2)'!$B$4:$K$4</c:f>
              <c:numCache>
                <c:formatCode>General</c:formatCode>
                <c:ptCount val="10"/>
                <c:pt idx="0">
                  <c:v>0</c:v>
                </c:pt>
                <c:pt idx="1">
                  <c:v>0</c:v>
                </c:pt>
                <c:pt idx="2">
                  <c:v>14.2</c:v>
                </c:pt>
                <c:pt idx="3">
                  <c:v>43.9</c:v>
                </c:pt>
                <c:pt idx="4">
                  <c:v>64.4</c:v>
                </c:pt>
                <c:pt idx="5">
                  <c:v>89.6</c:v>
                </c:pt>
                <c:pt idx="6">
                  <c:v>99.6</c:v>
                </c:pt>
                <c:pt idx="7">
                  <c:v>135.8</c:v>
                </c:pt>
                <c:pt idx="8">
                  <c:v>228.3</c:v>
                </c:pt>
                <c:pt idx="9">
                  <c:v>289</c:v>
                </c:pt>
              </c:numCache>
            </c:numRef>
          </c:val>
        </c:ser>
        <c:dLbls>
          <c:showLegendKey val="0"/>
          <c:showVal val="0"/>
          <c:showCatName val="0"/>
          <c:showSerName val="0"/>
          <c:showPercent val="0"/>
          <c:showBubbleSize val="0"/>
        </c:dLbls>
        <c:axId val="446994688"/>
        <c:axId val="448322944"/>
      </c:areaChart>
      <c:catAx>
        <c:axId val="4469946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rgbClr val="0000FF"/>
                </a:solidFill>
                <a:latin typeface="+mn-lt"/>
                <a:ea typeface="+mn-ea"/>
                <a:cs typeface="+mn-cs"/>
              </a:defRPr>
            </a:pPr>
          </a:p>
        </c:txPr>
        <c:crossAx val="448322944"/>
        <c:crosses val="autoZero"/>
        <c:auto val="1"/>
        <c:lblAlgn val="ctr"/>
        <c:lblOffset val="100"/>
        <c:noMultiLvlLbl val="0"/>
      </c:catAx>
      <c:valAx>
        <c:axId val="448322944"/>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rgbClr val="0000FF"/>
                </a:solidFill>
                <a:latin typeface="+mn-lt"/>
                <a:ea typeface="+mn-ea"/>
                <a:cs typeface="+mn-cs"/>
              </a:defRPr>
            </a:pPr>
          </a:p>
        </c:txPr>
        <c:crossAx val="446994688"/>
        <c:crosses val="autoZero"/>
        <c:crossBetween val="midCat"/>
      </c:valAx>
      <c:spPr>
        <a:noFill/>
        <a:ln>
          <a:noFill/>
        </a:ln>
        <a:effectLst/>
      </c:spPr>
    </c:plotArea>
    <c:legend>
      <c:legendPos val="b"/>
      <c:layout>
        <c:manualLayout>
          <c:xMode val="edge"/>
          <c:yMode val="edge"/>
          <c:x val="0.0987276847395099"/>
          <c:y val="0.109704209697724"/>
          <c:w val="0.567479745373998"/>
          <c:h val="0.0693112310817441"/>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rgbClr val="0000FF"/>
              </a:solidFill>
              <a:latin typeface="黑体" panose="02010600030101010101" pitchFamily="49" charset="-122"/>
              <a:ea typeface="黑体" panose="02010600030101010101" pitchFamily="49" charset="-122"/>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034556366412"/>
          <c:y val="0.0494860706147551"/>
          <c:w val="0.808525389188848"/>
          <c:h val="0.840202068856836"/>
        </c:manualLayout>
      </c:layout>
      <c:areaChart>
        <c:grouping val="stacked"/>
        <c:varyColors val="0"/>
        <c:ser>
          <c:idx val="1"/>
          <c:order val="0"/>
          <c:tx>
            <c:strRef>
              <c:f>Sheet1!$B$1</c:f>
              <c:strCache>
                <c:ptCount val="1"/>
                <c:pt idx="0">
                  <c:v>致密气</c:v>
                </c:pt>
              </c:strCache>
            </c:strRef>
          </c:tx>
          <c:spPr>
            <a:solidFill>
              <a:srgbClr val="FFFF00"/>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layout/>
              <c:tx>
                <c:rich>
                  <a:bodyPr rot="0" spcFirstLastPara="0" vertOverflow="ellipsis" vert="horz" wrap="square" lIns="38100" tIns="19050" rIns="38100" bIns="19050" anchor="ctr" anchorCtr="1"/>
                  <a:lstStyle/>
                  <a:p>
                    <a:fld id="{e6c06b2a-6529-433d-84e7-389efaf8a7e7}" type="VALUE">
                      <a:t>[VALUE]</a:t>
                    </a:fld>
                    <a:endParaRPr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0</c:formatCode>
                <c:ptCount val="21"/>
                <c:pt idx="0">
                  <c:v>0.855976</c:v>
                </c:pt>
                <c:pt idx="1">
                  <c:v>2.8</c:v>
                </c:pt>
                <c:pt idx="2">
                  <c:v>23.8042</c:v>
                </c:pt>
                <c:pt idx="3">
                  <c:v>58.873</c:v>
                </c:pt>
                <c:pt idx="4">
                  <c:v>97.00731499</c:v>
                </c:pt>
                <c:pt idx="5">
                  <c:v>124.40955094</c:v>
                </c:pt>
                <c:pt idx="6">
                  <c:v>161.29007805</c:v>
                </c:pt>
                <c:pt idx="7">
                  <c:v>199.31339974</c:v>
                </c:pt>
                <c:pt idx="8">
                  <c:v>246.29689538</c:v>
                </c:pt>
                <c:pt idx="9">
                  <c:v>274.70032836</c:v>
                </c:pt>
                <c:pt idx="10">
                  <c:v>272.22170652</c:v>
                </c:pt>
                <c:pt idx="11">
                  <c:v>266.8488402</c:v>
                </c:pt>
                <c:pt idx="12">
                  <c:v>272.1255</c:v>
                </c:pt>
                <c:pt idx="13">
                  <c:v>297.018289552839</c:v>
                </c:pt>
                <c:pt idx="14">
                  <c:v>325.5507</c:v>
                </c:pt>
                <c:pt idx="15">
                  <c:v>333.15</c:v>
                </c:pt>
                <c:pt idx="16">
                  <c:v>347.15</c:v>
                </c:pt>
                <c:pt idx="17">
                  <c:v>360.8</c:v>
                </c:pt>
                <c:pt idx="18">
                  <c:v>379.3</c:v>
                </c:pt>
                <c:pt idx="19">
                  <c:v>396.4</c:v>
                </c:pt>
                <c:pt idx="20">
                  <c:v>419.5</c:v>
                </c:pt>
              </c:numCache>
            </c:numRef>
          </c:val>
        </c:ser>
        <c:ser>
          <c:idx val="2"/>
          <c:order val="1"/>
          <c:tx>
            <c:strRef>
              <c:f>Sheet1!$C$1</c:f>
              <c:strCache>
                <c:ptCount val="1"/>
                <c:pt idx="0">
                  <c:v>页岩气</c:v>
                </c:pt>
              </c:strCache>
            </c:strRef>
          </c:tx>
          <c:spPr>
            <a:solidFill>
              <a:schemeClr val="accent2">
                <a:lumMod val="40000"/>
                <a:lumOff val="60000"/>
              </a:schemeClr>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layout>
                <c:manualLayout>
                  <c:x val="-0.00285145342173288"/>
                  <c:y val="0.0174458217943646"/>
                </c:manualLayout>
              </c:layout>
              <c:tx>
                <c:rich>
                  <a:bodyPr rot="0" spcFirstLastPara="0" vertOverflow="ellipsis" vert="horz" wrap="square" lIns="38100" tIns="19050" rIns="38100" bIns="19050" anchor="ctr" anchorCtr="1"/>
                  <a:lstStyle/>
                  <a:p>
                    <a:fld id="{ef99336f-0ba6-43a8-8e18-7bebc0c291b5}" type="VALUE">
                      <a:t>[VALUE]</a:t>
                    </a:fld>
                    <a:endParaRPr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Sheet1!$C$2:$C$22</c:f>
              <c:numCache>
                <c:formatCode>General</c:formatCode>
                <c:ptCount val="21"/>
                <c:pt idx="7" c:formatCode="0">
                  <c:v>0.2</c:v>
                </c:pt>
                <c:pt idx="8" c:formatCode="0">
                  <c:v>0.6</c:v>
                </c:pt>
                <c:pt idx="9" c:formatCode="0">
                  <c:v>1.6</c:v>
                </c:pt>
                <c:pt idx="10" c:formatCode="0">
                  <c:v>13.1</c:v>
                </c:pt>
                <c:pt idx="11" c:formatCode="0">
                  <c:v>28.4</c:v>
                </c:pt>
                <c:pt idx="12" c:formatCode="0">
                  <c:v>30</c:v>
                </c:pt>
                <c:pt idx="13" c:formatCode="0">
                  <c:v>42.641</c:v>
                </c:pt>
                <c:pt idx="14" c:formatCode="0">
                  <c:v>80.3211</c:v>
                </c:pt>
                <c:pt idx="15" c:formatCode="0">
                  <c:v>115.983506166976</c:v>
                </c:pt>
                <c:pt idx="16" c:formatCode="0">
                  <c:v>137</c:v>
                </c:pt>
                <c:pt idx="17" c:formatCode="0">
                  <c:v>168</c:v>
                </c:pt>
                <c:pt idx="18" c:formatCode="0">
                  <c:v>216</c:v>
                </c:pt>
                <c:pt idx="19" c:formatCode="0">
                  <c:v>260</c:v>
                </c:pt>
                <c:pt idx="20" c:formatCode="0">
                  <c:v>300</c:v>
                </c:pt>
              </c:numCache>
            </c:numRef>
          </c:val>
        </c:ser>
        <c:ser>
          <c:idx val="3"/>
          <c:order val="2"/>
          <c:tx>
            <c:strRef>
              <c:f>Sheet1!$D$1</c:f>
              <c:strCache>
                <c:ptCount val="1"/>
                <c:pt idx="0">
                  <c:v>煤层气</c:v>
                </c:pt>
              </c:strCache>
            </c:strRef>
          </c:tx>
          <c:spPr>
            <a:solidFill>
              <a:srgbClr val="92D050"/>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layout>
                <c:manualLayout>
                  <c:x val="0.00833333333333333"/>
                  <c:y val="-2.8645502418045e-17"/>
                </c:manualLayout>
              </c:layout>
              <c:tx>
                <c:rich>
                  <a:bodyPr rot="0" spcFirstLastPara="0" vertOverflow="ellipsis" vert="horz" wrap="square" lIns="38100" tIns="19050" rIns="38100" bIns="19050" anchor="ctr" anchorCtr="1"/>
                  <a:lstStyle/>
                  <a:p>
                    <a:fld id="{7b9a30f3-f222-4311-a63a-db8724fd9fee}" type="VALUE">
                      <a:t>[VALUE]</a:t>
                    </a:fld>
                    <a:endParaRPr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Sheet1!$D$2:$D$22</c:f>
              <c:numCache>
                <c:formatCode>General</c:formatCode>
                <c:ptCount val="21"/>
                <c:pt idx="3" c:formatCode="0">
                  <c:v>0</c:v>
                </c:pt>
                <c:pt idx="4" c:formatCode="0">
                  <c:v>0.688</c:v>
                </c:pt>
                <c:pt idx="5" c:formatCode="0">
                  <c:v>2.8387</c:v>
                </c:pt>
                <c:pt idx="6" c:formatCode="0">
                  <c:v>4.2</c:v>
                </c:pt>
                <c:pt idx="7" c:formatCode="0">
                  <c:v>6.04</c:v>
                </c:pt>
                <c:pt idx="8" c:formatCode="0">
                  <c:v>8.7037</c:v>
                </c:pt>
                <c:pt idx="9" c:formatCode="0">
                  <c:v>12.412</c:v>
                </c:pt>
                <c:pt idx="10" c:formatCode="0">
                  <c:v>15.4722</c:v>
                </c:pt>
                <c:pt idx="11" c:formatCode="0">
                  <c:v>15.9251</c:v>
                </c:pt>
                <c:pt idx="12" c:formatCode="0">
                  <c:v>18</c:v>
                </c:pt>
                <c:pt idx="13" c:formatCode="0">
                  <c:v>19.3045</c:v>
                </c:pt>
                <c:pt idx="14" c:formatCode="0">
                  <c:v>20.7346</c:v>
                </c:pt>
                <c:pt idx="15" c:formatCode="0">
                  <c:v>22.2</c:v>
                </c:pt>
                <c:pt idx="16" c:formatCode="0">
                  <c:v>22.5</c:v>
                </c:pt>
                <c:pt idx="17" c:formatCode="0">
                  <c:v>23.1</c:v>
                </c:pt>
                <c:pt idx="18" c:formatCode="0">
                  <c:v>25.3</c:v>
                </c:pt>
                <c:pt idx="19" c:formatCode="0">
                  <c:v>26.7</c:v>
                </c:pt>
                <c:pt idx="20" c:formatCode="0">
                  <c:v>29.7</c:v>
                </c:pt>
              </c:numCache>
            </c:numRef>
          </c:val>
        </c:ser>
        <c:dLbls>
          <c:showLegendKey val="0"/>
          <c:showVal val="0"/>
          <c:showCatName val="0"/>
          <c:showSerName val="0"/>
          <c:showPercent val="0"/>
          <c:showBubbleSize val="0"/>
        </c:dLbls>
        <c:axId val="426898560"/>
        <c:axId val="426900096"/>
      </c:areaChart>
      <c:lineChart>
        <c:grouping val="stacked"/>
        <c:varyColors val="0"/>
        <c:ser>
          <c:idx val="4"/>
          <c:order val="3"/>
          <c:tx>
            <c:strRef>
              <c:f>Sheet1!$E$1</c:f>
              <c:strCache>
                <c:ptCount val="1"/>
                <c:pt idx="0">
                  <c:v>股份公司</c:v>
                </c:pt>
              </c:strCache>
            </c:strRef>
          </c:tx>
          <c:spPr>
            <a:ln w="19050" cap="rnd" cmpd="sng" algn="ctr">
              <a:noFill/>
              <a:prstDash val="solid"/>
              <a:round/>
            </a:ln>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layout/>
              <c:tx>
                <c:rich>
                  <a:bodyPr rot="0" spcFirstLastPara="0" vertOverflow="ellipsis" vert="horz" wrap="square" lIns="38100" tIns="19050" rIns="38100" bIns="19050" anchor="ctr" anchorCtr="1">
                    <a:spAutoFit/>
                  </a:bodyPr>
                  <a:lstStyle/>
                  <a:p>
                    <a:fld id="{a4aebf95-632c-4393-b8cb-0cabf00b90b8}" type="VALUE">
                      <a:t>[VALUE]</a:t>
                    </a:fld>
                    <a:endParaRPr b="0" i="0" u="none" strike="noStrike" baseline="0">
                      <a:latin typeface="Arial" panose="020B0604020202020204" pitchFamily="34" charset="0"/>
                      <a:ea typeface="Arial" panose="020B0604020202020204" pitchFamily="34" charset="0"/>
                      <a:cs typeface="+mn-ea"/>
                    </a:endParaRPr>
                  </a:p>
                </c:rich>
              </c:tx>
              <c:numFmt formatCode="General" sourceLinked="1"/>
              <c:spPr>
                <a:noFill/>
                <a:ln>
                  <a:noFill/>
                </a:ln>
                <a:effectLst/>
              </c:spPr>
              <c:txPr>
                <a:bodyPr rot="0" spcFirstLastPara="0" vertOverflow="ellipsis" vert="horz" wrap="square" lIns="38100" tIns="19050" rIns="38100" bIns="19050" anchor="ctr" anchorCtr="1">
                  <a:spAutoFit/>
                </a:bodyPr>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Sheet1!$E$2:$E$22</c:f>
              <c:numCache>
                <c:formatCode>0</c:formatCode>
                <c:ptCount val="21"/>
                <c:pt idx="0">
                  <c:v>0.855976</c:v>
                </c:pt>
                <c:pt idx="1">
                  <c:v>2.8</c:v>
                </c:pt>
                <c:pt idx="2">
                  <c:v>23.8042</c:v>
                </c:pt>
                <c:pt idx="3">
                  <c:v>58.873</c:v>
                </c:pt>
                <c:pt idx="4">
                  <c:v>97.69531499</c:v>
                </c:pt>
                <c:pt idx="5">
                  <c:v>127.24825094</c:v>
                </c:pt>
                <c:pt idx="6">
                  <c:v>165.49007805</c:v>
                </c:pt>
                <c:pt idx="7">
                  <c:v>205.55339974</c:v>
                </c:pt>
                <c:pt idx="8">
                  <c:v>255.60059538</c:v>
                </c:pt>
                <c:pt idx="9">
                  <c:v>288.71232836</c:v>
                </c:pt>
                <c:pt idx="10">
                  <c:v>300.79390652</c:v>
                </c:pt>
                <c:pt idx="11">
                  <c:v>311.1739402</c:v>
                </c:pt>
                <c:pt idx="12">
                  <c:v>320.1255</c:v>
                </c:pt>
                <c:pt idx="13">
                  <c:v>358.963789552839</c:v>
                </c:pt>
                <c:pt idx="14">
                  <c:v>426.6064</c:v>
                </c:pt>
                <c:pt idx="15">
                  <c:v>471.333506166975</c:v>
                </c:pt>
                <c:pt idx="16">
                  <c:v>506.65</c:v>
                </c:pt>
                <c:pt idx="17">
                  <c:v>551.9</c:v>
                </c:pt>
                <c:pt idx="18">
                  <c:v>620.6</c:v>
                </c:pt>
                <c:pt idx="19">
                  <c:v>683.1</c:v>
                </c:pt>
                <c:pt idx="20">
                  <c:v>750</c:v>
                </c:pt>
              </c:numCache>
            </c:numRef>
          </c:val>
          <c:smooth val="0"/>
        </c:ser>
        <c:dLbls>
          <c:showLegendKey val="0"/>
          <c:showVal val="0"/>
          <c:showCatName val="0"/>
          <c:showSerName val="0"/>
          <c:showPercent val="0"/>
          <c:showBubbleSize val="0"/>
        </c:dLbls>
        <c:marker val="0"/>
        <c:smooth val="0"/>
        <c:axId val="426898560"/>
        <c:axId val="426900096"/>
      </c:lineChart>
      <c:catAx>
        <c:axId val="42689856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1" i="0" u="none" strike="noStrike" kern="1200" baseline="0">
                <a:solidFill>
                  <a:srgbClr val="0000FF"/>
                </a:solidFill>
                <a:latin typeface="黑体" panose="02010600030101010101" pitchFamily="49" charset="-122"/>
                <a:ea typeface="黑体" panose="02010600030101010101" pitchFamily="49" charset="-122"/>
                <a:cs typeface="+mn-cs"/>
              </a:defRPr>
            </a:pPr>
          </a:p>
        </c:txPr>
        <c:crossAx val="426900096"/>
        <c:crosses val="autoZero"/>
        <c:auto val="1"/>
        <c:lblAlgn val="ctr"/>
        <c:lblOffset val="100"/>
        <c:tickLblSkip val="2"/>
        <c:noMultiLvlLbl val="0"/>
      </c:catAx>
      <c:valAx>
        <c:axId val="426900096"/>
        <c:scaling>
          <c:orientation val="minMax"/>
        </c:scaling>
        <c:delete val="0"/>
        <c:axPos val="l"/>
        <c:numFmt formatCode="0" sourceLinked="1"/>
        <c:majorTickMark val="out"/>
        <c:minorTickMark val="none"/>
        <c:tickLblPos val="nextTo"/>
        <c:txPr>
          <a:bodyPr rot="-60000000" spcFirstLastPara="0" vertOverflow="ellipsis" vert="horz" wrap="square" anchor="ctr" anchorCtr="1"/>
          <a:lstStyle/>
          <a:p>
            <a:pPr>
              <a:defRPr lang="zh-CN" sz="1400" b="1" i="0" u="none" strike="noStrike" kern="1200" baseline="0">
                <a:solidFill>
                  <a:srgbClr val="0000FF"/>
                </a:solidFill>
                <a:latin typeface="黑体" panose="02010600030101010101" pitchFamily="49" charset="-122"/>
                <a:ea typeface="黑体" panose="02010600030101010101" pitchFamily="49" charset="-122"/>
                <a:cs typeface="+mn-cs"/>
              </a:defRPr>
            </a:pPr>
          </a:p>
        </c:txPr>
        <c:crossAx val="426898560"/>
        <c:crosses val="autoZero"/>
        <c:crossBetween val="between"/>
        <c:majorUnit val="200"/>
      </c:valAx>
    </c:plotArea>
    <c:legend>
      <c:legendPos val="r"/>
      <c:legendEntry>
        <c:idx val="3"/>
        <c:delete val="1"/>
      </c:legendEntry>
      <c:layout>
        <c:manualLayout>
          <c:xMode val="edge"/>
          <c:yMode val="edge"/>
          <c:x val="0.173342746863252"/>
          <c:y val="0.0444276333521182"/>
          <c:w val="0.216663874264867"/>
          <c:h val="0.246710837782889"/>
        </c:manualLayout>
      </c:layout>
      <c:overlay val="0"/>
      <c:txPr>
        <a:bodyPr rot="0" spcFirstLastPara="0" vertOverflow="ellipsis" vert="horz" wrap="square" anchor="ctr" anchorCtr="1"/>
        <a:lstStyle/>
        <a:p>
          <a:pPr>
            <a:defRPr lang="zh-CN" sz="1400" b="1" i="0" u="none" strike="noStrike" kern="1200" baseline="0">
              <a:solidFill>
                <a:srgbClr val="0000FF"/>
              </a:solidFill>
              <a:latin typeface="黑体" panose="02010600030101010101" pitchFamily="49" charset="-122"/>
              <a:ea typeface="黑体" panose="02010600030101010101" pitchFamily="49" charset="-122"/>
              <a:cs typeface="+mn-cs"/>
            </a:defRPr>
          </a:pPr>
        </a:p>
      </c:txPr>
    </c:legend>
    <c:plotVisOnly val="1"/>
    <c:dispBlanksAs val="zero"/>
    <c:showDLblsOverMax val="0"/>
  </c:chart>
  <c:txPr>
    <a:bodyPr/>
    <a:lstStyle/>
    <a:p>
      <a:pPr>
        <a:defRPr lang="zh-CN" sz="1200">
          <a:latin typeface="方正大黑简体" panose="02010601030101010101" pitchFamily="65" charset="-122"/>
          <a:ea typeface="方正大黑简体" panose="02010601030101010101" pitchFamily="65" charset="-122"/>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992635150894"/>
          <c:y val="0.0398654207721342"/>
          <c:w val="0.83291332012785"/>
          <c:h val="0.831528011422271"/>
        </c:manualLayout>
      </c:layout>
      <c:barChart>
        <c:barDir val="col"/>
        <c:grouping val="clustered"/>
        <c:varyColors val="0"/>
        <c:ser>
          <c:idx val="0"/>
          <c:order val="0"/>
          <c:tx>
            <c:strRef>
              <c:f>'[Microsoft PowerPoint 中的图表]作图'!$G$2</c:f>
              <c:strCache>
                <c:ptCount val="1"/>
                <c:pt idx="0">
                  <c:v>SEC证实储量</c:v>
                </c:pt>
              </c:strCache>
            </c:strRef>
          </c:tx>
          <c:spPr>
            <a:solidFill>
              <a:srgbClr val="3939FD"/>
            </a:solidFill>
          </c:spPr>
          <c:invertIfNegative val="0"/>
          <c:dLbls>
            <c:delete val="1"/>
          </c:dLbls>
          <c:cat>
            <c:numRef>
              <c:f>'[Microsoft PowerPoint 中的图表]作图'!$B$3:$B$25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中的图表]作图'!$G$3:$G$25</c:f>
              <c:numCache>
                <c:formatCode>0.00</c:formatCode>
                <c:ptCount val="23"/>
                <c:pt idx="0">
                  <c:v>9212.2172</c:v>
                </c:pt>
                <c:pt idx="1">
                  <c:v>10223.1239</c:v>
                </c:pt>
                <c:pt idx="2">
                  <c:v>10937.1755</c:v>
                </c:pt>
                <c:pt idx="3">
                  <c:v>11574.9945</c:v>
                </c:pt>
                <c:pt idx="4">
                  <c:v>12561.8259</c:v>
                </c:pt>
                <c:pt idx="5">
                  <c:v>13400.4758</c:v>
                </c:pt>
                <c:pt idx="6">
                  <c:v>14915.4569</c:v>
                </c:pt>
                <c:pt idx="7">
                  <c:v>15979.2024</c:v>
                </c:pt>
                <c:pt idx="8">
                  <c:v>17039.1725</c:v>
                </c:pt>
                <c:pt idx="9">
                  <c:v>17666.1206</c:v>
                </c:pt>
                <c:pt idx="10">
                  <c:v>18283.3383</c:v>
                </c:pt>
                <c:pt idx="11">
                  <c:v>18552.6016</c:v>
                </c:pt>
                <c:pt idx="12">
                  <c:v>18818.49029</c:v>
                </c:pt>
                <c:pt idx="13">
                  <c:v>19281.9</c:v>
                </c:pt>
                <c:pt idx="14">
                  <c:v>19777.5686</c:v>
                </c:pt>
                <c:pt idx="15">
                  <c:v>21482.4556</c:v>
                </c:pt>
                <c:pt idx="16">
                  <c:v>21591.49331</c:v>
                </c:pt>
                <c:pt idx="17">
                  <c:v>21154.18527</c:v>
                </c:pt>
                <c:pt idx="18">
                  <c:v>21091.23924</c:v>
                </c:pt>
                <c:pt idx="19">
                  <c:v>21106.0601</c:v>
                </c:pt>
                <c:pt idx="20">
                  <c:v>21179.86244</c:v>
                </c:pt>
                <c:pt idx="21">
                  <c:v>21214</c:v>
                </c:pt>
                <c:pt idx="22" c:formatCode="General">
                  <c:v>20434.86</c:v>
                </c:pt>
              </c:numCache>
            </c:numRef>
          </c:val>
        </c:ser>
        <c:dLbls>
          <c:showLegendKey val="0"/>
          <c:showVal val="0"/>
          <c:showCatName val="0"/>
          <c:showSerName val="0"/>
          <c:showPercent val="0"/>
          <c:showBubbleSize val="0"/>
        </c:dLbls>
        <c:gapWidth val="150"/>
        <c:axId val="218897264"/>
        <c:axId val="218897824"/>
      </c:barChart>
      <c:lineChart>
        <c:grouping val="standard"/>
        <c:varyColors val="0"/>
        <c:ser>
          <c:idx val="1"/>
          <c:order val="1"/>
          <c:tx>
            <c:strRef>
              <c:f>'[Microsoft PowerPoint 中的图表]作图'!$H$2</c:f>
              <c:strCache>
                <c:ptCount val="1"/>
                <c:pt idx="0">
                  <c:v>储采比</c:v>
                </c:pt>
              </c:strCache>
            </c:strRef>
          </c:tx>
          <c:marker>
            <c:symbol val="circle"/>
            <c:size val="7"/>
            <c:spPr>
              <a:solidFill>
                <a:srgbClr val="00B050"/>
              </a:solidFill>
              <a:ln w="9525" cap="flat" cmpd="sng" algn="ctr">
                <a:solidFill>
                  <a:schemeClr val="accent1"/>
                </a:solidFill>
                <a:prstDash val="solid"/>
                <a:round/>
              </a:ln>
            </c:spPr>
          </c:marker>
          <c:dLbls>
            <c:delete val="1"/>
          </c:dLbls>
          <c:cat>
            <c:numRef>
              <c:f>'[Microsoft PowerPoint 中的图表]作图'!$B$3:$B$25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中的图表]作图'!$H$3:$H$25</c:f>
              <c:numCache>
                <c:formatCode>0.00</c:formatCode>
                <c:ptCount val="23"/>
                <c:pt idx="0">
                  <c:v>50.3015026755488</c:v>
                </c:pt>
                <c:pt idx="1">
                  <c:v>49.6733536760169</c:v>
                </c:pt>
                <c:pt idx="2">
                  <c:v>48.6637397107898</c:v>
                </c:pt>
                <c:pt idx="3">
                  <c:v>46.7351382189846</c:v>
                </c:pt>
                <c:pt idx="4">
                  <c:v>44.0271481143979</c:v>
                </c:pt>
                <c:pt idx="5">
                  <c:v>36.9356815507584</c:v>
                </c:pt>
                <c:pt idx="6">
                  <c:v>34.2749645771107</c:v>
                </c:pt>
                <c:pt idx="7">
                  <c:v>35.7493918608577</c:v>
                </c:pt>
                <c:pt idx="8">
                  <c:v>33.713664293339</c:v>
                </c:pt>
                <c:pt idx="9">
                  <c:v>30.9246173397939</c:v>
                </c:pt>
                <c:pt idx="10">
                  <c:v>30.2279833564824</c:v>
                </c:pt>
                <c:pt idx="11">
                  <c:v>28.6781956942056</c:v>
                </c:pt>
                <c:pt idx="12">
                  <c:v>27.4476218709462</c:v>
                </c:pt>
                <c:pt idx="13">
                  <c:v>25.54</c:v>
                </c:pt>
                <c:pt idx="14">
                  <c:v>24.2579843478743</c:v>
                </c:pt>
                <c:pt idx="15">
                  <c:v>26.1283125678751</c:v>
                </c:pt>
                <c:pt idx="16">
                  <c:v>25.3464657566987</c:v>
                </c:pt>
                <c:pt idx="17">
                  <c:v>23.6940048890718</c:v>
                </c:pt>
                <c:pt idx="18">
                  <c:v>22.4033092066667</c:v>
                </c:pt>
                <c:pt idx="19">
                  <c:v>20.5161410323694</c:v>
                </c:pt>
                <c:pt idx="20">
                  <c:v>18.7279570955456</c:v>
                </c:pt>
                <c:pt idx="21">
                  <c:v>16.95</c:v>
                </c:pt>
                <c:pt idx="22">
                  <c:v>14.0445773195876</c:v>
                </c:pt>
              </c:numCache>
            </c:numRef>
          </c:val>
          <c:smooth val="0"/>
        </c:ser>
        <c:dLbls>
          <c:showLegendKey val="0"/>
          <c:showVal val="0"/>
          <c:showCatName val="0"/>
          <c:showSerName val="0"/>
          <c:showPercent val="0"/>
          <c:showBubbleSize val="0"/>
        </c:dLbls>
        <c:marker val="1"/>
        <c:smooth val="0"/>
        <c:axId val="218898944"/>
        <c:axId val="218898384"/>
      </c:lineChart>
      <c:catAx>
        <c:axId val="21889726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18897824"/>
        <c:crosses val="autoZero"/>
        <c:auto val="1"/>
        <c:lblAlgn val="ctr"/>
        <c:lblOffset val="100"/>
        <c:noMultiLvlLbl val="0"/>
      </c:catAx>
      <c:valAx>
        <c:axId val="218897824"/>
        <c:scaling>
          <c:orientation val="minMax"/>
        </c:scaling>
        <c:delete val="0"/>
        <c:axPos val="l"/>
        <c:majorGridlines>
          <c:spPr>
            <a:ln w="9525" cap="flat" cmpd="sng" algn="ctr">
              <a:noFill/>
              <a:prstDash val="solid"/>
              <a:round/>
            </a:ln>
          </c:spPr>
        </c:majorGridlines>
        <c:numFmt formatCode="#,##0_);[Red]\(#,##0\)"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18897264"/>
        <c:crosses val="autoZero"/>
        <c:crossBetween val="between"/>
      </c:valAx>
      <c:catAx>
        <c:axId val="218898944"/>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18898384"/>
        <c:crosses val="autoZero"/>
        <c:auto val="1"/>
        <c:lblAlgn val="ctr"/>
        <c:lblOffset val="100"/>
        <c:noMultiLvlLbl val="0"/>
      </c:catAx>
      <c:valAx>
        <c:axId val="218898384"/>
        <c:scaling>
          <c:orientation val="minMax"/>
        </c:scaling>
        <c:delete val="0"/>
        <c:axPos val="r"/>
        <c:numFmt formatCode="#,##0_);[Red]\(#,##0\)"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crossAx val="218898944"/>
        <c:crosses val="max"/>
        <c:crossBetween val="between"/>
      </c:valAx>
    </c:plotArea>
    <c:legend>
      <c:legendPos val="r"/>
      <c:legendEntry>
        <c:idx val="0"/>
        <c:txPr>
          <a:bodyPr rot="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Entry>
      <c:layout>
        <c:manualLayout>
          <c:xMode val="edge"/>
          <c:yMode val="edge"/>
          <c:x val="0.249121625374958"/>
          <c:y val="0.0583098476586502"/>
          <c:w val="0.275682000941694"/>
          <c:h val="0.124178379273051"/>
        </c:manualLayout>
      </c:layout>
      <c:overlay val="0"/>
      <c:txPr>
        <a:bodyPr rot="0" spcFirstLastPara="0" vertOverflow="ellipsis" vert="horz" wrap="square" anchor="ctr" anchorCtr="1"/>
        <a:lstStyle/>
        <a:p>
          <a:pPr>
            <a:defRPr lang="zh-CN" sz="12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legend>
    <c:plotVisOnly val="1"/>
    <c:dispBlanksAs val="gap"/>
    <c:showDLblsOverMax val="0"/>
  </c:chart>
  <c:spPr>
    <a:ln>
      <a:noFill/>
    </a:ln>
  </c:spPr>
  <c:txPr>
    <a:bodyPr/>
    <a:lstStyle/>
    <a:p>
      <a:pPr>
        <a:defRPr lang="zh-CN" sz="12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25331269306"/>
          <c:y val="0.073448180737432"/>
          <c:w val="0.683813924113746"/>
          <c:h val="0.845528297213518"/>
        </c:manualLayout>
      </c:layout>
      <c:barChart>
        <c:barDir val="col"/>
        <c:grouping val="clustered"/>
        <c:varyColors val="0"/>
        <c:ser>
          <c:idx val="1"/>
          <c:order val="0"/>
          <c:tx>
            <c:strRef>
              <c:f>Sheet1!$C$1</c:f>
              <c:strCache>
                <c:ptCount val="1"/>
                <c:pt idx="0">
                  <c:v>新增探明经济可采储量</c:v>
                </c:pt>
              </c:strCache>
            </c:strRef>
          </c:tx>
          <c:spPr>
            <a:solidFill>
              <a:srgbClr val="FF6600"/>
            </a:solidFill>
          </c:spPr>
          <c:invertIfNegative val="0"/>
          <c:dLbls>
            <c:delete val="1"/>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Sheet1!$C$2:$C$14</c:f>
              <c:numCache>
                <c:formatCode>General</c:formatCode>
                <c:ptCount val="13"/>
                <c:pt idx="0">
                  <c:v>2072.42</c:v>
                </c:pt>
                <c:pt idx="1">
                  <c:v>1818.26</c:v>
                </c:pt>
                <c:pt idx="2">
                  <c:v>2487.19</c:v>
                </c:pt>
                <c:pt idx="3">
                  <c:v>3074.85</c:v>
                </c:pt>
                <c:pt idx="4">
                  <c:v>2049.64</c:v>
                </c:pt>
                <c:pt idx="5">
                  <c:v>1815.35</c:v>
                </c:pt>
                <c:pt idx="6">
                  <c:v>2330.38</c:v>
                </c:pt>
                <c:pt idx="7">
                  <c:v>1841.87</c:v>
                </c:pt>
                <c:pt idx="8">
                  <c:v>2184.65</c:v>
                </c:pt>
                <c:pt idx="9">
                  <c:v>2881.02</c:v>
                </c:pt>
                <c:pt idx="10">
                  <c:v>2552.29</c:v>
                </c:pt>
                <c:pt idx="11">
                  <c:v>2806.16</c:v>
                </c:pt>
                <c:pt idx="12">
                  <c:v>2451.08</c:v>
                </c:pt>
              </c:numCache>
            </c:numRef>
          </c:val>
        </c:ser>
        <c:ser>
          <c:idx val="2"/>
          <c:order val="1"/>
          <c:tx>
            <c:strRef>
              <c:f>Sheet1!$D$1</c:f>
              <c:strCache>
                <c:ptCount val="1"/>
                <c:pt idx="0">
                  <c:v>产量</c:v>
                </c:pt>
              </c:strCache>
            </c:strRef>
          </c:tx>
          <c:spPr>
            <a:solidFill>
              <a:srgbClr val="00B050"/>
            </a:solidFill>
          </c:spPr>
          <c:invertIfNegative val="0"/>
          <c:dLbls>
            <c:delete val="1"/>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Sheet1!$D$2:$D$14</c:f>
              <c:numCache>
                <c:formatCode>0</c:formatCode>
                <c:ptCount val="13"/>
                <c:pt idx="0">
                  <c:v>666.0977</c:v>
                </c:pt>
                <c:pt idx="1">
                  <c:v>697.0524</c:v>
                </c:pt>
                <c:pt idx="2">
                  <c:v>735.5148</c:v>
                </c:pt>
                <c:pt idx="3">
                  <c:v>826.1467</c:v>
                </c:pt>
                <c:pt idx="4">
                  <c:v>893.9944</c:v>
                </c:pt>
                <c:pt idx="5">
                  <c:v>895.1859</c:v>
                </c:pt>
                <c:pt idx="6">
                  <c:v>923.7966</c:v>
                </c:pt>
                <c:pt idx="7">
                  <c:v>978.53869091</c:v>
                </c:pt>
                <c:pt idx="8">
                  <c:v>1054.32088041</c:v>
                </c:pt>
                <c:pt idx="9">
                  <c:v>1124.1344</c:v>
                </c:pt>
                <c:pt idx="10">
                  <c:v>1238.8208</c:v>
                </c:pt>
                <c:pt idx="11">
                  <c:v>1306.209</c:v>
                </c:pt>
                <c:pt idx="12">
                  <c:v>1455</c:v>
                </c:pt>
              </c:numCache>
            </c:numRef>
          </c:val>
        </c:ser>
        <c:dLbls>
          <c:showLegendKey val="0"/>
          <c:showVal val="0"/>
          <c:showCatName val="0"/>
          <c:showSerName val="0"/>
          <c:showPercent val="0"/>
          <c:showBubbleSize val="0"/>
        </c:dLbls>
        <c:gapWidth val="47"/>
        <c:axId val="297260160"/>
        <c:axId val="297261696"/>
      </c:barChart>
      <c:lineChart>
        <c:grouping val="standard"/>
        <c:varyColors val="0"/>
        <c:ser>
          <c:idx val="4"/>
          <c:order val="2"/>
          <c:tx>
            <c:strRef>
              <c:f>Sheet1!$F$1</c:f>
              <c:strCache>
                <c:ptCount val="1"/>
                <c:pt idx="0">
                  <c:v>经济可采储量替换率</c:v>
                </c:pt>
              </c:strCache>
            </c:strRef>
          </c:tx>
          <c:spPr>
            <a:ln w="22225" cap="rnd" cmpd="sng" algn="ctr">
              <a:solidFill>
                <a:srgbClr val="FF0000"/>
              </a:solidFill>
              <a:prstDash val="solid"/>
              <a:round/>
            </a:ln>
          </c:spPr>
          <c:marker>
            <c:symbol val="diamond"/>
            <c:size val="6"/>
            <c:spPr>
              <a:solidFill>
                <a:srgbClr val="FF0000"/>
              </a:solidFill>
              <a:ln w="9525" cap="flat" cmpd="sng" algn="ctr">
                <a:solidFill>
                  <a:srgbClr val="FF0000"/>
                </a:solidFill>
                <a:prstDash val="solid"/>
                <a:round/>
              </a:ln>
            </c:spPr>
          </c:marker>
          <c:dLbls>
            <c:numFmt formatCode="#,##0.0_);[Red]\(#,##0.0\)" sourceLinked="0"/>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Sheet1!$F$2:$F$14</c:f>
              <c:numCache>
                <c:formatCode>0.00</c:formatCode>
                <c:ptCount val="13"/>
                <c:pt idx="0">
                  <c:v>3.11128532646187</c:v>
                </c:pt>
                <c:pt idx="1">
                  <c:v>2.60849829941049</c:v>
                </c:pt>
                <c:pt idx="2">
                  <c:v>3.38156349811044</c:v>
                </c:pt>
                <c:pt idx="3">
                  <c:v>3.72191766910163</c:v>
                </c:pt>
                <c:pt idx="4">
                  <c:v>2.29267655367864</c:v>
                </c:pt>
                <c:pt idx="5">
                  <c:v>2.0279028076738</c:v>
                </c:pt>
                <c:pt idx="6">
                  <c:v>2.5226115792156</c:v>
                </c:pt>
                <c:pt idx="7">
                  <c:v>1.88226589005606</c:v>
                </c:pt>
                <c:pt idx="8">
                  <c:v>2.07209213114554</c:v>
                </c:pt>
                <c:pt idx="9">
                  <c:v>2.56287860241622</c:v>
                </c:pt>
                <c:pt idx="10">
                  <c:v>2.06025762563883</c:v>
                </c:pt>
                <c:pt idx="11">
                  <c:v>2.14832388997473</c:v>
                </c:pt>
                <c:pt idx="12">
                  <c:v>1.6845910652921</c:v>
                </c:pt>
              </c:numCache>
            </c:numRef>
          </c:val>
          <c:smooth val="1"/>
        </c:ser>
        <c:dLbls>
          <c:showLegendKey val="0"/>
          <c:showVal val="0"/>
          <c:showCatName val="0"/>
          <c:showSerName val="0"/>
          <c:showPercent val="0"/>
          <c:showBubbleSize val="0"/>
        </c:dLbls>
        <c:marker val="1"/>
        <c:smooth val="1"/>
        <c:axId val="297147008"/>
        <c:axId val="297145088"/>
      </c:lineChart>
      <c:catAx>
        <c:axId val="29726016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crossAx val="297261696"/>
        <c:crosses val="autoZero"/>
        <c:auto val="1"/>
        <c:lblAlgn val="ctr"/>
        <c:lblOffset val="100"/>
        <c:tickLblSkip val="2"/>
        <c:noMultiLvlLbl val="0"/>
      </c:catAx>
      <c:valAx>
        <c:axId val="297261696"/>
        <c:scaling>
          <c:orientation val="minMax"/>
          <c:max val="5000"/>
        </c:scaling>
        <c:delete val="0"/>
        <c:axPos val="l"/>
        <c:title>
          <c:tx>
            <c:rich>
              <a:bodyPr rot="-540000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r>
                  <a:rPr lang="zh-CN" sz="900"/>
                  <a:t>新增可采储量、产量（亿方）</a:t>
                </a:r>
                <a:endParaRPr lang="zh-CN" sz="900"/>
              </a:p>
            </c:rich>
          </c:tx>
          <c:layout>
            <c:manualLayout>
              <c:xMode val="edge"/>
              <c:yMode val="edge"/>
              <c:x val="0.054386100459479"/>
              <c:y val="0.211159253494312"/>
            </c:manualLayout>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crossAx val="297260160"/>
        <c:crosses val="autoZero"/>
        <c:crossBetween val="between"/>
        <c:majorUnit val="1000"/>
      </c:valAx>
      <c:catAx>
        <c:axId val="297147008"/>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crossAx val="297145088"/>
        <c:crosses val="autoZero"/>
        <c:auto val="1"/>
        <c:lblAlgn val="ctr"/>
        <c:lblOffset val="100"/>
        <c:noMultiLvlLbl val="0"/>
      </c:catAx>
      <c:valAx>
        <c:axId val="297145088"/>
        <c:scaling>
          <c:orientation val="minMax"/>
          <c:max val="6"/>
        </c:scaling>
        <c:delete val="0"/>
        <c:axPos val="r"/>
        <c:numFmt formatCode="#,##0.0_);[Red]\(#,##0.0\)" sourceLinked="0"/>
        <c:majorTickMark val="out"/>
        <c:minorTickMark val="none"/>
        <c:tickLblPos val="nextTo"/>
        <c:txPr>
          <a:bodyPr rot="-6000000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crossAx val="297147008"/>
        <c:crosses val="max"/>
        <c:crossBetween val="between"/>
        <c:majorUnit val="1.5"/>
      </c:valAx>
      <c:spPr>
        <a:ln>
          <a:noFill/>
        </a:ln>
      </c:spPr>
    </c:plotArea>
    <c:legend>
      <c:legendPos val="t"/>
      <c:legendEntry>
        <c:idx val="0"/>
        <c:txPr>
          <a:bodyPr rot="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1"/>
        <c:txPr>
          <a:bodyPr rot="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2"/>
        <c:txPr>
          <a:bodyPr rot="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legendEntry>
      <c:layout>
        <c:manualLayout>
          <c:xMode val="edge"/>
          <c:yMode val="edge"/>
          <c:x val="0.213735047886734"/>
          <c:y val="0.0208629044559377"/>
          <c:w val="0.574449627405017"/>
          <c:h val="0.188466462382733"/>
        </c:manualLayout>
      </c:layout>
      <c:overlay val="0"/>
      <c:spPr>
        <a:ln>
          <a:noFill/>
        </a:ln>
      </c:spPr>
      <c:txPr>
        <a:bodyPr rot="0" spcFirstLastPara="0" vertOverflow="ellipsis" vert="horz" wrap="square" anchor="ctr" anchorCtr="1"/>
        <a:lstStyle/>
        <a:p>
          <a:pPr>
            <a:defRPr lang="zh-CN" sz="900" b="1" i="0" u="none" strike="noStrike" kern="1200" baseline="0">
              <a:solidFill>
                <a:srgbClr val="000099"/>
              </a:solidFill>
              <a:latin typeface="微软雅黑" panose="020B0503020204020204" charset="-122"/>
              <a:ea typeface="微软雅黑" panose="020B0503020204020204" charset="-122"/>
              <a:cs typeface="+mn-cs"/>
            </a:defRPr>
          </a:pPr>
        </a:p>
      </c:txPr>
    </c:legend>
    <c:plotVisOnly val="1"/>
    <c:dispBlanksAs val="gap"/>
    <c:showDLblsOverMax val="0"/>
  </c:chart>
  <c:spPr>
    <a:ln>
      <a:noFill/>
    </a:ln>
  </c:spPr>
  <c:txPr>
    <a:bodyPr/>
    <a:lstStyle/>
    <a:p>
      <a:pPr>
        <a:defRPr lang="zh-CN" sz="900" b="1">
          <a:solidFill>
            <a:srgbClr val="000099"/>
          </a:solidFill>
          <a:latin typeface="微软雅黑" panose="020B0503020204020204" charset="-122"/>
          <a:ea typeface="微软雅黑" panose="020B0503020204020204" charset="-122"/>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50634525120241"/>
          <c:y val="0.0532838352084603"/>
          <c:w val="0.893793822796546"/>
          <c:h val="0.818988374035779"/>
        </c:manualLayout>
      </c:layout>
      <c:areaChart>
        <c:grouping val="stacked"/>
        <c:varyColors val="0"/>
        <c:ser>
          <c:idx val="0"/>
          <c:order val="0"/>
          <c:tx>
            <c:strRef>
              <c:f>Sheet1!$B$1</c:f>
              <c:strCache>
                <c:ptCount val="1"/>
                <c:pt idx="0">
                  <c:v>常规气</c:v>
                </c:pt>
              </c:strCache>
            </c:strRef>
          </c:tx>
          <c:spPr>
            <a:solidFill>
              <a:srgbClr val="C0504D">
                <a:lumMod val="60000"/>
                <a:lumOff val="40000"/>
              </a:srgbClr>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Sheet1!$A$24:$A$37</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Sheet1!$B$24:$B$37</c:f>
              <c:numCache>
                <c:formatCode>0</c:formatCode>
                <c:ptCount val="14"/>
                <c:pt idx="0">
                  <c:v>845.748014294792</c:v>
                </c:pt>
                <c:pt idx="1">
                  <c:v>845.102179541507</c:v>
                </c:pt>
                <c:pt idx="2">
                  <c:v>851.660818076953</c:v>
                </c:pt>
                <c:pt idx="3">
                  <c:v>860.094614698198</c:v>
                </c:pt>
                <c:pt idx="4">
                  <c:v>870.83853702815</c:v>
                </c:pt>
                <c:pt idx="5">
                  <c:v>880.655564809076</c:v>
                </c:pt>
                <c:pt idx="6">
                  <c:v>895.528709027646</c:v>
                </c:pt>
                <c:pt idx="7">
                  <c:v>913.489664510493</c:v>
                </c:pt>
                <c:pt idx="8">
                  <c:v>925.160216221748</c:v>
                </c:pt>
                <c:pt idx="9">
                  <c:v>937.655807649374</c:v>
                </c:pt>
                <c:pt idx="10">
                  <c:v>943.777339330701</c:v>
                </c:pt>
                <c:pt idx="11">
                  <c:v>948.773919424845</c:v>
                </c:pt>
                <c:pt idx="12">
                  <c:v>954.843080652714</c:v>
                </c:pt>
                <c:pt idx="13">
                  <c:v>954.587709904912</c:v>
                </c:pt>
              </c:numCache>
            </c:numRef>
          </c:val>
        </c:ser>
        <c:ser>
          <c:idx val="1"/>
          <c:order val="1"/>
          <c:tx>
            <c:strRef>
              <c:f>Sheet1!$C$1</c:f>
              <c:strCache>
                <c:ptCount val="1"/>
                <c:pt idx="0">
                  <c:v>致密气</c:v>
                </c:pt>
              </c:strCache>
            </c:strRef>
          </c:tx>
          <c:spPr>
            <a:solidFill>
              <a:srgbClr val="FFC000"/>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Sheet1!$A$24:$A$37</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Sheet1!$C$24:$C$37</c:f>
              <c:numCache>
                <c:formatCode>0</c:formatCode>
                <c:ptCount val="14"/>
                <c:pt idx="0">
                  <c:v>425.46324</c:v>
                </c:pt>
                <c:pt idx="1">
                  <c:v>449.502928461795</c:v>
                </c:pt>
                <c:pt idx="2">
                  <c:v>486.047452397882</c:v>
                </c:pt>
                <c:pt idx="3">
                  <c:v>509.790424228789</c:v>
                </c:pt>
                <c:pt idx="4">
                  <c:v>524.871072715817</c:v>
                </c:pt>
                <c:pt idx="5">
                  <c:v>538.211462422667</c:v>
                </c:pt>
                <c:pt idx="6">
                  <c:v>548.51670550547</c:v>
                </c:pt>
                <c:pt idx="7">
                  <c:v>554.531546240847</c:v>
                </c:pt>
                <c:pt idx="8">
                  <c:v>559.728884800493</c:v>
                </c:pt>
                <c:pt idx="9">
                  <c:v>566.554763262522</c:v>
                </c:pt>
                <c:pt idx="10">
                  <c:v>573.793057184469</c:v>
                </c:pt>
                <c:pt idx="11">
                  <c:v>580.936158295795</c:v>
                </c:pt>
                <c:pt idx="12">
                  <c:v>586.294590430289</c:v>
                </c:pt>
                <c:pt idx="13">
                  <c:v>590.410948353465</c:v>
                </c:pt>
              </c:numCache>
            </c:numRef>
          </c:val>
        </c:ser>
        <c:ser>
          <c:idx val="2"/>
          <c:order val="2"/>
          <c:tx>
            <c:strRef>
              <c:f>Sheet1!$D$1</c:f>
              <c:strCache>
                <c:ptCount val="1"/>
                <c:pt idx="0">
                  <c:v>页岩气</c:v>
                </c:pt>
              </c:strCache>
            </c:strRef>
          </c:tx>
          <c:spPr>
            <a:solidFill>
              <a:srgbClr val="92D050"/>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Sheet1!$A$24:$A$37</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Sheet1!$D$24:$D$37</c:f>
              <c:numCache>
                <c:formatCode>0</c:formatCode>
                <c:ptCount val="14"/>
                <c:pt idx="0">
                  <c:v>142.725575</c:v>
                </c:pt>
                <c:pt idx="1">
                  <c:v>169.051654695922</c:v>
                </c:pt>
                <c:pt idx="2">
                  <c:v>203.645821387</c:v>
                </c:pt>
                <c:pt idx="3">
                  <c:v>250.071816289376</c:v>
                </c:pt>
                <c:pt idx="4">
                  <c:v>265.874844481936</c:v>
                </c:pt>
                <c:pt idx="5">
                  <c:v>274.125908990346</c:v>
                </c:pt>
                <c:pt idx="6">
                  <c:v>286.293183682236</c:v>
                </c:pt>
                <c:pt idx="7">
                  <c:v>300.146559615208</c:v>
                </c:pt>
                <c:pt idx="8">
                  <c:v>315.03722745408</c:v>
                </c:pt>
                <c:pt idx="9">
                  <c:v>336.648673302483</c:v>
                </c:pt>
                <c:pt idx="10">
                  <c:v>356.61762028228</c:v>
                </c:pt>
                <c:pt idx="11">
                  <c:v>377.037548439655</c:v>
                </c:pt>
                <c:pt idx="12">
                  <c:v>395.799566341942</c:v>
                </c:pt>
                <c:pt idx="13">
                  <c:v>415.099182601038</c:v>
                </c:pt>
              </c:numCache>
            </c:numRef>
          </c:val>
        </c:ser>
        <c:ser>
          <c:idx val="3"/>
          <c:order val="3"/>
          <c:tx>
            <c:strRef>
              <c:f>Sheet1!$E$1</c:f>
              <c:strCache>
                <c:ptCount val="1"/>
                <c:pt idx="0">
                  <c:v>煤层气</c:v>
                </c:pt>
              </c:strCache>
            </c:strRef>
          </c:tx>
          <c:spPr>
            <a:solidFill>
              <a:sysClr val="window" lastClr="FFFFFF">
                <a:lumMod val="65000"/>
              </a:sysClr>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Sheet1!$A$24:$A$37</c:f>
              <c:numCache>
                <c:formatCode>General</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Sheet1!$E$24:$E$37</c:f>
              <c:numCache>
                <c:formatCode>0</c:formatCode>
                <c:ptCount val="14"/>
                <c:pt idx="0">
                  <c:v>26.0357000730769</c:v>
                </c:pt>
                <c:pt idx="1">
                  <c:v>26.6022040076923</c:v>
                </c:pt>
                <c:pt idx="2">
                  <c:v>28.3844458006154</c:v>
                </c:pt>
                <c:pt idx="3">
                  <c:v>30.0373752124892</c:v>
                </c:pt>
                <c:pt idx="4">
                  <c:v>31.6494903393939</c:v>
                </c:pt>
                <c:pt idx="5">
                  <c:v>33.2648909509203</c:v>
                </c:pt>
                <c:pt idx="6">
                  <c:v>34.1639547765907</c:v>
                </c:pt>
                <c:pt idx="7">
                  <c:v>34.7225799911541</c:v>
                </c:pt>
                <c:pt idx="8">
                  <c:v>34.9960073519572</c:v>
                </c:pt>
                <c:pt idx="9">
                  <c:v>35.7700057004072</c:v>
                </c:pt>
                <c:pt idx="10">
                  <c:v>37.0864429622949</c:v>
                </c:pt>
                <c:pt idx="11">
                  <c:v>38.1250491015502</c:v>
                </c:pt>
                <c:pt idx="12">
                  <c:v>39.1107323391683</c:v>
                </c:pt>
                <c:pt idx="13">
                  <c:v>40.0019190051582</c:v>
                </c:pt>
              </c:numCache>
            </c:numRef>
          </c:val>
        </c:ser>
        <c:dLbls>
          <c:showLegendKey val="0"/>
          <c:showVal val="1"/>
          <c:showCatName val="0"/>
          <c:showSerName val="0"/>
          <c:showPercent val="0"/>
          <c:showBubbleSize val="0"/>
        </c:dLbls>
        <c:axId val="376668928"/>
        <c:axId val="376670464"/>
      </c:areaChart>
      <c:catAx>
        <c:axId val="376668928"/>
        <c:scaling>
          <c:orientation val="minMax"/>
        </c:scaling>
        <c:delete val="0"/>
        <c:axPos val="b"/>
        <c:numFmt formatCode="General" sourceLinked="1"/>
        <c:majorTickMark val="in"/>
        <c:minorTickMark val="none"/>
        <c:tickLblPos val="nextTo"/>
        <c:spPr>
          <a:ln w="6350" cap="flat" cmpd="sng" algn="ctr">
            <a:solidFill>
              <a:sysClr val="windowText" lastClr="000000"/>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crossAx val="376670464"/>
        <c:crosses val="autoZero"/>
        <c:auto val="1"/>
        <c:lblAlgn val="ctr"/>
        <c:lblOffset val="100"/>
        <c:noMultiLvlLbl val="0"/>
      </c:catAx>
      <c:valAx>
        <c:axId val="376670464"/>
        <c:scaling>
          <c:orientation val="minMax"/>
          <c:max val="2200"/>
          <c:min val="0"/>
        </c:scaling>
        <c:delete val="0"/>
        <c:axPos val="l"/>
        <c:title>
          <c:tx>
            <c:rich>
              <a:bodyPr rot="-540000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r>
                  <a:rPr lang="zh-CN" sz="1200" b="0">
                    <a:solidFill>
                      <a:schemeClr val="tx1"/>
                    </a:solidFill>
                  </a:rPr>
                  <a:t>年产量（亿方）</a:t>
                </a:r>
                <a:endParaRPr lang="zh-CN" sz="1200" b="0">
                  <a:solidFill>
                    <a:schemeClr val="tx1"/>
                  </a:solidFill>
                </a:endParaRPr>
              </a:p>
            </c:rich>
          </c:tx>
          <c:layout>
            <c:manualLayout>
              <c:xMode val="edge"/>
              <c:yMode val="edge"/>
              <c:x val="0.00185002754161737"/>
              <c:y val="0.268497888512903"/>
            </c:manualLayout>
          </c:layout>
          <c:overlay val="0"/>
        </c:title>
        <c:numFmt formatCode="0" sourceLinked="1"/>
        <c:majorTickMark val="in"/>
        <c:minorTickMark val="none"/>
        <c:tickLblPos val="nextTo"/>
        <c:spPr>
          <a:ln w="6350" cap="flat" cmpd="sng" algn="ctr">
            <a:solidFill>
              <a:sysClr val="windowText" lastClr="000000"/>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crossAx val="376668928"/>
        <c:crossesAt val="1"/>
        <c:crossBetween val="midCat"/>
        <c:majorUnit val="500"/>
      </c:valAx>
    </c:plotArea>
    <c:legend>
      <c:legendPos val="b"/>
      <c:legendEntry>
        <c:idx val="0"/>
        <c:txPr>
          <a:bodyPr rot="0" spcFirstLastPara="0" vertOverflow="ellipsis" vert="horz" wrap="square"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1"/>
        <c:txPr>
          <a:bodyPr rot="0" spcFirstLastPara="0" vertOverflow="ellipsis" vert="horz" wrap="square"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2"/>
        <c:txPr>
          <a:bodyPr rot="0" spcFirstLastPara="0" vertOverflow="ellipsis" vert="horz" wrap="square"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3"/>
        <c:txPr>
          <a:bodyPr rot="0" spcFirstLastPara="0" vertOverflow="ellipsis" vert="horz" wrap="square" anchor="ctr" anchorCtr="1"/>
          <a:lstStyle/>
          <a:p>
            <a:pPr>
              <a:defRPr lang="zh-CN" sz="1200" b="1" i="0" u="none" strike="noStrike" kern="1200" baseline="0">
                <a:solidFill>
                  <a:srgbClr val="000099"/>
                </a:solidFill>
                <a:latin typeface="微软雅黑" panose="020B0503020204020204" charset="-122"/>
                <a:ea typeface="微软雅黑" panose="020B0503020204020204" charset="-122"/>
                <a:cs typeface="+mn-cs"/>
              </a:defRPr>
            </a:pPr>
          </a:p>
        </c:txPr>
      </c:legendEntry>
      <c:layout>
        <c:manualLayout>
          <c:xMode val="edge"/>
          <c:yMode val="edge"/>
          <c:x val="0.0789804037750508"/>
          <c:y val="0.0052756272483624"/>
          <c:w val="0.545583132354079"/>
          <c:h val="0.0913423936234633"/>
        </c:manualLayout>
      </c:layout>
      <c:overlay val="0"/>
      <c:txPr>
        <a:bodyPr rot="0" spcFirstLastPara="0" vertOverflow="ellipsis" vert="horz" wrap="square" anchor="ctr" anchorCtr="1"/>
        <a:lstStyle/>
        <a:p>
          <a:pPr>
            <a:defRPr lang="zh-CN" sz="1200" b="0" i="0" u="none" strike="noStrike" kern="1200" baseline="0">
              <a:solidFill>
                <a:schemeClr val="tx1"/>
              </a:solidFill>
              <a:latin typeface="方正大黑简体" panose="02010601030101010101" pitchFamily="65" charset="-122"/>
              <a:ea typeface="方正大黑简体" panose="02010601030101010101" pitchFamily="65" charset="-122"/>
              <a:cs typeface="+mn-cs"/>
            </a:defRPr>
          </a:pPr>
        </a:p>
      </c:txPr>
    </c:legend>
    <c:plotVisOnly val="1"/>
    <c:dispBlanksAs val="gap"/>
    <c:showDLblsOverMax val="0"/>
  </c:chart>
  <c:spPr>
    <a:ln>
      <a:noFill/>
    </a:ln>
  </c:spPr>
  <c:txPr>
    <a:bodyPr/>
    <a:lstStyle/>
    <a:p>
      <a:pPr>
        <a:defRPr lang="zh-CN" sz="1200" b="1">
          <a:solidFill>
            <a:srgbClr val="000099"/>
          </a:solidFill>
          <a:latin typeface="微软雅黑" panose="020B0503020204020204" charset="-122"/>
          <a:ea typeface="微软雅黑" panose="020B0503020204020204" charset="-122"/>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00000"/>
            </a:solidFill>
            <a:ln>
              <a:noFill/>
            </a:ln>
            <a:effectLst/>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dLblPos val="outEnd"/>
              <c:showLegendKey val="0"/>
              <c:showVal val="1"/>
              <c:showCatName val="0"/>
              <c:showSerName val="0"/>
              <c:showPercent val="0"/>
              <c:showBubbleSize val="0"/>
              <c:extLst>
                <c:ext xmlns:c15="http://schemas.microsoft.com/office/drawing/2012/chart" uri="{CE6537A1-D6FC-4f65-9D91-7224C49458BB}"/>
              </c:extLst>
            </c:dLbl>
            <c:dLbl>
              <c:idx val="23"/>
              <c:delete val="1"/>
            </c:dLbl>
            <c:dLbl>
              <c:idx val="24"/>
              <c:delete val="1"/>
            </c:dLbl>
            <c:dLbl>
              <c:idx val="25"/>
              <c:delete val="1"/>
            </c:dLbl>
            <c:dLbl>
              <c:idx val="26"/>
              <c:delete val="1"/>
            </c:dLbl>
            <c:dLbl>
              <c:idx val="27"/>
              <c:delete val="1"/>
            </c:dLbl>
            <c:dLbl>
              <c:idx val="28"/>
              <c:delete val="1"/>
            </c:dLbl>
            <c:dLbl>
              <c:idx val="29"/>
              <c:delete val="1"/>
            </c:dLbl>
            <c:dLbl>
              <c:idx val="30"/>
              <c:layout/>
              <c:dLblPos val="outEnd"/>
              <c:showLegendKey val="0"/>
              <c:showVal val="1"/>
              <c:showCatName val="0"/>
              <c:showSerName val="0"/>
              <c:showPercent val="0"/>
              <c:showBubbleSize val="0"/>
              <c:extLst>
                <c:ext xmlns:c15="http://schemas.microsoft.com/office/drawing/2012/chart" uri="{CE6537A1-D6FC-4f65-9D91-7224C49458BB}"/>
              </c:extLst>
            </c:dLbl>
            <c:dLbl>
              <c:idx val="31"/>
              <c:delete val="1"/>
            </c:dLbl>
            <c:dLbl>
              <c:idx val="32"/>
              <c:delete val="1"/>
            </c:dLbl>
            <c:dLbl>
              <c:idx val="33"/>
              <c:delete val="1"/>
            </c:dLbl>
            <c:dLbl>
              <c:idx val="34"/>
              <c:delete val="1"/>
            </c:dLbl>
            <c:dLbl>
              <c:idx val="35"/>
              <c:layout/>
              <c:dLblPos val="outEnd"/>
              <c:showLegendKey val="0"/>
              <c:showVal val="1"/>
              <c:showCatName val="0"/>
              <c:showSerName val="0"/>
              <c:showPercent val="0"/>
              <c:showBubbleSize val="0"/>
              <c:extLst>
                <c:ext xmlns:c15="http://schemas.microsoft.com/office/drawing/2012/chart" uri="{CE6537A1-D6FC-4f65-9D91-7224C49458BB}"/>
              </c:extLst>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274.139626352016</c:v>
                </c:pt>
                <c:pt idx="1">
                  <c:v>305.675762045231</c:v>
                </c:pt>
                <c:pt idx="2">
                  <c:v>329.179203539823</c:v>
                </c:pt>
                <c:pt idx="3">
                  <c:v>352.904375614553</c:v>
                </c:pt>
                <c:pt idx="4">
                  <c:v>417.861356932153</c:v>
                </c:pt>
                <c:pt idx="5">
                  <c:v>497.079646017699</c:v>
                </c:pt>
                <c:pt idx="6">
                  <c:v>590.135939036381</c:v>
                </c:pt>
                <c:pt idx="7">
                  <c:v>697.846607669616</c:v>
                </c:pt>
                <c:pt idx="8">
                  <c:v>809.316617502458</c:v>
                </c:pt>
                <c:pt idx="9">
                  <c:v>859.397492625369</c:v>
                </c:pt>
                <c:pt idx="10">
                  <c:v>965.445181907571</c:v>
                </c:pt>
                <c:pt idx="11">
                  <c:v>1061.65609636185</c:v>
                </c:pt>
                <c:pt idx="12">
                  <c:v>1114.78072763028</c:v>
                </c:pt>
                <c:pt idx="13">
                  <c:v>1218.10717797443</c:v>
                </c:pt>
                <c:pt idx="14">
                  <c:v>1311.80850540806</c:v>
                </c:pt>
                <c:pt idx="15">
                  <c:v>1356.68879056047</c:v>
                </c:pt>
                <c:pt idx="16">
                  <c:v>1379.41617502458</c:v>
                </c:pt>
                <c:pt idx="17">
                  <c:v>1491.94444444444</c:v>
                </c:pt>
                <c:pt idx="18">
                  <c:v>1615.30727630285</c:v>
                </c:pt>
                <c:pt idx="19">
                  <c:v>1775.55801376598</c:v>
                </c:pt>
                <c:pt idx="20">
                  <c:v>1925</c:v>
                </c:pt>
                <c:pt idx="21">
                  <c:v>2076</c:v>
                </c:pt>
                <c:pt idx="22">
                  <c:v>2201</c:v>
                </c:pt>
                <c:pt idx="23">
                  <c:v>2350</c:v>
                </c:pt>
                <c:pt idx="24">
                  <c:v>2510</c:v>
                </c:pt>
                <c:pt idx="25">
                  <c:v>2690</c:v>
                </c:pt>
                <c:pt idx="26">
                  <c:v>2810</c:v>
                </c:pt>
                <c:pt idx="27">
                  <c:v>2905</c:v>
                </c:pt>
                <c:pt idx="28">
                  <c:v>2955</c:v>
                </c:pt>
                <c:pt idx="29">
                  <c:v>3022</c:v>
                </c:pt>
                <c:pt idx="30">
                  <c:v>3100</c:v>
                </c:pt>
                <c:pt idx="31">
                  <c:v>3190</c:v>
                </c:pt>
                <c:pt idx="32">
                  <c:v>3290</c:v>
                </c:pt>
                <c:pt idx="33">
                  <c:v>3345</c:v>
                </c:pt>
                <c:pt idx="34">
                  <c:v>3380</c:v>
                </c:pt>
                <c:pt idx="35">
                  <c:v>3400</c:v>
                </c:pt>
                <c:pt idx="36">
                  <c:v>3400</c:v>
                </c:pt>
                <c:pt idx="37">
                  <c:v>3400</c:v>
                </c:pt>
                <c:pt idx="38">
                  <c:v>3400</c:v>
                </c:pt>
                <c:pt idx="39">
                  <c:v>3400</c:v>
                </c:pt>
                <c:pt idx="40">
                  <c:v>3400</c:v>
                </c:pt>
                <c:pt idx="41">
                  <c:v>3400</c:v>
                </c:pt>
                <c:pt idx="42">
                  <c:v>3400</c:v>
                </c:pt>
                <c:pt idx="43">
                  <c:v>3400</c:v>
                </c:pt>
                <c:pt idx="44">
                  <c:v>3400</c:v>
                </c:pt>
                <c:pt idx="45">
                  <c:v>3400</c:v>
                </c:pt>
                <c:pt idx="46">
                  <c:v>3400</c:v>
                </c:pt>
                <c:pt idx="47">
                  <c:v>3400</c:v>
                </c:pt>
                <c:pt idx="48">
                  <c:v>3400</c:v>
                </c:pt>
                <c:pt idx="49">
                  <c:v>3400</c:v>
                </c:pt>
                <c:pt idx="50">
                  <c:v>3400</c:v>
                </c:pt>
              </c:numCache>
            </c:numRef>
          </c:val>
        </c:ser>
        <c:dLbls>
          <c:showLegendKey val="0"/>
          <c:showVal val="0"/>
          <c:showCatName val="0"/>
          <c:showSerName val="0"/>
          <c:showPercent val="0"/>
          <c:showBubbleSize val="0"/>
        </c:dLbls>
        <c:gapWidth val="219"/>
        <c:overlap val="-27"/>
        <c:axId val="925852832"/>
        <c:axId val="925853248"/>
      </c:barChart>
      <c:catAx>
        <c:axId val="9258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925853248"/>
        <c:crosses val="autoZero"/>
        <c:auto val="1"/>
        <c:lblAlgn val="ctr"/>
        <c:lblOffset val="100"/>
        <c:noMultiLvlLbl val="0"/>
      </c:catAx>
      <c:valAx>
        <c:axId val="925853248"/>
        <c:scaling>
          <c:orientation val="minMax"/>
        </c:scaling>
        <c:delete val="0"/>
        <c:axPos val="l"/>
        <c:title>
          <c:tx>
            <c:rich>
              <a:bodyPr rot="-540000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r>
                  <a:rPr lang="zh-CN"/>
                  <a:t>产量（亿方）</a:t>
                </a:r>
                <a:endParaRPr lang="zh-CN"/>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925852832"/>
        <c:crosses val="autoZero"/>
        <c:crossBetween val="between"/>
      </c:valAx>
      <c:spPr>
        <a:noFill/>
        <a:ln>
          <a:noFill/>
        </a:ln>
        <a:effectLst/>
      </c:spPr>
    </c:plotArea>
    <c:plotVisOnly val="1"/>
    <c:dispBlanksAs val="gap"/>
    <c:showDLblsOverMax val="0"/>
  </c:chart>
  <c:spPr>
    <a:noFill/>
    <a:ln>
      <a:noFill/>
    </a:ln>
    <a:effectLst/>
  </c:spPr>
  <c:txPr>
    <a:bodyPr/>
    <a:lstStyle/>
    <a:p>
      <a:pPr>
        <a:defRPr lang="zh-CN" b="1">
          <a:latin typeface="微软雅黑" panose="020B0503020204020204" charset="-122"/>
          <a:ea typeface="微软雅黑" panose="020B0503020204020204" charset="-122"/>
        </a:defRPr>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58660549365429"/>
          <c:y val="0.187869822485207"/>
          <c:w val="0.8724185187392"/>
          <c:h val="0.641994430908458"/>
        </c:manualLayout>
      </c:layout>
      <c:barChart>
        <c:barDir val="col"/>
        <c:grouping val="percentStacked"/>
        <c:varyColors val="0"/>
        <c:ser>
          <c:idx val="0"/>
          <c:order val="0"/>
          <c:tx>
            <c:strRef>
              <c:f>'一次能源消费 '!$C$33</c:f>
              <c:strCache>
                <c:ptCount val="1"/>
                <c:pt idx="0">
                  <c:v>煤炭</c:v>
                </c:pt>
              </c:strCache>
            </c:strRef>
          </c:tx>
          <c:spPr>
            <a:solidFill>
              <a:schemeClr val="bg1">
                <a:lumMod val="65000"/>
              </a:schemeClr>
            </a:solidFill>
            <a:ln>
              <a:noFill/>
            </a:ln>
            <a:effectLst/>
          </c:spPr>
          <c:invertIfNegative val="0"/>
          <c:dLbls>
            <c:dLbl>
              <c:idx val="2"/>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sz="900"/>
                      <a:t>44%</a:t>
                    </a:r>
                    <a:endParaRPr lang="en-US" sz="900"/>
                  </a:p>
                </c:rich>
              </c:tx>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'一次能源消费 '!$B$34:$B$42</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'一次能源消费 '!$C$34:$C$42</c:f>
              <c:numCache>
                <c:formatCode>0.0%</c:formatCode>
                <c:ptCount val="9"/>
                <c:pt idx="0">
                  <c:v>0.567372432169154</c:v>
                </c:pt>
                <c:pt idx="1">
                  <c:v>0.48954618578232</c:v>
                </c:pt>
                <c:pt idx="2">
                  <c:v>0.440174062532957</c:v>
                </c:pt>
                <c:pt idx="3">
                  <c:v>0.397425949094207</c:v>
                </c:pt>
                <c:pt idx="4">
                  <c:v>0.321096649858072</c:v>
                </c:pt>
                <c:pt idx="5">
                  <c:v>0.236430165047507</c:v>
                </c:pt>
                <c:pt idx="6">
                  <c:v>0.156110463722073</c:v>
                </c:pt>
                <c:pt idx="7">
                  <c:v>0.0977409210703617</c:v>
                </c:pt>
                <c:pt idx="8">
                  <c:v>0.0707517097222157</c:v>
                </c:pt>
              </c:numCache>
            </c:numRef>
          </c:val>
        </c:ser>
        <c:ser>
          <c:idx val="1"/>
          <c:order val="1"/>
          <c:tx>
            <c:strRef>
              <c:f>'一次能源消费 '!$D$33</c:f>
              <c:strCache>
                <c:ptCount val="1"/>
                <c:pt idx="0">
                  <c:v>石油</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'一次能源消费 '!$B$34:$B$42</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'一次能源消费 '!$D$34:$D$42</c:f>
              <c:numCache>
                <c:formatCode>0.0%</c:formatCode>
                <c:ptCount val="9"/>
                <c:pt idx="0">
                  <c:v>0.191960576454746</c:v>
                </c:pt>
                <c:pt idx="1">
                  <c:v>0.1882198983874</c:v>
                </c:pt>
                <c:pt idx="2">
                  <c:v>0.180587996328186</c:v>
                </c:pt>
                <c:pt idx="3">
                  <c:v>0.158072401087824</c:v>
                </c:pt>
                <c:pt idx="4">
                  <c:v>0.146195260561599</c:v>
                </c:pt>
                <c:pt idx="5">
                  <c:v>0.131166542573844</c:v>
                </c:pt>
                <c:pt idx="6">
                  <c:v>0.116833237144531</c:v>
                </c:pt>
                <c:pt idx="7">
                  <c:v>0.0992080163985719</c:v>
                </c:pt>
                <c:pt idx="8">
                  <c:v>0.0725354221451577</c:v>
                </c:pt>
              </c:numCache>
            </c:numRef>
          </c:val>
        </c:ser>
        <c:ser>
          <c:idx val="2"/>
          <c:order val="2"/>
          <c:tx>
            <c:strRef>
              <c:f>'一次能源消费 '!$E$33</c:f>
              <c:strCache>
                <c:ptCount val="1"/>
                <c:pt idx="0">
                  <c:v>天然气</c:v>
                </c:pt>
              </c:strCache>
            </c:strRef>
          </c:tx>
          <c:spPr>
            <a:solidFill>
              <a:srgbClr val="FFC000"/>
            </a:solidFill>
            <a:ln>
              <a:noFill/>
            </a:ln>
            <a:effectLst/>
          </c:spPr>
          <c:invertIfNegative val="0"/>
          <c:dLbls>
            <c:dLbl>
              <c:idx val="3"/>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a:t>12.0%</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dirty="0"/>
                      <a:t>12.0%</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dLbl>
              <c:idx val="5"/>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dirty="0"/>
                      <a:t>12.0%</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dLbl>
              <c:idx val="6"/>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dirty="0"/>
                      <a:t>12.0%</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dLbl>
              <c:idx val="7"/>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a:t>11.8%</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dLbl>
              <c:idx val="8"/>
              <c:layout/>
              <c:tx>
                <c:rich>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a:t>11%</a:t>
                    </a:r>
                    <a:endParaRPr lang="en-US" altLang="zh-CN" sz="900" dirty="0"/>
                  </a:p>
                </c:rich>
              </c:tx>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'一次能源消费 '!$B$34:$B$42</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'一次能源消费 '!$E$34:$E$42</c:f>
              <c:numCache>
                <c:formatCode>0.0%</c:formatCode>
                <c:ptCount val="9"/>
                <c:pt idx="0">
                  <c:v>0.0842334469816348</c:v>
                </c:pt>
                <c:pt idx="1">
                  <c:v>0.108813005887935</c:v>
                </c:pt>
                <c:pt idx="2">
                  <c:v>0.119217787608699</c:v>
                </c:pt>
                <c:pt idx="3">
                  <c:v>0.134808326456478</c:v>
                </c:pt>
                <c:pt idx="4">
                  <c:v>0.149899387736814</c:v>
                </c:pt>
                <c:pt idx="5">
                  <c:v>0.138982181765292</c:v>
                </c:pt>
                <c:pt idx="6">
                  <c:v>0.137853302742735</c:v>
                </c:pt>
                <c:pt idx="7">
                  <c:v>0.131031222218894</c:v>
                </c:pt>
                <c:pt idx="8">
                  <c:v>0.12433578248749</c:v>
                </c:pt>
              </c:numCache>
            </c:numRef>
          </c:val>
        </c:ser>
        <c:ser>
          <c:idx val="3"/>
          <c:order val="3"/>
          <c:tx>
            <c:strRef>
              <c:f>'一次能源消费 '!$F$33</c:f>
              <c:strCache>
                <c:ptCount val="1"/>
                <c:pt idx="0">
                  <c:v>非化石能源</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'一次能源消费 '!$B$34:$B$42</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'一次能源消费 '!$F$34:$F$42</c:f>
              <c:numCache>
                <c:formatCode>0.0%</c:formatCode>
                <c:ptCount val="9"/>
                <c:pt idx="0">
                  <c:v>0.156433544394465</c:v>
                </c:pt>
                <c:pt idx="1">
                  <c:v>0.213420909942345</c:v>
                </c:pt>
                <c:pt idx="2">
                  <c:v>0.260020153530157</c:v>
                </c:pt>
                <c:pt idx="3">
                  <c:v>0.309693323361491</c:v>
                </c:pt>
                <c:pt idx="4">
                  <c:v>0.382808701843515</c:v>
                </c:pt>
                <c:pt idx="5">
                  <c:v>0.493421110613356</c:v>
                </c:pt>
                <c:pt idx="6">
                  <c:v>0.589202996390662</c:v>
                </c:pt>
                <c:pt idx="7">
                  <c:v>0.672019840312172</c:v>
                </c:pt>
                <c:pt idx="8">
                  <c:v>0.732377085645137</c:v>
                </c:pt>
              </c:numCache>
            </c:numRef>
          </c:val>
        </c:ser>
        <c:dLbls>
          <c:showLegendKey val="0"/>
          <c:showVal val="0"/>
          <c:showCatName val="0"/>
          <c:showSerName val="0"/>
          <c:showPercent val="0"/>
          <c:showBubbleSize val="0"/>
        </c:dLbls>
        <c:gapWidth val="150"/>
        <c:overlap val="100"/>
        <c:axId val="143938304"/>
        <c:axId val="143939840"/>
      </c:barChart>
      <c:lineChart>
        <c:grouping val="standard"/>
        <c:varyColors val="0"/>
        <c:ser>
          <c:idx val="4"/>
          <c:order val="4"/>
          <c:tx>
            <c:strRef>
              <c:f>'一次能源消费 '!$G$33</c:f>
              <c:strCache>
                <c:ptCount val="1"/>
                <c:pt idx="0">
                  <c:v>碳排放</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0.0341499364994303"/>
                  <c:y val="-0.1014123430729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12016608519665"/>
                  <c:y val="-0.091530952731525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'一次能源消费 '!$B$34:$B$42</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'一次能源消费 '!$G$34:$G$42</c:f>
              <c:numCache>
                <c:formatCode>0.0</c:formatCode>
                <c:ptCount val="9"/>
                <c:pt idx="0">
                  <c:v>101.304370390095</c:v>
                </c:pt>
                <c:pt idx="1">
                  <c:v>106.483348270461</c:v>
                </c:pt>
                <c:pt idx="2">
                  <c:v>101.897122282801</c:v>
                </c:pt>
                <c:pt idx="3">
                  <c:v>92.350854258421</c:v>
                </c:pt>
                <c:pt idx="4">
                  <c:v>76.7644330721944</c:v>
                </c:pt>
                <c:pt idx="5">
                  <c:v>60.0779349046809</c:v>
                </c:pt>
                <c:pt idx="6">
                  <c:v>45.1734201804277</c:v>
                </c:pt>
                <c:pt idx="7">
                  <c:v>34.7306917180368</c:v>
                </c:pt>
                <c:pt idx="8">
                  <c:v>27.1005339044906</c:v>
                </c:pt>
              </c:numCache>
            </c:numRef>
          </c:val>
          <c:smooth val="0"/>
        </c:ser>
        <c:dLbls>
          <c:showLegendKey val="0"/>
          <c:showVal val="0"/>
          <c:showCatName val="0"/>
          <c:showSerName val="0"/>
          <c:showPercent val="0"/>
          <c:showBubbleSize val="0"/>
        </c:dLbls>
        <c:marker val="1"/>
        <c:smooth val="0"/>
        <c:axId val="143942016"/>
        <c:axId val="143943552"/>
      </c:lineChart>
      <c:catAx>
        <c:axId val="14393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crossAx val="143939840"/>
        <c:crosses val="autoZero"/>
        <c:auto val="1"/>
        <c:lblAlgn val="ctr"/>
        <c:lblOffset val="100"/>
        <c:noMultiLvlLbl val="0"/>
      </c:catAx>
      <c:valAx>
        <c:axId val="143939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crossAx val="143938304"/>
        <c:crosses val="autoZero"/>
        <c:crossBetween val="between"/>
        <c:majorUnit val="0.2"/>
      </c:valAx>
      <c:catAx>
        <c:axId val="1439420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crossAx val="143943552"/>
        <c:crosses val="autoZero"/>
        <c:auto val="1"/>
        <c:lblAlgn val="ctr"/>
        <c:lblOffset val="100"/>
        <c:noMultiLvlLbl val="0"/>
      </c:catAx>
      <c:valAx>
        <c:axId val="143943552"/>
        <c:scaling>
          <c:orientation val="minMax"/>
        </c:scaling>
        <c:delete val="0"/>
        <c:axPos val="r"/>
        <c:title>
          <c:tx>
            <c:rich>
              <a:bodyPr rot="-540000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r>
                  <a:rPr lang="en-US" altLang="zh-CN" sz="900"/>
                  <a:t>Carbon emission </a:t>
                </a:r>
                <a:r>
                  <a:rPr lang="en-US" sz="900"/>
                  <a:t>(</a:t>
                </a:r>
                <a:r>
                  <a:rPr lang="en-US" altLang="zh-CN" sz="900"/>
                  <a:t>108 tons )</a:t>
                </a:r>
                <a:endParaRPr lang="en-US" altLang="zh-CN" sz="900"/>
              </a:p>
            </c:rich>
          </c:tx>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crossAx val="143942016"/>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1"/>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2"/>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3"/>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Entry>
      <c:legendEntry>
        <c:idx val="4"/>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Entry>
      <c:layout>
        <c:manualLayout>
          <c:xMode val="edge"/>
          <c:yMode val="edge"/>
          <c:x val="0.212406829671578"/>
          <c:y val="0.925015087507544"/>
          <c:w val="0.486207238234791"/>
          <c:h val="0.074984912492456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rgbClr val="000099"/>
              </a:solidFill>
              <a:latin typeface="微软雅黑" panose="020B0503020204020204" charset="-122"/>
              <a:ea typeface="微软雅黑" panose="020B0503020204020204" charset="-122"/>
              <a:cs typeface="+mn-cs"/>
            </a:defRPr>
          </a:pPr>
        </a:p>
      </c:txPr>
    </c:legend>
    <c:plotVisOnly val="1"/>
    <c:dispBlanksAs val="gap"/>
    <c:showDLblsOverMax val="0"/>
  </c:chart>
  <c:spPr>
    <a:solidFill>
      <a:schemeClr val="bg1"/>
    </a:solidFill>
    <a:ln w="9525" cap="flat" cmpd="sng" algn="ctr">
      <a:noFill/>
      <a:round/>
    </a:ln>
    <a:effectLst/>
  </c:spPr>
  <c:txPr>
    <a:bodyPr/>
    <a:lstStyle/>
    <a:p>
      <a:pPr>
        <a:defRPr lang="zh-CN" sz="900" b="0">
          <a:solidFill>
            <a:srgbClr val="000099"/>
          </a:solidFill>
          <a:latin typeface="微软雅黑" panose="020B0503020204020204" charset="-122"/>
          <a:ea typeface="微软雅黑" panose="020B0503020204020204" charset="-122"/>
        </a:defRPr>
      </a:pPr>
    </a:p>
  </c:txPr>
  <c:externalData r:id="rId1">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90582505847486"/>
          <c:y val="0.0689191768951787"/>
          <c:w val="0.825668079809103"/>
          <c:h val="0.822065685462268"/>
        </c:manualLayout>
      </c:layout>
      <c:barChart>
        <c:barDir val="col"/>
        <c:grouping val="clustered"/>
        <c:varyColors val="0"/>
        <c:ser>
          <c:idx val="0"/>
          <c:order val="0"/>
          <c:tx>
            <c:strRef>
              <c:f>天然气产消量!$B$1</c:f>
              <c:strCache>
                <c:ptCount val="1"/>
                <c:pt idx="0">
                  <c:v>天然气生产量(亿方)</c:v>
                </c:pt>
              </c:strCache>
            </c:strRef>
          </c:tx>
          <c:spPr>
            <a:solidFill>
              <a:srgbClr val="FFC000"/>
            </a:solidFill>
            <a:ln>
              <a:solidFill>
                <a:srgbClr val="FFC000"/>
              </a:solidFill>
            </a:ln>
            <a:effectLst/>
          </c:spPr>
          <c:invertIfNegative val="0"/>
          <c:dLbls>
            <c:delete val="1"/>
          </c:dLbls>
          <c:cat>
            <c:numRef>
              <c:f>天然气产消量!$A$2:$A$28</c:f>
              <c:numCache>
                <c:formatCode>General</c:formatCode>
                <c:ptCount val="27"/>
                <c:pt idx="0">
                  <c:v>1978</c:v>
                </c:pt>
                <c:pt idx="1">
                  <c:v>1980</c:v>
                </c:pt>
                <c:pt idx="2">
                  <c:v>1985</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numCache>
            </c:numRef>
          </c:cat>
          <c:val>
            <c:numRef>
              <c:f>天然气产消量!$B$2:$B$28</c:f>
              <c:numCache>
                <c:formatCode>General</c:formatCode>
                <c:ptCount val="27"/>
                <c:pt idx="0">
                  <c:v>138</c:v>
                </c:pt>
                <c:pt idx="1">
                  <c:v>143.822517207473</c:v>
                </c:pt>
                <c:pt idx="2">
                  <c:v>130.317109144543</c:v>
                </c:pt>
                <c:pt idx="3">
                  <c:v>154.183382497542</c:v>
                </c:pt>
                <c:pt idx="4">
                  <c:v>274.139626352016</c:v>
                </c:pt>
                <c:pt idx="5">
                  <c:v>305.675762045231</c:v>
                </c:pt>
                <c:pt idx="6">
                  <c:v>329.179203539823</c:v>
                </c:pt>
                <c:pt idx="7">
                  <c:v>352.904375614553</c:v>
                </c:pt>
                <c:pt idx="8">
                  <c:v>417.861356932153</c:v>
                </c:pt>
                <c:pt idx="9">
                  <c:v>497.079646017699</c:v>
                </c:pt>
                <c:pt idx="10">
                  <c:v>590.135939036381</c:v>
                </c:pt>
                <c:pt idx="11">
                  <c:v>697.846607669616</c:v>
                </c:pt>
                <c:pt idx="12">
                  <c:v>809.316617502458</c:v>
                </c:pt>
                <c:pt idx="13">
                  <c:v>859.397492625369</c:v>
                </c:pt>
                <c:pt idx="14">
                  <c:v>965.445181907571</c:v>
                </c:pt>
                <c:pt idx="15">
                  <c:v>1061.65609636185</c:v>
                </c:pt>
                <c:pt idx="16">
                  <c:v>1114.78072763028</c:v>
                </c:pt>
                <c:pt idx="17">
                  <c:v>1218.10717797443</c:v>
                </c:pt>
                <c:pt idx="18">
                  <c:v>1311.80850540806</c:v>
                </c:pt>
                <c:pt idx="19">
                  <c:v>1356.68879056047</c:v>
                </c:pt>
                <c:pt idx="20">
                  <c:v>1379.41617502458</c:v>
                </c:pt>
                <c:pt idx="21">
                  <c:v>1491.94444444444</c:v>
                </c:pt>
                <c:pt idx="22">
                  <c:v>1615.30727630285</c:v>
                </c:pt>
                <c:pt idx="23">
                  <c:v>1775.55801376598</c:v>
                </c:pt>
                <c:pt idx="24">
                  <c:v>1925</c:v>
                </c:pt>
                <c:pt idx="25">
                  <c:v>2076</c:v>
                </c:pt>
                <c:pt idx="26">
                  <c:v>2201</c:v>
                </c:pt>
              </c:numCache>
            </c:numRef>
          </c:val>
        </c:ser>
        <c:ser>
          <c:idx val="1"/>
          <c:order val="1"/>
          <c:tx>
            <c:strRef>
              <c:f>天然气产消量!$C$1</c:f>
              <c:strCache>
                <c:ptCount val="1"/>
                <c:pt idx="0">
                  <c:v>天然气消费量（亿方）</c:v>
                </c:pt>
              </c:strCache>
            </c:strRef>
          </c:tx>
          <c:spPr>
            <a:solidFill>
              <a:srgbClr val="C00000"/>
            </a:solidFill>
            <a:ln>
              <a:solidFill>
                <a:srgbClr val="C00000"/>
              </a:solidFill>
            </a:ln>
            <a:effectLst/>
          </c:spPr>
          <c:invertIfNegative val="0"/>
          <c:dLbls>
            <c:delete val="1"/>
          </c:dLbls>
          <c:cat>
            <c:numRef>
              <c:f>天然气产消量!$A$2:$A$28</c:f>
              <c:numCache>
                <c:formatCode>General</c:formatCode>
                <c:ptCount val="27"/>
                <c:pt idx="0">
                  <c:v>1978</c:v>
                </c:pt>
                <c:pt idx="1">
                  <c:v>1980</c:v>
                </c:pt>
                <c:pt idx="2">
                  <c:v>1985</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numCache>
            </c:numRef>
          </c:cat>
          <c:val>
            <c:numRef>
              <c:f>天然气产消量!$C$2:$C$28</c:f>
              <c:numCache>
                <c:formatCode>General</c:formatCode>
                <c:ptCount val="27"/>
                <c:pt idx="4">
                  <c:v>245.03</c:v>
                </c:pt>
                <c:pt idx="5">
                  <c:v>274.3</c:v>
                </c:pt>
                <c:pt idx="6">
                  <c:v>291.84</c:v>
                </c:pt>
                <c:pt idx="7">
                  <c:v>339.08</c:v>
                </c:pt>
                <c:pt idx="8">
                  <c:v>396.72</c:v>
                </c:pt>
                <c:pt idx="9">
                  <c:v>467.63</c:v>
                </c:pt>
                <c:pt idx="10">
                  <c:v>561.41</c:v>
                </c:pt>
                <c:pt idx="11">
                  <c:v>705.23</c:v>
                </c:pt>
                <c:pt idx="12">
                  <c:v>812.94</c:v>
                </c:pt>
                <c:pt idx="13">
                  <c:v>895.2</c:v>
                </c:pt>
                <c:pt idx="14">
                  <c:v>1069.41</c:v>
                </c:pt>
                <c:pt idx="15">
                  <c:v>1305.3</c:v>
                </c:pt>
                <c:pt idx="16">
                  <c:v>1463</c:v>
                </c:pt>
                <c:pt idx="17">
                  <c:v>1705.37</c:v>
                </c:pt>
                <c:pt idx="18">
                  <c:v>1868.94</c:v>
                </c:pt>
                <c:pt idx="19">
                  <c:v>1931.75</c:v>
                </c:pt>
                <c:pt idx="20">
                  <c:v>2078.06</c:v>
                </c:pt>
                <c:pt idx="21">
                  <c:v>2393.7</c:v>
                </c:pt>
                <c:pt idx="22">
                  <c:v>2787.31291333101</c:v>
                </c:pt>
                <c:pt idx="23">
                  <c:v>3088.06310254163</c:v>
                </c:pt>
                <c:pt idx="24">
                  <c:v>3240</c:v>
                </c:pt>
                <c:pt idx="25">
                  <c:v>3726</c:v>
                </c:pt>
                <c:pt idx="26">
                  <c:v>3646</c:v>
                </c:pt>
              </c:numCache>
            </c:numRef>
          </c:val>
        </c:ser>
        <c:ser>
          <c:idx val="2"/>
          <c:order val="2"/>
          <c:tx>
            <c:strRef>
              <c:f>天然气产消量!$D$1</c:f>
              <c:strCache>
                <c:ptCount val="1"/>
                <c:pt idx="0">
                  <c:v>天然气进口量</c:v>
                </c:pt>
              </c:strCache>
            </c:strRef>
          </c:tx>
          <c:spPr>
            <a:solidFill>
              <a:srgbClr val="7030A0"/>
            </a:solidFill>
            <a:ln>
              <a:solidFill>
                <a:srgbClr val="7030A0"/>
              </a:solidFill>
            </a:ln>
            <a:effectLst/>
          </c:spPr>
          <c:invertIfNegative val="0"/>
          <c:dLbls>
            <c:delete val="1"/>
          </c:dLbls>
          <c:cat>
            <c:numRef>
              <c:f>天然气产消量!$A$2:$A$28</c:f>
              <c:numCache>
                <c:formatCode>General</c:formatCode>
                <c:ptCount val="27"/>
                <c:pt idx="0">
                  <c:v>1978</c:v>
                </c:pt>
                <c:pt idx="1">
                  <c:v>1980</c:v>
                </c:pt>
                <c:pt idx="2">
                  <c:v>1985</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numCache>
            </c:numRef>
          </c:cat>
          <c:val>
            <c:numRef>
              <c:f>天然气产消量!$D$2:$D$28</c:f>
              <c:numCache>
                <c:formatCode>General</c:formatCode>
                <c:ptCount val="27"/>
                <c:pt idx="11">
                  <c:v>12.83</c:v>
                </c:pt>
                <c:pt idx="12">
                  <c:v>9.95000000000005</c:v>
                </c:pt>
                <c:pt idx="13">
                  <c:v>42.51</c:v>
                </c:pt>
                <c:pt idx="14">
                  <c:v>111.5</c:v>
                </c:pt>
                <c:pt idx="15">
                  <c:v>251.93</c:v>
                </c:pt>
                <c:pt idx="16">
                  <c:v>356.92</c:v>
                </c:pt>
                <c:pt idx="17">
                  <c:v>496.79</c:v>
                </c:pt>
                <c:pt idx="18">
                  <c:v>567.37</c:v>
                </c:pt>
                <c:pt idx="19">
                  <c:v>585.65</c:v>
                </c:pt>
                <c:pt idx="20">
                  <c:v>709.41</c:v>
                </c:pt>
                <c:pt idx="21">
                  <c:v>913.35</c:v>
                </c:pt>
                <c:pt idx="22">
                  <c:v>1185.72291333101</c:v>
                </c:pt>
                <c:pt idx="23">
                  <c:v>1326.32310254163</c:v>
                </c:pt>
                <c:pt idx="24">
                  <c:v>1315</c:v>
                </c:pt>
                <c:pt idx="25">
                  <c:v>1700</c:v>
                </c:pt>
                <c:pt idx="26">
                  <c:v>1503</c:v>
                </c:pt>
              </c:numCache>
            </c:numRef>
          </c:val>
        </c:ser>
        <c:dLbls>
          <c:showLegendKey val="0"/>
          <c:showVal val="0"/>
          <c:showCatName val="0"/>
          <c:showSerName val="0"/>
          <c:showPercent val="0"/>
          <c:showBubbleSize val="0"/>
        </c:dLbls>
        <c:gapWidth val="219"/>
        <c:overlap val="-27"/>
        <c:axId val="667552432"/>
        <c:axId val="667551776"/>
      </c:barChart>
      <c:lineChart>
        <c:grouping val="stacked"/>
        <c:varyColors val="0"/>
        <c:ser>
          <c:idx val="3"/>
          <c:order val="3"/>
          <c:tx>
            <c:strRef>
              <c:f>天然气产消量!$E$1</c:f>
              <c:strCache>
                <c:ptCount val="1"/>
                <c:pt idx="0">
                  <c:v>对外依存度（%）</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elete val="1"/>
          </c:dLbls>
          <c:cat>
            <c:numRef>
              <c:f>天然气产消量!$A$2:$A$25</c:f>
              <c:numCache>
                <c:formatCode>General</c:formatCode>
                <c:ptCount val="24"/>
                <c:pt idx="0">
                  <c:v>1978</c:v>
                </c:pt>
                <c:pt idx="1">
                  <c:v>1980</c:v>
                </c:pt>
                <c:pt idx="2">
                  <c:v>1985</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天然气产消量!$E$2:$E$28</c:f>
              <c:numCache>
                <c:formatCode>General</c:formatCode>
                <c:ptCount val="27"/>
                <c:pt idx="11">
                  <c:v>1.81926463706876</c:v>
                </c:pt>
                <c:pt idx="12">
                  <c:v>1.22395256722514</c:v>
                </c:pt>
                <c:pt idx="13">
                  <c:v>4.74865951742627</c:v>
                </c:pt>
                <c:pt idx="14">
                  <c:v>10.4263098343947</c:v>
                </c:pt>
                <c:pt idx="15">
                  <c:v>19.3005439362599</c:v>
                </c:pt>
                <c:pt idx="16">
                  <c:v>24.3964456596036</c:v>
                </c:pt>
                <c:pt idx="17">
                  <c:v>29.1309217354592</c:v>
                </c:pt>
                <c:pt idx="18">
                  <c:v>30.3578499042238</c:v>
                </c:pt>
                <c:pt idx="19">
                  <c:v>30.3170700142358</c:v>
                </c:pt>
                <c:pt idx="20">
                  <c:v>34.1380903342541</c:v>
                </c:pt>
                <c:pt idx="21">
                  <c:v>38.1564105777666</c:v>
                </c:pt>
                <c:pt idx="22">
                  <c:v>42.54</c:v>
                </c:pt>
                <c:pt idx="23">
                  <c:v>42.95</c:v>
                </c:pt>
                <c:pt idx="24">
                  <c:v>40.5864197530864</c:v>
                </c:pt>
                <c:pt idx="25">
                  <c:v>43.6253354804079</c:v>
                </c:pt>
                <c:pt idx="26">
                  <c:v>40.2</c:v>
                </c:pt>
              </c:numCache>
            </c:numRef>
          </c:val>
          <c:smooth val="0"/>
        </c:ser>
        <c:dLbls>
          <c:showLegendKey val="0"/>
          <c:showVal val="0"/>
          <c:showCatName val="0"/>
          <c:showSerName val="0"/>
          <c:showPercent val="0"/>
          <c:showBubbleSize val="0"/>
        </c:dLbls>
        <c:marker val="1"/>
        <c:smooth val="0"/>
        <c:axId val="103087776"/>
        <c:axId val="568436528"/>
      </c:lineChart>
      <c:catAx>
        <c:axId val="667552432"/>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11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crossAx val="667551776"/>
        <c:crosses val="autoZero"/>
        <c:auto val="0"/>
        <c:lblAlgn val="ctr"/>
        <c:lblOffset val="100"/>
        <c:noMultiLvlLbl val="0"/>
      </c:catAx>
      <c:valAx>
        <c:axId val="667551776"/>
        <c:scaling>
          <c:orientation val="minMax"/>
        </c:scaling>
        <c:delete val="0"/>
        <c:axPos val="l"/>
        <c:title>
          <c:tx>
            <c:rich>
              <a:bodyPr rot="-54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r>
                  <a:rPr lang="zh-CN" altLang="en-US"/>
                  <a:t>天然气产消量（亿方）</a:t>
                </a:r>
                <a:endParaRPr lang="zh-CN" altLang="en-US"/>
              </a:p>
            </c:rich>
          </c:tx>
          <c:layout/>
          <c:overlay val="0"/>
          <c:spPr>
            <a:noFill/>
            <a:ln>
              <a:noFill/>
            </a:ln>
            <a:effectLst/>
          </c:spPr>
        </c:title>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crossAx val="667552432"/>
        <c:crosses val="autoZero"/>
        <c:crossBetween val="between"/>
      </c:valAx>
      <c:catAx>
        <c:axId val="10308777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crossAx val="568436528"/>
        <c:crosses val="autoZero"/>
        <c:auto val="1"/>
        <c:lblAlgn val="ctr"/>
        <c:lblOffset val="100"/>
        <c:noMultiLvlLbl val="0"/>
      </c:catAx>
      <c:valAx>
        <c:axId val="568436528"/>
        <c:scaling>
          <c:orientation val="minMax"/>
        </c:scaling>
        <c:delete val="0"/>
        <c:axPos val="r"/>
        <c:title>
          <c:tx>
            <c:rich>
              <a:bodyPr rot="-54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r>
                  <a:rPr lang="zh-CN" altLang="en-US"/>
                  <a:t>对外依存度（</a:t>
                </a:r>
                <a:r>
                  <a:rPr lang="en-US" altLang="zh-CN"/>
                  <a:t>%</a:t>
                </a:r>
                <a:r>
                  <a:rPr lang="zh-CN" altLang="en-US"/>
                  <a:t>）</a:t>
                </a:r>
                <a:endParaRPr lang="zh-CN" altLang="en-US"/>
              </a:p>
            </c:rich>
          </c:tx>
          <c:layout/>
          <c:overlay val="0"/>
          <c:spPr>
            <a:noFill/>
            <a:ln>
              <a:noFill/>
            </a:ln>
            <a:effectLst/>
          </c:spPr>
        </c:title>
        <c:numFmt formatCode="General" sourceLinked="1"/>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crossAx val="103087776"/>
        <c:crosses val="max"/>
        <c:crossBetween val="between"/>
      </c:valAx>
      <c:spPr>
        <a:noFill/>
        <a:ln>
          <a:noFill/>
        </a:ln>
        <a:effectLst/>
      </c:spPr>
    </c:plotArea>
    <c:legend>
      <c:legendPos val="b"/>
      <c:layout>
        <c:manualLayout>
          <c:xMode val="edge"/>
          <c:yMode val="edge"/>
          <c:x val="0.121893296093444"/>
          <c:y val="0.0824245747450636"/>
          <c:w val="0.40627905247416"/>
          <c:h val="0.131592470097653"/>
        </c:manualLayout>
      </c:layout>
      <c:overlay val="0"/>
      <c:spPr>
        <a:noFill/>
        <a:ln>
          <a:noFill/>
        </a:ln>
        <a:effectLst/>
      </c:spPr>
      <c:txPr>
        <a:bodyPr rot="0" spcFirstLastPara="1" vertOverflow="ellipsis" vert="horz" wrap="square" anchor="ctr" anchorCtr="1"/>
        <a:lstStyle/>
        <a:p>
          <a:pPr>
            <a:defRPr lang="zh-CN" sz="1100" b="1" i="0" u="none" strike="noStrike" kern="1200" baseline="0">
              <a:solidFill>
                <a:schemeClr val="tx1">
                  <a:lumMod val="65000"/>
                  <a:lumOff val="35000"/>
                </a:schemeClr>
              </a:solidFill>
              <a:latin typeface="Times New Roman" panose="02020603050405020304" charset="0"/>
              <a:ea typeface="+mn-ea"/>
              <a:cs typeface="Times New Roman" panose="02020603050405020304" charset="0"/>
            </a:defRPr>
          </a:pPr>
        </a:p>
      </c:txPr>
    </c:legend>
    <c:plotVisOnly val="1"/>
    <c:dispBlanksAs val="gap"/>
    <c:showDLblsOverMax val="0"/>
  </c:chart>
  <c:spPr>
    <a:noFill/>
    <a:ln>
      <a:noFill/>
    </a:ln>
    <a:effectLst/>
  </c:spPr>
  <c:txPr>
    <a:bodyPr/>
    <a:lstStyle/>
    <a:p>
      <a:pPr>
        <a:defRPr lang="zh-CN" sz="1200" b="1">
          <a:latin typeface="Times New Roman" panose="02020603050405020304" charset="0"/>
          <a:cs typeface="Times New Roman" panose="0202060305040502030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21960885972728"/>
          <c:y val="0.037612524546333"/>
          <c:w val="0.881085652792391"/>
          <c:h val="0.83773973236705"/>
        </c:manualLayout>
      </c:layout>
      <c:barChart>
        <c:barDir val="col"/>
        <c:grouping val="clustered"/>
        <c:varyColors val="0"/>
        <c:ser>
          <c:idx val="0"/>
          <c:order val="0"/>
          <c:tx>
            <c:strRef>
              <c:f>中国能源结构!$B$46</c:f>
              <c:strCache>
                <c:ptCount val="1"/>
                <c:pt idx="0">
                  <c:v>天然气消费量</c:v>
                </c:pt>
              </c:strCache>
            </c:strRef>
          </c:tx>
          <c:spPr>
            <a:solidFill>
              <a:schemeClr val="accent2"/>
            </a:solidFill>
            <a:ln>
              <a:noFill/>
            </a:ln>
            <a:effectLst/>
          </c:spPr>
          <c:invertIfNegative val="0"/>
          <c:dLbls>
            <c:delete val="1"/>
          </c:dLbls>
          <c:cat>
            <c:numRef>
              <c:f>中国能源结构!$A$47:$A$69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中国能源结构!$B$47:$B$69</c:f>
              <c:numCache>
                <c:formatCode>General</c:formatCode>
                <c:ptCount val="23"/>
                <c:pt idx="0">
                  <c:v>245.03</c:v>
                </c:pt>
                <c:pt idx="1">
                  <c:v>274.3</c:v>
                </c:pt>
                <c:pt idx="2">
                  <c:v>291.84</c:v>
                </c:pt>
                <c:pt idx="3">
                  <c:v>339.08</c:v>
                </c:pt>
                <c:pt idx="4">
                  <c:v>396.72</c:v>
                </c:pt>
                <c:pt idx="5">
                  <c:v>467.63</c:v>
                </c:pt>
                <c:pt idx="6">
                  <c:v>561.41</c:v>
                </c:pt>
                <c:pt idx="7">
                  <c:v>705.23</c:v>
                </c:pt>
                <c:pt idx="8">
                  <c:v>812.94</c:v>
                </c:pt>
                <c:pt idx="9">
                  <c:v>895.2</c:v>
                </c:pt>
                <c:pt idx="10">
                  <c:v>1069.41</c:v>
                </c:pt>
                <c:pt idx="11">
                  <c:v>1305.3</c:v>
                </c:pt>
                <c:pt idx="12">
                  <c:v>1463</c:v>
                </c:pt>
                <c:pt idx="13">
                  <c:v>1705.37</c:v>
                </c:pt>
                <c:pt idx="14">
                  <c:v>1868.94</c:v>
                </c:pt>
                <c:pt idx="15">
                  <c:v>1931.75</c:v>
                </c:pt>
                <c:pt idx="16">
                  <c:v>2078.06</c:v>
                </c:pt>
                <c:pt idx="17">
                  <c:v>2393.7</c:v>
                </c:pt>
                <c:pt idx="18">
                  <c:v>2787.31291333101</c:v>
                </c:pt>
                <c:pt idx="19">
                  <c:v>3088.06310254163</c:v>
                </c:pt>
                <c:pt idx="20">
                  <c:v>3240</c:v>
                </c:pt>
                <c:pt idx="21">
                  <c:v>3726</c:v>
                </c:pt>
                <c:pt idx="22">
                  <c:v>3646</c:v>
                </c:pt>
              </c:numCache>
            </c:numRef>
          </c:val>
        </c:ser>
        <c:dLbls>
          <c:showLegendKey val="0"/>
          <c:showVal val="0"/>
          <c:showCatName val="0"/>
          <c:showSerName val="0"/>
          <c:showPercent val="0"/>
          <c:showBubbleSize val="0"/>
        </c:dLbls>
        <c:gapWidth val="219"/>
        <c:overlap val="-27"/>
        <c:axId val="606494016"/>
        <c:axId val="606498592"/>
      </c:barChart>
      <c:lineChart>
        <c:grouping val="standard"/>
        <c:varyColors val="0"/>
        <c:ser>
          <c:idx val="1"/>
          <c:order val="1"/>
          <c:tx>
            <c:strRef>
              <c:f>中国能源结构!$C$46</c:f>
              <c:strCache>
                <c:ptCount val="1"/>
                <c:pt idx="0">
                  <c:v>天然气占一次能源消费比例</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中国能源结构!$A$47:$A$69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中国能源结构!$C$47:$C$69</c:f>
              <c:numCache>
                <c:formatCode>0.0_ </c:formatCode>
                <c:ptCount val="23"/>
                <c:pt idx="0">
                  <c:v>2.20000136087749</c:v>
                </c:pt>
                <c:pt idx="1">
                  <c:v>2.400001285785</c:v>
                </c:pt>
                <c:pt idx="2">
                  <c:v>2.29999941029739</c:v>
                </c:pt>
                <c:pt idx="3">
                  <c:v>2.30000050740044</c:v>
                </c:pt>
                <c:pt idx="4">
                  <c:v>2.2999986972438</c:v>
                </c:pt>
                <c:pt idx="5">
                  <c:v>2.40000153040338</c:v>
                </c:pt>
                <c:pt idx="6">
                  <c:v>2.70000034908035</c:v>
                </c:pt>
                <c:pt idx="7">
                  <c:v>3</c:v>
                </c:pt>
                <c:pt idx="8">
                  <c:v>3.39999875238217</c:v>
                </c:pt>
                <c:pt idx="9">
                  <c:v>3.5</c:v>
                </c:pt>
                <c:pt idx="10">
                  <c:v>4</c:v>
                </c:pt>
                <c:pt idx="11">
                  <c:v>4.60000051673845</c:v>
                </c:pt>
                <c:pt idx="12">
                  <c:v>4.79999900531658</c:v>
                </c:pt>
                <c:pt idx="13">
                  <c:v>5.3000002398582</c:v>
                </c:pt>
                <c:pt idx="14">
                  <c:v>5.69999953030253</c:v>
                </c:pt>
                <c:pt idx="15">
                  <c:v>5.90000116304765</c:v>
                </c:pt>
                <c:pt idx="16">
                  <c:v>6.20000045890611</c:v>
                </c:pt>
                <c:pt idx="17">
                  <c:v>6.99999781508064</c:v>
                </c:pt>
                <c:pt idx="18">
                  <c:v>7.8</c:v>
                </c:pt>
                <c:pt idx="19">
                  <c:v>8.1</c:v>
                </c:pt>
                <c:pt idx="20">
                  <c:v>8.4</c:v>
                </c:pt>
                <c:pt idx="21">
                  <c:v>8.8</c:v>
                </c:pt>
                <c:pt idx="22">
                  <c:v>8.9</c:v>
                </c:pt>
              </c:numCache>
            </c:numRef>
          </c:val>
          <c:smooth val="0"/>
        </c:ser>
        <c:dLbls>
          <c:showLegendKey val="0"/>
          <c:showVal val="0"/>
          <c:showCatName val="0"/>
          <c:showSerName val="0"/>
          <c:showPercent val="0"/>
          <c:showBubbleSize val="0"/>
        </c:dLbls>
        <c:marker val="1"/>
        <c:smooth val="0"/>
        <c:axId val="1070014560"/>
        <c:axId val="1070004992"/>
      </c:lineChart>
      <c:catAx>
        <c:axId val="107001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070004992"/>
        <c:crosses val="autoZero"/>
        <c:auto val="1"/>
        <c:lblAlgn val="ctr"/>
        <c:lblOffset val="100"/>
        <c:noMultiLvlLbl val="0"/>
      </c:catAx>
      <c:valAx>
        <c:axId val="1070004992"/>
        <c:scaling>
          <c:orientation val="minMax"/>
        </c:scaling>
        <c:delete val="0"/>
        <c:axPos val="l"/>
        <c:title>
          <c:tx>
            <c:rich>
              <a:bodyPr rot="-540000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r>
                  <a:rPr lang="zh-CN"/>
                  <a:t>消费占比（</a:t>
                </a:r>
                <a:r>
                  <a:rPr lang="en-US"/>
                  <a:t>%</a:t>
                </a:r>
                <a:r>
                  <a:rPr lang="zh-CN"/>
                  <a:t>）</a:t>
                </a:r>
                <a:endParaRPr lang="zh-CN"/>
              </a:p>
            </c:rich>
          </c:tx>
          <c:layout/>
          <c:overlay val="0"/>
          <c:spPr>
            <a:noFill/>
            <a:ln>
              <a:noFill/>
            </a:ln>
            <a:effectLst/>
          </c:spPr>
        </c:title>
        <c:numFmt formatCode="0_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070014560"/>
        <c:crosses val="autoZero"/>
        <c:crossBetween val="between"/>
      </c:valAx>
      <c:catAx>
        <c:axId val="6064940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606498592"/>
        <c:crosses val="autoZero"/>
        <c:auto val="1"/>
        <c:lblAlgn val="ctr"/>
        <c:lblOffset val="100"/>
        <c:noMultiLvlLbl val="0"/>
      </c:catAx>
      <c:valAx>
        <c:axId val="606498592"/>
        <c:scaling>
          <c:orientation val="minMax"/>
        </c:scaling>
        <c:delete val="0"/>
        <c:axPos val="r"/>
        <c:title>
          <c:tx>
            <c:rich>
              <a:bodyPr rot="-540000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r>
                  <a:rPr lang="zh-CN"/>
                  <a:t>消费量（亿方）</a:t>
                </a:r>
                <a:endParaRPr lang="zh-CN"/>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606494016"/>
        <c:crosses val="max"/>
        <c:crossBetween val="between"/>
      </c:valAx>
      <c:spPr>
        <a:noFill/>
        <a:ln>
          <a:noFill/>
        </a:ln>
        <a:effectLst/>
      </c:spPr>
    </c:plotArea>
    <c:legend>
      <c:legendPos val="b"/>
      <c:layout>
        <c:manualLayout>
          <c:xMode val="edge"/>
          <c:yMode val="edge"/>
          <c:x val="0.0677784123110827"/>
          <c:y val="0.0426064248044337"/>
          <c:w val="0.234595397178916"/>
          <c:h val="0.154292708771032"/>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b="1">
          <a:latin typeface="微软雅黑" panose="020B0503020204020204" charset="-122"/>
          <a:ea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61091944256532"/>
          <c:y val="0.036299908689261"/>
          <c:w val="0.938524418893504"/>
          <c:h val="0.837512207546155"/>
        </c:manualLayout>
      </c:layout>
      <c:barChart>
        <c:barDir val="col"/>
        <c:grouping val="clustered"/>
        <c:varyColors val="0"/>
        <c:ser>
          <c:idx val="0"/>
          <c:order val="0"/>
          <c:spPr>
            <a:solidFill>
              <a:srgbClr val="FFFF00"/>
            </a:solidFill>
            <a:ln>
              <a:solidFill>
                <a:srgbClr val="FFC000"/>
              </a:solidFill>
            </a:ln>
            <a:effectLst/>
          </c:spPr>
          <c:invertIfNegative val="0"/>
          <c:dPt>
            <c:idx val="27"/>
            <c:invertIfNegative val="0"/>
            <c:bubble3D val="0"/>
            <c:spPr>
              <a:solidFill>
                <a:srgbClr val="FF0000"/>
              </a:solidFill>
              <a:ln>
                <a:solidFill>
                  <a:srgbClr val="FFC000"/>
                </a:solidFill>
              </a:ln>
              <a:effectLst/>
            </c:spPr>
          </c:dPt>
          <c:dPt>
            <c:idx val="28"/>
            <c:invertIfNegative val="0"/>
            <c:bubble3D val="0"/>
            <c:spPr>
              <a:solidFill>
                <a:srgbClr val="FFFF00"/>
              </a:solidFill>
              <a:ln>
                <a:solidFill>
                  <a:srgbClr val="FFC000"/>
                </a:solidFill>
              </a:ln>
              <a:effectLst/>
            </c:spPr>
          </c:dPt>
          <c:dPt>
            <c:idx val="33"/>
            <c:invertIfNegative val="0"/>
            <c:bubble3D val="0"/>
            <c:spPr>
              <a:solidFill>
                <a:srgbClr val="FFFF00"/>
              </a:solidFill>
              <a:ln>
                <a:solidFill>
                  <a:srgbClr val="FFC000"/>
                </a:solidFill>
              </a:ln>
              <a:effectLst/>
            </c:spPr>
          </c:dPt>
          <c:dPt>
            <c:idx val="51"/>
            <c:invertIfNegative val="0"/>
            <c:bubble3D val="0"/>
            <c:spPr>
              <a:solidFill>
                <a:srgbClr val="FF0000"/>
              </a:solidFill>
              <a:ln>
                <a:solidFill>
                  <a:srgbClr val="FFC000"/>
                </a:solidFill>
              </a:ln>
              <a:effectLst/>
            </c:spPr>
          </c:dPt>
          <c:dPt>
            <c:idx val="55"/>
            <c:invertIfNegative val="0"/>
            <c:bubble3D val="0"/>
            <c:spPr>
              <a:solidFill>
                <a:srgbClr val="FF0000"/>
              </a:solidFill>
              <a:ln>
                <a:solidFill>
                  <a:srgbClr val="FFC000"/>
                </a:solidFill>
              </a:ln>
              <a:effectLst/>
            </c:spPr>
          </c:dPt>
          <c:dPt>
            <c:idx val="56"/>
            <c:invertIfNegative val="0"/>
            <c:bubble3D val="0"/>
            <c:spPr>
              <a:solidFill>
                <a:srgbClr val="FF0000"/>
              </a:solidFill>
              <a:ln>
                <a:solidFill>
                  <a:srgbClr val="FFC000"/>
                </a:solidFill>
              </a:ln>
              <a:effectLst/>
            </c:spPr>
          </c:dPt>
          <c:dPt>
            <c:idx val="57"/>
            <c:invertIfNegative val="0"/>
            <c:bubble3D val="0"/>
            <c:spPr>
              <a:solidFill>
                <a:srgbClr val="FF0000"/>
              </a:solidFill>
              <a:ln>
                <a:solidFill>
                  <a:srgbClr val="FFC000"/>
                </a:solidFill>
              </a:ln>
              <a:effectLst/>
            </c:spPr>
          </c:dPt>
          <c:dPt>
            <c:idx val="58"/>
            <c:invertIfNegative val="0"/>
            <c:bubble3D val="0"/>
            <c:spPr>
              <a:solidFill>
                <a:srgbClr val="FF0000"/>
              </a:solidFill>
              <a:ln>
                <a:solidFill>
                  <a:srgbClr val="FFC000"/>
                </a:solidFill>
              </a:ln>
              <a:effectLst/>
            </c:spPr>
          </c:dPt>
          <c:dPt>
            <c:idx val="60"/>
            <c:invertIfNegative val="0"/>
            <c:bubble3D val="0"/>
            <c:spPr>
              <a:solidFill>
                <a:srgbClr val="FF0000"/>
              </a:solidFill>
              <a:ln>
                <a:solidFill>
                  <a:srgbClr val="FFC000"/>
                </a:solidFill>
              </a:ln>
              <a:effectLst/>
            </c:spPr>
          </c:dPt>
          <c:dPt>
            <c:idx val="63"/>
            <c:invertIfNegative val="0"/>
            <c:bubble3D val="0"/>
            <c:spPr>
              <a:solidFill>
                <a:srgbClr val="FF0000"/>
              </a:solidFill>
              <a:ln>
                <a:solidFill>
                  <a:srgbClr val="FFC000"/>
                </a:solidFill>
              </a:ln>
              <a:effectLst/>
            </c:spPr>
          </c:dPt>
          <c:dPt>
            <c:idx val="64"/>
            <c:invertIfNegative val="0"/>
            <c:bubble3D val="0"/>
            <c:spPr>
              <a:solidFill>
                <a:srgbClr val="FF0000"/>
              </a:solidFill>
              <a:ln>
                <a:solidFill>
                  <a:srgbClr val="FFC000"/>
                </a:solidFill>
              </a:ln>
              <a:effectLst/>
            </c:spPr>
          </c:dPt>
          <c:dPt>
            <c:idx val="67"/>
            <c:invertIfNegative val="0"/>
            <c:bubble3D val="0"/>
            <c:spPr>
              <a:solidFill>
                <a:srgbClr val="FF0000"/>
              </a:solidFill>
              <a:ln>
                <a:solidFill>
                  <a:srgbClr val="FFC000"/>
                </a:solidFill>
              </a:ln>
              <a:effectLst/>
            </c:spPr>
          </c:dPt>
          <c:dPt>
            <c:idx val="69"/>
            <c:invertIfNegative val="0"/>
            <c:bubble3D val="0"/>
            <c:spPr>
              <a:solidFill>
                <a:srgbClr val="FF0000"/>
              </a:solidFill>
              <a:ln>
                <a:solidFill>
                  <a:srgbClr val="FFC000"/>
                </a:solidFill>
              </a:ln>
              <a:effectLst/>
            </c:spPr>
          </c:dPt>
          <c:dPt>
            <c:idx val="70"/>
            <c:invertIfNegative val="0"/>
            <c:bubble3D val="0"/>
            <c:spPr>
              <a:solidFill>
                <a:srgbClr val="FF0000"/>
              </a:solidFill>
              <a:ln>
                <a:solidFill>
                  <a:srgbClr val="FFC000"/>
                </a:solidFill>
              </a:ln>
              <a:effectLst/>
            </c:spPr>
          </c:dPt>
          <c:dLbls>
            <c:numFmt formatCode="0_);[Red]\(0\)" sourceLinked="0"/>
            <c:spPr>
              <a:noFill/>
              <a:ln>
                <a:noFill/>
              </a:ln>
              <a:effectLst/>
            </c:spPr>
            <c:txPr>
              <a:bodyPr rot="-5400000" spcFirstLastPara="1"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'[Microsoft PowerPoint 中的图表]基础数据1'!$A$2:$A$74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'[Microsoft PowerPoint 中的图表]基础数据1'!$B$2:$B$74</c:f>
              <c:numCache>
                <c:formatCode>0.00_ </c:formatCode>
                <c:ptCount val="73"/>
                <c:pt idx="0">
                  <c:v>0.0738</c:v>
                </c:pt>
                <c:pt idx="1">
                  <c:v>0.0259</c:v>
                </c:pt>
                <c:pt idx="2">
                  <c:v>0.0786</c:v>
                </c:pt>
                <c:pt idx="3">
                  <c:v>0.1134</c:v>
                </c:pt>
                <c:pt idx="4">
                  <c:v>0.1539</c:v>
                </c:pt>
                <c:pt idx="5">
                  <c:v>0.1675</c:v>
                </c:pt>
                <c:pt idx="6">
                  <c:v>0.2631</c:v>
                </c:pt>
                <c:pt idx="7">
                  <c:v>0.7007</c:v>
                </c:pt>
                <c:pt idx="8" c:formatCode="0.0_ ">
                  <c:v>1.0643</c:v>
                </c:pt>
                <c:pt idx="9" c:formatCode="0.0_ ">
                  <c:v>2.9166</c:v>
                </c:pt>
                <c:pt idx="10" c:formatCode="0.0_ ">
                  <c:v>10.3844</c:v>
                </c:pt>
                <c:pt idx="11" c:formatCode="0.0_ ">
                  <c:v>14.718</c:v>
                </c:pt>
                <c:pt idx="12" c:formatCode="0.0_ ">
                  <c:v>12.0541</c:v>
                </c:pt>
                <c:pt idx="13" c:formatCode="0.0_ ">
                  <c:v>10.4246</c:v>
                </c:pt>
                <c:pt idx="14" c:formatCode="0.0_ ">
                  <c:v>10.5536</c:v>
                </c:pt>
                <c:pt idx="15" c:formatCode="0.0_ ">
                  <c:v>10.9983</c:v>
                </c:pt>
                <c:pt idx="16" c:formatCode="0.0_ ">
                  <c:v>13.4803</c:v>
                </c:pt>
                <c:pt idx="17" c:formatCode="0_ ">
                  <c:v>14.6724</c:v>
                </c:pt>
                <c:pt idx="18" c:formatCode="0_ ">
                  <c:v>13.9994</c:v>
                </c:pt>
                <c:pt idx="19" c:formatCode="0_ ">
                  <c:v>18.9911</c:v>
                </c:pt>
                <c:pt idx="20" c:formatCode="0_ ">
                  <c:v>27.6815</c:v>
                </c:pt>
                <c:pt idx="21" c:formatCode="0_ ">
                  <c:v>35.6346</c:v>
                </c:pt>
                <c:pt idx="22" c:formatCode="0_ ">
                  <c:v>44.1813</c:v>
                </c:pt>
                <c:pt idx="23" c:formatCode="0_ ">
                  <c:v>55.0489</c:v>
                </c:pt>
                <c:pt idx="24" c:formatCode="0_ ">
                  <c:v>69.5963</c:v>
                </c:pt>
                <c:pt idx="25" c:formatCode="0_ ">
                  <c:v>78.3859</c:v>
                </c:pt>
                <c:pt idx="26" c:formatCode="General">
                  <c:v>91</c:v>
                </c:pt>
                <c:pt idx="27" c:formatCode="General">
                  <c:v>108</c:v>
                </c:pt>
                <c:pt idx="28" c:formatCode="General">
                  <c:v>122</c:v>
                </c:pt>
                <c:pt idx="29" c:formatCode="General">
                  <c:v>128</c:v>
                </c:pt>
                <c:pt idx="30" c:formatCode="General">
                  <c:v>128</c:v>
                </c:pt>
                <c:pt idx="31" c:formatCode="General">
                  <c:v>114</c:v>
                </c:pt>
                <c:pt idx="32" c:formatCode="General">
                  <c:v>106</c:v>
                </c:pt>
                <c:pt idx="33" c:formatCode="General">
                  <c:v>106</c:v>
                </c:pt>
                <c:pt idx="34" c:formatCode="General">
                  <c:v>107</c:v>
                </c:pt>
                <c:pt idx="35" c:formatCode="General">
                  <c:v>110</c:v>
                </c:pt>
                <c:pt idx="36" c:formatCode="General">
                  <c:v>110</c:v>
                </c:pt>
                <c:pt idx="37" c:formatCode="General">
                  <c:v>109</c:v>
                </c:pt>
                <c:pt idx="38" c:formatCode="General">
                  <c:v>110</c:v>
                </c:pt>
                <c:pt idx="39" c:formatCode="General">
                  <c:v>116</c:v>
                </c:pt>
                <c:pt idx="40" c:formatCode="General">
                  <c:v>117</c:v>
                </c:pt>
                <c:pt idx="41" c:formatCode="General">
                  <c:v>120</c:v>
                </c:pt>
                <c:pt idx="42" c:formatCode="General">
                  <c:v>123</c:v>
                </c:pt>
                <c:pt idx="43" c:formatCode="General">
                  <c:v>127</c:v>
                </c:pt>
                <c:pt idx="44" c:formatCode="General">
                  <c:v>132</c:v>
                </c:pt>
                <c:pt idx="45" c:formatCode="General">
                  <c:v>135</c:v>
                </c:pt>
                <c:pt idx="46" c:formatCode="General">
                  <c:v>139</c:v>
                </c:pt>
                <c:pt idx="47" c:formatCode="General">
                  <c:v>148</c:v>
                </c:pt>
                <c:pt idx="48" c:formatCode="General">
                  <c:v>150</c:v>
                </c:pt>
                <c:pt idx="49" c:formatCode="General">
                  <c:v>163</c:v>
                </c:pt>
                <c:pt idx="50" c:formatCode="General">
                  <c:v>183</c:v>
                </c:pt>
                <c:pt idx="51" c:formatCode="General">
                  <c:v>206</c:v>
                </c:pt>
                <c:pt idx="52" c:formatCode="General">
                  <c:v>225</c:v>
                </c:pt>
                <c:pt idx="53" c:formatCode="General">
                  <c:v>248</c:v>
                </c:pt>
                <c:pt idx="54" c:formatCode="General">
                  <c:v>285</c:v>
                </c:pt>
                <c:pt idx="55" c:formatCode="General">
                  <c:v>365</c:v>
                </c:pt>
                <c:pt idx="56" c:formatCode="General">
                  <c:v>440</c:v>
                </c:pt>
                <c:pt idx="57" c:formatCode="General">
                  <c:v>540</c:v>
                </c:pt>
                <c:pt idx="58" c:formatCode="General">
                  <c:v>618</c:v>
                </c:pt>
                <c:pt idx="59" c:formatCode="General">
                  <c:v>683</c:v>
                </c:pt>
                <c:pt idx="60" c:formatCode="General">
                  <c:v>725</c:v>
                </c:pt>
                <c:pt idx="61" c:formatCode="General">
                  <c:v>756</c:v>
                </c:pt>
                <c:pt idx="62" c:formatCode="0">
                  <c:v>798.5</c:v>
                </c:pt>
                <c:pt idx="63" c:formatCode="0">
                  <c:v>888.3</c:v>
                </c:pt>
                <c:pt idx="64" c:formatCode="0">
                  <c:v>954.6</c:v>
                </c:pt>
                <c:pt idx="65" c:formatCode="0">
                  <c:v>954.7</c:v>
                </c:pt>
                <c:pt idx="66" c:formatCode="0">
                  <c:v>981.1</c:v>
                </c:pt>
                <c:pt idx="67" c:formatCode="0_ ">
                  <c:v>1032.7</c:v>
                </c:pt>
                <c:pt idx="68" c:formatCode="0">
                  <c:v>1093.6642</c:v>
                </c:pt>
                <c:pt idx="69" c:formatCode="0">
                  <c:v>1188</c:v>
                </c:pt>
                <c:pt idx="70" c:formatCode="0">
                  <c:v>1306</c:v>
                </c:pt>
                <c:pt idx="71" c:formatCode="0">
                  <c:v>1378</c:v>
                </c:pt>
                <c:pt idx="72" c:formatCode="0">
                  <c:v>1455</c:v>
                </c:pt>
              </c:numCache>
            </c:numRef>
          </c:val>
        </c:ser>
        <c:dLbls>
          <c:showLegendKey val="0"/>
          <c:showVal val="0"/>
          <c:showCatName val="0"/>
          <c:showSerName val="0"/>
          <c:showPercent val="0"/>
          <c:showBubbleSize val="0"/>
        </c:dLbls>
        <c:gapWidth val="80"/>
        <c:overlap val="-27"/>
        <c:axId val="188076688"/>
        <c:axId val="187985736"/>
      </c:barChart>
      <c:catAx>
        <c:axId val="188076688"/>
        <c:scaling>
          <c:orientation val="minMax"/>
        </c:scaling>
        <c:delete val="0"/>
        <c:axPos val="b"/>
        <c:numFmt formatCode="General" sourceLinked="1"/>
        <c:majorTickMark val="in"/>
        <c:minorTickMark val="none"/>
        <c:tickLblPos val="nextTo"/>
        <c:spPr>
          <a:noFill/>
          <a:ln w="19050" cap="flat" cmpd="sng" algn="ctr">
            <a:solidFill>
              <a:schemeClr val="tx1"/>
            </a:solidFill>
            <a:round/>
          </a:ln>
          <a:effectLst/>
        </c:spPr>
        <c:txPr>
          <a:bodyPr rot="-54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87985736"/>
        <c:crosses val="autoZero"/>
        <c:auto val="1"/>
        <c:lblAlgn val="ctr"/>
        <c:lblOffset val="100"/>
        <c:noMultiLvlLbl val="0"/>
      </c:catAx>
      <c:valAx>
        <c:axId val="187985736"/>
        <c:scaling>
          <c:orientation val="minMax"/>
        </c:scaling>
        <c:delete val="0"/>
        <c:axPos val="l"/>
        <c:numFmt formatCode="0_ " sourceLinked="0"/>
        <c:majorTickMark val="in"/>
        <c:minorTickMark val="none"/>
        <c:tickLblPos val="nextTo"/>
        <c:spPr>
          <a:noFill/>
          <a:ln w="19050">
            <a:solidFill>
              <a:schemeClr val="tx1"/>
            </a:solidFill>
          </a:ln>
          <a:effectLst/>
        </c:spPr>
        <c:txPr>
          <a:bodyPr rot="-60000000" spcFirstLastPara="1"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88076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b="1">
          <a:latin typeface="微软雅黑" panose="020B0503020204020204" charset="-122"/>
          <a:ea typeface="微软雅黑" panose="020B050302020402020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9239691697384"/>
          <c:y val="0.0509259259259259"/>
          <c:w val="0.848584233740483"/>
          <c:h val="0.84129420402564"/>
        </c:manualLayout>
      </c:layout>
      <c:barChart>
        <c:barDir val="col"/>
        <c:grouping val="stacked"/>
        <c:varyColors val="0"/>
        <c:ser>
          <c:idx val="1"/>
          <c:order val="0"/>
          <c:tx>
            <c:strRef>
              <c:f>'[Microsoft PowerPoint 中的图表]Sheet1'!$C$1</c:f>
              <c:strCache>
                <c:ptCount val="1"/>
                <c:pt idx="0">
                  <c:v>中石油天然气产量(亿方)</c:v>
                </c:pt>
              </c:strCache>
            </c:strRef>
          </c:tx>
          <c:spPr>
            <a:solidFill>
              <a:schemeClr val="accent2"/>
            </a:solidFill>
            <a:ln>
              <a:solidFill>
                <a:schemeClr val="tx1"/>
              </a:solidFill>
            </a:ln>
            <a:effectLst/>
          </c:spPr>
          <c:invertIfNegative val="0"/>
          <c:dLbls>
            <c:delete val="1"/>
          </c:dLbls>
          <c:cat>
            <c:numRef>
              <c:f>'[Microsoft PowerPoint 中的图表]Sheet1'!$A$2:$A$24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中的图表]Sheet1'!$C$2:$C$24</c:f>
              <c:numCache>
                <c:formatCode>0.0_);[Red]\(0.0\)</c:formatCode>
                <c:ptCount val="23"/>
                <c:pt idx="0">
                  <c:v>183.14</c:v>
                </c:pt>
                <c:pt idx="1">
                  <c:v>205.81</c:v>
                </c:pt>
                <c:pt idx="2">
                  <c:v>224.75</c:v>
                </c:pt>
                <c:pt idx="3">
                  <c:v>247.67</c:v>
                </c:pt>
                <c:pt idx="4">
                  <c:v>285.32</c:v>
                </c:pt>
                <c:pt idx="5">
                  <c:v>365.02</c:v>
                </c:pt>
                <c:pt idx="6">
                  <c:v>440.0706</c:v>
                </c:pt>
                <c:pt idx="7">
                  <c:v>540.4173</c:v>
                </c:pt>
                <c:pt idx="8">
                  <c:v>617.4638</c:v>
                </c:pt>
                <c:pt idx="9">
                  <c:v>683.2415</c:v>
                </c:pt>
                <c:pt idx="10">
                  <c:v>725.3125</c:v>
                </c:pt>
                <c:pt idx="11">
                  <c:v>756.1601</c:v>
                </c:pt>
                <c:pt idx="12">
                  <c:v>798.5259</c:v>
                </c:pt>
                <c:pt idx="13">
                  <c:v>888.3258</c:v>
                </c:pt>
                <c:pt idx="14">
                  <c:v>954.5689</c:v>
                </c:pt>
                <c:pt idx="15">
                  <c:v>954.7137</c:v>
                </c:pt>
                <c:pt idx="16">
                  <c:v>981.0503</c:v>
                </c:pt>
                <c:pt idx="17">
                  <c:v>1032.6625</c:v>
                </c:pt>
                <c:pt idx="18">
                  <c:v>1093.6642</c:v>
                </c:pt>
                <c:pt idx="19">
                  <c:v>1187.9815</c:v>
                </c:pt>
                <c:pt idx="20">
                  <c:v>1306.0144</c:v>
                </c:pt>
                <c:pt idx="21">
                  <c:v>1377.9268</c:v>
                </c:pt>
                <c:pt idx="22">
                  <c:v>1455</c:v>
                </c:pt>
              </c:numCache>
            </c:numRef>
          </c:val>
        </c:ser>
        <c:ser>
          <c:idx val="0"/>
          <c:order val="1"/>
          <c:tx>
            <c:strRef>
              <c:f>'[Microsoft PowerPoint 中的图表]Sheet1'!$D$1</c:f>
              <c:strCache>
                <c:ptCount val="1"/>
                <c:pt idx="0">
                  <c:v>非中石油天然气产量(亿方)</c:v>
                </c:pt>
              </c:strCache>
            </c:strRef>
          </c:tx>
          <c:spPr>
            <a:solidFill>
              <a:schemeClr val="accent1"/>
            </a:solidFill>
            <a:ln>
              <a:solidFill>
                <a:schemeClr val="tx1"/>
              </a:solidFill>
            </a:ln>
            <a:effectLst/>
          </c:spPr>
          <c:invertIfNegative val="0"/>
          <c:dLbls>
            <c:delete val="1"/>
          </c:dLbls>
          <c:cat>
            <c:numRef>
              <c:f>'[Microsoft PowerPoint 中的图表]Sheet1'!$A$2:$A$24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中的图表]Sheet1'!$D$2:$D$24</c:f>
              <c:numCache>
                <c:formatCode>0.0_);[Red]\(0.0\)</c:formatCode>
                <c:ptCount val="23"/>
                <c:pt idx="0">
                  <c:v>88.86</c:v>
                </c:pt>
                <c:pt idx="1">
                  <c:v>97.48</c:v>
                </c:pt>
                <c:pt idx="2">
                  <c:v>101.86</c:v>
                </c:pt>
                <c:pt idx="3">
                  <c:v>102.48</c:v>
                </c:pt>
                <c:pt idx="4">
                  <c:v>129.28</c:v>
                </c:pt>
                <c:pt idx="5">
                  <c:v>128.18</c:v>
                </c:pt>
                <c:pt idx="6">
                  <c:v>145.4594</c:v>
                </c:pt>
                <c:pt idx="7">
                  <c:v>151.9827</c:v>
                </c:pt>
                <c:pt idx="8">
                  <c:v>185.5262</c:v>
                </c:pt>
                <c:pt idx="9">
                  <c:v>169.4485</c:v>
                </c:pt>
                <c:pt idx="10">
                  <c:v>232.5975</c:v>
                </c:pt>
                <c:pt idx="11">
                  <c:v>297.2099</c:v>
                </c:pt>
                <c:pt idx="12">
                  <c:v>307.5541</c:v>
                </c:pt>
                <c:pt idx="13">
                  <c:v>320.2542</c:v>
                </c:pt>
                <c:pt idx="14">
                  <c:v>347.0011</c:v>
                </c:pt>
                <c:pt idx="15">
                  <c:v>391.3863</c:v>
                </c:pt>
                <c:pt idx="16">
                  <c:v>387.5997</c:v>
                </c:pt>
                <c:pt idx="17">
                  <c:v>447.6875</c:v>
                </c:pt>
                <c:pt idx="18">
                  <c:v>507.9258</c:v>
                </c:pt>
                <c:pt idx="19">
                  <c:v>565.6385</c:v>
                </c:pt>
                <c:pt idx="20">
                  <c:v>618.9356</c:v>
                </c:pt>
                <c:pt idx="21">
                  <c:v>697.8732</c:v>
                </c:pt>
                <c:pt idx="22">
                  <c:v>746</c:v>
                </c:pt>
              </c:numCache>
            </c:numRef>
          </c:val>
        </c:ser>
        <c:dLbls>
          <c:showLegendKey val="0"/>
          <c:showVal val="0"/>
          <c:showCatName val="0"/>
          <c:showSerName val="0"/>
          <c:showPercent val="0"/>
          <c:showBubbleSize val="0"/>
        </c:dLbls>
        <c:gapWidth val="150"/>
        <c:overlap val="100"/>
        <c:axId val="323492079"/>
        <c:axId val="323475439"/>
      </c:barChart>
      <c:lineChart>
        <c:grouping val="standard"/>
        <c:varyColors val="0"/>
        <c:ser>
          <c:idx val="2"/>
          <c:order val="2"/>
          <c:tx>
            <c:strRef>
              <c:f>'[Microsoft PowerPoint 中的图表]Sheet1'!$E$1</c:f>
              <c:strCache>
                <c:ptCount val="1"/>
                <c:pt idx="0">
                  <c:v>中石油占比(%)</c:v>
                </c:pt>
              </c:strCache>
            </c:strRef>
          </c:tx>
          <c:spPr>
            <a:ln w="22225" cap="rnd">
              <a:solidFill>
                <a:srgbClr val="C00000"/>
              </a:solidFill>
              <a:round/>
            </a:ln>
            <a:effectLst/>
          </c:spPr>
          <c:marker>
            <c:symbol val="circle"/>
            <c:size val="5"/>
            <c:spPr>
              <a:solidFill>
                <a:srgbClr val="C00000"/>
              </a:solidFill>
              <a:ln w="9525">
                <a:solidFill>
                  <a:srgbClr val="C00000"/>
                </a:solidFill>
              </a:ln>
              <a:effectLst/>
            </c:spPr>
          </c:marker>
          <c:dLbls>
            <c:delete val="1"/>
          </c:dLbls>
          <c:val>
            <c:numRef>
              <c:f>'[Microsoft PowerPoint 中的图表]Sheet1'!$E$2:$E$24</c:f>
              <c:numCache>
                <c:formatCode>0_);[Red]\(0\)</c:formatCode>
                <c:ptCount val="23"/>
                <c:pt idx="0">
                  <c:v>67.3308823529412</c:v>
                </c:pt>
                <c:pt idx="1">
                  <c:v>67.859144712981</c:v>
                </c:pt>
                <c:pt idx="2">
                  <c:v>68.8129573497443</c:v>
                </c:pt>
                <c:pt idx="3">
                  <c:v>70.7325431957732</c:v>
                </c:pt>
                <c:pt idx="4">
                  <c:v>68.8181379643029</c:v>
                </c:pt>
                <c:pt idx="5">
                  <c:v>74.0105433901054</c:v>
                </c:pt>
                <c:pt idx="6">
                  <c:v>75.15765204174</c:v>
                </c:pt>
                <c:pt idx="7">
                  <c:v>78.049870017331</c:v>
                </c:pt>
                <c:pt idx="8">
                  <c:v>76.8955777780545</c:v>
                </c:pt>
                <c:pt idx="9">
                  <c:v>80.1277721094419</c:v>
                </c:pt>
                <c:pt idx="10">
                  <c:v>75.7182303139126</c:v>
                </c:pt>
                <c:pt idx="11">
                  <c:v>71.7848524260232</c:v>
                </c:pt>
                <c:pt idx="12">
                  <c:v>72.1942264573991</c:v>
                </c:pt>
                <c:pt idx="13">
                  <c:v>73.5016134637343</c:v>
                </c:pt>
                <c:pt idx="14">
                  <c:v>73.3398050047251</c:v>
                </c:pt>
                <c:pt idx="15">
                  <c:v>70.924426119902</c:v>
                </c:pt>
                <c:pt idx="16">
                  <c:v>71.6801446681036</c:v>
                </c:pt>
                <c:pt idx="17">
                  <c:v>69.7579964197656</c:v>
                </c:pt>
                <c:pt idx="18">
                  <c:v>68.2861531353218</c:v>
                </c:pt>
                <c:pt idx="19">
                  <c:v>67.7445227586364</c:v>
                </c:pt>
                <c:pt idx="20">
                  <c:v>67.8466661471726</c:v>
                </c:pt>
                <c:pt idx="21">
                  <c:v>66.3805183543694</c:v>
                </c:pt>
                <c:pt idx="22" c:formatCode="0.0_);[Red]\(0.0\)">
                  <c:v>66.1</c:v>
                </c:pt>
              </c:numCache>
            </c:numRef>
          </c:val>
          <c:smooth val="0"/>
        </c:ser>
        <c:dLbls>
          <c:showLegendKey val="0"/>
          <c:showVal val="0"/>
          <c:showCatName val="0"/>
          <c:showSerName val="0"/>
          <c:showPercent val="0"/>
          <c:showBubbleSize val="0"/>
        </c:dLbls>
        <c:marker val="1"/>
        <c:smooth val="0"/>
        <c:axId val="1817970383"/>
        <c:axId val="1817969551"/>
      </c:lineChart>
      <c:catAx>
        <c:axId val="32349207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323475439"/>
        <c:crosses val="autoZero"/>
        <c:auto val="1"/>
        <c:lblAlgn val="ctr"/>
        <c:lblOffset val="100"/>
        <c:noMultiLvlLbl val="0"/>
      </c:catAx>
      <c:valAx>
        <c:axId val="323475439"/>
        <c:scaling>
          <c:orientation val="minMax"/>
        </c:scaling>
        <c:delete val="0"/>
        <c:axPos val="l"/>
        <c:majorGridlines>
          <c:spPr>
            <a:ln w="9525" cap="flat" cmpd="sng" algn="ctr">
              <a:solidFill>
                <a:schemeClr val="tx1"/>
              </a:solidFill>
              <a:prstDash val="lgDash"/>
              <a:round/>
            </a:ln>
            <a:effectLst/>
          </c:spPr>
        </c:majorGridlines>
        <c:title>
          <c:tx>
            <c:rich>
              <a:bodyPr rot="-5400000" spcFirstLastPara="1" vertOverflow="ellipsis" vert="horz" wrap="square" anchor="ctr" anchorCtr="1"/>
              <a:lstStyle/>
              <a:p>
                <a:pPr>
                  <a:defRPr lang="zh-CN" sz="1200" b="0" i="0" u="none" strike="noStrike" kern="1200" baseline="0">
                    <a:solidFill>
                      <a:sysClr val="windowText" lastClr="000000"/>
                    </a:solidFill>
                    <a:latin typeface="Times New Roman" panose="02020603050405020304" charset="0"/>
                    <a:ea typeface="黑体" panose="02010600030101010101" pitchFamily="49" charset="-122"/>
                    <a:cs typeface="Times New Roman" panose="02020603050405020304" charset="0"/>
                  </a:defRPr>
                </a:pPr>
                <a:r>
                  <a:rPr lang="zh-CN" altLang="en-US" sz="1200">
                    <a:solidFill>
                      <a:sysClr val="windowText" lastClr="000000"/>
                    </a:solidFill>
                    <a:latin typeface="Times New Roman" panose="02020603050405020304" charset="0"/>
                    <a:ea typeface="黑体" panose="02010600030101010101" pitchFamily="49" charset="-122"/>
                    <a:cs typeface="Times New Roman" panose="02020603050405020304" charset="0"/>
                  </a:rPr>
                  <a:t>天然气产量</a:t>
                </a:r>
                <a:r>
                  <a:rPr lang="en-US" altLang="zh-CN" sz="1200">
                    <a:solidFill>
                      <a:sysClr val="windowText" lastClr="000000"/>
                    </a:solidFill>
                    <a:latin typeface="Times New Roman" panose="02020603050405020304" charset="0"/>
                    <a:ea typeface="黑体" panose="02010600030101010101" pitchFamily="49" charset="-122"/>
                    <a:cs typeface="Times New Roman" panose="02020603050405020304" charset="0"/>
                  </a:rPr>
                  <a:t>(</a:t>
                </a:r>
                <a:r>
                  <a:rPr lang="zh-CN" altLang="en-US" sz="1200">
                    <a:solidFill>
                      <a:sysClr val="windowText" lastClr="000000"/>
                    </a:solidFill>
                    <a:latin typeface="Times New Roman" panose="02020603050405020304" charset="0"/>
                    <a:ea typeface="黑体" panose="02010600030101010101" pitchFamily="49" charset="-122"/>
                    <a:cs typeface="Times New Roman" panose="02020603050405020304" charset="0"/>
                  </a:rPr>
                  <a:t>亿方</a:t>
                </a:r>
                <a:r>
                  <a:rPr lang="en-US" altLang="zh-CN" sz="1200">
                    <a:solidFill>
                      <a:sysClr val="windowText" lastClr="000000"/>
                    </a:solidFill>
                    <a:latin typeface="Times New Roman" panose="02020603050405020304" charset="0"/>
                    <a:ea typeface="黑体" panose="02010600030101010101" pitchFamily="49" charset="-122"/>
                    <a:cs typeface="Times New Roman" panose="02020603050405020304" charset="0"/>
                  </a:rPr>
                  <a:t>)</a:t>
                </a:r>
                <a:endParaRPr lang="zh-CN" altLang="en-US" sz="1200">
                  <a:solidFill>
                    <a:sysClr val="windowText" lastClr="000000"/>
                  </a:solidFill>
                  <a:latin typeface="Times New Roman" panose="02020603050405020304" charset="0"/>
                  <a:ea typeface="黑体" panose="02010600030101010101" pitchFamily="49" charset="-122"/>
                  <a:cs typeface="Times New Roman" panose="02020603050405020304" charset="0"/>
                </a:endParaRPr>
              </a:p>
            </c:rich>
          </c:tx>
          <c:layout>
            <c:manualLayout>
              <c:xMode val="edge"/>
              <c:yMode val="edge"/>
              <c:x val="0.0155941625735852"/>
              <c:y val="0.316943044975679"/>
            </c:manualLayout>
          </c:layout>
          <c:overlay val="0"/>
          <c:spPr>
            <a:noFill/>
            <a:ln>
              <a:noFill/>
            </a:ln>
            <a:effectLst/>
          </c:spPr>
        </c:title>
        <c:numFmt formatCode="#,##0_);[Red]\(#,##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323492079"/>
        <c:crosses val="autoZero"/>
        <c:crossBetween val="between"/>
      </c:valAx>
      <c:catAx>
        <c:axId val="1817970383"/>
        <c:scaling>
          <c:orientation val="minMax"/>
        </c:scaling>
        <c:delete val="1"/>
        <c:axPos val="t"/>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1817969551"/>
        <c:crosses val="max"/>
        <c:auto val="1"/>
        <c:lblAlgn val="ctr"/>
        <c:lblOffset val="100"/>
        <c:noMultiLvlLbl val="0"/>
      </c:catAx>
      <c:valAx>
        <c:axId val="1817969551"/>
        <c:scaling>
          <c:orientation val="minMax"/>
          <c:max val="100"/>
          <c:min val="50"/>
        </c:scaling>
        <c:delete val="0"/>
        <c:axPos val="r"/>
        <c:title>
          <c:tx>
            <c:rich>
              <a:bodyPr rot="-5400000" spcFirstLastPara="1" vertOverflow="ellipsis" vert="horz" wrap="square" anchor="ctr" anchorCtr="1"/>
              <a:lstStyle/>
              <a:p>
                <a:pPr>
                  <a:defRPr lang="zh-CN" sz="1000" b="0" i="0" u="none" strike="noStrike" kern="1200" baseline="0">
                    <a:solidFill>
                      <a:sysClr val="windowText" lastClr="000000"/>
                    </a:solidFill>
                    <a:latin typeface="Times New Roman" panose="02020603050405020304" charset="0"/>
                    <a:ea typeface="黑体" panose="02010600030101010101" pitchFamily="49" charset="-122"/>
                    <a:cs typeface="Times New Roman" panose="02020603050405020304" charset="0"/>
                  </a:defRPr>
                </a:pPr>
                <a:r>
                  <a:rPr lang="zh-CN" altLang="en-US">
                    <a:latin typeface="Times New Roman" panose="02020603050405020304" charset="0"/>
                    <a:ea typeface="黑体" panose="02010600030101010101" pitchFamily="49" charset="-122"/>
                    <a:cs typeface="Times New Roman" panose="02020603050405020304" charset="0"/>
                  </a:rPr>
                  <a:t>占比</a:t>
                </a:r>
                <a:r>
                  <a:rPr lang="en-US" altLang="zh-CN">
                    <a:latin typeface="Times New Roman" panose="02020603050405020304" charset="0"/>
                    <a:ea typeface="黑体" panose="02010600030101010101" pitchFamily="49" charset="-122"/>
                    <a:cs typeface="Times New Roman" panose="02020603050405020304" charset="0"/>
                  </a:rPr>
                  <a:t>(%)</a:t>
                </a:r>
                <a:endParaRPr lang="zh-CN" altLang="en-US">
                  <a:latin typeface="Times New Roman" panose="02020603050405020304" charset="0"/>
                  <a:ea typeface="黑体" panose="02010600030101010101" pitchFamily="49" charset="-122"/>
                  <a:cs typeface="Times New Roman" panose="02020603050405020304" charset="0"/>
                </a:endParaRPr>
              </a:p>
            </c:rich>
          </c:tx>
          <c:layout/>
          <c:overlay val="0"/>
          <c:spPr>
            <a:noFill/>
            <a:ln>
              <a:noFill/>
            </a:ln>
            <a:effectLst/>
          </c:spPr>
        </c:title>
        <c:numFmt formatCode="0_);[Red]\(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Times New Roman" panose="02020603050405020304" charset="0"/>
                <a:ea typeface="+mn-ea"/>
                <a:cs typeface="Times New Roman" panose="02020603050405020304" charset="0"/>
              </a:defRPr>
            </a:pPr>
          </a:p>
        </c:txPr>
        <c:crossAx val="1817970383"/>
        <c:crosses val="max"/>
        <c:crossBetween val="between"/>
      </c:valAx>
      <c:spPr>
        <a:noFill/>
        <a:ln w="12700">
          <a:solidFill>
            <a:schemeClr val="tx1"/>
          </a:solidFill>
        </a:ln>
        <a:effectLst/>
      </c:spPr>
    </c:plotArea>
    <c:legend>
      <c:legendPos val="b"/>
      <c:layout>
        <c:manualLayout>
          <c:xMode val="edge"/>
          <c:yMode val="edge"/>
          <c:x val="0.126122422877344"/>
          <c:y val="0.070022601341499"/>
          <c:w val="0.599465429523492"/>
          <c:h val="0.138265529308836"/>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ysClr val="windowText" lastClr="000000"/>
              </a:solidFill>
              <a:latin typeface="Times New Roman" panose="02020603050405020304" charset="0"/>
              <a:ea typeface="+mn-ea"/>
              <a:cs typeface="Times New Roman" panose="02020603050405020304" charset="0"/>
            </a:defRPr>
          </a:pPr>
        </a:p>
      </c:txPr>
    </c:legend>
    <c:plotVisOnly val="1"/>
    <c:dispBlanksAs val="gap"/>
    <c:showDLblsOverMax val="0"/>
  </c:chart>
  <c:spPr>
    <a:noFill/>
    <a:ln>
      <a:noFill/>
    </a:ln>
    <a:effectLst/>
  </c:spPr>
  <c:txPr>
    <a:bodyPr/>
    <a:lstStyle/>
    <a:p>
      <a:pPr>
        <a:defRPr lang="zh-CN">
          <a:solidFill>
            <a:sysClr val="windowText" lastClr="000000"/>
          </a:solidFill>
          <a:latin typeface="Times New Roman" panose="02020603050405020304" charset="0"/>
          <a:cs typeface="Times New Roman" panose="0202060305040502030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80870404030677"/>
          <c:y val="0.0304682306840843"/>
          <c:w val="0.928648620116232"/>
          <c:h val="0.869094753041078"/>
        </c:manualLayout>
      </c:layout>
      <c:areaChart>
        <c:grouping val="stacked"/>
        <c:varyColors val="0"/>
        <c:ser>
          <c:idx val="0"/>
          <c:order val="0"/>
          <c:tx>
            <c:strRef>
              <c:f>Sheet2!$C$2</c:f>
              <c:strCache>
                <c:ptCount val="1"/>
                <c:pt idx="0">
                  <c:v>常规气</c:v>
                </c:pt>
              </c:strCache>
            </c:strRef>
          </c:tx>
          <c:spPr>
            <a:solidFill>
              <a:srgbClr val="C00000">
                <a:alpha val="59000"/>
              </a:srgbClr>
            </a:solidFill>
            <a:ln>
              <a:noFill/>
            </a:ln>
            <a:effectLst/>
          </c:spPr>
          <c:dLbls>
            <c:delete val="1"/>
          </c:dLbls>
          <c:cat>
            <c:numRef>
              <c:f>Sheet2!$B$53:$B$75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Sheet2!$C$53:$C$75</c:f>
              <c:numCache>
                <c:formatCode>0</c:formatCode>
                <c:ptCount val="23"/>
                <c:pt idx="0">
                  <c:v>183.14</c:v>
                </c:pt>
                <c:pt idx="1">
                  <c:v>205.81</c:v>
                </c:pt>
                <c:pt idx="2">
                  <c:v>224.75</c:v>
                </c:pt>
                <c:pt idx="3">
                  <c:v>247.67</c:v>
                </c:pt>
                <c:pt idx="4">
                  <c:v>280.32</c:v>
                </c:pt>
                <c:pt idx="5">
                  <c:v>356.243628</c:v>
                </c:pt>
                <c:pt idx="6">
                  <c:v>427.7773</c:v>
                </c:pt>
                <c:pt idx="7">
                  <c:v>511.2733</c:v>
                </c:pt>
                <c:pt idx="8">
                  <c:v>552.689921</c:v>
                </c:pt>
                <c:pt idx="9">
                  <c:v>577.105678</c:v>
                </c:pt>
                <c:pt idx="10">
                  <c:v>597.31877906</c:v>
                </c:pt>
                <c:pt idx="11">
                  <c:v>590.36255508</c:v>
                </c:pt>
                <c:pt idx="12">
                  <c:v>592.76139586</c:v>
                </c:pt>
                <c:pt idx="13">
                  <c:v>632.52833293</c:v>
                </c:pt>
                <c:pt idx="14">
                  <c:v>665.84701752</c:v>
                </c:pt>
                <c:pt idx="15">
                  <c:v>653.91104674</c:v>
                </c:pt>
                <c:pt idx="16">
                  <c:v>668.9969299</c:v>
                </c:pt>
                <c:pt idx="17">
                  <c:v>711.25607294</c:v>
                </c:pt>
                <c:pt idx="18">
                  <c:v>735.72</c:v>
                </c:pt>
                <c:pt idx="19" c:formatCode="0_);[Red]\(0\)">
                  <c:v>756.6042</c:v>
                </c:pt>
                <c:pt idx="20" c:formatCode="0_);[Red]\(0\)">
                  <c:v>808.2444</c:v>
                </c:pt>
                <c:pt idx="21" c:formatCode="0_);[Red]\(0\)">
                  <c:v>845.8168</c:v>
                </c:pt>
                <c:pt idx="22" c:formatCode="0.00">
                  <c:v>873.9302</c:v>
                </c:pt>
              </c:numCache>
            </c:numRef>
          </c:val>
        </c:ser>
        <c:ser>
          <c:idx val="1"/>
          <c:order val="1"/>
          <c:tx>
            <c:strRef>
              <c:f>Sheet2!$D$2</c:f>
              <c:strCache>
                <c:ptCount val="1"/>
                <c:pt idx="0">
                  <c:v>致密气</c:v>
                </c:pt>
              </c:strCache>
            </c:strRef>
          </c:tx>
          <c:spPr>
            <a:solidFill>
              <a:srgbClr val="F4B919">
                <a:lumMod val="75000"/>
              </a:srgbClr>
            </a:solidFill>
            <a:ln>
              <a:noFill/>
            </a:ln>
            <a:effectLst/>
          </c:spPr>
          <c:dLbls>
            <c:delete val="1"/>
          </c:dLbls>
          <c:cat>
            <c:numRef>
              <c:f>Sheet2!$B$53:$B$75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Sheet2!$D$53:$D$75</c:f>
              <c:numCache>
                <c:formatCode>General</c:formatCode>
                <c:ptCount val="23"/>
                <c:pt idx="4" c:formatCode="0">
                  <c:v>5</c:v>
                </c:pt>
                <c:pt idx="5" c:formatCode="0">
                  <c:v>8.776372</c:v>
                </c:pt>
                <c:pt idx="6" c:formatCode="0">
                  <c:v>12.2933</c:v>
                </c:pt>
                <c:pt idx="7" c:formatCode="0">
                  <c:v>29.144</c:v>
                </c:pt>
                <c:pt idx="8" c:formatCode="0">
                  <c:v>64.773879</c:v>
                </c:pt>
                <c:pt idx="9" c:formatCode="0">
                  <c:v>105.447822</c:v>
                </c:pt>
                <c:pt idx="10" c:formatCode="0">
                  <c:v>125.15502094</c:v>
                </c:pt>
                <c:pt idx="11" c:formatCode="0">
                  <c:v>161.59754492</c:v>
                </c:pt>
                <c:pt idx="12" c:formatCode="0">
                  <c:v>199.52450414</c:v>
                </c:pt>
                <c:pt idx="13" c:formatCode="0">
                  <c:v>246.49376707</c:v>
                </c:pt>
                <c:pt idx="14" c:formatCode="0">
                  <c:v>274.70988248</c:v>
                </c:pt>
                <c:pt idx="15" c:formatCode="0">
                  <c:v>272.23045326</c:v>
                </c:pt>
                <c:pt idx="16" c:formatCode="0">
                  <c:v>267.7282701</c:v>
                </c:pt>
                <c:pt idx="17" c:formatCode="0">
                  <c:v>273.40642706</c:v>
                </c:pt>
                <c:pt idx="18" c:formatCode="0">
                  <c:v>296</c:v>
                </c:pt>
                <c:pt idx="19" c:formatCode="0_);[Red]\(0\)">
                  <c:v>330.3273</c:v>
                </c:pt>
                <c:pt idx="20" c:formatCode="0_);[Red]\(0\)">
                  <c:v>359.8</c:v>
                </c:pt>
                <c:pt idx="21" c:formatCode="0_);[Red]\(0\)">
                  <c:v>380.3</c:v>
                </c:pt>
                <c:pt idx="22" c:formatCode="0.00">
                  <c:v>411.2562</c:v>
                </c:pt>
              </c:numCache>
            </c:numRef>
          </c:val>
        </c:ser>
        <c:ser>
          <c:idx val="2"/>
          <c:order val="2"/>
          <c:tx>
            <c:strRef>
              <c:f>Sheet2!$E$2</c:f>
              <c:strCache>
                <c:ptCount val="1"/>
                <c:pt idx="0">
                  <c:v>页岩气</c:v>
                </c:pt>
              </c:strCache>
            </c:strRef>
          </c:tx>
          <c:spPr>
            <a:solidFill>
              <a:srgbClr val="FFC000"/>
            </a:solidFill>
            <a:ln>
              <a:noFill/>
            </a:ln>
            <a:effectLst/>
          </c:spPr>
          <c:dLbls>
            <c:delete val="1"/>
          </c:dLbls>
          <c:cat>
            <c:numRef>
              <c:f>Sheet2!$B$53:$B$75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Sheet2!$E$53:$E$75</c:f>
              <c:numCache>
                <c:formatCode>General</c:formatCode>
                <c:ptCount val="23"/>
                <c:pt idx="12" c:formatCode="0">
                  <c:v>0.2</c:v>
                </c:pt>
                <c:pt idx="13" c:formatCode="0">
                  <c:v>0.6</c:v>
                </c:pt>
                <c:pt idx="14" c:formatCode="0">
                  <c:v>1.6</c:v>
                </c:pt>
                <c:pt idx="15" c:formatCode="0">
                  <c:v>13.1</c:v>
                </c:pt>
                <c:pt idx="16" c:formatCode="0">
                  <c:v>28.4</c:v>
                </c:pt>
                <c:pt idx="17" c:formatCode="0">
                  <c:v>30</c:v>
                </c:pt>
                <c:pt idx="18" c:formatCode="0">
                  <c:v>42.6</c:v>
                </c:pt>
                <c:pt idx="19" c:formatCode="0_);[Red]\(0\)">
                  <c:v>80.32</c:v>
                </c:pt>
                <c:pt idx="20" c:formatCode="0_);[Red]\(0\)">
                  <c:v>116.15</c:v>
                </c:pt>
                <c:pt idx="21" c:formatCode="0_);[Red]\(0\)">
                  <c:v>128.63</c:v>
                </c:pt>
                <c:pt idx="22" c:formatCode="0.00">
                  <c:v>139.2222</c:v>
                </c:pt>
              </c:numCache>
            </c:numRef>
          </c:val>
        </c:ser>
        <c:ser>
          <c:idx val="3"/>
          <c:order val="3"/>
          <c:tx>
            <c:strRef>
              <c:f>Sheet2!$F$2</c:f>
              <c:strCache>
                <c:ptCount val="1"/>
                <c:pt idx="0">
                  <c:v>煤层气</c:v>
                </c:pt>
              </c:strCache>
            </c:strRef>
          </c:tx>
          <c:spPr>
            <a:solidFill>
              <a:srgbClr val="F0F0F0">
                <a:lumMod val="50000"/>
              </a:srgbClr>
            </a:solidFill>
            <a:effectLst/>
          </c:spPr>
          <c:dLbls>
            <c:delete val="1"/>
          </c:dLbls>
          <c:cat>
            <c:numRef>
              <c:f>Sheet2!$B$53:$B$75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Sheet2!$F$53:$F$75</c:f>
              <c:numCache>
                <c:formatCode>General</c:formatCode>
                <c:ptCount val="23"/>
                <c:pt idx="8" c:formatCode="0">
                  <c:v>0</c:v>
                </c:pt>
                <c:pt idx="9" c:formatCode="0">
                  <c:v>0.688</c:v>
                </c:pt>
                <c:pt idx="10" c:formatCode="0">
                  <c:v>2.8387</c:v>
                </c:pt>
                <c:pt idx="11" c:formatCode="0">
                  <c:v>4.2</c:v>
                </c:pt>
                <c:pt idx="12" c:formatCode="0">
                  <c:v>6.04</c:v>
                </c:pt>
                <c:pt idx="13" c:formatCode="0">
                  <c:v>8.7037</c:v>
                </c:pt>
                <c:pt idx="14" c:formatCode="0">
                  <c:v>12.412</c:v>
                </c:pt>
                <c:pt idx="15" c:formatCode="0">
                  <c:v>15.4722</c:v>
                </c:pt>
                <c:pt idx="16" c:formatCode="0">
                  <c:v>15.9251</c:v>
                </c:pt>
                <c:pt idx="17" c:formatCode="0">
                  <c:v>18</c:v>
                </c:pt>
                <c:pt idx="18" c:formatCode="0">
                  <c:v>19.34</c:v>
                </c:pt>
                <c:pt idx="19" c:formatCode="0_);[Red]\(0\)">
                  <c:v>20.73</c:v>
                </c:pt>
                <c:pt idx="20" c:formatCode="0_);[Red]\(0\)">
                  <c:v>21.82</c:v>
                </c:pt>
                <c:pt idx="21" c:formatCode="0_);[Red]\(0\)">
                  <c:v>23.18</c:v>
                </c:pt>
                <c:pt idx="22" c:formatCode="0.00">
                  <c:v>30.1361</c:v>
                </c:pt>
              </c:numCache>
            </c:numRef>
          </c:val>
        </c:ser>
        <c:dLbls>
          <c:showLegendKey val="0"/>
          <c:showVal val="0"/>
          <c:showCatName val="0"/>
          <c:showSerName val="0"/>
          <c:showPercent val="0"/>
          <c:showBubbleSize val="0"/>
        </c:dLbls>
        <c:axId val="391748400"/>
        <c:axId val="391766352"/>
      </c:areaChart>
      <c:dateAx>
        <c:axId val="391748400"/>
        <c:scaling>
          <c:orientation val="minMax"/>
        </c:scaling>
        <c:delete val="0"/>
        <c:axPos val="b"/>
        <c:numFmt formatCode="General" sourceLinked="1"/>
        <c:majorTickMark val="out"/>
        <c:minorTickMark val="none"/>
        <c:tickLblPos val="nextTo"/>
        <c:spPr>
          <a:noFill/>
          <a:ln w="9525" cap="flat" cmpd="sng" algn="ctr">
            <a:solidFill>
              <a:srgbClr val="FFFFFF">
                <a:lumMod val="50000"/>
              </a:srgbClr>
            </a:solidFill>
            <a:prstDash val="solid"/>
            <a:round/>
          </a:ln>
          <a:effectLst/>
        </c:spPr>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crossAx val="391766352"/>
        <c:crosses val="autoZero"/>
        <c:auto val="0"/>
        <c:lblOffset val="100"/>
        <c:baseTimeUnit val="days"/>
      </c:dateAx>
      <c:valAx>
        <c:axId val="391766352"/>
        <c:scaling>
          <c:orientation val="minMax"/>
          <c:max val="2000"/>
          <c:min val="0"/>
        </c:scaling>
        <c:delete val="0"/>
        <c:axPos val="l"/>
        <c:numFmt formatCode="0_ " sourceLinked="0"/>
        <c:majorTickMark val="out"/>
        <c:minorTickMark val="none"/>
        <c:tickLblPos val="nextTo"/>
        <c:spPr>
          <a:noFill/>
          <a:ln w="9525" cap="flat" cmpd="sng" algn="ctr">
            <a:solidFill>
              <a:srgbClr val="FFFFFF">
                <a:lumMod val="50000"/>
              </a:srgbClr>
            </a:solidFill>
            <a:prstDash val="solid"/>
            <a:round/>
          </a:ln>
          <a:effectLst/>
        </c:spPr>
        <c:txPr>
          <a:bodyPr rot="-6000000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crossAx val="391748400"/>
        <c:crosses val="autoZero"/>
        <c:crossBetween val="between"/>
        <c:majorUnit val="500"/>
      </c:valAx>
      <c:spPr>
        <a:noFill/>
        <a:ln>
          <a:noFill/>
        </a:ln>
        <a:effectLst/>
      </c:spPr>
    </c:plotArea>
    <c:legend>
      <c:legendPos val="t"/>
      <c:legendEntry>
        <c:idx val="0"/>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legendEntry>
      <c:legendEntry>
        <c:idx val="2"/>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legendEntry>
      <c:legendEntry>
        <c:idx val="3"/>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legendEntry>
      <c:layout>
        <c:manualLayout>
          <c:xMode val="edge"/>
          <c:yMode val="edge"/>
          <c:x val="0.0988388913673672"/>
          <c:y val="0.0509695964759502"/>
          <c:w val="0.682767832633901"/>
          <c:h val="0.131519344133696"/>
        </c:manualLayout>
      </c:layout>
      <c:overlay val="0"/>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mn-cs"/>
            </a:defRPr>
          </a:pPr>
        </a:p>
      </c:txPr>
    </c:legend>
    <c:plotVisOnly val="1"/>
    <c:dispBlanksAs val="zero"/>
    <c:showDLblsOverMax val="0"/>
  </c:chart>
  <c:spPr>
    <a:noFill/>
    <a:ln>
      <a:noFill/>
    </a:ln>
    <a:effectLst/>
  </c:spPr>
  <c:txPr>
    <a:bodyPr/>
    <a:lstStyle/>
    <a:p>
      <a:pPr>
        <a:defRPr lang="zh-CN" sz="1200" b="1">
          <a:solidFill>
            <a:schemeClr val="tx1"/>
          </a:solidFill>
          <a:latin typeface="微软雅黑" panose="020B0503020204020204" charset="-122"/>
          <a:ea typeface="微软雅黑" panose="020B050302020402020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2231928165149"/>
          <c:y val="0.0620284593853455"/>
          <c:w val="0.892309408120397"/>
          <c:h val="0.804177441354911"/>
        </c:manualLayout>
      </c:layout>
      <c:scatterChart>
        <c:scatterStyle val="lineMarker"/>
        <c:varyColors val="0"/>
        <c:ser>
          <c:idx val="0"/>
          <c:order val="0"/>
          <c:spPr>
            <a:ln w="25400" cap="rnd" cmpd="sng" algn="ctr">
              <a:solidFill>
                <a:srgbClr val="FF0000"/>
              </a:solidFill>
              <a:prstDash val="solid"/>
              <a:round/>
            </a:ln>
            <a:effectLst/>
          </c:spPr>
          <c:marker>
            <c:symbol val="circle"/>
            <c:size val="7"/>
            <c:spPr>
              <a:solidFill>
                <a:srgbClr val="FFC000"/>
              </a:solidFill>
              <a:ln w="9525" cap="flat" cmpd="sng" algn="ctr">
                <a:solidFill>
                  <a:srgbClr val="FF0000"/>
                </a:solidFill>
                <a:prstDash val="solid"/>
                <a:round/>
              </a:ln>
              <a:effectLst/>
            </c:spPr>
          </c:marker>
          <c:dLbls>
            <c:delete val="1"/>
          </c:dLbls>
          <c:xVal>
            <c:numRef>
              <c:f>Sheet1!$A$2:$A$73</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xVal>
          <c:yVal>
            <c:numRef>
              <c:f>Sheet1!$B$2:$B$73</c:f>
              <c:numCache>
                <c:formatCode>0.00_ </c:formatCode>
                <c:ptCount val="72"/>
                <c:pt idx="0">
                  <c:v>0.0738</c:v>
                </c:pt>
                <c:pt idx="1">
                  <c:v>0.0259</c:v>
                </c:pt>
                <c:pt idx="2">
                  <c:v>0.0786</c:v>
                </c:pt>
                <c:pt idx="3">
                  <c:v>0.1134</c:v>
                </c:pt>
                <c:pt idx="4">
                  <c:v>0.1539</c:v>
                </c:pt>
                <c:pt idx="5">
                  <c:v>0.1675</c:v>
                </c:pt>
                <c:pt idx="6">
                  <c:v>0.2631</c:v>
                </c:pt>
                <c:pt idx="7">
                  <c:v>0.7007</c:v>
                </c:pt>
                <c:pt idx="8" c:formatCode="0.0_ ">
                  <c:v>1.0643</c:v>
                </c:pt>
                <c:pt idx="9" c:formatCode="0.0_ ">
                  <c:v>2.9166</c:v>
                </c:pt>
                <c:pt idx="10" c:formatCode="0.0_ ">
                  <c:v>10.3844</c:v>
                </c:pt>
                <c:pt idx="11" c:formatCode="0.0_ ">
                  <c:v>14.718</c:v>
                </c:pt>
                <c:pt idx="12" c:formatCode="0.0_ ">
                  <c:v>12.0541</c:v>
                </c:pt>
                <c:pt idx="13" c:formatCode="0.0_ ">
                  <c:v>10.4246</c:v>
                </c:pt>
                <c:pt idx="14" c:formatCode="0.0_ ">
                  <c:v>10.5536</c:v>
                </c:pt>
                <c:pt idx="15" c:formatCode="0.0_ ">
                  <c:v>10.9983</c:v>
                </c:pt>
                <c:pt idx="16" c:formatCode="0.0_ ">
                  <c:v>13.4803</c:v>
                </c:pt>
                <c:pt idx="17" c:formatCode="0_ ">
                  <c:v>14.6724</c:v>
                </c:pt>
                <c:pt idx="18" c:formatCode="0_ ">
                  <c:v>13.9994</c:v>
                </c:pt>
                <c:pt idx="19" c:formatCode="0_ ">
                  <c:v>18.9911</c:v>
                </c:pt>
                <c:pt idx="20" c:formatCode="0_ ">
                  <c:v>27.6815</c:v>
                </c:pt>
                <c:pt idx="21" c:formatCode="0_ ">
                  <c:v>35.6346</c:v>
                </c:pt>
                <c:pt idx="22" c:formatCode="0_ ">
                  <c:v>44.1813</c:v>
                </c:pt>
                <c:pt idx="23" c:formatCode="0_ ">
                  <c:v>55.0489</c:v>
                </c:pt>
                <c:pt idx="24" c:formatCode="0_ ">
                  <c:v>69.5963</c:v>
                </c:pt>
                <c:pt idx="25" c:formatCode="0_ ">
                  <c:v>78.3859</c:v>
                </c:pt>
                <c:pt idx="26" c:formatCode="General">
                  <c:v>91</c:v>
                </c:pt>
                <c:pt idx="27" c:formatCode="General">
                  <c:v>108</c:v>
                </c:pt>
                <c:pt idx="28" c:formatCode="General">
                  <c:v>122</c:v>
                </c:pt>
                <c:pt idx="29" c:formatCode="General">
                  <c:v>128</c:v>
                </c:pt>
                <c:pt idx="30" c:formatCode="General">
                  <c:v>128</c:v>
                </c:pt>
                <c:pt idx="31" c:formatCode="General">
                  <c:v>114</c:v>
                </c:pt>
                <c:pt idx="32" c:formatCode="General">
                  <c:v>106</c:v>
                </c:pt>
                <c:pt idx="33" c:formatCode="General">
                  <c:v>106</c:v>
                </c:pt>
                <c:pt idx="34" c:formatCode="General">
                  <c:v>107</c:v>
                </c:pt>
                <c:pt idx="35" c:formatCode="General">
                  <c:v>110</c:v>
                </c:pt>
                <c:pt idx="36" c:formatCode="General">
                  <c:v>110</c:v>
                </c:pt>
                <c:pt idx="37" c:formatCode="General">
                  <c:v>109</c:v>
                </c:pt>
                <c:pt idx="38" c:formatCode="General">
                  <c:v>110</c:v>
                </c:pt>
                <c:pt idx="39" c:formatCode="General">
                  <c:v>116</c:v>
                </c:pt>
                <c:pt idx="40" c:formatCode="General">
                  <c:v>117</c:v>
                </c:pt>
                <c:pt idx="41" c:formatCode="General">
                  <c:v>120</c:v>
                </c:pt>
                <c:pt idx="42" c:formatCode="General">
                  <c:v>123</c:v>
                </c:pt>
                <c:pt idx="43" c:formatCode="General">
                  <c:v>127</c:v>
                </c:pt>
                <c:pt idx="44" c:formatCode="General">
                  <c:v>132</c:v>
                </c:pt>
                <c:pt idx="45" c:formatCode="General">
                  <c:v>135</c:v>
                </c:pt>
                <c:pt idx="46" c:formatCode="General">
                  <c:v>139</c:v>
                </c:pt>
                <c:pt idx="47" c:formatCode="General">
                  <c:v>148</c:v>
                </c:pt>
                <c:pt idx="48" c:formatCode="General">
                  <c:v>150</c:v>
                </c:pt>
                <c:pt idx="49" c:formatCode="General">
                  <c:v>163</c:v>
                </c:pt>
                <c:pt idx="50" c:formatCode="General">
                  <c:v>183</c:v>
                </c:pt>
                <c:pt idx="51" c:formatCode="General">
                  <c:v>206</c:v>
                </c:pt>
                <c:pt idx="52" c:formatCode="General">
                  <c:v>225</c:v>
                </c:pt>
                <c:pt idx="53" c:formatCode="General">
                  <c:v>248</c:v>
                </c:pt>
                <c:pt idx="54" c:formatCode="General">
                  <c:v>285</c:v>
                </c:pt>
                <c:pt idx="55" c:formatCode="General">
                  <c:v>365</c:v>
                </c:pt>
                <c:pt idx="56" c:formatCode="General">
                  <c:v>440</c:v>
                </c:pt>
                <c:pt idx="57" c:formatCode="General">
                  <c:v>540</c:v>
                </c:pt>
                <c:pt idx="58" c:formatCode="General">
                  <c:v>618</c:v>
                </c:pt>
                <c:pt idx="59" c:formatCode="General">
                  <c:v>683</c:v>
                </c:pt>
                <c:pt idx="60" c:formatCode="General">
                  <c:v>725</c:v>
                </c:pt>
                <c:pt idx="61" c:formatCode="General">
                  <c:v>756</c:v>
                </c:pt>
                <c:pt idx="62" c:formatCode="0">
                  <c:v>798.5</c:v>
                </c:pt>
                <c:pt idx="63" c:formatCode="0">
                  <c:v>888.3</c:v>
                </c:pt>
                <c:pt idx="64" c:formatCode="0">
                  <c:v>954.6</c:v>
                </c:pt>
                <c:pt idx="65" c:formatCode="0">
                  <c:v>954.7</c:v>
                </c:pt>
                <c:pt idx="66" c:formatCode="0">
                  <c:v>981.1</c:v>
                </c:pt>
                <c:pt idx="67" c:formatCode="0_ ">
                  <c:v>1032.7</c:v>
                </c:pt>
                <c:pt idx="68" c:formatCode="0">
                  <c:v>1093.6642</c:v>
                </c:pt>
                <c:pt idx="69" c:formatCode="0">
                  <c:v>1160</c:v>
                </c:pt>
                <c:pt idx="70" c:formatCode="0">
                  <c:v>1306</c:v>
                </c:pt>
                <c:pt idx="71" c:formatCode="0">
                  <c:v>1378</c:v>
                </c:pt>
              </c:numCache>
            </c:numRef>
          </c:yVal>
          <c:smooth val="0"/>
        </c:ser>
        <c:dLbls>
          <c:showLegendKey val="0"/>
          <c:showVal val="0"/>
          <c:showCatName val="0"/>
          <c:showSerName val="0"/>
          <c:showPercent val="0"/>
          <c:showBubbleSize val="0"/>
        </c:dLbls>
        <c:axId val="413065040"/>
        <c:axId val="413069520"/>
      </c:scatterChart>
      <c:valAx>
        <c:axId val="413065040"/>
        <c:scaling>
          <c:orientation val="minMax"/>
          <c:max val="2021"/>
          <c:min val="1950"/>
        </c:scaling>
        <c:delete val="0"/>
        <c:axPos val="b"/>
        <c:numFmt formatCode="General" sourceLinked="1"/>
        <c:majorTickMark val="out"/>
        <c:minorTickMark val="out"/>
        <c:tickLblPos val="nextTo"/>
        <c:spPr>
          <a:noFill/>
          <a:ln w="9525" cap="flat" cmpd="sng" algn="ctr">
            <a:solidFill>
              <a:schemeClr val="tx1">
                <a:lumMod val="25000"/>
                <a:lumOff val="75000"/>
              </a:schemeClr>
            </a:solidFill>
            <a:prstDash val="solid"/>
            <a:round/>
          </a:ln>
          <a:effectLst/>
        </c:spPr>
        <c:txPr>
          <a:bodyPr rot="-60000000" spcFirstLastPara="0" vertOverflow="ellipsis" vert="horz" wrap="square" anchor="ctr" anchorCtr="1"/>
          <a:lstStyle/>
          <a:p>
            <a:pPr>
              <a:defRPr lang="zh-CN" sz="1000" b="1" i="0" u="none" strike="noStrike" kern="1200" baseline="0">
                <a:solidFill>
                  <a:srgbClr val="000099"/>
                </a:solidFill>
                <a:latin typeface="微软雅黑" panose="020B0503020204020204" charset="-122"/>
                <a:ea typeface="微软雅黑" panose="020B0503020204020204" charset="-122"/>
                <a:cs typeface="+mn-cs"/>
              </a:defRPr>
            </a:pPr>
          </a:p>
        </c:txPr>
        <c:crossAx val="413069520"/>
        <c:crosses val="autoZero"/>
        <c:crossBetween val="midCat"/>
        <c:majorUnit val="5"/>
      </c:valAx>
      <c:valAx>
        <c:axId val="413069520"/>
        <c:scaling>
          <c:orientation val="minMax"/>
        </c:scaling>
        <c:delete val="0"/>
        <c:axPos val="l"/>
        <c:numFmt formatCode="0_ " sourceLinked="0"/>
        <c:majorTickMark val="out"/>
        <c:minorTickMark val="none"/>
        <c:tickLblPos val="nextTo"/>
        <c:spPr>
          <a:noFill/>
          <a:ln w="9525" cap="flat" cmpd="sng" algn="ctr">
            <a:solidFill>
              <a:schemeClr val="tx1">
                <a:lumMod val="25000"/>
                <a:lumOff val="75000"/>
              </a:schemeClr>
            </a:solidFill>
            <a:prstDash val="solid"/>
            <a:round/>
          </a:ln>
          <a:effectLst/>
        </c:spPr>
        <c:txPr>
          <a:bodyPr rot="-60000000" spcFirstLastPara="0" vertOverflow="ellipsis" vert="horz" wrap="square" anchor="ctr" anchorCtr="1"/>
          <a:lstStyle/>
          <a:p>
            <a:pPr>
              <a:defRPr lang="zh-CN" sz="1000" b="1" i="0" u="none" strike="noStrike" kern="1200" baseline="0">
                <a:solidFill>
                  <a:srgbClr val="000099"/>
                </a:solidFill>
                <a:latin typeface="微软雅黑" panose="020B0503020204020204" charset="-122"/>
                <a:ea typeface="微软雅黑" panose="020B0503020204020204" charset="-122"/>
                <a:cs typeface="+mn-cs"/>
              </a:defRPr>
            </a:pPr>
          </a:p>
        </c:txPr>
        <c:crossAx val="413065040"/>
        <c:crosses val="autoZero"/>
        <c:crossBetween val="midCat"/>
      </c:valAx>
      <c:spPr>
        <a:noFill/>
        <a:ln>
          <a:noFill/>
        </a:ln>
        <a:effectLst/>
      </c:spPr>
    </c:plotArea>
    <c:plotVisOnly val="1"/>
    <c:dispBlanksAs val="gap"/>
    <c:showDLblsOverMax val="0"/>
  </c:chart>
  <c:spPr>
    <a:noFill/>
    <a:ln>
      <a:noFill/>
    </a:ln>
    <a:effectLst/>
  </c:spPr>
  <c:txPr>
    <a:bodyPr/>
    <a:lstStyle/>
    <a:p>
      <a:pPr>
        <a:defRPr lang="zh-CN" b="1">
          <a:solidFill>
            <a:srgbClr val="0000CC"/>
          </a:solidFill>
          <a:latin typeface="微软雅黑" panose="020B0503020204020204" charset="-122"/>
          <a:ea typeface="微软雅黑" panose="020B0503020204020204" charset="-122"/>
        </a:defRPr>
      </a:pPr>
    </a:p>
  </c:txPr>
  <c:externalData r:id="rId1">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11489935471444"/>
          <c:y val="0.0268256333830104"/>
          <c:w val="0.854396609843013"/>
          <c:h val="0.808312634542143"/>
        </c:manualLayout>
      </c:layout>
      <c:areaChart>
        <c:grouping val="stacked"/>
        <c:varyColors val="0"/>
        <c:ser>
          <c:idx val="1"/>
          <c:order val="0"/>
          <c:tx>
            <c:strRef>
              <c:f>'[Microsoft PowerPoint 中的图表]作图'!$C$1</c:f>
              <c:strCache>
                <c:ptCount val="1"/>
                <c:pt idx="0">
                  <c:v>长庆</c:v>
                </c:pt>
              </c:strCache>
            </c:strRef>
          </c:tx>
          <c:spPr>
            <a:solidFill>
              <a:schemeClr val="accent4"/>
            </a:solidFill>
            <a:ln>
              <a:noFill/>
            </a:ln>
            <a:effectLst/>
          </c:spPr>
          <c:dLbls>
            <c:delete val="1"/>
          </c:dLbls>
          <c:cat>
            <c:numRef>
              <c:f>'[Microsoft PowerPoint 中的图表]作图'!$A$2:$A$24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中的图表]作图'!$C$2:$C$24</c:f>
              <c:numCache>
                <c:formatCode>0_ </c:formatCode>
                <c:ptCount val="23"/>
                <c:pt idx="0">
                  <c:v>20.5592</c:v>
                </c:pt>
                <c:pt idx="1">
                  <c:v>33.6714</c:v>
                </c:pt>
                <c:pt idx="2">
                  <c:v>39.1379</c:v>
                </c:pt>
                <c:pt idx="3">
                  <c:v>51.8518</c:v>
                </c:pt>
                <c:pt idx="4">
                  <c:v>74.46</c:v>
                </c:pt>
                <c:pt idx="5">
                  <c:v>75.31</c:v>
                </c:pt>
                <c:pt idx="6">
                  <c:v>80.2385</c:v>
                </c:pt>
                <c:pt idx="7">
                  <c:v>110.0988</c:v>
                </c:pt>
                <c:pt idx="8">
                  <c:v>143.7926</c:v>
                </c:pt>
                <c:pt idx="9">
                  <c:v>189.5216</c:v>
                </c:pt>
                <c:pt idx="10">
                  <c:v>211.0669</c:v>
                </c:pt>
                <c:pt idx="11">
                  <c:v>258.326</c:v>
                </c:pt>
                <c:pt idx="12">
                  <c:v>290.2935</c:v>
                </c:pt>
                <c:pt idx="13">
                  <c:v>346.816</c:v>
                </c:pt>
                <c:pt idx="14">
                  <c:v>381.5298</c:v>
                </c:pt>
                <c:pt idx="15">
                  <c:v>374.6041</c:v>
                </c:pt>
                <c:pt idx="16">
                  <c:v>365.0243</c:v>
                </c:pt>
                <c:pt idx="17">
                  <c:v>369.4298</c:v>
                </c:pt>
                <c:pt idx="18">
                  <c:v>387.4798</c:v>
                </c:pt>
                <c:pt idx="19">
                  <c:v>412.5139</c:v>
                </c:pt>
                <c:pt idx="20">
                  <c:v>448.5309</c:v>
                </c:pt>
                <c:pt idx="21">
                  <c:v>465.4316</c:v>
                </c:pt>
                <c:pt idx="22">
                  <c:v>493.4187</c:v>
                </c:pt>
              </c:numCache>
            </c:numRef>
          </c:val>
        </c:ser>
        <c:ser>
          <c:idx val="0"/>
          <c:order val="1"/>
          <c:tx>
            <c:strRef>
              <c:f>'[Microsoft PowerPoint 中的图表]作图'!$B$1</c:f>
              <c:strCache>
                <c:ptCount val="1"/>
                <c:pt idx="0">
                  <c:v>西南</c:v>
                </c:pt>
              </c:strCache>
            </c:strRef>
          </c:tx>
          <c:spPr>
            <a:solidFill>
              <a:schemeClr val="accent2"/>
            </a:solidFill>
            <a:ln>
              <a:noFill/>
            </a:ln>
            <a:effectLst/>
          </c:spPr>
          <c:dLbls>
            <c:delete val="1"/>
          </c:dLbls>
          <c:cat>
            <c:numRef>
              <c:f>'[Microsoft PowerPoint 中的图表]作图'!$A$2:$A$24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中的图表]作图'!$B$2:$B$24</c:f>
              <c:numCache>
                <c:formatCode>0_ </c:formatCode>
                <c:ptCount val="23"/>
                <c:pt idx="0">
                  <c:v>79.9481</c:v>
                </c:pt>
                <c:pt idx="1">
                  <c:v>83.5866</c:v>
                </c:pt>
                <c:pt idx="2">
                  <c:v>87.6097</c:v>
                </c:pt>
                <c:pt idx="3">
                  <c:v>91.8797</c:v>
                </c:pt>
                <c:pt idx="4">
                  <c:v>97.7717</c:v>
                </c:pt>
                <c:pt idx="5">
                  <c:v>120.49</c:v>
                </c:pt>
                <c:pt idx="6">
                  <c:v>133.1477</c:v>
                </c:pt>
                <c:pt idx="7">
                  <c:v>144.7055</c:v>
                </c:pt>
                <c:pt idx="8">
                  <c:v>148.3338</c:v>
                </c:pt>
                <c:pt idx="9">
                  <c:v>150.3231</c:v>
                </c:pt>
                <c:pt idx="10">
                  <c:v>153.6158</c:v>
                </c:pt>
                <c:pt idx="11">
                  <c:v>142.062</c:v>
                </c:pt>
                <c:pt idx="12">
                  <c:v>131.5182</c:v>
                </c:pt>
                <c:pt idx="13">
                  <c:v>126.0805</c:v>
                </c:pt>
                <c:pt idx="14">
                  <c:v>137.2598</c:v>
                </c:pt>
                <c:pt idx="15">
                  <c:v>154.8359</c:v>
                </c:pt>
                <c:pt idx="16">
                  <c:v>190.0641</c:v>
                </c:pt>
                <c:pt idx="17">
                  <c:v>210.246</c:v>
                </c:pt>
                <c:pt idx="18">
                  <c:v>226.3269</c:v>
                </c:pt>
                <c:pt idx="19">
                  <c:v>268.6486</c:v>
                </c:pt>
                <c:pt idx="20">
                  <c:v>318.1915</c:v>
                </c:pt>
                <c:pt idx="21">
                  <c:v>354.1788</c:v>
                </c:pt>
                <c:pt idx="22">
                  <c:v>383.3526</c:v>
                </c:pt>
              </c:numCache>
            </c:numRef>
          </c:val>
        </c:ser>
        <c:ser>
          <c:idx val="2"/>
          <c:order val="2"/>
          <c:tx>
            <c:strRef>
              <c:f>'[Microsoft PowerPoint 中的图表]作图'!$D$1</c:f>
              <c:strCache>
                <c:ptCount val="1"/>
                <c:pt idx="0">
                  <c:v>塔里木</c:v>
                </c:pt>
              </c:strCache>
            </c:strRef>
          </c:tx>
          <c:spPr>
            <a:solidFill>
              <a:schemeClr val="accent6"/>
            </a:solidFill>
            <a:ln>
              <a:noFill/>
            </a:ln>
            <a:effectLst/>
          </c:spPr>
          <c:dLbls>
            <c:delete val="1"/>
          </c:dLbls>
          <c:cat>
            <c:numRef>
              <c:f>'[Microsoft PowerPoint 中的图表]作图'!$A$2:$A$24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中的图表]作图'!$D$2:$D$24</c:f>
              <c:numCache>
                <c:formatCode>0_ </c:formatCode>
                <c:ptCount val="23"/>
                <c:pt idx="0">
                  <c:v>7.5</c:v>
                </c:pt>
                <c:pt idx="1">
                  <c:v>9.566</c:v>
                </c:pt>
                <c:pt idx="2">
                  <c:v>10.8806</c:v>
                </c:pt>
                <c:pt idx="3">
                  <c:v>10.889</c:v>
                </c:pt>
                <c:pt idx="4">
                  <c:v>13.557</c:v>
                </c:pt>
                <c:pt idx="5">
                  <c:v>56.77</c:v>
                </c:pt>
                <c:pt idx="6">
                  <c:v>110.1443</c:v>
                </c:pt>
                <c:pt idx="7">
                  <c:v>154.1361</c:v>
                </c:pt>
                <c:pt idx="8">
                  <c:v>173.8305</c:v>
                </c:pt>
                <c:pt idx="9">
                  <c:v>180.9053</c:v>
                </c:pt>
                <c:pt idx="10">
                  <c:v>183.5943</c:v>
                </c:pt>
                <c:pt idx="11">
                  <c:v>170.5</c:v>
                </c:pt>
                <c:pt idx="12">
                  <c:v>193.1391</c:v>
                </c:pt>
                <c:pt idx="13">
                  <c:v>222.8043</c:v>
                </c:pt>
                <c:pt idx="14">
                  <c:v>235.5491</c:v>
                </c:pt>
                <c:pt idx="15">
                  <c:v>235.515</c:v>
                </c:pt>
                <c:pt idx="16">
                  <c:v>235.6212</c:v>
                </c:pt>
                <c:pt idx="17">
                  <c:v>253.2678</c:v>
                </c:pt>
                <c:pt idx="18">
                  <c:v>266.2053</c:v>
                </c:pt>
                <c:pt idx="19">
                  <c:v>285.5052</c:v>
                </c:pt>
                <c:pt idx="20">
                  <c:v>311.0262</c:v>
                </c:pt>
                <c:pt idx="21">
                  <c:v>319.303</c:v>
                </c:pt>
                <c:pt idx="22">
                  <c:v>323.048</c:v>
                </c:pt>
              </c:numCache>
            </c:numRef>
          </c:val>
        </c:ser>
        <c:ser>
          <c:idx val="3"/>
          <c:order val="3"/>
          <c:tx>
            <c:strRef>
              <c:f>'[Microsoft PowerPoint 中的图表]作图'!$E$1</c:f>
              <c:strCache>
                <c:ptCount val="1"/>
                <c:pt idx="0">
                  <c:v>其他</c:v>
                </c:pt>
              </c:strCache>
            </c:strRef>
          </c:tx>
          <c:spPr>
            <a:solidFill>
              <a:schemeClr val="accent1">
                <a:lumMod val="60000"/>
                <a:lumOff val="40000"/>
              </a:schemeClr>
            </a:solidFill>
            <a:ln>
              <a:noFill/>
            </a:ln>
            <a:effectLst/>
          </c:spPr>
          <c:dLbls>
            <c:delete val="1"/>
          </c:dLbls>
          <c:cat>
            <c:numRef>
              <c:f>'[Microsoft PowerPoint 中的图表]作图'!$A$2:$A$24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中的图表]作图'!$E$2:$E$24</c:f>
              <c:numCache>
                <c:formatCode>0_ </c:formatCode>
                <c:ptCount val="23"/>
                <c:pt idx="0">
                  <c:v>75.135</c:v>
                </c:pt>
                <c:pt idx="1">
                  <c:v>78.9789</c:v>
                </c:pt>
                <c:pt idx="2">
                  <c:v>87.123</c:v>
                </c:pt>
                <c:pt idx="3">
                  <c:v>93.0515</c:v>
                </c:pt>
                <c:pt idx="4">
                  <c:v>99.5306</c:v>
                </c:pt>
                <c:pt idx="5">
                  <c:v>112.46</c:v>
                </c:pt>
                <c:pt idx="6">
                  <c:v>116.5401</c:v>
                </c:pt>
                <c:pt idx="7">
                  <c:v>131.4769</c:v>
                </c:pt>
                <c:pt idx="8">
                  <c:v>149.1859</c:v>
                </c:pt>
                <c:pt idx="9">
                  <c:v>163.14082295</c:v>
                </c:pt>
                <c:pt idx="10">
                  <c:v>177.03547263</c:v>
                </c:pt>
                <c:pt idx="11">
                  <c:v>185.2721</c:v>
                </c:pt>
                <c:pt idx="12">
                  <c:v>183.5751</c:v>
                </c:pt>
                <c:pt idx="13">
                  <c:v>192.625</c:v>
                </c:pt>
                <c:pt idx="14">
                  <c:v>200.2302</c:v>
                </c:pt>
                <c:pt idx="15">
                  <c:v>189.7587</c:v>
                </c:pt>
                <c:pt idx="16">
                  <c:v>190.3407</c:v>
                </c:pt>
                <c:pt idx="17">
                  <c:v>199.7189</c:v>
                </c:pt>
                <c:pt idx="18">
                  <c:v>213.6522</c:v>
                </c:pt>
                <c:pt idx="19">
                  <c:v>221.3025</c:v>
                </c:pt>
                <c:pt idx="20">
                  <c:v>228.2658</c:v>
                </c:pt>
                <c:pt idx="21">
                  <c:v>239.0134</c:v>
                </c:pt>
                <c:pt idx="22">
                  <c:v>254</c:v>
                </c:pt>
              </c:numCache>
            </c:numRef>
          </c:val>
        </c:ser>
        <c:dLbls>
          <c:showLegendKey val="0"/>
          <c:showVal val="0"/>
          <c:showCatName val="0"/>
          <c:showSerName val="0"/>
          <c:showPercent val="0"/>
          <c:showBubbleSize val="0"/>
        </c:dLbls>
        <c:axId val="1888486415"/>
        <c:axId val="1888481839"/>
      </c:areaChart>
      <c:lineChart>
        <c:grouping val="standard"/>
        <c:varyColors val="0"/>
        <c:ser>
          <c:idx val="4"/>
          <c:order val="4"/>
          <c:tx>
            <c:strRef>
              <c:f>'[Microsoft PowerPoint 中的图表]作图'!$S$1</c:f>
              <c:strCache>
                <c:ptCount val="1"/>
                <c:pt idx="0">
                  <c:v>三大气区占比</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delete val="1"/>
          </c:dLbls>
          <c:cat>
            <c:numRef>
              <c:f>'[Microsoft PowerPoint 中的图表]作图'!$A$2:$A$24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'[Microsoft PowerPoint 中的图表]作图'!$S$2:$S$24</c:f>
              <c:numCache>
                <c:formatCode>0.0%</c:formatCode>
                <c:ptCount val="23"/>
                <c:pt idx="0">
                  <c:v>0.589745241814698</c:v>
                </c:pt>
                <c:pt idx="1">
                  <c:v>0.616240101572913</c:v>
                </c:pt>
                <c:pt idx="2">
                  <c:v>0.612358020780312</c:v>
                </c:pt>
                <c:pt idx="3">
                  <c:v>0.624295439129171</c:v>
                </c:pt>
                <c:pt idx="4">
                  <c:v>0.651160647036496</c:v>
                </c:pt>
                <c:pt idx="5">
                  <c:v>0.691915732953456</c:v>
                </c:pt>
                <c:pt idx="6">
                  <c:v>0.735178628156482</c:v>
                </c:pt>
                <c:pt idx="7">
                  <c:v>0.756712266613226</c:v>
                </c:pt>
                <c:pt idx="8">
                  <c:v>0.757477613328157</c:v>
                </c:pt>
                <c:pt idx="9">
                  <c:v>0.761451948943717</c:v>
                </c:pt>
                <c:pt idx="10">
                  <c:v>0.755918339597739</c:v>
                </c:pt>
                <c:pt idx="11">
                  <c:v>0.754982972521295</c:v>
                </c:pt>
                <c:pt idx="12">
                  <c:v>0.770107519367875</c:v>
                </c:pt>
                <c:pt idx="13">
                  <c:v>0.783159511971846</c:v>
                </c:pt>
                <c:pt idx="14">
                  <c:v>0.790240180672134</c:v>
                </c:pt>
                <c:pt idx="15">
                  <c:v>0.801240204262283</c:v>
                </c:pt>
                <c:pt idx="16">
                  <c:v>0.805982730956812</c:v>
                </c:pt>
                <c:pt idx="17">
                  <c:v>0.806598089889001</c:v>
                </c:pt>
                <c:pt idx="18">
                  <c:v>0.804645520992641</c:v>
                </c:pt>
                <c:pt idx="19">
                  <c:v>0.813713761506812</c:v>
                </c:pt>
                <c:pt idx="20">
                  <c:v>0.825219538161294</c:v>
                </c:pt>
                <c:pt idx="21">
                  <c:v>0.826541293775547</c:v>
                </c:pt>
                <c:pt idx="22">
                  <c:v>0.82528777819912</c:v>
                </c:pt>
              </c:numCache>
            </c:numRef>
          </c:val>
          <c:smooth val="0"/>
        </c:ser>
        <c:dLbls>
          <c:showLegendKey val="0"/>
          <c:showVal val="0"/>
          <c:showCatName val="0"/>
          <c:showSerName val="0"/>
          <c:showPercent val="0"/>
          <c:showBubbleSize val="0"/>
        </c:dLbls>
        <c:marker val="1"/>
        <c:smooth val="0"/>
        <c:axId val="606518144"/>
        <c:axId val="606513568"/>
      </c:lineChart>
      <c:catAx>
        <c:axId val="1888486415"/>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p>
        </c:txPr>
        <c:crossAx val="1888481839"/>
        <c:crosses val="autoZero"/>
        <c:auto val="1"/>
        <c:lblAlgn val="ctr"/>
        <c:lblOffset val="100"/>
        <c:noMultiLvlLbl val="0"/>
      </c:catAx>
      <c:valAx>
        <c:axId val="1888481839"/>
        <c:scaling>
          <c:orientation val="minMax"/>
        </c:scaling>
        <c:delete val="0"/>
        <c:axPos val="l"/>
        <c:title>
          <c:tx>
            <c:rich>
              <a:bodyPr rot="-5400000" spcFirstLastPara="1" vertOverflow="ellipsis" vert="horz" wrap="square" anchor="ctr" anchorCtr="1"/>
              <a:lstStyle/>
              <a:p>
                <a:pPr>
                  <a:defRPr lang="zh-CN" sz="11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r>
                  <a:rPr lang="zh-CN"/>
                  <a:t>产量（亿方）</a:t>
                </a:r>
                <a:endParaRPr lang="zh-CN"/>
              </a:p>
            </c:rich>
          </c:tx>
          <c:layout/>
          <c:overlay val="0"/>
          <c:spPr>
            <a:noFill/>
            <a:ln>
              <a:noFill/>
            </a:ln>
            <a:effectLst/>
          </c:spPr>
        </c:title>
        <c:numFmt formatCode="0_ "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lang="zh-CN" sz="11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p>
        </c:txPr>
        <c:crossAx val="1888486415"/>
        <c:crosses val="autoZero"/>
        <c:crossBetween val="between"/>
      </c:valAx>
      <c:catAx>
        <c:axId val="606518144"/>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1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p>
        </c:txPr>
        <c:crossAx val="606513568"/>
        <c:crosses val="autoZero"/>
        <c:auto val="1"/>
        <c:lblAlgn val="ctr"/>
        <c:lblOffset val="100"/>
        <c:noMultiLvlLbl val="0"/>
      </c:catAx>
      <c:valAx>
        <c:axId val="606513568"/>
        <c:scaling>
          <c:orientation val="minMax"/>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p>
        </c:txPr>
        <c:crossAx val="606518144"/>
        <c:crosses val="max"/>
        <c:crossBetween val="between"/>
      </c:valAx>
      <c:spPr>
        <a:noFill/>
        <a:ln>
          <a:noFill/>
        </a:ln>
        <a:effectLst/>
      </c:spPr>
    </c:plotArea>
    <c:legend>
      <c:legendPos val="b"/>
      <c:layout>
        <c:manualLayout>
          <c:xMode val="edge"/>
          <c:yMode val="edge"/>
          <c:x val="0.0540729923818896"/>
          <c:y val="0.330648567119155"/>
          <c:w val="0.391056986281092"/>
          <c:h val="0.255987933634992"/>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65000"/>
                  <a:lumOff val="35000"/>
                </a:schemeClr>
              </a:solidFill>
              <a:latin typeface="黑体" panose="02010600030101010101" pitchFamily="49" charset="-122"/>
              <a:ea typeface="黑体" panose="02010600030101010101" pitchFamily="49" charset="-122"/>
              <a:cs typeface="+mn-cs"/>
            </a:defRPr>
          </a:pPr>
        </a:p>
      </c:txPr>
    </c:legend>
    <c:plotVisOnly val="1"/>
    <c:dispBlanksAs val="zero"/>
    <c:showDLblsOverMax val="0"/>
  </c:chart>
  <c:spPr>
    <a:noFill/>
    <a:ln>
      <a:noFill/>
    </a:ln>
    <a:effectLst/>
  </c:spPr>
  <c:txPr>
    <a:bodyPr/>
    <a:lstStyle/>
    <a:p>
      <a:pPr>
        <a:defRPr lang="zh-CN" sz="1100" b="1">
          <a:latin typeface="黑体" panose="02010600030101010101" pitchFamily="49" charset="-122"/>
          <a:ea typeface="黑体" panose="02010600030101010101" pitchFamily="49"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143048391763"/>
          <c:y val="0.0449015068717137"/>
          <c:w val="0.828345509221268"/>
          <c:h val="0.822961649784999"/>
        </c:manualLayout>
      </c:layout>
      <c:barChart>
        <c:barDir val="col"/>
        <c:grouping val="stacked"/>
        <c:varyColors val="0"/>
        <c:ser>
          <c:idx val="0"/>
          <c:order val="0"/>
          <c:tx>
            <c:strRef>
              <c:f>Sheet4!$A$2</c:f>
              <c:strCache>
                <c:ptCount val="1"/>
                <c:pt idx="0">
                  <c:v>致密气</c:v>
                </c:pt>
              </c:strCache>
            </c:strRef>
          </c:tx>
          <c:spPr>
            <a:solidFill>
              <a:schemeClr val="accent1"/>
            </a:solidFill>
            <a:ln>
              <a:noFill/>
            </a:ln>
            <a:effectLst/>
          </c:spPr>
          <c:invertIfNegative val="0"/>
          <c:dLbls>
            <c:delete val="1"/>
          </c:dLbls>
          <c:cat>
            <c:numRef>
              <c:f>Sheet4!$B$1:$K$1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Sheet4!$B$2:$K$2</c:f>
              <c:numCache>
                <c:formatCode>General</c:formatCode>
                <c:ptCount val="10"/>
                <c:pt idx="0">
                  <c:v>3386.75</c:v>
                </c:pt>
                <c:pt idx="1">
                  <c:v>1572.59</c:v>
                </c:pt>
                <c:pt idx="2">
                  <c:v>519.41</c:v>
                </c:pt>
                <c:pt idx="3">
                  <c:v>4186.91</c:v>
                </c:pt>
                <c:pt idx="4">
                  <c:v>1430</c:v>
                </c:pt>
                <c:pt idx="5">
                  <c:v>3668.33</c:v>
                </c:pt>
                <c:pt idx="6">
                  <c:v>1844</c:v>
                </c:pt>
                <c:pt idx="7">
                  <c:v>5256.83</c:v>
                </c:pt>
                <c:pt idx="8">
                  <c:v>2296</c:v>
                </c:pt>
                <c:pt idx="9">
                  <c:v>3207</c:v>
                </c:pt>
              </c:numCache>
            </c:numRef>
          </c:val>
        </c:ser>
        <c:ser>
          <c:idx val="1"/>
          <c:order val="1"/>
          <c:tx>
            <c:strRef>
              <c:f>Sheet4!$A$3</c:f>
              <c:strCache>
                <c:ptCount val="1"/>
                <c:pt idx="0">
                  <c:v>深层</c:v>
                </c:pt>
              </c:strCache>
            </c:strRef>
          </c:tx>
          <c:spPr>
            <a:solidFill>
              <a:schemeClr val="accent2"/>
            </a:solidFill>
            <a:ln>
              <a:noFill/>
            </a:ln>
            <a:effectLst/>
          </c:spPr>
          <c:invertIfNegative val="0"/>
          <c:dLbls>
            <c:delete val="1"/>
          </c:dLbls>
          <c:cat>
            <c:numRef>
              <c:f>Sheet4!$B$1:$K$1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Sheet4!$B$3:$K$3</c:f>
              <c:numCache>
                <c:formatCode>General</c:formatCode>
                <c:ptCount val="10"/>
                <c:pt idx="1">
                  <c:v>2930.42</c:v>
                </c:pt>
                <c:pt idx="2">
                  <c:v>4403.83</c:v>
                </c:pt>
                <c:pt idx="4">
                  <c:v>2171</c:v>
                </c:pt>
                <c:pt idx="5">
                  <c:v>1257.84</c:v>
                </c:pt>
                <c:pt idx="6">
                  <c:v>904</c:v>
                </c:pt>
                <c:pt idx="7">
                  <c:v>89.54</c:v>
                </c:pt>
                <c:pt idx="8">
                  <c:v>2542</c:v>
                </c:pt>
                <c:pt idx="9">
                  <c:v>2841</c:v>
                </c:pt>
              </c:numCache>
            </c:numRef>
          </c:val>
        </c:ser>
        <c:ser>
          <c:idx val="2"/>
          <c:order val="2"/>
          <c:tx>
            <c:strRef>
              <c:f>Sheet4!$A$4</c:f>
              <c:strCache>
                <c:ptCount val="1"/>
                <c:pt idx="0">
                  <c:v>页岩气</c:v>
                </c:pt>
              </c:strCache>
            </c:strRef>
          </c:tx>
          <c:spPr>
            <a:solidFill>
              <a:srgbClr val="FFC000"/>
            </a:solidFill>
            <a:ln>
              <a:noFill/>
            </a:ln>
            <a:effectLst/>
          </c:spPr>
          <c:invertIfNegative val="0"/>
          <c:dLbls>
            <c:delete val="1"/>
          </c:dLbls>
          <c:cat>
            <c:numRef>
              <c:f>Sheet4!$B$1:$K$1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Sheet4!$B$4:$K$4</c:f>
              <c:numCache>
                <c:formatCode>General</c:formatCode>
                <c:ptCount val="10"/>
                <c:pt idx="4">
                  <c:v>1635.3</c:v>
                </c:pt>
                <c:pt idx="6">
                  <c:v>1565.4</c:v>
                </c:pt>
                <c:pt idx="8">
                  <c:v>7409.7</c:v>
                </c:pt>
              </c:numCache>
            </c:numRef>
          </c:val>
        </c:ser>
        <c:ser>
          <c:idx val="3"/>
          <c:order val="3"/>
          <c:tx>
            <c:strRef>
              <c:f>Sheet4!$A$5</c:f>
              <c:strCache>
                <c:ptCount val="1"/>
                <c:pt idx="0">
                  <c:v>其他</c:v>
                </c:pt>
              </c:strCache>
            </c:strRef>
          </c:tx>
          <c:spPr>
            <a:solidFill>
              <a:srgbClr val="7030A0"/>
            </a:solidFill>
            <a:ln>
              <a:noFill/>
            </a:ln>
            <a:effectLst/>
          </c:spPr>
          <c:invertIfNegative val="0"/>
          <c:dLbls>
            <c:delete val="1"/>
          </c:dLbls>
          <c:cat>
            <c:numRef>
              <c:f>Sheet4!$B$1:$K$1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Sheet4!$B$5:$K$5</c:f>
              <c:numCache>
                <c:formatCode>General</c:formatCode>
                <c:ptCount val="10"/>
                <c:pt idx="0">
                  <c:v>2281.23</c:v>
                </c:pt>
                <c:pt idx="1">
                  <c:v>788</c:v>
                </c:pt>
                <c:pt idx="2">
                  <c:v>0.28</c:v>
                </c:pt>
                <c:pt idx="3">
                  <c:v>640.09</c:v>
                </c:pt>
                <c:pt idx="4">
                  <c:v>466</c:v>
                </c:pt>
                <c:pt idx="5">
                  <c:v>222.89</c:v>
                </c:pt>
                <c:pt idx="6">
                  <c:v>1279.6</c:v>
                </c:pt>
                <c:pt idx="7">
                  <c:v>370.63</c:v>
                </c:pt>
                <c:pt idx="8">
                  <c:v>0</c:v>
                </c:pt>
                <c:pt idx="9">
                  <c:v>951</c:v>
                </c:pt>
              </c:numCache>
            </c:numRef>
          </c:val>
        </c:ser>
        <c:dLbls>
          <c:showLegendKey val="0"/>
          <c:showVal val="0"/>
          <c:showCatName val="0"/>
          <c:showSerName val="0"/>
          <c:showPercent val="0"/>
          <c:showBubbleSize val="0"/>
        </c:dLbls>
        <c:gapWidth val="150"/>
        <c:overlap val="100"/>
        <c:axId val="425510784"/>
        <c:axId val="425512320"/>
      </c:barChart>
      <c:catAx>
        <c:axId val="4255107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rgbClr val="0000FF"/>
                </a:solidFill>
                <a:latin typeface="+mn-lt"/>
                <a:ea typeface="+mn-ea"/>
                <a:cs typeface="+mn-cs"/>
              </a:defRPr>
            </a:pPr>
          </a:p>
        </c:txPr>
        <c:crossAx val="425512320"/>
        <c:crosses val="autoZero"/>
        <c:auto val="1"/>
        <c:lblAlgn val="ctr"/>
        <c:lblOffset val="100"/>
        <c:noMultiLvlLbl val="0"/>
      </c:catAx>
      <c:valAx>
        <c:axId val="425512320"/>
        <c:scaling>
          <c:orientation val="minMax"/>
        </c:scaling>
        <c:delete val="0"/>
        <c:axPos val="l"/>
        <c:title>
          <c:tx>
            <c:rich>
              <a:bodyPr rot="-5400000" spcFirstLastPara="1" vertOverflow="ellipsis" vert="horz" wrap="square" anchor="ctr" anchorCtr="1"/>
              <a:lstStyle/>
              <a:p>
                <a:pPr>
                  <a:defRPr lang="zh-CN" sz="1400" b="1" i="0" u="none" strike="noStrike" kern="1200" baseline="0">
                    <a:solidFill>
                      <a:srgbClr val="0000FF"/>
                    </a:solidFill>
                    <a:latin typeface="+mn-lt"/>
                    <a:ea typeface="+mn-ea"/>
                    <a:cs typeface="+mn-cs"/>
                  </a:defRPr>
                </a:pPr>
                <a:r>
                  <a:rPr lang="zh-CN" b="1"/>
                  <a:t>储量（亿方）</a:t>
                </a:r>
                <a:endParaRPr lang="zh-CN" b="1"/>
              </a:p>
            </c:rich>
          </c:tx>
          <c:layout/>
          <c:overlay val="0"/>
          <c:spPr>
            <a:noFill/>
            <a:ln>
              <a:noFill/>
            </a:ln>
            <a:effectLst/>
          </c:spPr>
        </c:title>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rgbClr val="0000FF"/>
                </a:solidFill>
                <a:latin typeface="+mn-lt"/>
                <a:ea typeface="+mn-ea"/>
                <a:cs typeface="+mn-cs"/>
              </a:defRPr>
            </a:pPr>
          </a:p>
        </c:txPr>
        <c:crossAx val="425510784"/>
        <c:crosses val="autoZero"/>
        <c:crossBetween val="between"/>
      </c:valAx>
      <c:spPr>
        <a:noFill/>
        <a:ln>
          <a:noFill/>
        </a:ln>
        <a:effectLst/>
      </c:spPr>
    </c:plotArea>
    <c:legend>
      <c:legendPos val="b"/>
      <c:layout>
        <c:manualLayout>
          <c:xMode val="edge"/>
          <c:yMode val="edge"/>
          <c:x val="0.181226410807213"/>
          <c:y val="0.0444124117774221"/>
          <c:w val="0.689643731360908"/>
          <c:h val="0.0566591808674548"/>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rgbClr val="0000FF"/>
              </a:solidFill>
              <a:latin typeface="+mn-lt"/>
              <a:ea typeface="+mn-ea"/>
              <a:cs typeface="+mn-cs"/>
            </a:defRPr>
          </a:pPr>
        </a:p>
      </c:txPr>
    </c:legend>
    <c:plotVisOnly val="1"/>
    <c:dispBlanksAs val="gap"/>
    <c:showDLblsOverMax val="0"/>
  </c:chart>
  <c:spPr>
    <a:noFill/>
    <a:ln>
      <a:noFill/>
    </a:ln>
    <a:effectLst/>
  </c:spPr>
  <c:txPr>
    <a:bodyPr/>
    <a:lstStyle/>
    <a:p>
      <a:pPr>
        <a:defRPr lang="zh-CN" sz="1400">
          <a:solidFill>
            <a:srgbClr val="0000FF"/>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0.10355</cdr:x>
      <cdr:y>0.56546</cdr:y>
    </cdr:from>
    <cdr:to>
      <cdr:x>0.30194</cdr:x>
      <cdr:y>0.81144</cdr:y>
    </cdr:to>
    <cdr:sp>
      <cdr:nvSpPr>
        <cdr:cNvPr id="2" name="矩形 1"/>
        <cdr:cNvSpPr/>
      </cdr:nvSpPr>
      <cdr:spPr xmlns:a="http://schemas.openxmlformats.org/drawingml/2006/main">
        <a:xfrm xmlns:a="http://schemas.openxmlformats.org/drawingml/2006/main">
          <a:off x="773002" y="1273524"/>
          <a:ext cx="1480985" cy="553998"/>
        </a:xfrm>
        <a:prstGeom xmlns:a="http://schemas.openxmlformats.org/drawingml/2006/main" prst="rect">
          <a:avLst/>
        </a:prstGeom>
        <a:noFill/>
        <a:ln w="3175">
          <a:solidFill>
            <a:schemeClr val="bg2"/>
          </a:solidFill>
          <a:prstDash val="solid"/>
          <a:miter lim="800000"/>
        </a:ln>
      </cdr:spPr>
      <cdr:txBody xmlns:a="http://schemas.openxmlformats.org/drawingml/2006/main">
        <a:bodyPr vert="horz" wrap="square" lIns="0" tIns="45720" rIns="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rtl="0" eaLnBrk="1" latinLnBrk="0" hangingPunct="1"/>
          <a:r>
            <a:rPr lang="en-US" altLang="zh-CN" sz="1000" b="1" kern="1200" dirty="0">
              <a:solidFill>
                <a:srgbClr val="C00000"/>
              </a:solidFill>
              <a:latin typeface="微软雅黑" panose="020B0503020204020204" charset="-122"/>
              <a:ea typeface="微软雅黑" panose="020B0503020204020204" charset="-122"/>
              <a:cs typeface="+mn-cs"/>
            </a:rPr>
            <a:t>1970</a:t>
          </a:r>
          <a:r>
            <a:rPr lang="zh-CN" altLang="en-US" sz="1000" b="1" kern="1200" dirty="0">
              <a:solidFill>
                <a:srgbClr val="C00000"/>
              </a:solidFill>
              <a:latin typeface="微软雅黑" panose="020B0503020204020204" charset="-122"/>
              <a:ea typeface="微软雅黑" panose="020B0503020204020204" charset="-122"/>
              <a:cs typeface="+mn-cs"/>
            </a:rPr>
            <a:t>年代前</a:t>
          </a:r>
          <a:r>
            <a:rPr lang="zh-CN" altLang="en-US" sz="1000" b="1" kern="1200" dirty="0">
              <a:solidFill>
                <a:srgbClr val="0000CC"/>
              </a:solidFill>
              <a:latin typeface="微软雅黑" panose="020B0503020204020204" charset="-122"/>
              <a:ea typeface="微软雅黑" panose="020B0503020204020204" charset="-122"/>
              <a:cs typeface="+mn-cs"/>
            </a:rPr>
            <a:t>：</a:t>
          </a:r>
          <a:endParaRPr lang="en-US" altLang="zh-CN" sz="1000" b="1" kern="1200" dirty="0">
            <a:solidFill>
              <a:srgbClr val="0000CC"/>
            </a:solidFill>
            <a:latin typeface="微软雅黑" panose="020B0503020204020204" charset="-122"/>
            <a:ea typeface="微软雅黑" panose="020B0503020204020204" charset="-122"/>
            <a:cs typeface="+mn-cs"/>
          </a:endParaRPr>
        </a:p>
        <a:p>
          <a:pPr marL="87630" indent="-87630" algn="l" defTabSz="914400" rtl="0" eaLnBrk="1" latinLnBrk="0" hangingPunct="1">
            <a:buClr>
              <a:srgbClr val="C00000"/>
            </a:buClr>
            <a:buFont typeface="Arial" panose="020B0604020202020204" pitchFamily="34" charset="0"/>
            <a:buChar char="•"/>
          </a:pPr>
          <a:r>
            <a:rPr lang="zh-CN" altLang="en-US" sz="1000" b="1" kern="1200" dirty="0">
              <a:solidFill>
                <a:srgbClr val="000099"/>
              </a:solidFill>
              <a:latin typeface="微软雅黑" panose="020B0503020204020204" charset="-122"/>
              <a:ea typeface="微软雅黑" panose="020B0503020204020204" charset="-122"/>
              <a:cs typeface="+mn-cs"/>
            </a:rPr>
            <a:t>四川盆地碳酸盐岩构造气藏开发技术</a:t>
          </a:r>
          <a:endParaRPr lang="zh-CN" altLang="en-US" sz="1000" b="1" kern="1200" dirty="0">
            <a:solidFill>
              <a:srgbClr val="000099"/>
            </a:solidFill>
            <a:latin typeface="微软雅黑" panose="020B0503020204020204" charset="-122"/>
            <a:ea typeface="微软雅黑" panose="020B0503020204020204" charset="-122"/>
            <a:cs typeface="+mn-cs"/>
          </a:endParaRPr>
        </a:p>
      </cdr:txBody>
    </cdr:sp>
  </cdr:relSizeAnchor>
  <cdr:relSizeAnchor xmlns:cdr="http://schemas.openxmlformats.org/drawingml/2006/chartDrawing">
    <cdr:from>
      <cdr:x>0.40963</cdr:x>
      <cdr:y>0.48215</cdr:y>
    </cdr:from>
    <cdr:to>
      <cdr:x>0.64184</cdr:x>
      <cdr:y>0.72813</cdr:y>
    </cdr:to>
    <cdr:sp>
      <cdr:nvSpPr>
        <cdr:cNvPr id="3" name="矩形 2"/>
        <cdr:cNvSpPr/>
      </cdr:nvSpPr>
      <cdr:spPr xmlns:a="http://schemas.openxmlformats.org/drawingml/2006/main">
        <a:xfrm xmlns:a="http://schemas.openxmlformats.org/drawingml/2006/main">
          <a:off x="3147678" y="1085894"/>
          <a:ext cx="1784344" cy="553998"/>
        </a:xfrm>
        <a:prstGeom xmlns:a="http://schemas.openxmlformats.org/drawingml/2006/main" prst="rect">
          <a:avLst/>
        </a:prstGeom>
        <a:noFill/>
        <a:ln w="3175">
          <a:solidFill>
            <a:schemeClr val="bg2"/>
          </a:solidFill>
          <a:prstDash val="solid"/>
          <a:miter lim="800000"/>
        </a:ln>
      </cdr:spPr>
      <cdr:txBody xmlns:a="http://schemas.openxmlformats.org/drawingml/2006/main">
        <a:bodyPr vert="horz" wrap="square" lIns="0" tIns="45720" rIns="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sz="1000" b="1" dirty="0">
              <a:solidFill>
                <a:srgbClr val="C00000"/>
              </a:solidFill>
              <a:latin typeface="微软雅黑" panose="020B0503020204020204" charset="-122"/>
              <a:ea typeface="微软雅黑" panose="020B0503020204020204" charset="-122"/>
            </a:rPr>
            <a:t>1980</a:t>
          </a:r>
          <a:r>
            <a:rPr lang="zh-CN" altLang="en-US" sz="1000" b="1" dirty="0">
              <a:solidFill>
                <a:srgbClr val="C00000"/>
              </a:solidFill>
              <a:latin typeface="微软雅黑" panose="020B0503020204020204" charset="-122"/>
              <a:ea typeface="微软雅黑" panose="020B0503020204020204" charset="-122"/>
            </a:rPr>
            <a:t>年代</a:t>
          </a:r>
          <a:r>
            <a:rPr lang="en-US" altLang="zh-CN" sz="1000" b="1" dirty="0">
              <a:solidFill>
                <a:srgbClr val="C00000"/>
              </a:solidFill>
              <a:latin typeface="微软雅黑" panose="020B0503020204020204" charset="-122"/>
              <a:ea typeface="微软雅黑" panose="020B0503020204020204" charset="-122"/>
            </a:rPr>
            <a:t>-2000</a:t>
          </a:r>
          <a:r>
            <a:rPr lang="zh-CN" altLang="en-US" sz="1000" b="1" dirty="0">
              <a:solidFill>
                <a:srgbClr val="C00000"/>
              </a:solidFill>
              <a:latin typeface="微软雅黑" panose="020B0503020204020204" charset="-122"/>
              <a:ea typeface="微软雅黑" panose="020B0503020204020204" charset="-122"/>
            </a:rPr>
            <a:t>年代：</a:t>
          </a:r>
          <a:endParaRPr lang="en-US" altLang="zh-CN" sz="1000" b="1" dirty="0">
            <a:solidFill>
              <a:srgbClr val="C00000"/>
            </a:solidFill>
            <a:latin typeface="微软雅黑" panose="020B0503020204020204" charset="-122"/>
            <a:ea typeface="微软雅黑" panose="020B0503020204020204" charset="-122"/>
          </a:endParaRPr>
        </a:p>
        <a:p>
          <a:pPr marL="87630" indent="-87630" eaLnBrk="1" hangingPunct="1">
            <a:buClr>
              <a:srgbClr val="C00000"/>
            </a:buClr>
            <a:buFont typeface="Arial" panose="020B0604020202020204" pitchFamily="34" charset="0"/>
            <a:buChar char="•"/>
          </a:pPr>
          <a:r>
            <a:rPr lang="zh-CN" altLang="en-US" sz="1000" b="1" dirty="0">
              <a:solidFill>
                <a:srgbClr val="000099"/>
              </a:solidFill>
              <a:latin typeface="微软雅黑" panose="020B0503020204020204" charset="-122"/>
              <a:ea typeface="微软雅黑" panose="020B0503020204020204" charset="-122"/>
            </a:rPr>
            <a:t>溶解气随石油产量增长</a:t>
          </a:r>
          <a:endParaRPr lang="en-US" altLang="zh-CN" sz="1000" b="1" dirty="0">
            <a:solidFill>
              <a:srgbClr val="000099"/>
            </a:solidFill>
            <a:latin typeface="微软雅黑" panose="020B0503020204020204" charset="-122"/>
            <a:ea typeface="微软雅黑" panose="020B0503020204020204" charset="-122"/>
          </a:endParaRPr>
        </a:p>
        <a:p>
          <a:pPr marL="87630" indent="-87630" eaLnBrk="1" hangingPunct="1">
            <a:buClr>
              <a:srgbClr val="C00000"/>
            </a:buClr>
            <a:buFont typeface="Arial" panose="020B0604020202020204" pitchFamily="34" charset="0"/>
            <a:buChar char="•"/>
          </a:pPr>
          <a:r>
            <a:rPr lang="zh-CN" altLang="en-US" sz="1000" b="1" dirty="0">
              <a:solidFill>
                <a:srgbClr val="000099"/>
              </a:solidFill>
              <a:latin typeface="微软雅黑" panose="020B0503020204020204" charset="-122"/>
              <a:ea typeface="微软雅黑" panose="020B0503020204020204" charset="-122"/>
            </a:rPr>
            <a:t>靖边风化壳气田开发技术</a:t>
          </a:r>
          <a:endParaRPr lang="zh-CN" altLang="en-US" sz="1000" b="1" dirty="0">
            <a:solidFill>
              <a:srgbClr val="000099"/>
            </a:solidFill>
            <a:latin typeface="微软雅黑" panose="020B0503020204020204" charset="-122"/>
            <a:ea typeface="微软雅黑" panose="020B0503020204020204" charset="-122"/>
          </a:endParaRPr>
        </a:p>
      </cdr:txBody>
    </cdr:sp>
  </cdr:relSizeAnchor>
  <cdr:relSizeAnchor xmlns:cdr="http://schemas.openxmlformats.org/drawingml/2006/chartDrawing">
    <cdr:from>
      <cdr:x>0.67245</cdr:x>
      <cdr:y>0.10614</cdr:y>
    </cdr:from>
    <cdr:to>
      <cdr:x>0.9415</cdr:x>
      <cdr:y>0.48878</cdr:y>
    </cdr:to>
    <cdr:sp>
      <cdr:nvSpPr>
        <cdr:cNvPr id="4" name="矩形 3"/>
        <cdr:cNvSpPr/>
      </cdr:nvSpPr>
      <cdr:spPr xmlns:a="http://schemas.openxmlformats.org/drawingml/2006/main">
        <a:xfrm xmlns:a="http://schemas.openxmlformats.org/drawingml/2006/main">
          <a:off x="5019885" y="239043"/>
          <a:ext cx="2008463" cy="861774"/>
        </a:xfrm>
        <a:prstGeom xmlns:a="http://schemas.openxmlformats.org/drawingml/2006/main" prst="rect">
          <a:avLst/>
        </a:prstGeom>
        <a:noFill/>
        <a:ln w="3175">
          <a:solidFill>
            <a:schemeClr val="bg2"/>
          </a:solidFill>
          <a:prstDash val="solid"/>
          <a:miter lim="800000"/>
        </a:ln>
      </cdr:spPr>
      <cdr:txBody xmlns:a="http://schemas.openxmlformats.org/drawingml/2006/main">
        <a:bodyPr vert="horz" wrap="square" lIns="0" tIns="45720" rIns="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rtl="0" eaLnBrk="1" latinLnBrk="0" hangingPunct="1"/>
          <a:r>
            <a:rPr lang="en-US" altLang="zh-CN" sz="1000" b="1" kern="1200" dirty="0">
              <a:solidFill>
                <a:srgbClr val="C00000"/>
              </a:solidFill>
              <a:latin typeface="微软雅黑" panose="020B0503020204020204" charset="-122"/>
              <a:ea typeface="微软雅黑" panose="020B0503020204020204" charset="-122"/>
              <a:cs typeface="+mn-cs"/>
            </a:rPr>
            <a:t>2000</a:t>
          </a:r>
          <a:r>
            <a:rPr lang="zh-CN" altLang="en-US" sz="1000" b="1" kern="1200" dirty="0">
              <a:solidFill>
                <a:srgbClr val="C00000"/>
              </a:solidFill>
              <a:latin typeface="微软雅黑" panose="020B0503020204020204" charset="-122"/>
              <a:ea typeface="微软雅黑" panose="020B0503020204020204" charset="-122"/>
              <a:cs typeface="+mn-cs"/>
            </a:rPr>
            <a:t>年代以来：</a:t>
          </a:r>
          <a:endParaRPr lang="en-US" altLang="zh-CN" sz="1000" b="1" kern="1200" dirty="0">
            <a:solidFill>
              <a:srgbClr val="C00000"/>
            </a:solidFill>
            <a:latin typeface="微软雅黑" panose="020B0503020204020204" charset="-122"/>
            <a:ea typeface="微软雅黑" panose="020B0503020204020204" charset="-122"/>
            <a:cs typeface="+mn-cs"/>
          </a:endParaRPr>
        </a:p>
        <a:p>
          <a:pPr marL="87630" indent="-87630" algn="l" defTabSz="914400" rtl="0" eaLnBrk="1" latinLnBrk="0" hangingPunct="1">
            <a:buClr>
              <a:srgbClr val="C00000"/>
            </a:buClr>
            <a:buFont typeface="Arial" panose="020B0604020202020204" pitchFamily="34" charset="0"/>
            <a:buChar char="•"/>
          </a:pPr>
          <a:r>
            <a:rPr lang="zh-CN" altLang="en-US" sz="1000" b="1" kern="1200" dirty="0">
              <a:solidFill>
                <a:srgbClr val="000099"/>
              </a:solidFill>
              <a:latin typeface="微软雅黑" panose="020B0503020204020204" charset="-122"/>
              <a:ea typeface="微软雅黑" panose="020B0503020204020204" charset="-122"/>
              <a:cs typeface="+mn-cs"/>
            </a:rPr>
            <a:t>高压气藏开发技术</a:t>
          </a:r>
          <a:endParaRPr lang="en-US" altLang="zh-CN" sz="1000" b="1" kern="1200" dirty="0">
            <a:solidFill>
              <a:srgbClr val="000099"/>
            </a:solidFill>
            <a:latin typeface="微软雅黑" panose="020B0503020204020204" charset="-122"/>
            <a:ea typeface="微软雅黑" panose="020B0503020204020204" charset="-122"/>
            <a:cs typeface="+mn-cs"/>
          </a:endParaRPr>
        </a:p>
        <a:p>
          <a:pPr marL="87630" indent="-87630" algn="l" defTabSz="914400" rtl="0" eaLnBrk="1" latinLnBrk="0" hangingPunct="1">
            <a:buClr>
              <a:srgbClr val="C00000"/>
            </a:buClr>
            <a:buFont typeface="Arial" panose="020B0604020202020204" pitchFamily="34" charset="0"/>
            <a:buChar char="•"/>
          </a:pPr>
          <a:r>
            <a:rPr lang="zh-CN" altLang="en-US" sz="1000" b="1" kern="1200" dirty="0">
              <a:solidFill>
                <a:srgbClr val="000099"/>
              </a:solidFill>
              <a:latin typeface="微软雅黑" panose="020B0503020204020204" charset="-122"/>
              <a:ea typeface="微软雅黑" panose="020B0503020204020204" charset="-122"/>
              <a:cs typeface="+mn-cs"/>
            </a:rPr>
            <a:t>致密气低成本开发技术</a:t>
          </a:r>
          <a:endParaRPr lang="en-US" altLang="zh-CN" sz="1000" b="1" kern="1200" dirty="0">
            <a:solidFill>
              <a:srgbClr val="000099"/>
            </a:solidFill>
            <a:latin typeface="微软雅黑" panose="020B0503020204020204" charset="-122"/>
            <a:ea typeface="微软雅黑" panose="020B0503020204020204" charset="-122"/>
            <a:cs typeface="+mn-cs"/>
          </a:endParaRPr>
        </a:p>
        <a:p>
          <a:pPr marL="87630" indent="-87630" algn="l" defTabSz="914400" rtl="0" eaLnBrk="1" latinLnBrk="0" hangingPunct="1">
            <a:buClr>
              <a:srgbClr val="C00000"/>
            </a:buClr>
            <a:buFont typeface="Arial" panose="020B0604020202020204" pitchFamily="34" charset="0"/>
            <a:buChar char="•"/>
          </a:pPr>
          <a:r>
            <a:rPr lang="zh-CN" altLang="en-US" sz="1000" b="1" kern="1200" dirty="0">
              <a:solidFill>
                <a:srgbClr val="000099"/>
              </a:solidFill>
              <a:latin typeface="微软雅黑" panose="020B0503020204020204" charset="-122"/>
              <a:ea typeface="微软雅黑" panose="020B0503020204020204" charset="-122"/>
              <a:cs typeface="+mn-cs"/>
            </a:rPr>
            <a:t>凝析气藏开发技术</a:t>
          </a:r>
          <a:endParaRPr lang="zh-CN" altLang="en-US" sz="1000" b="1" kern="1200" dirty="0">
            <a:solidFill>
              <a:srgbClr val="000099"/>
            </a:solidFill>
            <a:latin typeface="微软雅黑" panose="020B0503020204020204" charset="-122"/>
            <a:ea typeface="微软雅黑" panose="020B0503020204020204" charset="-122"/>
            <a:cs typeface="+mn-cs"/>
          </a:endParaRPr>
        </a:p>
        <a:p>
          <a:pPr marL="87630" indent="-87630" algn="l" defTabSz="914400" rtl="0" eaLnBrk="1" latinLnBrk="0" hangingPunct="1">
            <a:buClr>
              <a:srgbClr val="C00000"/>
            </a:buClr>
            <a:buFont typeface="Arial" panose="020B0604020202020204" pitchFamily="34" charset="0"/>
            <a:buChar char="•"/>
          </a:pPr>
          <a:r>
            <a:rPr lang="zh-CN" altLang="en-US" sz="1000" b="1" kern="1200" dirty="0">
              <a:solidFill>
                <a:srgbClr val="000099"/>
              </a:solidFill>
              <a:latin typeface="微软雅黑" panose="020B0503020204020204" charset="-122"/>
              <a:ea typeface="微软雅黑" panose="020B0503020204020204" charset="-122"/>
              <a:cs typeface="+mn-cs"/>
            </a:rPr>
            <a:t>高阶煤层气开发技术</a:t>
          </a:r>
          <a:endParaRPr lang="en-US" altLang="zh-CN" sz="1000" b="1" kern="1200" dirty="0">
            <a:solidFill>
              <a:srgbClr val="000099"/>
            </a:solidFill>
            <a:latin typeface="微软雅黑" panose="020B0503020204020204" charset="-122"/>
            <a:ea typeface="微软雅黑" panose="020B0503020204020204" charset="-122"/>
            <a:cs typeface="+mn-cs"/>
          </a:endParaRPr>
        </a:p>
      </cdr:txBody>
    </cdr:sp>
  </cdr:relSizeAnchor>
  <cdr:relSizeAnchor xmlns:cdr="http://schemas.openxmlformats.org/drawingml/2006/chartDrawing">
    <cdr:from>
      <cdr:x>0.78447</cdr:x>
      <cdr:y>0.54009</cdr:y>
    </cdr:from>
    <cdr:to>
      <cdr:x>1</cdr:x>
      <cdr:y>0.8544</cdr:y>
    </cdr:to>
    <cdr:sp>
      <cdr:nvSpPr>
        <cdr:cNvPr id="5" name="矩形 4"/>
        <cdr:cNvSpPr/>
      </cdr:nvSpPr>
      <cdr:spPr xmlns:a="http://schemas.openxmlformats.org/drawingml/2006/main">
        <a:xfrm xmlns:a="http://schemas.openxmlformats.org/drawingml/2006/main">
          <a:off x="6027998" y="1216387"/>
          <a:ext cx="1656183" cy="707886"/>
        </a:xfrm>
        <a:prstGeom xmlns:a="http://schemas.openxmlformats.org/drawingml/2006/main" prst="rect">
          <a:avLst/>
        </a:prstGeom>
        <a:noFill/>
        <a:ln w="3175">
          <a:solidFill>
            <a:schemeClr val="bg2"/>
          </a:solidFill>
          <a:prstDash val="solid"/>
          <a:miter lim="800000"/>
        </a:ln>
      </cdr:spPr>
      <cdr:txBody xmlns:a="http://schemas.openxmlformats.org/drawingml/2006/main">
        <a:bodyPr vert="horz" wrap="square" lIns="0" tIns="45720" rIns="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r>
            <a:rPr lang="en-US" altLang="zh-CN" sz="1000" b="1" dirty="0">
              <a:solidFill>
                <a:srgbClr val="C00000"/>
              </a:solidFill>
              <a:latin typeface="微软雅黑" panose="020B0503020204020204" charset="-122"/>
              <a:ea typeface="微软雅黑" panose="020B0503020204020204" charset="-122"/>
            </a:rPr>
            <a:t>2012</a:t>
          </a:r>
          <a:r>
            <a:rPr lang="zh-CN" altLang="en-US" sz="1000" b="1" dirty="0">
              <a:solidFill>
                <a:srgbClr val="C00000"/>
              </a:solidFill>
              <a:latin typeface="微软雅黑" panose="020B0503020204020204" charset="-122"/>
              <a:ea typeface="微软雅黑" panose="020B0503020204020204" charset="-122"/>
            </a:rPr>
            <a:t>年：</a:t>
          </a:r>
          <a:endParaRPr lang="en-US" altLang="zh-CN" sz="1000" b="1" dirty="0">
            <a:solidFill>
              <a:srgbClr val="C00000"/>
            </a:solidFill>
            <a:latin typeface="微软雅黑" panose="020B0503020204020204" charset="-122"/>
            <a:ea typeface="微软雅黑" panose="020B0503020204020204" charset="-122"/>
          </a:endParaRPr>
        </a:p>
        <a:p>
          <a:pPr marL="87630" indent="-87630" algn="just" eaLnBrk="1" hangingPunct="1">
            <a:buClr>
              <a:srgbClr val="C00000"/>
            </a:buClr>
            <a:buFont typeface="Arial" panose="020B0604020202020204" pitchFamily="34" charset="0"/>
            <a:buChar char="•"/>
          </a:pPr>
          <a:r>
            <a:rPr lang="zh-CN" altLang="en-US" sz="1000" b="1" dirty="0">
              <a:solidFill>
                <a:srgbClr val="000099"/>
              </a:solidFill>
              <a:latin typeface="微软雅黑" panose="020B0503020204020204" charset="-122"/>
              <a:ea typeface="微软雅黑" panose="020B0503020204020204" charset="-122"/>
            </a:rPr>
            <a:t>超高压气藏开发技术</a:t>
          </a:r>
          <a:endParaRPr lang="en-US" altLang="zh-CN" sz="1000" b="1" dirty="0">
            <a:solidFill>
              <a:srgbClr val="000099"/>
            </a:solidFill>
            <a:latin typeface="微软雅黑" panose="020B0503020204020204" charset="-122"/>
            <a:ea typeface="微软雅黑" panose="020B0503020204020204" charset="-122"/>
          </a:endParaRPr>
        </a:p>
        <a:p>
          <a:pPr marL="87630" indent="-87630" algn="just" eaLnBrk="1" hangingPunct="1">
            <a:buClr>
              <a:srgbClr val="C00000"/>
            </a:buClr>
            <a:buFont typeface="Arial" panose="020B0604020202020204" pitchFamily="34" charset="0"/>
            <a:buChar char="•"/>
          </a:pPr>
          <a:r>
            <a:rPr lang="zh-CN" altLang="en-US" sz="1000" b="1" dirty="0">
              <a:solidFill>
                <a:srgbClr val="000099"/>
              </a:solidFill>
              <a:latin typeface="微软雅黑" panose="020B0503020204020204" charset="-122"/>
              <a:ea typeface="微软雅黑" panose="020B0503020204020204" charset="-122"/>
            </a:rPr>
            <a:t>岩溶碳酸盐岩高效开发技术</a:t>
          </a:r>
          <a:endParaRPr lang="en-US" altLang="zh-CN" sz="1000" b="1" dirty="0">
            <a:solidFill>
              <a:srgbClr val="000099"/>
            </a:solidFill>
            <a:latin typeface="微软雅黑" panose="020B0503020204020204" charset="-122"/>
            <a:ea typeface="微软雅黑" panose="020B0503020204020204" charset="-122"/>
          </a:endParaRPr>
        </a:p>
        <a:p>
          <a:pPr marL="87630" indent="-87630" algn="just" eaLnBrk="1" hangingPunct="1">
            <a:buClr>
              <a:srgbClr val="C00000"/>
            </a:buClr>
            <a:buFont typeface="Arial" panose="020B0604020202020204" pitchFamily="34" charset="0"/>
            <a:buChar char="•"/>
          </a:pPr>
          <a:r>
            <a:rPr lang="zh-CN" altLang="en-US" sz="1000" b="1" dirty="0">
              <a:solidFill>
                <a:srgbClr val="000099"/>
              </a:solidFill>
              <a:latin typeface="微软雅黑" panose="020B0503020204020204" charset="-122"/>
              <a:ea typeface="微软雅黑" panose="020B0503020204020204" charset="-122"/>
            </a:rPr>
            <a:t>页岩气主体开发技术</a:t>
          </a:r>
          <a:endParaRPr lang="en-US" altLang="zh-CN" sz="1000" b="1" dirty="0">
            <a:solidFill>
              <a:srgbClr val="000099"/>
            </a:solidFill>
            <a:latin typeface="微软雅黑" panose="020B0503020204020204" charset="-122"/>
            <a:ea typeface="微软雅黑" panose="020B050302020402020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0.02767</cdr:x>
      <cdr:y>0.05239</cdr:y>
    </cdr:from>
    <cdr:to>
      <cdr:x>0.84326</cdr:x>
      <cdr:y>0.12181</cdr:y>
    </cdr:to>
    <cdr:sp>
      <cdr:nvSpPr>
        <cdr:cNvPr id="2" name="矩形 1"/>
        <cdr:cNvSpPr/>
      </cdr:nvSpPr>
      <cdr:spPr xmlns:a="http://schemas.openxmlformats.org/drawingml/2006/main">
        <a:xfrm xmlns:a="http://schemas.openxmlformats.org/drawingml/2006/main">
          <a:off x="203235" y="143366"/>
          <a:ext cx="5990359" cy="189954"/>
        </a:xfrm>
        <a:prstGeom xmlns:a="http://schemas.openxmlformats.org/drawingml/2006/main" prst="rect">
          <a:avLst/>
        </a:prstGeom>
      </cdr:spPr>
      <cdr:txBody xmlns:a="http://schemas.openxmlformats.org/drawingml/2006/main">
        <a:bodyPr vertOverflow="clip" vert="horz" wrap="none" lIns="45720" tIns="45720" rIns="45720" bIns="45720" rtlCol="0" anchor="t" anchorCtr="0">
          <a:normAutofit/>
        </a:bodyPr>
        <a:lstStyle/>
        <a:p>
          <a:endParaRPr lang="zh-CN" altLang="en-US" sz="1100"/>
        </a:p>
      </cdr:txBody>
    </cdr:sp>
  </cdr:relSizeAnchor>
  <cdr:relSizeAnchor xmlns:cdr="http://schemas.openxmlformats.org/drawingml/2006/chartDrawing">
    <cdr:from>
      <cdr:x>0.10955</cdr:x>
      <cdr:y>0.05527</cdr:y>
    </cdr:from>
    <cdr:to>
      <cdr:x>1</cdr:x>
      <cdr:y>0.15333</cdr:y>
    </cdr:to>
    <cdr:sp>
      <cdr:nvSpPr>
        <cdr:cNvPr id="3" name="矩形 2"/>
        <cdr:cNvSpPr/>
      </cdr:nvSpPr>
      <cdr:spPr xmlns:a="http://schemas.openxmlformats.org/drawingml/2006/main">
        <a:xfrm xmlns:a="http://schemas.openxmlformats.org/drawingml/2006/main">
          <a:off x="1167494" y="186095"/>
          <a:ext cx="9489690" cy="330171"/>
        </a:xfrm>
        <a:prstGeom xmlns:a="http://schemas.openxmlformats.org/drawingml/2006/main" prst="rect">
          <a:avLst/>
        </a:prstGeom>
      </cdr:spPr>
      <cdr:txBody xmlns:a="http://schemas.openxmlformats.org/drawingml/2006/main">
        <a:bodyPr vertOverflow="clip" vert="horz" wrap="square" lIns="45720" tIns="45720" rIns="45720" bIns="45720" rtlCol="0" anchor="ctr" anchorCtr="0">
          <a:normAutofit/>
        </a:bodyPr>
        <a:lstStyle/>
        <a:p>
          <a:pPr algn="l"/>
          <a:r>
            <a:rPr lang="en-US" altLang="zh-CN" sz="1400" b="1" dirty="0">
              <a:solidFill>
                <a:srgbClr val="FF0000"/>
              </a:solidFill>
              <a:latin typeface="+mn-lt"/>
            </a:rPr>
            <a:t>49.9                 58.1                 60.3                 59.6                57.3                 56.3                  55.0                56.2                 55.7 </a:t>
          </a:r>
          <a:endParaRPr lang="zh-CN" altLang="en-US" sz="1400" b="1" dirty="0">
            <a:solidFill>
              <a:srgbClr val="FF0000"/>
            </a:solidFill>
            <a:latin typeface="+mn-lt"/>
          </a:endParaRPr>
        </a:p>
      </cdr:txBody>
    </cdr:sp>
  </cdr:relSizeAnchor>
  <cdr:relSizeAnchor xmlns:cdr="http://schemas.openxmlformats.org/drawingml/2006/chartDrawing">
    <cdr:from>
      <cdr:x>0.00239</cdr:x>
      <cdr:y>0.03174</cdr:y>
    </cdr:from>
    <cdr:to>
      <cdr:x>0.10955</cdr:x>
      <cdr:y>0.17799</cdr:y>
    </cdr:to>
    <cdr:sp>
      <cdr:nvSpPr>
        <cdr:cNvPr id="4" name="矩形 3"/>
        <cdr:cNvSpPr/>
      </cdr:nvSpPr>
      <cdr:spPr xmlns:a="http://schemas.openxmlformats.org/drawingml/2006/main">
        <a:xfrm xmlns:a="http://schemas.openxmlformats.org/drawingml/2006/main">
          <a:off x="19104" y="80152"/>
          <a:ext cx="856524" cy="369332"/>
        </a:xfrm>
        <a:prstGeom xmlns:a="http://schemas.openxmlformats.org/drawingml/2006/main" prst="rect">
          <a:avLst/>
        </a:prstGeom>
        <a:noFill/>
      </cdr:spPr>
      <cdr:txBody xmlns:a="http://schemas.openxmlformats.org/drawingml/2006/main">
        <a:bodyPr vert="horz" wrap="square" lIns="45720" tIns="45720" rIns="45720" bIns="45720" rtlCol="0" anchor="t" anchorCtr="0">
          <a:spAutoFit/>
        </a:bodyPr>
        <a:lstStyle/>
        <a:p>
          <a:r>
            <a:rPr lang="zh-CN" altLang="en-US" sz="900" b="1" dirty="0">
              <a:solidFill>
                <a:srgbClr val="C00000"/>
              </a:solidFill>
              <a:latin typeface="微软雅黑" panose="020B0503020204020204" charset="-122"/>
              <a:ea typeface="微软雅黑" panose="020B0503020204020204" charset="-122"/>
            </a:rPr>
            <a:t>能源消费总量</a:t>
          </a:r>
          <a:endParaRPr lang="zh-CN" altLang="en-US" sz="900" b="1" dirty="0">
            <a:solidFill>
              <a:srgbClr val="C00000"/>
            </a:solidFill>
            <a:latin typeface="微软雅黑" panose="020B0503020204020204" charset="-122"/>
            <a:ea typeface="微软雅黑" panose="020B0503020204020204" charset="-122"/>
          </a:endParaRPr>
        </a:p>
        <a:p>
          <a:r>
            <a:rPr lang="zh-CN" altLang="en-US" sz="900" b="1" dirty="0">
              <a:solidFill>
                <a:srgbClr val="C00000"/>
              </a:solidFill>
              <a:latin typeface="微软雅黑" panose="020B0503020204020204" charset="-122"/>
              <a:ea typeface="微软雅黑" panose="020B0503020204020204" charset="-122"/>
            </a:rPr>
            <a:t>（亿吨标煤）</a:t>
          </a:r>
          <a:endParaRPr lang="zh-CN" altLang="en-US" sz="900" b="1" dirty="0">
            <a:solidFill>
              <a:srgbClr val="C00000"/>
            </a:solidFill>
            <a:latin typeface="微软雅黑" panose="020B0503020204020204" charset="-122"/>
            <a:ea typeface="微软雅黑" panose="020B0503020204020204"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4973"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lstStyle>
            <a:lvl1pPr defTabSz="914400">
              <a:defRPr sz="1200">
                <a:latin typeface="Arial" panose="020B0604020202020204" pitchFamily="34" charset="0"/>
              </a:defRPr>
            </a:lvl1pPr>
          </a:lstStyle>
          <a:p>
            <a:pPr>
              <a:defRPr/>
            </a:pPr>
            <a:endParaRPr lang="en-US" altLang="zh-CN"/>
          </a:p>
        </p:txBody>
      </p:sp>
      <p:sp>
        <p:nvSpPr>
          <p:cNvPr id="144387" name="Rectangle 3"/>
          <p:cNvSpPr>
            <a:spLocks noGrp="1" noChangeArrowheads="1"/>
          </p:cNvSpPr>
          <p:nvPr>
            <p:ph type="dt" sz="quarter" idx="1"/>
          </p:nvPr>
        </p:nvSpPr>
        <p:spPr bwMode="auto">
          <a:xfrm>
            <a:off x="3851118" y="0"/>
            <a:ext cx="2944972"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lstStyle>
            <a:lvl1pPr algn="r" defTabSz="914400">
              <a:defRPr sz="1200">
                <a:latin typeface="Arial" panose="020B0604020202020204" pitchFamily="34" charset="0"/>
              </a:defRPr>
            </a:lvl1pPr>
          </a:lstStyle>
          <a:p>
            <a:pPr>
              <a:defRPr/>
            </a:pPr>
            <a:endParaRPr lang="en-US" altLang="zh-CN"/>
          </a:p>
        </p:txBody>
      </p:sp>
      <p:sp>
        <p:nvSpPr>
          <p:cNvPr id="144388" name="Rectangle 4"/>
          <p:cNvSpPr>
            <a:spLocks noGrp="1" noChangeArrowheads="1"/>
          </p:cNvSpPr>
          <p:nvPr>
            <p:ph type="ftr" sz="quarter" idx="2"/>
          </p:nvPr>
        </p:nvSpPr>
        <p:spPr bwMode="auto">
          <a:xfrm>
            <a:off x="0" y="8980265"/>
            <a:ext cx="6797675"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lstStyle>
            <a:lvl1pPr algn="ctr" defTabSz="914400">
              <a:defRPr sz="1200">
                <a:latin typeface="Arial" panose="020B0604020202020204" pitchFamily="34" charset="0"/>
              </a:defRPr>
            </a:lvl1pPr>
          </a:lstStyle>
          <a:p>
            <a:pPr>
              <a:defRPr/>
            </a:pPr>
            <a:endParaRPr lang="en-US" altLang="zh-CN"/>
          </a:p>
        </p:txBody>
      </p:sp>
      <p:sp>
        <p:nvSpPr>
          <p:cNvPr id="144389" name="Rectangle 5"/>
          <p:cNvSpPr>
            <a:spLocks noGrp="1" noChangeArrowheads="1"/>
          </p:cNvSpPr>
          <p:nvPr>
            <p:ph type="sldNum" sz="quarter" idx="3"/>
          </p:nvPr>
        </p:nvSpPr>
        <p:spPr bwMode="auto">
          <a:xfrm>
            <a:off x="1" y="8975508"/>
            <a:ext cx="6796090"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lstStyle>
            <a:lvl1pPr algn="ctr" defTabSz="914400">
              <a:defRPr sz="1200">
                <a:latin typeface="Arial" panose="020B0604020202020204" pitchFamily="34" charset="0"/>
              </a:defRPr>
            </a:lvl1pPr>
          </a:lstStyle>
          <a:p>
            <a:pPr>
              <a:defRPr/>
            </a:pPr>
            <a:fld id="{71ED1C49-D99A-48FD-AD4D-E662E7472E43}"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973"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lstStyle>
            <a:lvl1pPr defTabSz="914400">
              <a:defRPr sz="1200">
                <a:latin typeface="Arial" panose="020B0604020202020204" pitchFamily="34" charset="0"/>
              </a:defRPr>
            </a:lvl1pPr>
          </a:lstStyle>
          <a:p>
            <a:pPr>
              <a:defRPr/>
            </a:pPr>
            <a:endParaRPr lang="en-US" altLang="zh-CN"/>
          </a:p>
        </p:txBody>
      </p:sp>
      <p:sp>
        <p:nvSpPr>
          <p:cNvPr id="5123" name="Rectangle 3"/>
          <p:cNvSpPr>
            <a:spLocks noGrp="1" noChangeArrowheads="1"/>
          </p:cNvSpPr>
          <p:nvPr>
            <p:ph type="dt" idx="1"/>
          </p:nvPr>
        </p:nvSpPr>
        <p:spPr bwMode="auto">
          <a:xfrm>
            <a:off x="3851118" y="0"/>
            <a:ext cx="2944972"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lstStyle>
            <a:lvl1pPr algn="r" defTabSz="914400">
              <a:defRPr sz="1200">
                <a:latin typeface="Arial" panose="020B0604020202020204" pitchFamily="34" charset="0"/>
              </a:defRPr>
            </a:lvl1pPr>
          </a:lstStyle>
          <a:p>
            <a:pPr>
              <a:defRPr/>
            </a:pPr>
            <a:endParaRPr lang="en-US" altLang="zh-CN"/>
          </a:p>
        </p:txBody>
      </p:sp>
      <p:sp>
        <p:nvSpPr>
          <p:cNvPr id="197636" name="Rectangle 4"/>
          <p:cNvSpPr>
            <a:spLocks noGrp="1" noRot="1" noChangeAspect="1" noChangeArrowheads="1" noTextEdit="1"/>
          </p:cNvSpPr>
          <p:nvPr>
            <p:ph type="sldImg" idx="2"/>
          </p:nvPr>
        </p:nvSpPr>
        <p:spPr bwMode="auto">
          <a:xfrm>
            <a:off x="87313" y="742950"/>
            <a:ext cx="6623050" cy="3725863"/>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p:cNvSpPr>
            <a:spLocks noGrp="1" noChangeArrowheads="1"/>
          </p:cNvSpPr>
          <p:nvPr>
            <p:ph type="body" sz="quarter" idx="3"/>
          </p:nvPr>
        </p:nvSpPr>
        <p:spPr bwMode="auto">
          <a:xfrm>
            <a:off x="679610" y="4716026"/>
            <a:ext cx="5438456" cy="446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9428881"/>
            <a:ext cx="2944973"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lstStyle>
            <a:lvl1pPr defTabSz="914400">
              <a:defRPr sz="1200">
                <a:latin typeface="Arial" panose="020B0604020202020204" pitchFamily="34" charset="0"/>
              </a:defRPr>
            </a:lvl1pPr>
          </a:lstStyle>
          <a:p>
            <a:pPr>
              <a:defRPr/>
            </a:pPr>
            <a:endParaRPr lang="en-US" altLang="zh-CN"/>
          </a:p>
        </p:txBody>
      </p:sp>
      <p:sp>
        <p:nvSpPr>
          <p:cNvPr id="5127" name="Rectangle 7"/>
          <p:cNvSpPr>
            <a:spLocks noGrp="1" noChangeArrowheads="1"/>
          </p:cNvSpPr>
          <p:nvPr>
            <p:ph type="sldNum" sz="quarter" idx="5"/>
          </p:nvPr>
        </p:nvSpPr>
        <p:spPr bwMode="auto">
          <a:xfrm>
            <a:off x="3851118" y="9428881"/>
            <a:ext cx="2944972" cy="49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lstStyle>
            <a:lvl1pPr algn="r" defTabSz="914400">
              <a:defRPr sz="1200">
                <a:latin typeface="Arial" panose="020B0604020202020204" pitchFamily="34" charset="0"/>
              </a:defRPr>
            </a:lvl1pPr>
          </a:lstStyle>
          <a:p>
            <a:pPr>
              <a:defRPr/>
            </a:pPr>
            <a:fld id="{7F94B297-34EB-467A-8802-3A16D712629B}"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defTabSz="914400" eaLnBrk="0" hangingPunct="0">
              <a:defRPr sz="2400">
                <a:solidFill>
                  <a:schemeClr val="tx1"/>
                </a:solidFill>
                <a:latin typeface="Arial" panose="020B0604020202020204" pitchFamily="34" charset="0"/>
                <a:ea typeface="宋体" panose="02010600030101010101" pitchFamily="2" charset="-122"/>
              </a:defRPr>
            </a:lvl1pPr>
            <a:lvl2pPr marL="741680" indent="-285115" defTabSz="914400" eaLnBrk="0" hangingPunct="0">
              <a:defRPr sz="2400">
                <a:solidFill>
                  <a:schemeClr val="tx1"/>
                </a:solidFill>
                <a:latin typeface="Arial" panose="020B0604020202020204" pitchFamily="34" charset="0"/>
                <a:ea typeface="宋体" panose="02010600030101010101" pitchFamily="2" charset="-122"/>
              </a:defRPr>
            </a:lvl2pPr>
            <a:lvl3pPr marL="1141095" indent="-227965" defTabSz="914400" eaLnBrk="0" hangingPunct="0">
              <a:defRPr sz="2400">
                <a:solidFill>
                  <a:schemeClr val="tx1"/>
                </a:solidFill>
                <a:latin typeface="Arial" panose="020B0604020202020204" pitchFamily="34" charset="0"/>
                <a:ea typeface="宋体" panose="02010600030101010101" pitchFamily="2" charset="-122"/>
              </a:defRPr>
            </a:lvl3pPr>
            <a:lvl4pPr marL="1597025" indent="-227965" defTabSz="914400" eaLnBrk="0" hangingPunct="0">
              <a:defRPr sz="2400">
                <a:solidFill>
                  <a:schemeClr val="tx1"/>
                </a:solidFill>
                <a:latin typeface="Arial" panose="020B0604020202020204" pitchFamily="34" charset="0"/>
                <a:ea typeface="宋体" panose="02010600030101010101" pitchFamily="2" charset="-122"/>
              </a:defRPr>
            </a:lvl4pPr>
            <a:lvl5pPr marL="2053590" indent="-227965" defTabSz="914400" eaLnBrk="0" hangingPunct="0">
              <a:defRPr sz="2400">
                <a:solidFill>
                  <a:schemeClr val="tx1"/>
                </a:solidFill>
                <a:latin typeface="Arial" panose="020B0604020202020204" pitchFamily="34" charset="0"/>
                <a:ea typeface="宋体" panose="02010600030101010101" pitchFamily="2" charset="-122"/>
              </a:defRPr>
            </a:lvl5pPr>
            <a:lvl6pPr marL="2510155" indent="-227965" defTabSz="9144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66720" indent="-227965" defTabSz="9144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2650" indent="-227965" defTabSz="9144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79215" indent="-227965" defTabSz="9144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31B9C2DE-AD20-4ADB-9CB7-6241F96531BD}" type="slidenum">
              <a:rPr lang="en-US" altLang="zh-CN" sz="1200"/>
            </a:fld>
            <a:endParaRPr lang="en-US" altLang="zh-CN" sz="1200"/>
          </a:p>
        </p:txBody>
      </p:sp>
      <p:sp>
        <p:nvSpPr>
          <p:cNvPr id="198659" name="Rectangle 2"/>
          <p:cNvSpPr>
            <a:spLocks noGrp="1" noRot="1" noChangeAspect="1" noChangeArrowheads="1" noTextEdit="1"/>
          </p:cNvSpPr>
          <p:nvPr>
            <p:ph type="sldImg"/>
          </p:nvPr>
        </p:nvSpPr>
        <p:spPr>
          <a:xfrm>
            <a:off x="88900" y="741363"/>
            <a:ext cx="6626225" cy="3727450"/>
          </a:xfrm>
        </p:spPr>
      </p:sp>
      <p:sp>
        <p:nvSpPr>
          <p:cNvPr id="198660" name="Rectangle 3"/>
          <p:cNvSpPr>
            <a:spLocks noGrp="1" noChangeArrowheads="1"/>
          </p:cNvSpPr>
          <p:nvPr>
            <p:ph type="body" idx="1"/>
          </p:nvPr>
        </p:nvSpPr>
        <p:spPr>
          <a:xfrm>
            <a:off x="681193" y="4716026"/>
            <a:ext cx="5436872" cy="4470317"/>
          </a:xfrm>
          <a:noFill/>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b="1" dirty="0">
                <a:solidFill>
                  <a:srgbClr val="0000FF"/>
                </a:solidFill>
                <a:ea typeface="黑体" panose="02010600030101010101" pitchFamily="49" charset="-122"/>
                <a:cs typeface="Calibri" panose="020F0502020204030204" pitchFamily="34" charset="0"/>
                <a:sym typeface="+mn-ea"/>
              </a:rPr>
              <a:t>The low production and high proportion of tight gas and shale gas wells determine the low average production of gas wells in PetroChina</a:t>
            </a:r>
            <a:endParaRPr lang="en-US" altLang="zh-CN" b="1" dirty="0">
              <a:solidFill>
                <a:srgbClr val="0000FF"/>
              </a:solidFill>
              <a:ea typeface="黑体" panose="02010600030101010101" pitchFamily="49" charset="-122"/>
              <a:cs typeface="Calibri" panose="020F0502020204030204" pitchFamily="34" charset="0"/>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F94B297-34EB-467A-8802-3A16D712629B}"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00FF"/>
                </a:solidFill>
                <a:ea typeface="黑体" panose="02010600030101010101" pitchFamily="49" charset="-122"/>
                <a:cs typeface="Calibri" panose="020F0502020204030204" pitchFamily="34" charset="0"/>
                <a:sym typeface="+mn-ea"/>
              </a:rPr>
              <a:t>, indicating that PetroChina's NG production still possesses great potential for further expansion</a:t>
            </a:r>
            <a:endParaRPr lang="en-US" altLang="zh-CN" b="1" dirty="0">
              <a:solidFill>
                <a:srgbClr val="0000FF"/>
              </a:solidFill>
              <a:ea typeface="黑体" panose="02010600030101010101" pitchFamily="49" charset="-122"/>
              <a:cs typeface="Calibri" panose="020F0502020204030204" pitchFamily="34" charset="0"/>
              <a:sym typeface="+mn-ea"/>
            </a:endParaRPr>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b="1" dirty="0">
                <a:solidFill>
                  <a:srgbClr val="0000FF"/>
                </a:solidFill>
                <a:ea typeface="黑体" panose="02010600030101010101" pitchFamily="49" charset="-122"/>
                <a:cs typeface="Calibri" panose="020F0502020204030204" pitchFamily="34" charset="0"/>
                <a:sym typeface="+mn-ea"/>
              </a:rPr>
              <a:t>With the technology advancement and innovative management practices, the natural gas industry has experienced remarkable progress recent years and will continue the trend of "steady growth in conventional gas and rapid expansion in unconventional gas" in next few decades.</a:t>
            </a:r>
            <a:endParaRPr lang="en-US" altLang="zh-CN" b="1" dirty="0">
              <a:solidFill>
                <a:srgbClr val="0000FF"/>
              </a:solidFill>
              <a:ea typeface="黑体" panose="02010600030101010101" pitchFamily="49" charset="-122"/>
              <a:cs typeface="Calibri" panose="020F0502020204030204" pitchFamily="34" charset="0"/>
              <a:sym typeface="+mn-ea"/>
            </a:endParaRPr>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F94B297-34EB-467A-8802-3A16D712629B}"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noTextEdit="1"/>
          </p:cNvSpPr>
          <p:nvPr>
            <p:ph type="sldImg"/>
          </p:nvPr>
        </p:nvSpPr>
        <p:spPr>
          <a:xfrm>
            <a:off x="90488" y="744538"/>
            <a:ext cx="6616700" cy="3722687"/>
          </a:xfrm>
        </p:spPr>
      </p:sp>
      <p:sp>
        <p:nvSpPr>
          <p:cNvPr id="109570" name="备注占位符 2"/>
          <p:cNvSpPr>
            <a:spLocks noGrp="1"/>
          </p:cNvSpPr>
          <p:nvPr>
            <p:ph type="body" idx="1"/>
          </p:nvPr>
        </p:nvSpPr>
        <p:spPr>
          <a:noFill/>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0000FF"/>
                </a:solidFill>
                <a:ea typeface="黑体" panose="02010600030101010101" pitchFamily="49" charset="-122"/>
                <a:cs typeface="Calibri" panose="020F0502020204030204" pitchFamily="34" charset="0"/>
                <a:sym typeface="+mn-ea"/>
              </a:rPr>
              <a:t>Abundant resources are the basis for sustained growth of natural gas production in China</a:t>
            </a:r>
            <a:endParaRPr lang="en-US" altLang="zh-CN" b="1" dirty="0">
              <a:solidFill>
                <a:srgbClr val="0000FF"/>
              </a:solidFill>
              <a:ea typeface="黑体" panose="02010600030101010101" pitchFamily="49" charset="-122"/>
              <a:cs typeface="Calibri" panose="020F0502020204030204" pitchFamily="34" charset="0"/>
              <a:sym typeface="+mn-ea"/>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solidFill>
                  <a:srgbClr val="0000FF"/>
                </a:solidFill>
                <a:ea typeface="黑体" panose="02010600030101010101" pitchFamily="49" charset="-122"/>
                <a:cs typeface="Calibri" panose="020F0502020204030204" pitchFamily="34" charset="0"/>
                <a:sym typeface="+mn-ea"/>
              </a:rPr>
              <a:t>Showing a great potential for further growth</a:t>
            </a:r>
            <a:endParaRPr lang="zh-CN" altLang="en-US" dirty="0"/>
          </a:p>
        </p:txBody>
      </p:sp>
      <p:sp>
        <p:nvSpPr>
          <p:cNvPr id="4" name="灯片编号占位符 3"/>
          <p:cNvSpPr>
            <a:spLocks noGrp="1"/>
          </p:cNvSpPr>
          <p:nvPr>
            <p:ph type="sldNum" sz="quarter" idx="10"/>
          </p:nvPr>
        </p:nvSpPr>
        <p:spPr/>
        <p:txBody>
          <a:bodyPr/>
          <a:lstStyle/>
          <a:p>
            <a:pPr>
              <a:defRPr/>
            </a:pPr>
            <a:fld id="{7F94B297-34EB-467A-8802-3A16D712629B}"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434" y="981075"/>
            <a:ext cx="2738967" cy="51450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4417" y="981075"/>
            <a:ext cx="8015816" cy="51450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4418" y="981075"/>
            <a:ext cx="10957983" cy="51450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4418" y="981076"/>
            <a:ext cx="10382249" cy="56197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24418" y="1700213"/>
            <a:ext cx="10957983" cy="4425950"/>
          </a:xfrm>
        </p:spPr>
        <p:txBody>
          <a:bodyPr/>
          <a:lstStyle/>
          <a:p>
            <a:pPr lvl="0"/>
            <a:endParaRPr lang="zh-CN" altLang="en-US" noProof="0"/>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2" name="Picture 6" descr="横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81680" r="3792"/>
          <a:stretch>
            <a:fillRect/>
          </a:stretch>
        </p:blipFill>
        <p:spPr bwMode="auto">
          <a:xfrm>
            <a:off x="0" y="914400"/>
            <a:ext cx="121920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0" y="6453188"/>
            <a:ext cx="12192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3399"/>
                </a:solidFill>
                <a:latin typeface="方正黑体简体" panose="02010601030101010101" pitchFamily="2" charset="-122"/>
                <a:ea typeface="方正黑体简体" panose="02010601030101010101" pitchFamily="2" charset="-122"/>
              </a:defRPr>
            </a:lvl1pPr>
            <a:lvl2pPr marL="742950" indent="-285750" eaLnBrk="0" hangingPunct="0">
              <a:defRPr>
                <a:solidFill>
                  <a:srgbClr val="003399"/>
                </a:solidFill>
                <a:latin typeface="方正黑体简体" panose="02010601030101010101" pitchFamily="2" charset="-122"/>
                <a:ea typeface="方正黑体简体" panose="02010601030101010101" pitchFamily="2" charset="-122"/>
              </a:defRPr>
            </a:lvl2pPr>
            <a:lvl3pPr marL="1143000" indent="-228600" eaLnBrk="0" hangingPunct="0">
              <a:defRPr>
                <a:solidFill>
                  <a:srgbClr val="003399"/>
                </a:solidFill>
                <a:latin typeface="方正黑体简体" panose="02010601030101010101" pitchFamily="2" charset="-122"/>
                <a:ea typeface="方正黑体简体" panose="02010601030101010101" pitchFamily="2" charset="-122"/>
              </a:defRPr>
            </a:lvl3pPr>
            <a:lvl4pPr marL="1600200" indent="-228600" eaLnBrk="0" hangingPunct="0">
              <a:defRPr>
                <a:solidFill>
                  <a:srgbClr val="003399"/>
                </a:solidFill>
                <a:latin typeface="方正黑体简体" panose="02010601030101010101" pitchFamily="2" charset="-122"/>
                <a:ea typeface="方正黑体简体" panose="02010601030101010101" pitchFamily="2" charset="-122"/>
              </a:defRPr>
            </a:lvl4pPr>
            <a:lvl5pPr marL="2057400" indent="-228600" eaLnBrk="0" hangingPunct="0">
              <a:defRPr>
                <a:solidFill>
                  <a:srgbClr val="003399"/>
                </a:solidFill>
                <a:latin typeface="方正黑体简体" panose="02010601030101010101" pitchFamily="2" charset="-122"/>
                <a:ea typeface="方正黑体简体" panose="02010601030101010101" pitchFamily="2" charset="-122"/>
              </a:defRPr>
            </a:lvl5pPr>
            <a:lvl6pPr marL="2514600" indent="-228600" eaLnBrk="0" fontAlgn="base" hangingPunct="0">
              <a:lnSpc>
                <a:spcPct val="125000"/>
              </a:lnSpc>
              <a:spcBef>
                <a:spcPct val="30000"/>
              </a:spcBef>
              <a:spcAft>
                <a:spcPct val="0"/>
              </a:spcAft>
              <a:buClr>
                <a:srgbClr val="FF3300"/>
              </a:buClr>
              <a:buFont typeface="Wingdings" panose="05000000000000000000" pitchFamily="2" charset="2"/>
              <a:buChar char="ü"/>
              <a:defRPr>
                <a:solidFill>
                  <a:srgbClr val="003399"/>
                </a:solidFill>
                <a:latin typeface="方正黑体简体" panose="02010601030101010101" pitchFamily="2" charset="-122"/>
                <a:ea typeface="方正黑体简体" panose="02010601030101010101" pitchFamily="2" charset="-122"/>
              </a:defRPr>
            </a:lvl6pPr>
            <a:lvl7pPr marL="2971800" indent="-228600" eaLnBrk="0" fontAlgn="base" hangingPunct="0">
              <a:lnSpc>
                <a:spcPct val="125000"/>
              </a:lnSpc>
              <a:spcBef>
                <a:spcPct val="30000"/>
              </a:spcBef>
              <a:spcAft>
                <a:spcPct val="0"/>
              </a:spcAft>
              <a:buClr>
                <a:srgbClr val="FF3300"/>
              </a:buClr>
              <a:buFont typeface="Wingdings" panose="05000000000000000000" pitchFamily="2" charset="2"/>
              <a:buChar char="ü"/>
              <a:defRPr>
                <a:solidFill>
                  <a:srgbClr val="003399"/>
                </a:solidFill>
                <a:latin typeface="方正黑体简体" panose="02010601030101010101" pitchFamily="2" charset="-122"/>
                <a:ea typeface="方正黑体简体" panose="02010601030101010101" pitchFamily="2" charset="-122"/>
              </a:defRPr>
            </a:lvl7pPr>
            <a:lvl8pPr marL="3429000" indent="-228600" eaLnBrk="0" fontAlgn="base" hangingPunct="0">
              <a:lnSpc>
                <a:spcPct val="125000"/>
              </a:lnSpc>
              <a:spcBef>
                <a:spcPct val="30000"/>
              </a:spcBef>
              <a:spcAft>
                <a:spcPct val="0"/>
              </a:spcAft>
              <a:buClr>
                <a:srgbClr val="FF3300"/>
              </a:buClr>
              <a:buFont typeface="Wingdings" panose="05000000000000000000" pitchFamily="2" charset="2"/>
              <a:buChar char="ü"/>
              <a:defRPr>
                <a:solidFill>
                  <a:srgbClr val="003399"/>
                </a:solidFill>
                <a:latin typeface="方正黑体简体" panose="02010601030101010101" pitchFamily="2" charset="-122"/>
                <a:ea typeface="方正黑体简体" panose="02010601030101010101" pitchFamily="2" charset="-122"/>
              </a:defRPr>
            </a:lvl8pPr>
            <a:lvl9pPr marL="3886200" indent="-228600" eaLnBrk="0" fontAlgn="base" hangingPunct="0">
              <a:lnSpc>
                <a:spcPct val="125000"/>
              </a:lnSpc>
              <a:spcBef>
                <a:spcPct val="30000"/>
              </a:spcBef>
              <a:spcAft>
                <a:spcPct val="0"/>
              </a:spcAft>
              <a:buClr>
                <a:srgbClr val="FF3300"/>
              </a:buClr>
              <a:buFont typeface="Wingdings" panose="05000000000000000000" pitchFamily="2" charset="2"/>
              <a:buChar char="ü"/>
              <a:defRPr>
                <a:solidFill>
                  <a:srgbClr val="003399"/>
                </a:solidFill>
                <a:latin typeface="方正黑体简体" panose="02010601030101010101" pitchFamily="2" charset="-122"/>
                <a:ea typeface="方正黑体简体" panose="02010601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fld id="{A4CC6B2D-18CA-4E8D-92C1-D5BC040A06E1}" type="slidenum">
              <a:rPr kumimoji="0" lang="en-US" altLang="zh-CN" sz="1400" b="1" i="0" u="none" strike="noStrike" kern="1200" cap="none" spc="0" normalizeH="0" baseline="0" noProof="0" smtClean="0">
                <a:ln>
                  <a:noFill/>
                </a:ln>
                <a:solidFill>
                  <a:srgbClr val="000000"/>
                </a:solidFill>
                <a:effectLst/>
                <a:uLnTx/>
                <a:uFillTx/>
                <a:latin typeface="Arial" panose="020B0604020202020204" pitchFamily="34" charset="0"/>
                <a:ea typeface="黑体" panose="02010600030101010101" pitchFamily="49" charset="-122"/>
                <a:cs typeface="+mn-cs"/>
              </a:rPr>
            </a:fld>
            <a:endParaRPr kumimoji="0" lang="en-US" altLang="zh-CN" sz="1400" b="1" i="0" u="none" strike="noStrike" kern="1200" cap="none" spc="0" normalizeH="0" baseline="0" noProof="0">
              <a:ln>
                <a:noFill/>
              </a:ln>
              <a:solidFill>
                <a:srgbClr val="000000"/>
              </a:solidFill>
              <a:effectLst/>
              <a:uLnTx/>
              <a:uFillTx/>
              <a:latin typeface="Arial" panose="020B0604020202020204" pitchFamily="34" charset="0"/>
              <a:ea typeface="黑体" panose="02010600030101010101" pitchFamily="49" charset="-122"/>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952DAF-51EA-4D0B-82C1-A1FCCE07B8B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05ACBD2-31BF-4F78-A9D5-3372556C674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200166D-F946-4956-82FB-6A5046826B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E2CBEC1-5F4A-4F18-9086-966F8DFE755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ECCC200-DACF-403A-87E1-A615ADC7D0B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4BB5866-ABD4-4180-89E4-9D1895FA4917}"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9C4522-1C4C-4557-8045-6BA66ECB4CB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DE897C6-38A2-4177-B654-74533CC207A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9ED384F-34A4-4931-AD5D-4EA23B7B246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BFD4CFF6-9A6A-4A12-9DF1-F79A1394A2F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框 3"/>
          <p:cNvSpPr txBox="1"/>
          <p:nvPr userDrawn="1"/>
        </p:nvSpPr>
        <p:spPr>
          <a:xfrm>
            <a:off x="657860" y="478155"/>
            <a:ext cx="4064000" cy="460375"/>
          </a:xfrm>
          <a:prstGeom prst="rect">
            <a:avLst/>
          </a:prstGeom>
          <a:noFill/>
        </p:spPr>
        <p:txBody>
          <a:bodyPr wrap="square" rtlCol="0">
            <a:spAutoFit/>
          </a:bodyPr>
          <a:p>
            <a:endParaRPr lang="zh-CN" altLang="en-US"/>
          </a:p>
        </p:txBody>
      </p:sp>
    </p:spTree>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4570459-0DCA-46BD-AC58-D3D0BCE2F55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118A635-981B-473F-AA21-D7475772E6F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836613"/>
            <a:ext cx="12192000"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日期占位符 1"/>
          <p:cNvSpPr>
            <a:spLocks noGrp="1"/>
          </p:cNvSpPr>
          <p:nvPr>
            <p:ph type="dt" sz="half" idx="10"/>
          </p:nvPr>
        </p:nvSpPr>
        <p:spPr/>
        <p:txBody>
          <a:bodyPr/>
          <a:lstStyle>
            <a:lvl1pPr>
              <a:defRPr/>
            </a:lvl1pPr>
          </a:lstStyle>
          <a:p>
            <a:pPr>
              <a:defRPr/>
            </a:pPr>
            <a:fld id="{94DB6AEC-E09B-45D9-A5D8-3D0A32B521B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pPr>
              <a:defRPr/>
            </a:pPr>
            <a:fld id="{0ECDA325-D14A-4614-B9F9-D902847D1DB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6D16FA55-6447-472E-ABA4-4D19C09B2626}"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12B5B11-25EE-4EAD-984B-0A29E6115F4C}"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C8E2B832-475F-4D83-AD91-CF90D97557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CF29DE2-7B7D-4350-B154-79AD713F9CF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B9D59B-423B-4A62-B452-4A71A73AAD8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B37C964-3ABE-4FB3-A86E-C8C6D1E4849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9710A67-9C2F-45FD-B74A-C2A7649CB576}"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2F7D377-CD8F-422B-BCA5-287C4F75CA4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表格">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fld id="{8E6D2C2C-A0EC-40CC-9A49-E73F8B3B3BEE}" type="datetimeFigureOut">
              <a:rPr lang="zh-CN" altLang="en-US"/>
            </a:fld>
            <a:endParaRPr lang="zh-CN" altLang="en-US"/>
          </a:p>
        </p:txBody>
      </p:sp>
      <p:sp>
        <p:nvSpPr>
          <p:cNvPr id="3" name="页脚占位符 4"/>
          <p:cNvSpPr>
            <a:spLocks noGrp="1"/>
          </p:cNvSpPr>
          <p:nvPr>
            <p:ph type="ftr" sz="quarter" idx="11"/>
          </p:nvPr>
        </p:nvSpPr>
        <p:spPr>
          <a:xfrm>
            <a:off x="4165600" y="6356351"/>
            <a:ext cx="3860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endParaRPr lang="zh-CN" altLang="en-US"/>
          </a:p>
        </p:txBody>
      </p:sp>
      <p:sp>
        <p:nvSpPr>
          <p:cNvPr id="4" name="灯片编号占位符 5"/>
          <p:cNvSpPr>
            <a:spLocks noGrp="1"/>
          </p:cNvSpPr>
          <p:nvPr>
            <p:ph type="sldNum" sz="quarter" idx="12"/>
          </p:nvPr>
        </p:nvSpPr>
        <p:spPr>
          <a:xfrm>
            <a:off x="8737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fld id="{7839A065-B565-4272-B00F-2F2F261F728E}"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fld id="{8E6D2C2C-A0EC-40CC-9A49-E73F8B3B3BEE}" type="datetimeFigureOut">
              <a:rPr lang="zh-CN" altLang="en-US"/>
            </a:fld>
            <a:endParaRPr lang="zh-CN" altLang="en-US"/>
          </a:p>
        </p:txBody>
      </p:sp>
      <p:sp>
        <p:nvSpPr>
          <p:cNvPr id="3" name="页脚占位符 4"/>
          <p:cNvSpPr>
            <a:spLocks noGrp="1"/>
          </p:cNvSpPr>
          <p:nvPr>
            <p:ph type="ftr" sz="quarter" idx="11"/>
          </p:nvPr>
        </p:nvSpPr>
        <p:spPr>
          <a:xfrm>
            <a:off x="4165600" y="6356351"/>
            <a:ext cx="3860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endParaRPr lang="zh-CN" altLang="en-US"/>
          </a:p>
        </p:txBody>
      </p:sp>
      <p:sp>
        <p:nvSpPr>
          <p:cNvPr id="4" name="灯片编号占位符 5"/>
          <p:cNvSpPr>
            <a:spLocks noGrp="1"/>
          </p:cNvSpPr>
          <p:nvPr>
            <p:ph type="sldNum" sz="quarter" idx="12"/>
          </p:nvPr>
        </p:nvSpPr>
        <p:spPr>
          <a:xfrm>
            <a:off x="8737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a:defRPr/>
            </a:pPr>
            <a:fld id="{7839A065-B565-4272-B00F-2F2F261F728E}"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fontAlgn="base">
              <a:spcBef>
                <a:spcPct val="0"/>
              </a:spcBef>
              <a:spcAft>
                <a:spcPct val="0"/>
              </a:spcAft>
              <a:defRPr/>
            </a:pPr>
            <a:fld id="{8E6D2C2C-A0EC-40CC-9A49-E73F8B3B3BEE}" type="datetimeFigureOut">
              <a:rPr lang="zh-CN" altLang="en-US"/>
            </a:fld>
            <a:endParaRPr lang="zh-CN" altLang="en-US"/>
          </a:p>
        </p:txBody>
      </p:sp>
      <p:sp>
        <p:nvSpPr>
          <p:cNvPr id="3" name="页脚占位符 4"/>
          <p:cNvSpPr>
            <a:spLocks noGrp="1"/>
          </p:cNvSpPr>
          <p:nvPr>
            <p:ph type="ftr" sz="quarter" idx="11"/>
          </p:nvPr>
        </p:nvSpPr>
        <p:spPr>
          <a:xfrm>
            <a:off x="4165600" y="6356351"/>
            <a:ext cx="3860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fontAlgn="base">
              <a:spcBef>
                <a:spcPct val="0"/>
              </a:spcBef>
              <a:spcAft>
                <a:spcPct val="0"/>
              </a:spcAft>
              <a:defRPr/>
            </a:pPr>
            <a:endParaRPr lang="zh-CN" altLang="en-US"/>
          </a:p>
        </p:txBody>
      </p:sp>
      <p:sp>
        <p:nvSpPr>
          <p:cNvPr id="4" name="灯片编号占位符 5"/>
          <p:cNvSpPr>
            <a:spLocks noGrp="1"/>
          </p:cNvSpPr>
          <p:nvPr>
            <p:ph type="sldNum" sz="quarter" idx="12"/>
          </p:nvPr>
        </p:nvSpPr>
        <p:spPr>
          <a:xfrm>
            <a:off x="8737600" y="6356351"/>
            <a:ext cx="2844800" cy="365125"/>
          </a:xfrm>
          <a:prstGeom prst="rect">
            <a:avLst/>
          </a:prstGeom>
        </p:spPr>
        <p:txBody>
          <a:bodyPr/>
          <a:lstStyle>
            <a:lvl1pPr>
              <a:defRPr>
                <a:solidFill>
                  <a:prstClr val="black"/>
                </a:solidFill>
                <a:latin typeface="Calibri" panose="020F0502020204030204" pitchFamily="34" charset="0"/>
                <a:ea typeface="宋体" panose="02010600030101010101" pitchFamily="2" charset="-122"/>
              </a:defRPr>
            </a:lvl1pPr>
          </a:lstStyle>
          <a:p>
            <a:pPr fontAlgn="base">
              <a:spcBef>
                <a:spcPct val="0"/>
              </a:spcBef>
              <a:spcAft>
                <a:spcPct val="0"/>
              </a:spcAft>
              <a:defRPr/>
            </a:pPr>
            <a:fld id="{7839A065-B565-4272-B00F-2F2F261F728E}" type="slidenum">
              <a:rPr lang="zh-CN" altLang="en-US"/>
            </a:fld>
            <a:endParaRPr lang="zh-CN" altLang="en-US"/>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4417" y="1700213"/>
            <a:ext cx="5376333"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3952" y="1700213"/>
            <a:ext cx="5378449"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1"/>
            <a:ext cx="109728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kumimoji="1" b="1" smtClean="0">
                <a:solidFill>
                  <a:prstClr val="black"/>
                </a:solidFill>
                <a:latin typeface="+mn-lt"/>
                <a:ea typeface="微软雅黑" panose="020B0503020204020204" charset="-122"/>
              </a:defRPr>
            </a:lvl1pPr>
          </a:lstStyle>
          <a:p>
            <a:pPr>
              <a:defRPr/>
            </a:pPr>
            <a:fld id="{FE114E4B-7255-4D14-B7E5-0D3967A7D405}" type="datetime2">
              <a:rPr lang="zh-CN" altLang="en-US"/>
            </a:fld>
            <a:endParaRPr lang="en-US" altLang="zh-CN" dirty="0"/>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kumimoji="1" b="1" dirty="0" err="1" smtClean="0">
                <a:solidFill>
                  <a:prstClr val="black"/>
                </a:solidFill>
                <a:latin typeface="+mn-lt"/>
                <a:ea typeface="微软雅黑" panose="020B0503020204020204" charset="-122"/>
              </a:defRPr>
            </a:lvl1pPr>
          </a:lstStyle>
          <a:p>
            <a:pPr>
              <a:defRPr/>
            </a:pPr>
            <a:r>
              <a:rPr lang="en-US" altLang="zh-CN"/>
              <a:t>勘探与生产公司地面建设管理处</a:t>
            </a:r>
            <a:endParaRPr lang="en-US" altLang="zh-CN"/>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a:lstStyle>
            <a:lvl1pPr>
              <a:defRPr kumimoji="1" b="1" dirty="0">
                <a:solidFill>
                  <a:prstClr val="black"/>
                </a:solidFill>
                <a:latin typeface="+mn-lt"/>
                <a:ea typeface="微软雅黑" panose="020B0503020204020204" charset="-122"/>
              </a:defRPr>
            </a:lvl1pPr>
          </a:lstStyle>
          <a:p>
            <a:pPr>
              <a:defRPr/>
            </a:pPr>
            <a:endParaRPr lang="en-US" altLang="zh-CN"/>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7" name="直接连接符 6"/>
          <p:cNvCxnSpPr/>
          <p:nvPr userDrawn="1"/>
        </p:nvCxnSpPr>
        <p:spPr>
          <a:xfrm>
            <a:off x="0" y="1164535"/>
            <a:ext cx="12192000" cy="0"/>
          </a:xfrm>
          <a:prstGeom prst="line">
            <a:avLst/>
          </a:prstGeom>
          <a:ln w="57150" cmpd="thinThick">
            <a:solidFill>
              <a:srgbClr val="DE0000"/>
            </a:solidFill>
          </a:ln>
        </p:spPr>
        <p:style>
          <a:lnRef idx="1">
            <a:schemeClr val="accent1"/>
          </a:lnRef>
          <a:fillRef idx="0">
            <a:schemeClr val="accent1"/>
          </a:fillRef>
          <a:effectRef idx="0">
            <a:schemeClr val="accent1"/>
          </a:effectRef>
          <a:fontRef idx="minor">
            <a:schemeClr val="tx1"/>
          </a:fontRef>
        </p:style>
      </p:cxnSp>
      <p:sp>
        <p:nvSpPr>
          <p:cNvPr id="8" name="灯片编号占位符 3"/>
          <p:cNvSpPr txBox="1"/>
          <p:nvPr userDrawn="1"/>
        </p:nvSpPr>
        <p:spPr>
          <a:xfrm>
            <a:off x="0" y="6492876"/>
            <a:ext cx="815413" cy="365125"/>
          </a:xfrm>
          <a:prstGeom prst="rect">
            <a:avLst/>
          </a:prstGeom>
        </p:spPr>
        <p:txBody>
          <a:bodyPr vert="horz" lIns="121897" tIns="60949" rIns="121897" bIns="60949" rtlCol="0" anchor="ctr"/>
          <a:lstStyle>
            <a:defPPr>
              <a:defRPr lang="zh-CN"/>
            </a:defPPr>
            <a:lvl1pPr marL="0" algn="l" defTabSz="914400" rtl="0" eaLnBrk="1" latinLnBrk="0" hangingPunct="1">
              <a:defRPr sz="1000" kern="1200">
                <a:solidFill>
                  <a:srgbClr val="EC3820"/>
                </a:solidFill>
                <a:latin typeface="+mn-lt"/>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43679-E1F0-4394-82C9-38FBE7EB403A}" type="slidenum">
              <a:rPr lang="zh-CN" altLang="en-US" sz="1335" smtClean="0">
                <a:solidFill>
                  <a:schemeClr val="bg1">
                    <a:lumMod val="50000"/>
                  </a:schemeClr>
                </a:solidFill>
              </a:rPr>
            </a:fld>
            <a:endParaRPr lang="zh-CN" altLang="en-US" sz="1335" dirty="0">
              <a:solidFill>
                <a:schemeClr val="bg1">
                  <a:lumMod val="50000"/>
                </a:scheme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标题和表格">
    <p:spTree>
      <p:nvGrpSpPr>
        <p:cNvPr id="1" name=""/>
        <p:cNvGrpSpPr/>
        <p:nvPr/>
      </p:nvGrpSpPr>
      <p:grpSpPr>
        <a:xfrm>
          <a:off x="0" y="0"/>
          <a:ext cx="0" cy="0"/>
          <a:chOff x="0" y="0"/>
          <a:chExt cx="0" cy="0"/>
        </a:xfrm>
      </p:grpSpPr>
      <p:grpSp>
        <p:nvGrpSpPr>
          <p:cNvPr id="4" name="组合 6"/>
          <p:cNvGrpSpPr/>
          <p:nvPr userDrawn="1"/>
        </p:nvGrpSpPr>
        <p:grpSpPr bwMode="auto">
          <a:xfrm>
            <a:off x="0" y="980728"/>
            <a:ext cx="12192000" cy="50800"/>
            <a:chOff x="0" y="1124146"/>
            <a:chExt cx="9144000" cy="50772"/>
          </a:xfrm>
        </p:grpSpPr>
        <p:sp>
          <p:nvSpPr>
            <p:cNvPr id="5" name="Line 2"/>
            <p:cNvSpPr>
              <a:spLocks noChangeShapeType="1"/>
            </p:cNvSpPr>
            <p:nvPr/>
          </p:nvSpPr>
          <p:spPr bwMode="auto">
            <a:xfrm>
              <a:off x="0" y="1124146"/>
              <a:ext cx="9144000" cy="0"/>
            </a:xfrm>
            <a:prstGeom prst="line">
              <a:avLst/>
            </a:prstGeom>
            <a:noFill/>
            <a:ln w="34925">
              <a:solidFill>
                <a:srgbClr val="CC0000"/>
              </a:solidFill>
              <a:round/>
            </a:ln>
          </p:spPr>
          <p:txBody>
            <a:bodyPr/>
            <a:lstStyle/>
            <a:p>
              <a:pPr eaLnBrk="0" fontAlgn="base" hangingPunct="0">
                <a:spcBef>
                  <a:spcPct val="0"/>
                </a:spcBef>
                <a:spcAft>
                  <a:spcPct val="0"/>
                </a:spcAft>
                <a:defRPr/>
              </a:pPr>
              <a:endParaRPr lang="zh-CN" altLang="en-US" sz="1865" dirty="0">
                <a:solidFill>
                  <a:srgbClr val="000000"/>
                </a:solidFill>
                <a:ea typeface="微软雅黑" panose="020B0503020204020204" charset="-122"/>
              </a:endParaRPr>
            </a:p>
          </p:txBody>
        </p:sp>
        <p:sp>
          <p:nvSpPr>
            <p:cNvPr id="6" name="Line 2"/>
            <p:cNvSpPr>
              <a:spLocks noChangeShapeType="1"/>
            </p:cNvSpPr>
            <p:nvPr/>
          </p:nvSpPr>
          <p:spPr bwMode="auto">
            <a:xfrm>
              <a:off x="0" y="1174918"/>
              <a:ext cx="9144000" cy="0"/>
            </a:xfrm>
            <a:prstGeom prst="line">
              <a:avLst/>
            </a:prstGeom>
            <a:noFill/>
            <a:ln w="9525">
              <a:solidFill>
                <a:srgbClr val="CC0000"/>
              </a:solidFill>
              <a:round/>
            </a:ln>
          </p:spPr>
          <p:txBody>
            <a:bodyPr/>
            <a:lstStyle/>
            <a:p>
              <a:pPr eaLnBrk="0" fontAlgn="base" hangingPunct="0">
                <a:spcBef>
                  <a:spcPct val="0"/>
                </a:spcBef>
                <a:spcAft>
                  <a:spcPct val="0"/>
                </a:spcAft>
                <a:defRPr/>
              </a:pPr>
              <a:endParaRPr lang="zh-CN" altLang="en-US" sz="1865" dirty="0">
                <a:solidFill>
                  <a:srgbClr val="000000"/>
                </a:solidFill>
                <a:ea typeface="微软雅黑" panose="020B0503020204020204" charset="-122"/>
              </a:endParaRPr>
            </a:p>
          </p:txBody>
        </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6" Type="http://schemas.openxmlformats.org/officeDocument/2006/relationships/theme" Target="../theme/theme2.xml"/><Relationship Id="rId45" Type="http://schemas.openxmlformats.org/officeDocument/2006/relationships/slideLayout" Target="../slideLayouts/slideLayout59.xml"/><Relationship Id="rId44" Type="http://schemas.openxmlformats.org/officeDocument/2006/relationships/slideLayout" Target="../slideLayouts/slideLayout58.xml"/><Relationship Id="rId43" Type="http://schemas.openxmlformats.org/officeDocument/2006/relationships/slideLayout" Target="../slideLayouts/slideLayout57.xml"/><Relationship Id="rId42" Type="http://schemas.openxmlformats.org/officeDocument/2006/relationships/slideLayout" Target="../slideLayouts/slideLayout56.xml"/><Relationship Id="rId41" Type="http://schemas.openxmlformats.org/officeDocument/2006/relationships/slideLayout" Target="../slideLayouts/slideLayout55.xml"/><Relationship Id="rId40" Type="http://schemas.openxmlformats.org/officeDocument/2006/relationships/slideLayout" Target="../slideLayouts/slideLayout54.xml"/><Relationship Id="rId4" Type="http://schemas.openxmlformats.org/officeDocument/2006/relationships/slideLayout" Target="../slideLayouts/slideLayout18.xml"/><Relationship Id="rId39" Type="http://schemas.openxmlformats.org/officeDocument/2006/relationships/slideLayout" Target="../slideLayouts/slideLayout53.xml"/><Relationship Id="rId38" Type="http://schemas.openxmlformats.org/officeDocument/2006/relationships/slideLayout" Target="../slideLayouts/slideLayout52.xml"/><Relationship Id="rId37" Type="http://schemas.openxmlformats.org/officeDocument/2006/relationships/slideLayout" Target="../slideLayouts/slideLayout51.xml"/><Relationship Id="rId36" Type="http://schemas.openxmlformats.org/officeDocument/2006/relationships/slideLayout" Target="../slideLayouts/slideLayout50.xml"/><Relationship Id="rId35" Type="http://schemas.openxmlformats.org/officeDocument/2006/relationships/slideLayout" Target="../slideLayouts/slideLayout49.xml"/><Relationship Id="rId34" Type="http://schemas.openxmlformats.org/officeDocument/2006/relationships/slideLayout" Target="../slideLayouts/slideLayout48.xml"/><Relationship Id="rId33" Type="http://schemas.openxmlformats.org/officeDocument/2006/relationships/slideLayout" Target="../slideLayouts/slideLayout47.xml"/><Relationship Id="rId32" Type="http://schemas.openxmlformats.org/officeDocument/2006/relationships/slideLayout" Target="../slideLayouts/slideLayout46.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3" Type="http://schemas.openxmlformats.org/officeDocument/2006/relationships/slideLayout" Target="../slideLayouts/slideLayout17.xml"/><Relationship Id="rId29" Type="http://schemas.openxmlformats.org/officeDocument/2006/relationships/slideLayout" Target="../slideLayouts/slideLayout43.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0" Type="http://schemas.openxmlformats.org/officeDocument/2006/relationships/slideLayout" Target="../slideLayouts/slideLayout34.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8" y="981076"/>
            <a:ext cx="10382249"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24418" y="1700213"/>
            <a:ext cx="10957983"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028" name="Picture 4" descr="clip_image1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935" y="188913"/>
            <a:ext cx="83949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6"/>
          <p:cNvSpPr>
            <a:spLocks noChangeShapeType="1"/>
          </p:cNvSpPr>
          <p:nvPr/>
        </p:nvSpPr>
        <p:spPr bwMode="auto">
          <a:xfrm flipV="1">
            <a:off x="1200152" y="908050"/>
            <a:ext cx="10367433" cy="0"/>
          </a:xfrm>
          <a:prstGeom prst="line">
            <a:avLst/>
          </a:prstGeom>
          <a:noFill/>
          <a:ln w="57150" cmpd="thinThick">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400"/>
          </a:p>
        </p:txBody>
      </p:sp>
      <p:sp>
        <p:nvSpPr>
          <p:cNvPr id="1030" name="Rectangle 7"/>
          <p:cNvSpPr>
            <a:spLocks noChangeArrowheads="1"/>
          </p:cNvSpPr>
          <p:nvPr/>
        </p:nvSpPr>
        <p:spPr bwMode="auto">
          <a:xfrm>
            <a:off x="11137899" y="6552580"/>
            <a:ext cx="1102784" cy="404813"/>
          </a:xfrm>
          <a:prstGeom prst="rect">
            <a:avLst/>
          </a:prstGeom>
          <a:noFill/>
          <a:ln>
            <a:noFill/>
          </a:ln>
          <a:effectLst/>
          <a:extLst>
            <a:ext uri="{909E8E84-426E-40DD-AFC4-6F175D3DCCD1}">
              <a14:hiddenFill xmlns:a14="http://schemas.microsoft.com/office/drawing/2010/main">
                <a:gradFill rotWithShape="0">
                  <a:gsLst>
                    <a:gs pos="0">
                      <a:srgbClr val="FFFFFF"/>
                    </a:gs>
                    <a:gs pos="100000">
                      <a:schemeClr va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50000"/>
              </a:spcBef>
            </a:pPr>
            <a:fld id="{98D2AFC5-4D5F-4CD5-B19D-C56EE2DF55E4}" type="slidenum">
              <a:rPr lang="en-US" altLang="zh-CN" sz="1400" b="1">
                <a:solidFill>
                  <a:srgbClr val="000000"/>
                </a:solidFill>
                <a:ea typeface="黑体" panose="02010600030101010101" pitchFamily="49" charset="-122"/>
              </a:rPr>
            </a:fld>
            <a:endParaRPr lang="en-US" altLang="zh-CN" sz="1400" b="1" dirty="0">
              <a:solidFill>
                <a:srgbClr val="000000"/>
              </a:solidFill>
              <a:ea typeface="黑体" panose="02010600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p:txStyles>
    <p:titleStyle>
      <a:lvl1pPr algn="l" rtl="0" eaLnBrk="0" fontAlgn="base" hangingPunct="0">
        <a:spcBef>
          <a:spcPct val="0"/>
        </a:spcBef>
        <a:spcAft>
          <a:spcPct val="0"/>
        </a:spcAft>
        <a:defRPr sz="3200" b="1">
          <a:solidFill>
            <a:srgbClr val="660066"/>
          </a:solidFill>
          <a:latin typeface="+mj-lt"/>
          <a:ea typeface="+mj-ea"/>
          <a:cs typeface="+mj-cs"/>
        </a:defRPr>
      </a:lvl1pPr>
      <a:lvl2pPr algn="l" rtl="0" eaLnBrk="0" fontAlgn="base" hangingPunct="0">
        <a:spcBef>
          <a:spcPct val="0"/>
        </a:spcBef>
        <a:spcAft>
          <a:spcPct val="0"/>
        </a:spcAft>
        <a:defRPr sz="3200" b="1">
          <a:solidFill>
            <a:srgbClr val="660066"/>
          </a:solidFill>
          <a:latin typeface="Arial" panose="020B0604020202020204" pitchFamily="34" charset="0"/>
          <a:ea typeface="黑体" panose="02010600030101010101" pitchFamily="49" charset="-122"/>
        </a:defRPr>
      </a:lvl2pPr>
      <a:lvl3pPr algn="l" rtl="0" eaLnBrk="0" fontAlgn="base" hangingPunct="0">
        <a:spcBef>
          <a:spcPct val="0"/>
        </a:spcBef>
        <a:spcAft>
          <a:spcPct val="0"/>
        </a:spcAft>
        <a:defRPr sz="3200" b="1">
          <a:solidFill>
            <a:srgbClr val="660066"/>
          </a:solidFill>
          <a:latin typeface="Arial" panose="020B0604020202020204" pitchFamily="34" charset="0"/>
          <a:ea typeface="黑体" panose="02010600030101010101" pitchFamily="49" charset="-122"/>
        </a:defRPr>
      </a:lvl3pPr>
      <a:lvl4pPr algn="l" rtl="0" eaLnBrk="0" fontAlgn="base" hangingPunct="0">
        <a:spcBef>
          <a:spcPct val="0"/>
        </a:spcBef>
        <a:spcAft>
          <a:spcPct val="0"/>
        </a:spcAft>
        <a:defRPr sz="3200" b="1">
          <a:solidFill>
            <a:srgbClr val="660066"/>
          </a:solidFill>
          <a:latin typeface="Arial" panose="020B0604020202020204" pitchFamily="34" charset="0"/>
          <a:ea typeface="黑体" panose="02010600030101010101" pitchFamily="49" charset="-122"/>
        </a:defRPr>
      </a:lvl4pPr>
      <a:lvl5pPr algn="l" rtl="0" eaLnBrk="0" fontAlgn="base" hangingPunct="0">
        <a:spcBef>
          <a:spcPct val="0"/>
        </a:spcBef>
        <a:spcAft>
          <a:spcPct val="0"/>
        </a:spcAft>
        <a:defRPr sz="3200" b="1">
          <a:solidFill>
            <a:srgbClr val="660066"/>
          </a:solidFill>
          <a:latin typeface="Arial" panose="020B0604020202020204" pitchFamily="34" charset="0"/>
          <a:ea typeface="黑体" panose="02010600030101010101" pitchFamily="49" charset="-122"/>
        </a:defRPr>
      </a:lvl5pPr>
      <a:lvl6pPr marL="457200" algn="l" rtl="0" fontAlgn="base">
        <a:spcBef>
          <a:spcPct val="0"/>
        </a:spcBef>
        <a:spcAft>
          <a:spcPct val="0"/>
        </a:spcAft>
        <a:defRPr sz="3200" b="1">
          <a:solidFill>
            <a:srgbClr val="660066"/>
          </a:solidFill>
          <a:latin typeface="Arial" panose="020B0604020202020204" pitchFamily="34" charset="0"/>
          <a:ea typeface="黑体" panose="02010600030101010101" pitchFamily="49" charset="-122"/>
        </a:defRPr>
      </a:lvl6pPr>
      <a:lvl7pPr marL="914400" algn="l" rtl="0" fontAlgn="base">
        <a:spcBef>
          <a:spcPct val="0"/>
        </a:spcBef>
        <a:spcAft>
          <a:spcPct val="0"/>
        </a:spcAft>
        <a:defRPr sz="3200" b="1">
          <a:solidFill>
            <a:srgbClr val="660066"/>
          </a:solidFill>
          <a:latin typeface="Arial" panose="020B0604020202020204" pitchFamily="34" charset="0"/>
          <a:ea typeface="黑体" panose="02010600030101010101" pitchFamily="49" charset="-122"/>
        </a:defRPr>
      </a:lvl7pPr>
      <a:lvl8pPr marL="1371600" algn="l" rtl="0" fontAlgn="base">
        <a:spcBef>
          <a:spcPct val="0"/>
        </a:spcBef>
        <a:spcAft>
          <a:spcPct val="0"/>
        </a:spcAft>
        <a:defRPr sz="3200" b="1">
          <a:solidFill>
            <a:srgbClr val="660066"/>
          </a:solidFill>
          <a:latin typeface="Arial" panose="020B0604020202020204" pitchFamily="34" charset="0"/>
          <a:ea typeface="黑体" panose="02010600030101010101" pitchFamily="49" charset="-122"/>
        </a:defRPr>
      </a:lvl8pPr>
      <a:lvl9pPr marL="1828800" algn="l" rtl="0" fontAlgn="base">
        <a:spcBef>
          <a:spcPct val="0"/>
        </a:spcBef>
        <a:spcAft>
          <a:spcPct val="0"/>
        </a:spcAft>
        <a:defRPr sz="3200" b="1">
          <a:solidFill>
            <a:srgbClr val="660066"/>
          </a:solidFill>
          <a:latin typeface="Arial" panose="020B0604020202020204" pitchFamily="34" charset="0"/>
          <a:ea typeface="黑体" panose="02010600030101010101" pitchFamily="49" charset="-122"/>
        </a:defRPr>
      </a:lvl9pPr>
    </p:titleStyle>
    <p:bodyStyle>
      <a:lvl1pPr marL="342900" indent="-342900" algn="l" rtl="0" eaLnBrk="0" fontAlgn="base" hangingPunct="0">
        <a:spcBef>
          <a:spcPct val="20000"/>
        </a:spcBef>
        <a:spcAft>
          <a:spcPct val="0"/>
        </a:spcAft>
        <a:buClr>
          <a:srgbClr val="0000CC"/>
        </a:buClr>
        <a:buSzPct val="85000"/>
        <a:buFont typeface="Wingdings" panose="05000000000000000000" pitchFamily="2" charset="2"/>
        <a:buChar char="Ø"/>
        <a:defRPr sz="3200" b="1">
          <a:solidFill>
            <a:srgbClr val="0000CC"/>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Wingdings" panose="05000000000000000000" pitchFamily="2" charset="2"/>
        <a:buChar char="n"/>
        <a:defRPr sz="2800" b="1">
          <a:solidFill>
            <a:srgbClr val="800000"/>
          </a:solidFill>
          <a:latin typeface="+mn-lt"/>
          <a:ea typeface="+mn-ea"/>
        </a:defRPr>
      </a:lvl2pPr>
      <a:lvl3pPr marL="1143000" indent="-228600" algn="l" rtl="0" eaLnBrk="0" fontAlgn="base" hangingPunct="0">
        <a:spcBef>
          <a:spcPct val="20000"/>
        </a:spcBef>
        <a:spcAft>
          <a:spcPct val="0"/>
        </a:spcAft>
        <a:buChar char="•"/>
        <a:defRPr sz="2400" b="1">
          <a:solidFill>
            <a:schemeClr val="tx1"/>
          </a:solidFill>
          <a:latin typeface="+mn-lt"/>
          <a:ea typeface="+mn-ea"/>
        </a:defRPr>
      </a:lvl3pPr>
      <a:lvl4pPr marL="1600200" indent="-228600" algn="l" rtl="0" eaLnBrk="0" fontAlgn="base" hangingPunct="0">
        <a:spcBef>
          <a:spcPct val="20000"/>
        </a:spcBef>
        <a:spcAft>
          <a:spcPct val="0"/>
        </a:spcAft>
        <a:buChar char="–"/>
        <a:defRPr sz="2000" b="1">
          <a:solidFill>
            <a:schemeClr val="tx1"/>
          </a:solidFill>
          <a:latin typeface="+mn-lt"/>
          <a:ea typeface="+mn-ea"/>
        </a:defRPr>
      </a:lvl4pPr>
      <a:lvl5pPr marL="2057400" indent="-228600" algn="l" rtl="0" eaLnBrk="0" fontAlgn="base" hangingPunct="0">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1E7B360-A46C-4AAA-8A62-38C0ED8F640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6257307-4E22-4A8B-AC83-6F74E86C7AB0}" type="slidenum">
              <a:rPr lang="zh-CN" altLang="en-US" smtClean="0">
                <a:solidFill>
                  <a:prstClr val="black">
                    <a:tint val="75000"/>
                  </a:prstClr>
                </a:solidFill>
              </a:rPr>
            </a:fld>
            <a:endParaRPr lang="zh-CN" altLang="en-US">
              <a:solidFill>
                <a:prstClr val="black">
                  <a:tint val="75000"/>
                </a:prstClr>
              </a:solidFill>
            </a:endParaRPr>
          </a:p>
        </p:txBody>
      </p:sp>
      <p:sp>
        <p:nvSpPr>
          <p:cNvPr id="7" name="Rectangle 7"/>
          <p:cNvSpPr>
            <a:spLocks noChangeArrowheads="1"/>
          </p:cNvSpPr>
          <p:nvPr userDrawn="1"/>
        </p:nvSpPr>
        <p:spPr bwMode="auto">
          <a:xfrm>
            <a:off x="11137899" y="6552580"/>
            <a:ext cx="1102784" cy="404813"/>
          </a:xfrm>
          <a:prstGeom prst="rect">
            <a:avLst/>
          </a:prstGeom>
          <a:noFill/>
          <a:ln>
            <a:noFill/>
          </a:ln>
          <a:effectLst/>
          <a:extLst>
            <a:ext uri="{909E8E84-426E-40DD-AFC4-6F175D3DCCD1}">
              <a14:hiddenFill xmlns:a14="http://schemas.microsoft.com/office/drawing/2010/main">
                <a:gradFill rotWithShape="0">
                  <a:gsLst>
                    <a:gs pos="0">
                      <a:srgbClr val="FFFFFF"/>
                    </a:gs>
                    <a:gs pos="100000">
                      <a:schemeClr val="hlink"/>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50000"/>
              </a:spcBef>
            </a:pPr>
            <a:fld id="{98D2AFC5-4D5F-4CD5-B19D-C56EE2DF55E4}" type="slidenum">
              <a:rPr lang="en-US" altLang="zh-CN" sz="1400" b="1">
                <a:solidFill>
                  <a:srgbClr val="000000"/>
                </a:solidFill>
                <a:ea typeface="黑体" panose="02010600030101010101" pitchFamily="49" charset="-122"/>
              </a:rPr>
            </a:fld>
            <a:endParaRPr lang="en-US" altLang="zh-CN" sz="1400" b="1" dirty="0">
              <a:solidFill>
                <a:srgbClr val="000000"/>
              </a:solidFill>
              <a:ea typeface="黑体" panose="0201060003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13.png"/><Relationship Id="rId4" Type="http://schemas.openxmlformats.org/officeDocument/2006/relationships/tags" Target="../tags/tag52.xml"/><Relationship Id="rId3" Type="http://schemas.openxmlformats.org/officeDocument/2006/relationships/tags" Target="../tags/tag51.xml"/><Relationship Id="rId22" Type="http://schemas.openxmlformats.org/officeDocument/2006/relationships/slideLayout" Target="../slideLayouts/slideLayout21.xml"/><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tags" Target="../tags/tag50.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notesSlide" Target="../notesSlides/notesSlide6.xml"/><Relationship Id="rId10" Type="http://schemas.openxmlformats.org/officeDocument/2006/relationships/slideLayout" Target="../slideLayouts/slideLayout21.xml"/><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0" Type="http://schemas.openxmlformats.org/officeDocument/2006/relationships/notesSlide" Target="../notesSlides/notesSlide7.xml"/><Relationship Id="rId1"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notesSlide" Target="../notesSlides/notesSlide8.xml"/><Relationship Id="rId10" Type="http://schemas.openxmlformats.org/officeDocument/2006/relationships/slideLayout" Target="../slideLayouts/slideLayout59.xml"/><Relationship Id="rId1" Type="http://schemas.openxmlformats.org/officeDocument/2006/relationships/chart" Target="../charts/chart4.xml"/></Relationships>
</file>

<file path=ppt/slides/_rels/slide1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2" Type="http://schemas.openxmlformats.org/officeDocument/2006/relationships/slideLayout" Target="../slideLayouts/slideLayout59.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chart" Target="../charts/chart5.xml"/></Relationships>
</file>

<file path=ppt/slides/_rels/slide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notesSlide" Target="../notesSlides/notesSlide9.xml"/><Relationship Id="rId10" Type="http://schemas.openxmlformats.org/officeDocument/2006/relationships/slideLayout" Target="../slideLayouts/slideLayout59.xml"/><Relationship Id="rId1" Type="http://schemas.openxmlformats.org/officeDocument/2006/relationships/chart" Target="../charts/chart6.xml"/></Relationships>
</file>

<file path=ppt/slides/_rels/slide17.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4" Type="http://schemas.openxmlformats.org/officeDocument/2006/relationships/slideLayout" Target="../slideLayouts/slideLayout59.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chart" Target="../charts/chart7.xml"/></Relationships>
</file>

<file path=ppt/slides/_rels/slide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6" Type="http://schemas.openxmlformats.org/officeDocument/2006/relationships/notesSlide" Target="../notesSlides/notesSlide10.xml"/><Relationship Id="rId15" Type="http://schemas.openxmlformats.org/officeDocument/2006/relationships/slideLayout" Target="../slideLayouts/slideLayout59.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chart" Target="../charts/chart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chart" Target="../charts/chart10.xml"/><Relationship Id="rId18" Type="http://schemas.openxmlformats.org/officeDocument/2006/relationships/notesSlide" Target="../notesSlides/notesSlide11.xml"/><Relationship Id="rId17" Type="http://schemas.openxmlformats.org/officeDocument/2006/relationships/slideLayout" Target="../slideLayouts/slideLayout21.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chart" Target="../charts/chart9.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1.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chart" Target="../charts/chart11.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notesSlide" Target="../notesSlides/notesSlide13.xml"/><Relationship Id="rId1" Type="http://schemas.openxmlformats.org/officeDocument/2006/relationships/chart" Target="../charts/chart12.xml"/></Relationships>
</file>

<file path=ppt/slides/_rels/slide23.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14.emf"/><Relationship Id="rId2" Type="http://schemas.openxmlformats.org/officeDocument/2006/relationships/oleObject" Target="../embeddings/oleObject5.bin"/><Relationship Id="rId16" Type="http://schemas.openxmlformats.org/officeDocument/2006/relationships/vmlDrawing" Target="../drawings/vmlDrawing1.vml"/><Relationship Id="rId15" Type="http://schemas.openxmlformats.org/officeDocument/2006/relationships/slideLayout" Target="../slideLayouts/slideLayout21.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chart" Target="../charts/chart1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1.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16.jpe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80.xml"/></Relationships>
</file>

<file path=ppt/slides/_rels/slide26.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3" Type="http://schemas.openxmlformats.org/officeDocument/2006/relationships/notesSlide" Target="../notesSlides/notesSlide15.xml"/><Relationship Id="rId22" Type="http://schemas.openxmlformats.org/officeDocument/2006/relationships/slideLayout" Target="../slideLayouts/slideLayout59.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chart" Target="../charts/chart15.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chart" Target="../charts/chart14.xml"/></Relationships>
</file>

<file path=ppt/slides/_rels/slide27.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slideLayout" Target="../slideLayouts/slideLayout59.xml"/><Relationship Id="rId10" Type="http://schemas.openxmlformats.org/officeDocument/2006/relationships/tags" Target="../tags/tag208.xml"/><Relationship Id="rId1" Type="http://schemas.openxmlformats.org/officeDocument/2006/relationships/chart" Target="../charts/chart1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1.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chart" Target="../charts/chart17.xml"/></Relationships>
</file>

<file path=ppt/slides/_rels/slide29.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2" Type="http://schemas.openxmlformats.org/officeDocument/2006/relationships/notesSlide" Target="../notesSlides/notesSlide17.xml"/><Relationship Id="rId11" Type="http://schemas.openxmlformats.org/officeDocument/2006/relationships/slideLayout" Target="../slideLayouts/slideLayout59.xml"/><Relationship Id="rId10" Type="http://schemas.openxmlformats.org/officeDocument/2006/relationships/tags" Target="../tags/tag220.xml"/><Relationship Id="rId1"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22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8.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6.xml"/><Relationship Id="rId7" Type="http://schemas.openxmlformats.org/officeDocument/2006/relationships/image" Target="../media/image6.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8.png"/><Relationship Id="rId2" Type="http://schemas.openxmlformats.org/officeDocument/2006/relationships/image" Target="../media/image7.png"/><Relationship Id="rId12" Type="http://schemas.openxmlformats.org/officeDocument/2006/relationships/notesSlide" Target="../notesSlides/notesSlide3.xml"/><Relationship Id="rId11" Type="http://schemas.openxmlformats.org/officeDocument/2006/relationships/slideLayout" Target="../slideLayouts/slideLayout21.xml"/><Relationship Id="rId10" Type="http://schemas.openxmlformats.org/officeDocument/2006/relationships/tags" Target="../tags/tag1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1.xml"/><Relationship Id="rId7" Type="http://schemas.openxmlformats.org/officeDocument/2006/relationships/image" Target="../media/image9.pn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6" Type="http://schemas.openxmlformats.org/officeDocument/2006/relationships/notesSlide" Target="../notesSlides/notesSlide5.xml"/><Relationship Id="rId25" Type="http://schemas.openxmlformats.org/officeDocument/2006/relationships/slideLayout" Target="../slideLayouts/slideLayout21.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2.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image" Target="../media/image10.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10552" y="3575293"/>
            <a:ext cx="121920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b="1" dirty="0">
                <a:solidFill>
                  <a:srgbClr val="0000FF"/>
                </a:solidFill>
                <a:effectLst/>
                <a:latin typeface="Times New Roman" panose="02020603050405020304" charset="0"/>
                <a:ea typeface="Arial Unicode MS" panose="020B0604020202020204" pitchFamily="34" charset="-122"/>
                <a:cs typeface="Times New Roman" panose="02020603050405020304" charset="0"/>
              </a:rPr>
              <a:t>Research Institute of Petroleum Exploration &amp; </a:t>
            </a:r>
            <a:r>
              <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rPr>
              <a:t>Development, PetroChina</a:t>
            </a:r>
            <a:endPar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endParaRPr>
          </a:p>
          <a:p>
            <a:pPr algn="ctr" eaLnBrk="1" hangingPunct="1">
              <a:lnSpc>
                <a:spcPct val="150000"/>
              </a:lnSpc>
            </a:pPr>
            <a:r>
              <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sym typeface="+mn-ea"/>
              </a:rPr>
              <a:t>GUO </a:t>
            </a:r>
            <a:r>
              <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rPr>
              <a:t>Zhi</a:t>
            </a:r>
            <a:endPar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endParaRPr>
          </a:p>
          <a:p>
            <a:pPr algn="ctr" eaLnBrk="1" hangingPunct="1">
              <a:lnSpc>
                <a:spcPct val="150000"/>
              </a:lnSpc>
            </a:pPr>
            <a:r>
              <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rPr>
              <a:t>2023.10</a:t>
            </a:r>
            <a:endParaRPr lang="en-US" altLang="zh-CN" b="1" dirty="0" smtClean="0">
              <a:solidFill>
                <a:srgbClr val="0000FF"/>
              </a:solidFill>
              <a:effectLst/>
              <a:latin typeface="Times New Roman" panose="02020603050405020304" charset="0"/>
              <a:ea typeface="Arial Unicode MS" panose="020B0604020202020204" pitchFamily="34" charset="-122"/>
              <a:cs typeface="Times New Roman" panose="02020603050405020304" charset="0"/>
            </a:endParaRPr>
          </a:p>
        </p:txBody>
      </p:sp>
      <p:sp>
        <p:nvSpPr>
          <p:cNvPr id="8" name="Rectangle 4"/>
          <p:cNvSpPr>
            <a:spLocks noGrp="1" noChangeArrowheads="1"/>
          </p:cNvSpPr>
          <p:nvPr>
            <p:ph type="ctrTitle" idx="4294967295"/>
          </p:nvPr>
        </p:nvSpPr>
        <p:spPr>
          <a:xfrm>
            <a:off x="0" y="1197005"/>
            <a:ext cx="12192000" cy="1906427"/>
          </a:xfrm>
          <a:prstGeom prst="rect">
            <a:avLst/>
          </a:prstGeom>
          <a:ln algn="ctr"/>
        </p:spPr>
        <p:txBody>
          <a:bodyPr/>
          <a:lstStyle/>
          <a:p>
            <a:pPr algn="ctr" eaLnBrk="1" hangingPunct="1">
              <a:lnSpc>
                <a:spcPct val="120000"/>
              </a:lnSpc>
              <a:defRPr/>
            </a:pPr>
            <a:r>
              <a:rPr lang="en-US" altLang="zh-CN" sz="4400" dirty="0">
                <a:solidFill>
                  <a:srgbClr val="FF0000"/>
                </a:solidFill>
                <a:effectLst/>
                <a:latin typeface="Calibri" panose="020F0502020204030204" pitchFamily="34" charset="0"/>
                <a:ea typeface="Arial Unicode MS" panose="020B0604020202020204" pitchFamily="34" charset="-122"/>
                <a:cs typeface="Calibri" panose="020F0502020204030204" pitchFamily="34" charset="0"/>
              </a:rPr>
              <a:t>The Progress and Outlook of </a:t>
            </a:r>
            <a:br>
              <a:rPr lang="en-US" altLang="zh-CN" sz="4400" dirty="0">
                <a:solidFill>
                  <a:srgbClr val="FF0000"/>
                </a:solidFill>
                <a:effectLst/>
                <a:latin typeface="Calibri" panose="020F0502020204030204" pitchFamily="34" charset="0"/>
                <a:ea typeface="Arial Unicode MS" panose="020B0604020202020204" pitchFamily="34" charset="-122"/>
                <a:cs typeface="Calibri" panose="020F0502020204030204" pitchFamily="34" charset="0"/>
              </a:rPr>
            </a:br>
            <a:r>
              <a:rPr lang="en-US" altLang="zh-CN" sz="4400" dirty="0">
                <a:solidFill>
                  <a:srgbClr val="FF0000"/>
                </a:solidFill>
                <a:effectLst/>
                <a:latin typeface="Calibri" panose="020F0502020204030204" pitchFamily="34" charset="0"/>
                <a:ea typeface="Arial Unicode MS" panose="020B0604020202020204" pitchFamily="34" charset="-122"/>
                <a:cs typeface="Calibri" panose="020F0502020204030204" pitchFamily="34" charset="0"/>
              </a:rPr>
              <a:t>Natural Gas Development in </a:t>
            </a:r>
            <a:r>
              <a:rPr lang="en-US" altLang="zh-CN" sz="4400" dirty="0" err="1" smtClean="0">
                <a:solidFill>
                  <a:srgbClr val="FF0000"/>
                </a:solidFill>
                <a:effectLst/>
                <a:latin typeface="Calibri" panose="020F0502020204030204" pitchFamily="34" charset="0"/>
                <a:ea typeface="Arial Unicode MS" panose="020B0604020202020204" pitchFamily="34" charset="-122"/>
                <a:cs typeface="Calibri" panose="020F0502020204030204" pitchFamily="34" charset="0"/>
              </a:rPr>
              <a:t>Petrochina</a:t>
            </a:r>
            <a:endParaRPr lang="en-US" altLang="zh-CN" sz="4400" dirty="0" err="1" smtClean="0">
              <a:solidFill>
                <a:srgbClr val="FF0000"/>
              </a:solidFill>
              <a:effectLst/>
              <a:latin typeface="Calibri" panose="020F0502020204030204" pitchFamily="34" charset="0"/>
              <a:ea typeface="Arial Unicode MS" panose="020B0604020202020204" pitchFamily="34" charset="-122"/>
              <a:cs typeface="Calibri" panose="020F0502020204030204" pitchFamily="34" charset="0"/>
            </a:endParaRP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bwMode="auto">
          <a:xfrm>
            <a:off x="407670" y="878205"/>
            <a:ext cx="11475085" cy="1546860"/>
          </a:xfrm>
          <a:prstGeom prst="rect">
            <a:avLst/>
          </a:prstGeom>
          <a:noFill/>
        </p:spPr>
        <p:txBody>
          <a:bodyPr wrap="square">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Since 2000, China's natural gas production has grown rapidly, with an average annual growth rate of 10.4%. In 2022, it reached 220.1 bcm (PetroChina 145.5 bcm)</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Four major natural gas production bases in Ordos Basin, Tarim Basin, Sichuan Basin, and offshore areas have been </a:t>
            </a:r>
            <a:r>
              <a:rPr lang="en-US" altLang="zh-CN" sz="1600" b="1" dirty="0">
                <a:solidFill>
                  <a:srgbClr val="0000FF"/>
                </a:solidFill>
                <a:ea typeface="黑体" panose="02010600030101010101" pitchFamily="49" charset="-122"/>
                <a:cs typeface="Calibri" panose="020F0502020204030204" pitchFamily="34" charset="0"/>
                <a:sym typeface="+mn-ea"/>
              </a:rPr>
              <a:t>established</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pic>
        <p:nvPicPr>
          <p:cNvPr id="23" name="图片 22"/>
          <p:cNvPicPr>
            <a:picLocks noChangeAspect="1"/>
          </p:cNvPicPr>
          <p:nvPr/>
        </p:nvPicPr>
        <p:blipFill>
          <a:blip r:embed="rId1"/>
          <a:stretch>
            <a:fillRect/>
          </a:stretch>
        </p:blipFill>
        <p:spPr>
          <a:xfrm>
            <a:off x="6239887" y="2637305"/>
            <a:ext cx="5472608" cy="3202632"/>
          </a:xfrm>
          <a:prstGeom prst="rect">
            <a:avLst/>
          </a:prstGeom>
        </p:spPr>
      </p:pic>
      <p:sp>
        <p:nvSpPr>
          <p:cNvPr id="3" name="TextBox 3"/>
          <p:cNvSpPr txBox="1"/>
          <p:nvPr>
            <p:custDataLst>
              <p:tags r:id="rId2"/>
            </p:custDataLst>
          </p:nvPr>
        </p:nvSpPr>
        <p:spPr>
          <a:xfrm>
            <a:off x="309880" y="260350"/>
            <a:ext cx="11572240"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3. </a:t>
            </a:r>
            <a:r>
              <a:rPr sz="1800" dirty="0"/>
              <a:t>Rapid </a:t>
            </a:r>
            <a:r>
              <a:rPr lang="en-US" sz="1800" dirty="0"/>
              <a:t>expansion</a:t>
            </a:r>
            <a:r>
              <a:rPr sz="1800" dirty="0"/>
              <a:t> of NG production</a:t>
            </a:r>
            <a:r>
              <a:rPr lang="en-US" sz="1800" dirty="0"/>
              <a:t> in China</a:t>
            </a:r>
            <a:r>
              <a:rPr sz="1800" dirty="0"/>
              <a:t>, ranked </a:t>
            </a:r>
            <a:r>
              <a:rPr lang="en-US" sz="1800" dirty="0"/>
              <a:t>the 4</a:t>
            </a:r>
            <a:r>
              <a:rPr sz="1800" dirty="0"/>
              <a:t>th in the world</a:t>
            </a:r>
            <a:endParaRPr sz="1800" dirty="0"/>
          </a:p>
        </p:txBody>
      </p:sp>
      <p:sp>
        <p:nvSpPr>
          <p:cNvPr id="5" name="TextBox 13"/>
          <p:cNvSpPr txBox="1"/>
          <p:nvPr>
            <p:custDataLst>
              <p:tags r:id="rId3"/>
            </p:custDataLst>
          </p:nvPr>
        </p:nvSpPr>
        <p:spPr bwMode="gray">
          <a:xfrm>
            <a:off x="696595" y="5857875"/>
            <a:ext cx="5601335" cy="3695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The world's top ten NG producers in 2020  </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TextBox 13"/>
          <p:cNvSpPr txBox="1"/>
          <p:nvPr>
            <p:custDataLst>
              <p:tags r:id="rId4"/>
            </p:custDataLst>
          </p:nvPr>
        </p:nvSpPr>
        <p:spPr bwMode="gray">
          <a:xfrm>
            <a:off x="6456045" y="5878195"/>
            <a:ext cx="5601335" cy="3695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Annual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 production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in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China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17" name="组合 16"/>
          <p:cNvGrpSpPr/>
          <p:nvPr/>
        </p:nvGrpSpPr>
        <p:grpSpPr>
          <a:xfrm>
            <a:off x="487680" y="3141345"/>
            <a:ext cx="5541010" cy="2673985"/>
            <a:chOff x="869" y="4973"/>
            <a:chExt cx="8625" cy="4411"/>
          </a:xfrm>
        </p:grpSpPr>
        <p:pic>
          <p:nvPicPr>
            <p:cNvPr id="2" name="图片 1"/>
            <p:cNvPicPr>
              <a:picLocks noChangeAspect="1"/>
            </p:cNvPicPr>
            <p:nvPr/>
          </p:nvPicPr>
          <p:blipFill>
            <a:blip r:embed="rId5"/>
            <a:srcRect b="7821"/>
            <a:stretch>
              <a:fillRect/>
            </a:stretch>
          </p:blipFill>
          <p:spPr>
            <a:xfrm>
              <a:off x="869" y="4973"/>
              <a:ext cx="8625" cy="4221"/>
            </a:xfrm>
            <a:prstGeom prst="rect">
              <a:avLst/>
            </a:prstGeom>
          </p:spPr>
        </p:pic>
        <p:sp>
          <p:nvSpPr>
            <p:cNvPr id="7" name="Rectangle 14"/>
            <p:cNvSpPr txBox="1">
              <a:spLocks noChangeArrowheads="1"/>
            </p:cNvSpPr>
            <p:nvPr>
              <p:custDataLst>
                <p:tags r:id="rId6"/>
              </p:custDataLst>
            </p:nvPr>
          </p:nvSpPr>
          <p:spPr bwMode="gray">
            <a:xfrm>
              <a:off x="1758" y="8947"/>
              <a:ext cx="645" cy="38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US</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8" name="Rectangle 14"/>
            <p:cNvSpPr txBox="1">
              <a:spLocks noChangeArrowheads="1"/>
            </p:cNvSpPr>
            <p:nvPr>
              <p:custDataLst>
                <p:tags r:id="rId7"/>
              </p:custDataLst>
            </p:nvPr>
          </p:nvSpPr>
          <p:spPr bwMode="gray">
            <a:xfrm>
              <a:off x="2447" y="8947"/>
              <a:ext cx="810" cy="38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Russia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9" name="Rectangle 14"/>
            <p:cNvSpPr txBox="1">
              <a:spLocks noChangeArrowheads="1"/>
            </p:cNvSpPr>
            <p:nvPr>
              <p:custDataLst>
                <p:tags r:id="rId8"/>
              </p:custDataLst>
            </p:nvPr>
          </p:nvSpPr>
          <p:spPr bwMode="gray">
            <a:xfrm>
              <a:off x="3250" y="8947"/>
              <a:ext cx="810"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Iran</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9"/>
              </p:custDataLst>
            </p:nvPr>
          </p:nvSpPr>
          <p:spPr bwMode="gray">
            <a:xfrm>
              <a:off x="3882" y="8947"/>
              <a:ext cx="810"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China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10"/>
              </p:custDataLst>
            </p:nvPr>
          </p:nvSpPr>
          <p:spPr bwMode="gray">
            <a:xfrm>
              <a:off x="4666" y="8947"/>
              <a:ext cx="810"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Canada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Rectangle 14"/>
            <p:cNvSpPr txBox="1">
              <a:spLocks noChangeArrowheads="1"/>
            </p:cNvSpPr>
            <p:nvPr>
              <p:custDataLst>
                <p:tags r:id="rId11"/>
              </p:custDataLst>
            </p:nvPr>
          </p:nvSpPr>
          <p:spPr bwMode="gray">
            <a:xfrm>
              <a:off x="5405" y="8947"/>
              <a:ext cx="810"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Qatar</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12"/>
              </p:custDataLst>
            </p:nvPr>
          </p:nvSpPr>
          <p:spPr bwMode="gray">
            <a:xfrm>
              <a:off x="6085" y="8947"/>
              <a:ext cx="914"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Australia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4" name="Rectangle 14"/>
            <p:cNvSpPr txBox="1">
              <a:spLocks noChangeArrowheads="1"/>
            </p:cNvSpPr>
            <p:nvPr>
              <p:custDataLst>
                <p:tags r:id="rId13"/>
              </p:custDataLst>
            </p:nvPr>
          </p:nvSpPr>
          <p:spPr bwMode="gray">
            <a:xfrm>
              <a:off x="6992" y="8947"/>
              <a:ext cx="805" cy="35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Norway</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14"/>
              </p:custDataLst>
            </p:nvPr>
          </p:nvSpPr>
          <p:spPr bwMode="gray">
            <a:xfrm>
              <a:off x="7796" y="8947"/>
              <a:ext cx="654" cy="43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Suadi</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Arabia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6" name="Rectangle 14"/>
            <p:cNvSpPr txBox="1">
              <a:spLocks noChangeArrowheads="1"/>
            </p:cNvSpPr>
            <p:nvPr>
              <p:custDataLst>
                <p:tags r:id="rId15"/>
              </p:custDataLst>
            </p:nvPr>
          </p:nvSpPr>
          <p:spPr bwMode="gray">
            <a:xfrm>
              <a:off x="8452" y="8947"/>
              <a:ext cx="659" cy="43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Algeria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8" name="Rectangle 14"/>
          <p:cNvSpPr txBox="1">
            <a:spLocks noChangeArrowheads="1"/>
          </p:cNvSpPr>
          <p:nvPr>
            <p:custDataLst>
              <p:tags r:id="rId16"/>
            </p:custDataLst>
          </p:nvPr>
        </p:nvSpPr>
        <p:spPr bwMode="gray">
          <a:xfrm rot="16200000">
            <a:off x="-766445" y="4316095"/>
            <a:ext cx="2818130" cy="18161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Annual NG production</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9" name="Rectangle 14"/>
          <p:cNvSpPr txBox="1">
            <a:spLocks noChangeArrowheads="1"/>
          </p:cNvSpPr>
          <p:nvPr>
            <p:custDataLst>
              <p:tags r:id="rId17"/>
            </p:custDataLst>
          </p:nvPr>
        </p:nvSpPr>
        <p:spPr bwMode="gray">
          <a:xfrm>
            <a:off x="5520055" y="4390390"/>
            <a:ext cx="1957070" cy="58229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marL="179705" lvl="0" indent="-179705" algn="l" eaLnBrk="1" latinLnBrk="0" hangingPunct="1">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technology of carboniferous carbonate gas reserviors in Sichuan Basin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2" name="Rectangle 14"/>
          <p:cNvSpPr txBox="1">
            <a:spLocks noChangeArrowheads="1"/>
          </p:cNvSpPr>
          <p:nvPr>
            <p:custDataLst>
              <p:tags r:id="rId18"/>
            </p:custDataLst>
          </p:nvPr>
        </p:nvSpPr>
        <p:spPr bwMode="gray">
          <a:xfrm>
            <a:off x="9839960" y="2538095"/>
            <a:ext cx="1421765" cy="7480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marL="0" lvl="0" indent="0" algn="l">
              <a:buClrTx/>
              <a:buSzTx/>
              <a:buFont typeface="Wingdings" panose="05000000000000000000" charset="0"/>
              <a:buNone/>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4" name="Rectangle 14"/>
          <p:cNvSpPr txBox="1">
            <a:spLocks noChangeArrowheads="1"/>
          </p:cNvSpPr>
          <p:nvPr>
            <p:custDataLst>
              <p:tags r:id="rId19"/>
            </p:custDataLst>
          </p:nvPr>
        </p:nvSpPr>
        <p:spPr bwMode="gray">
          <a:xfrm>
            <a:off x="7752080" y="2997835"/>
            <a:ext cx="1957070" cy="88201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marL="179705" lvl="0" indent="-179705" algn="l" eaLnBrk="1" latinLnBrk="0" hangingPunct="1">
              <a:buClrTx/>
              <a:buSzTx/>
              <a:buFont typeface="Wingdings" panose="05000000000000000000" charset="0"/>
              <a:buChar char="l"/>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0" name="Rectangle 14"/>
          <p:cNvSpPr txBox="1">
            <a:spLocks noChangeArrowheads="1"/>
          </p:cNvSpPr>
          <p:nvPr>
            <p:custDataLst>
              <p:tags r:id="rId20"/>
            </p:custDataLst>
          </p:nvPr>
        </p:nvSpPr>
        <p:spPr bwMode="gray">
          <a:xfrm>
            <a:off x="7393305" y="3169285"/>
            <a:ext cx="2522220" cy="70548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marL="179705" lvl="0" indent="-179705" algn="l">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technology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of</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6 types of gas reserviors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marL="179705" lvl="0" indent="-179705" algn="l">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Hydralic fracturing and Horizontal well</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marL="179705" lvl="0" indent="-179705" algn="l">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of unconventional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1" name="Rectangle 14"/>
          <p:cNvSpPr txBox="1">
            <a:spLocks noChangeArrowheads="1"/>
          </p:cNvSpPr>
          <p:nvPr>
            <p:custDataLst>
              <p:tags r:id="rId21"/>
            </p:custDataLst>
          </p:nvPr>
        </p:nvSpPr>
        <p:spPr bwMode="gray">
          <a:xfrm>
            <a:off x="9191625" y="2493645"/>
            <a:ext cx="2199005" cy="69532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marL="179705" lvl="0" indent="-179705" algn="l">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EGR of conventional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marL="179705" lvl="0" indent="-179705" algn="l">
              <a:buClrTx/>
              <a:buSzTx/>
              <a:buFont typeface="Wingdings" panose="05000000000000000000" charset="0"/>
              <a:buChar char="l"/>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Scale and commercial application of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unconventional gas development technologies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marL="179705" lvl="0" indent="-179705" algn="l">
              <a:buClrTx/>
              <a:buSzTx/>
              <a:buFont typeface="Wingdings" panose="05000000000000000000" charset="0"/>
              <a:buChar char="l"/>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407670" y="981075"/>
            <a:ext cx="11442065" cy="123317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l">
              <a:lnSpc>
                <a:spcPct val="13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rPr>
              <a:t>In 2022, China’s </a:t>
            </a:r>
            <a:r>
              <a:rPr lang="en-US" altLang="zh-CN" sz="1600" b="1" dirty="0">
                <a:solidFill>
                  <a:srgbClr val="0000FF"/>
                </a:solidFill>
                <a:ea typeface="黑体" panose="02010600030101010101" pitchFamily="49" charset="-122"/>
                <a:cs typeface="Calibri" panose="020F0502020204030204" pitchFamily="34" charset="0"/>
                <a:sym typeface="+mn-ea"/>
              </a:rPr>
              <a:t>NG</a:t>
            </a:r>
            <a:r>
              <a:rPr lang="en-US" altLang="zh-CN" sz="1600" b="1" dirty="0">
                <a:solidFill>
                  <a:srgbClr val="0000FF"/>
                </a:solidFill>
                <a:ea typeface="黑体" panose="02010600030101010101" pitchFamily="49" charset="-122"/>
                <a:cs typeface="Calibri" panose="020F0502020204030204" pitchFamily="34" charset="0"/>
              </a:rPr>
              <a:t> consumption was 364.6 bcm (372.6 bcm in 2021), with an external dependence rate of 40.2% (44.1% in 2021). </a:t>
            </a:r>
            <a:endParaRPr lang="en-US" altLang="zh-CN" sz="1600" b="1" dirty="0">
              <a:solidFill>
                <a:srgbClr val="0000FF"/>
              </a:solidFill>
              <a:ea typeface="黑体" panose="02010600030101010101" pitchFamily="49" charset="-122"/>
              <a:cs typeface="Calibri" panose="020F0502020204030204" pitchFamily="34" charset="0"/>
            </a:endParaRPr>
          </a:p>
          <a:p>
            <a:pPr marL="200025" lvl="0" indent="-200025" algn="l">
              <a:lnSpc>
                <a:spcPct val="13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rPr>
              <a:t>Compared with 2018, although </a:t>
            </a:r>
            <a:r>
              <a:rPr lang="en-US" altLang="zh-CN" sz="1600" b="1" dirty="0">
                <a:solidFill>
                  <a:srgbClr val="0000FF"/>
                </a:solidFill>
                <a:ea typeface="黑体" panose="02010600030101010101" pitchFamily="49" charset="-122"/>
                <a:cs typeface="Calibri" panose="020F0502020204030204" pitchFamily="34" charset="0"/>
                <a:sym typeface="+mn-ea"/>
              </a:rPr>
              <a:t>NG</a:t>
            </a:r>
            <a:r>
              <a:rPr lang="en-US" altLang="zh-CN" sz="1600" b="1" dirty="0">
                <a:solidFill>
                  <a:srgbClr val="0000FF"/>
                </a:solidFill>
                <a:ea typeface="黑体" panose="02010600030101010101" pitchFamily="49" charset="-122"/>
                <a:cs typeface="Calibri" panose="020F0502020204030204" pitchFamily="34" charset="0"/>
              </a:rPr>
              <a:t> </a:t>
            </a:r>
            <a:r>
              <a:rPr lang="en-US" altLang="zh-CN" sz="1600" b="1" dirty="0">
                <a:solidFill>
                  <a:srgbClr val="0000FF"/>
                </a:solidFill>
                <a:ea typeface="黑体" panose="02010600030101010101" pitchFamily="49" charset="-122"/>
                <a:cs typeface="Calibri" panose="020F0502020204030204" pitchFamily="34" charset="0"/>
                <a:sym typeface="+mn-ea"/>
              </a:rPr>
              <a:t>consumption </a:t>
            </a:r>
            <a:r>
              <a:rPr lang="en-US" altLang="zh-CN" sz="1600" b="1" dirty="0">
                <a:solidFill>
                  <a:srgbClr val="0000FF"/>
                </a:solidFill>
                <a:ea typeface="黑体" panose="02010600030101010101" pitchFamily="49" charset="-122"/>
                <a:cs typeface="Calibri" panose="020F0502020204030204" pitchFamily="34" charset="0"/>
              </a:rPr>
              <a:t>increased by 86 bcm in 2022, the </a:t>
            </a:r>
            <a:r>
              <a:rPr lang="en-US" altLang="zh-CN" sz="1600" b="1" dirty="0">
                <a:solidFill>
                  <a:srgbClr val="0000FF"/>
                </a:solidFill>
                <a:ea typeface="黑体" panose="02010600030101010101" pitchFamily="49" charset="-122"/>
                <a:cs typeface="Calibri" panose="020F0502020204030204" pitchFamily="34" charset="0"/>
                <a:sym typeface="+mn-ea"/>
              </a:rPr>
              <a:t>external dependence rate</a:t>
            </a:r>
            <a:r>
              <a:rPr lang="en-US" altLang="zh-CN" sz="1600" b="1" dirty="0">
                <a:solidFill>
                  <a:srgbClr val="0000FF"/>
                </a:solidFill>
                <a:ea typeface="黑体" panose="02010600030101010101" pitchFamily="49" charset="-122"/>
                <a:cs typeface="Calibri" panose="020F0502020204030204" pitchFamily="34" charset="0"/>
              </a:rPr>
              <a:t> decreased from 43.6% to 40.2%.</a:t>
            </a:r>
            <a:endParaRPr lang="en-US" altLang="zh-CN" sz="1600" b="1" dirty="0">
              <a:solidFill>
                <a:srgbClr val="0000FF"/>
              </a:solidFill>
              <a:ea typeface="黑体" panose="02010600030101010101" pitchFamily="49" charset="-122"/>
              <a:cs typeface="Calibri" panose="020F0502020204030204" pitchFamily="34" charset="0"/>
            </a:endParaRPr>
          </a:p>
        </p:txBody>
      </p:sp>
      <p:sp>
        <p:nvSpPr>
          <p:cNvPr id="6" name="文本框 5"/>
          <p:cNvSpPr txBox="1"/>
          <p:nvPr/>
        </p:nvSpPr>
        <p:spPr bwMode="gray">
          <a:xfrm>
            <a:off x="1056005" y="5878195"/>
            <a:ext cx="10055860" cy="3949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China’s annual NG consumption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and imports</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National Bureau of Statistics</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 name="TextBox 3"/>
          <p:cNvSpPr txBox="1"/>
          <p:nvPr>
            <p:custDataLst>
              <p:tags r:id="rId2"/>
            </p:custDataLst>
          </p:nvPr>
        </p:nvSpPr>
        <p:spPr>
          <a:xfrm>
            <a:off x="407035" y="13335"/>
            <a:ext cx="11018520" cy="782320"/>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4. </a:t>
            </a:r>
            <a:r>
              <a:rPr sz="1800" dirty="0"/>
              <a:t>N</a:t>
            </a:r>
            <a:r>
              <a:rPr lang="en-US" sz="1800" dirty="0"/>
              <a:t>G</a:t>
            </a:r>
            <a:r>
              <a:rPr sz="1800" dirty="0"/>
              <a:t> consumption continue</a:t>
            </a:r>
            <a:r>
              <a:rPr lang="en-US" sz="1800" dirty="0"/>
              <a:t>s</a:t>
            </a:r>
            <a:r>
              <a:rPr sz="1800" dirty="0"/>
              <a:t> to </a:t>
            </a:r>
            <a:r>
              <a:rPr lang="en-US" sz="1800" dirty="0"/>
              <a:t>increase</a:t>
            </a:r>
            <a:r>
              <a:rPr sz="1800" dirty="0"/>
              <a:t>, and its </a:t>
            </a:r>
            <a:r>
              <a:rPr lang="en-US" sz="1800" dirty="0"/>
              <a:t>external </a:t>
            </a:r>
            <a:r>
              <a:rPr sz="1800" dirty="0"/>
              <a:t>dependence </a:t>
            </a:r>
            <a:r>
              <a:rPr lang="en-US" sz="1800" dirty="0"/>
              <a:t>rate</a:t>
            </a:r>
            <a:r>
              <a:rPr lang="en-US" sz="1800" dirty="0"/>
              <a:t> is controlled within an appropriate range</a:t>
            </a:r>
            <a:endParaRPr lang="en-US" sz="1800" dirty="0"/>
          </a:p>
        </p:txBody>
      </p:sp>
      <p:grpSp>
        <p:nvGrpSpPr>
          <p:cNvPr id="13" name="组合 12"/>
          <p:cNvGrpSpPr/>
          <p:nvPr/>
        </p:nvGrpSpPr>
        <p:grpSpPr>
          <a:xfrm>
            <a:off x="191770" y="2411115"/>
            <a:ext cx="11521440" cy="3335020"/>
            <a:chOff x="400" y="4721"/>
            <a:chExt cx="18144" cy="5089"/>
          </a:xfrm>
        </p:grpSpPr>
        <p:graphicFrame>
          <p:nvGraphicFramePr>
            <p:cNvPr id="9" name="图表 8"/>
            <p:cNvGraphicFramePr/>
            <p:nvPr/>
          </p:nvGraphicFramePr>
          <p:xfrm>
            <a:off x="400" y="4915"/>
            <a:ext cx="18144" cy="4895"/>
          </p:xfrm>
          <a:graphic>
            <a:graphicData uri="http://schemas.openxmlformats.org/drawingml/2006/chart">
              <c:chart xmlns:c="http://schemas.openxmlformats.org/drawingml/2006/chart" xmlns:r="http://schemas.openxmlformats.org/officeDocument/2006/relationships" r:id="rId1"/>
            </a:graphicData>
          </a:graphic>
        </p:graphicFrame>
        <p:sp>
          <p:nvSpPr>
            <p:cNvPr id="16" name="Rectangle 14"/>
            <p:cNvSpPr txBox="1">
              <a:spLocks noChangeArrowheads="1"/>
            </p:cNvSpPr>
            <p:nvPr>
              <p:custDataLst>
                <p:tags r:id="rId3"/>
              </p:custDataLst>
            </p:nvPr>
          </p:nvSpPr>
          <p:spPr bwMode="gray">
            <a:xfrm>
              <a:off x="7106" y="5627"/>
              <a:ext cx="2813" cy="27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External dependence rate (%)</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 name="Rectangle 14"/>
            <p:cNvSpPr txBox="1">
              <a:spLocks noChangeArrowheads="1"/>
            </p:cNvSpPr>
            <p:nvPr>
              <p:custDataLst>
                <p:tags r:id="rId4"/>
              </p:custDataLst>
            </p:nvPr>
          </p:nvSpPr>
          <p:spPr bwMode="gray">
            <a:xfrm>
              <a:off x="7106" y="5326"/>
              <a:ext cx="2813" cy="301"/>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Consumption (bcm)</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5"/>
              </p:custDataLst>
            </p:nvPr>
          </p:nvSpPr>
          <p:spPr bwMode="gray">
            <a:xfrm>
              <a:off x="3704" y="5326"/>
              <a:ext cx="2021" cy="3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a:t>
              </a: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roduction (bcm)</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8" name="Rectangle 14"/>
            <p:cNvSpPr txBox="1">
              <a:spLocks noChangeArrowheads="1"/>
            </p:cNvSpPr>
            <p:nvPr>
              <p:custDataLst>
                <p:tags r:id="rId6"/>
              </p:custDataLst>
            </p:nvPr>
          </p:nvSpPr>
          <p:spPr bwMode="gray">
            <a:xfrm>
              <a:off x="3704" y="5627"/>
              <a:ext cx="2021" cy="3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Imports (bcm)</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7"/>
              </p:custDataLst>
            </p:nvPr>
          </p:nvSpPr>
          <p:spPr bwMode="gray">
            <a:xfrm rot="16200000">
              <a:off x="-1196" y="6929"/>
              <a:ext cx="4639" cy="674"/>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 consumption, Production and imports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8"/>
              </p:custDataLst>
            </p:nvPr>
          </p:nvSpPr>
          <p:spPr bwMode="gray">
            <a:xfrm>
              <a:off x="1903" y="5060"/>
              <a:ext cx="234" cy="38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Rectangle 14"/>
            <p:cNvSpPr txBox="1">
              <a:spLocks noChangeArrowheads="1"/>
            </p:cNvSpPr>
            <p:nvPr>
              <p:custDataLst>
                <p:tags r:id="rId9"/>
              </p:custDataLst>
            </p:nvPr>
          </p:nvSpPr>
          <p:spPr bwMode="gray">
            <a:xfrm rot="16200000">
              <a:off x="15661" y="6711"/>
              <a:ext cx="4438" cy="45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external dependence rate (%)</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gray">
          <a:xfrm>
            <a:off x="2352040" y="6166485"/>
            <a:ext cx="7200900" cy="35242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The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 of</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NG</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in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primary</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energy consumption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 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TextBox 5"/>
          <p:cNvSpPr txBox="1"/>
          <p:nvPr/>
        </p:nvSpPr>
        <p:spPr bwMode="auto">
          <a:xfrm>
            <a:off x="479425" y="981075"/>
            <a:ext cx="10956290" cy="202120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just">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Compared with other major economies, the proportion of NG in primary energy consumption in China is relatively low (China 8.9%, World average 24.5%)</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just">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proportion of NG in primary energy consumption has doubled over the past decade, increasing from 4% to 8.9%. NG consumption has experienced a nearly fourfold growth, rising from 95.8 bcm to 364.6 bcm.</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3" name="TextBox 3"/>
          <p:cNvSpPr txBox="1"/>
          <p:nvPr>
            <p:custDataLst>
              <p:tags r:id="rId2"/>
            </p:custDataLst>
          </p:nvPr>
        </p:nvSpPr>
        <p:spPr>
          <a:xfrm>
            <a:off x="407670" y="297815"/>
            <a:ext cx="11572240"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5. </a:t>
            </a:r>
            <a:r>
              <a:rPr sz="1800" dirty="0"/>
              <a:t>Natural gas development </a:t>
            </a:r>
            <a:r>
              <a:rPr lang="en-US" sz="1800" dirty="0"/>
              <a:t>promotes</a:t>
            </a:r>
            <a:r>
              <a:rPr sz="1800" dirty="0"/>
              <a:t> energy structure transformation</a:t>
            </a:r>
            <a:endParaRPr sz="1800" dirty="0"/>
          </a:p>
        </p:txBody>
      </p:sp>
      <p:sp>
        <p:nvSpPr>
          <p:cNvPr id="11" name="Rectangle 14"/>
          <p:cNvSpPr txBox="1">
            <a:spLocks noChangeArrowheads="1"/>
          </p:cNvSpPr>
          <p:nvPr>
            <p:custDataLst>
              <p:tags r:id="rId3"/>
            </p:custDataLst>
          </p:nvPr>
        </p:nvSpPr>
        <p:spPr bwMode="gray">
          <a:xfrm>
            <a:off x="11052810" y="3359150"/>
            <a:ext cx="160020" cy="24447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4"/>
            </p:custDataLst>
          </p:nvPr>
        </p:nvSpPr>
        <p:spPr bwMode="gray">
          <a:xfrm>
            <a:off x="11052810" y="3279140"/>
            <a:ext cx="180340" cy="25946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12" name="组合 11"/>
          <p:cNvGrpSpPr/>
          <p:nvPr/>
        </p:nvGrpSpPr>
        <p:grpSpPr>
          <a:xfrm>
            <a:off x="407670" y="2673350"/>
            <a:ext cx="11175365" cy="3476625"/>
            <a:chOff x="755" y="4948"/>
            <a:chExt cx="17350" cy="5189"/>
          </a:xfrm>
        </p:grpSpPr>
        <p:graphicFrame>
          <p:nvGraphicFramePr>
            <p:cNvPr id="8" name="图表 7"/>
            <p:cNvGraphicFramePr/>
            <p:nvPr/>
          </p:nvGraphicFramePr>
          <p:xfrm>
            <a:off x="755" y="5177"/>
            <a:ext cx="17350" cy="4960"/>
          </p:xfrm>
          <a:graphic>
            <a:graphicData uri="http://schemas.openxmlformats.org/drawingml/2006/chart">
              <c:chart xmlns:c="http://schemas.openxmlformats.org/drawingml/2006/chart" xmlns:r="http://schemas.openxmlformats.org/officeDocument/2006/relationships" r:id="rId1"/>
            </a:graphicData>
          </a:graphic>
        </p:graphicFrame>
        <p:sp>
          <p:nvSpPr>
            <p:cNvPr id="16" name="Rectangle 14"/>
            <p:cNvSpPr txBox="1">
              <a:spLocks noChangeArrowheads="1"/>
            </p:cNvSpPr>
            <p:nvPr>
              <p:custDataLst>
                <p:tags r:id="rId5"/>
              </p:custDataLst>
            </p:nvPr>
          </p:nvSpPr>
          <p:spPr bwMode="gray">
            <a:xfrm>
              <a:off x="2683" y="5399"/>
              <a:ext cx="2813" cy="46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Consumption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6"/>
              </p:custDataLst>
            </p:nvPr>
          </p:nvSpPr>
          <p:spPr bwMode="gray">
            <a:xfrm>
              <a:off x="2682" y="5791"/>
              <a:ext cx="3237"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7"/>
              </p:custDataLst>
            </p:nvPr>
          </p:nvSpPr>
          <p:spPr bwMode="gray">
            <a:xfrm rot="16200000">
              <a:off x="-1132" y="7214"/>
              <a:ext cx="4438" cy="364"/>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 (%)</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7" name="Rectangle 14"/>
            <p:cNvSpPr txBox="1">
              <a:spLocks noChangeArrowheads="1"/>
            </p:cNvSpPr>
            <p:nvPr>
              <p:custDataLst>
                <p:tags r:id="rId8"/>
              </p:custDataLst>
            </p:nvPr>
          </p:nvSpPr>
          <p:spPr bwMode="gray">
            <a:xfrm rot="16200000">
              <a:off x="15417" y="6927"/>
              <a:ext cx="4438" cy="479"/>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Consumption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332657"/>
            <a:ext cx="12192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rPr>
              <a:t>Contents</a:t>
            </a:r>
            <a:endPar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cxnSp>
        <p:nvCxnSpPr>
          <p:cNvPr id="5" name="直接连接符 4"/>
          <p:cNvCxnSpPr/>
          <p:nvPr/>
        </p:nvCxnSpPr>
        <p:spPr>
          <a:xfrm>
            <a:off x="1524000" y="11406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custDataLst>
              <p:tags r:id="rId1"/>
            </p:custDataLst>
          </p:nvPr>
        </p:nvSpPr>
        <p:spPr bwMode="auto">
          <a:xfrm>
            <a:off x="820420" y="1716088"/>
            <a:ext cx="1159954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pattFill prst="sphere">
                  <a:fgClr>
                    <a:srgbClr val="FF0000"/>
                  </a:fgClr>
                  <a:bgClr>
                    <a:srgbClr val="FFFF99"/>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rPr>
              <a:t>S1: P</a:t>
            </a:r>
            <a:r>
              <a:rPr lang="zh-CN" altLang="en-US" sz="3000" b="1" dirty="0">
                <a:solidFill>
                  <a:srgbClr val="0000FF"/>
                </a:solidFill>
                <a:latin typeface="+mn-lt"/>
                <a:ea typeface="黑体" panose="02010600030101010101" pitchFamily="49" charset="-122"/>
                <a:cs typeface="+mn-lt"/>
              </a:rPr>
              <a:t>rogress of </a:t>
            </a:r>
            <a:r>
              <a:rPr lang="en-US" altLang="zh-CN" sz="3000" b="1" dirty="0">
                <a:solidFill>
                  <a:srgbClr val="0000FF"/>
                </a:solidFill>
                <a:latin typeface="+mn-lt"/>
                <a:ea typeface="黑体" panose="02010600030101010101" pitchFamily="49" charset="-122"/>
                <a:cs typeface="+mn-lt"/>
              </a:rPr>
              <a:t>g</a:t>
            </a:r>
            <a:r>
              <a:rPr lang="en-US" altLang="zh-CN" sz="3000" b="1" dirty="0">
                <a:solidFill>
                  <a:srgbClr val="0000FF"/>
                </a:solidFill>
                <a:latin typeface="+mn-lt"/>
                <a:ea typeface="黑体" panose="02010600030101010101" pitchFamily="49" charset="-122"/>
                <a:cs typeface="+mn-lt"/>
                <a:sym typeface="+mn-ea"/>
              </a:rPr>
              <a:t>lobal </a:t>
            </a:r>
            <a:r>
              <a:rPr lang="en-US" altLang="zh-CN" sz="3000" b="1" dirty="0">
                <a:solidFill>
                  <a:srgbClr val="0000FF"/>
                </a:solidFill>
                <a:latin typeface="+mn-lt"/>
                <a:ea typeface="黑体" panose="02010600030101010101" pitchFamily="49" charset="-122"/>
                <a:cs typeface="+mn-lt"/>
              </a:rPr>
              <a:t>NG</a:t>
            </a:r>
            <a:r>
              <a:rPr lang="zh-CN" altLang="en-US" sz="3000" b="1" dirty="0">
                <a:solidFill>
                  <a:srgbClr val="0000FF"/>
                </a:solidFill>
                <a:latin typeface="+mn-lt"/>
                <a:ea typeface="黑体" panose="02010600030101010101" pitchFamily="49" charset="-122"/>
                <a:cs typeface="+mn-lt"/>
              </a:rPr>
              <a:t> development</a:t>
            </a:r>
            <a:endParaRPr lang="zh-CN" altLang="en-US" sz="3000" b="1" dirty="0">
              <a:solidFill>
                <a:srgbClr val="0000FF"/>
              </a:solidFill>
              <a:latin typeface="+mn-lt"/>
              <a:ea typeface="黑体" panose="02010600030101010101" pitchFamily="49" charset="-122"/>
              <a:cs typeface="+mn-lt"/>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S2: P</a:t>
            </a:r>
            <a:r>
              <a:rPr lang="zh-CN" altLang="en-US" sz="3000" b="1" dirty="0">
                <a:solidFill>
                  <a:srgbClr val="0000FF"/>
                </a:solidFill>
                <a:latin typeface="+mn-lt"/>
                <a:ea typeface="黑体" panose="02010600030101010101" pitchFamily="49" charset="-122"/>
                <a:cs typeface="+mn-lt"/>
                <a:sym typeface="+mn-ea"/>
              </a:rPr>
              <a:t>rogress 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FF0000"/>
                </a:solidFill>
                <a:latin typeface="+mn-lt"/>
                <a:ea typeface="黑体" panose="02010600030101010101" pitchFamily="49" charset="-122"/>
                <a:cs typeface="+mn-lt"/>
                <a:sym typeface="+mn-ea"/>
              </a:rPr>
              <a:t>S3: P</a:t>
            </a:r>
            <a:r>
              <a:rPr lang="zh-CN" altLang="en-US" sz="3000" b="1" dirty="0">
                <a:solidFill>
                  <a:srgbClr val="FF0000"/>
                </a:solidFill>
                <a:latin typeface="+mn-lt"/>
                <a:ea typeface="黑体" panose="02010600030101010101" pitchFamily="49" charset="-122"/>
                <a:cs typeface="+mn-lt"/>
                <a:sym typeface="+mn-ea"/>
              </a:rPr>
              <a:t>rogress </a:t>
            </a:r>
            <a:r>
              <a:rPr lang="en-US" altLang="zh-CN" sz="3000" b="1" dirty="0">
                <a:solidFill>
                  <a:srgbClr val="FF0000"/>
                </a:solidFill>
                <a:latin typeface="+mn-lt"/>
                <a:ea typeface="黑体" panose="02010600030101010101" pitchFamily="49" charset="-122"/>
                <a:cs typeface="+mn-lt"/>
                <a:sym typeface="+mn-ea"/>
              </a:rPr>
              <a:t>and challenge </a:t>
            </a:r>
            <a:r>
              <a:rPr lang="zh-CN" altLang="en-US" sz="3000" b="1" dirty="0">
                <a:solidFill>
                  <a:srgbClr val="FF0000"/>
                </a:solidFill>
                <a:latin typeface="+mn-lt"/>
                <a:ea typeface="黑体" panose="02010600030101010101" pitchFamily="49" charset="-122"/>
                <a:cs typeface="+mn-lt"/>
                <a:sym typeface="+mn-ea"/>
              </a:rPr>
              <a:t>of </a:t>
            </a:r>
            <a:r>
              <a:rPr lang="en-US" altLang="zh-CN" sz="3000" b="1" dirty="0">
                <a:solidFill>
                  <a:srgbClr val="FF0000"/>
                </a:solidFill>
                <a:latin typeface="+mn-lt"/>
                <a:ea typeface="黑体" panose="02010600030101010101" pitchFamily="49" charset="-122"/>
                <a:cs typeface="+mn-lt"/>
                <a:sym typeface="+mn-ea"/>
              </a:rPr>
              <a:t>NG</a:t>
            </a:r>
            <a:r>
              <a:rPr lang="zh-CN" altLang="en-US" sz="3000" b="1" dirty="0">
                <a:solidFill>
                  <a:srgbClr val="FF0000"/>
                </a:solidFill>
                <a:latin typeface="+mn-lt"/>
                <a:ea typeface="黑体" panose="02010600030101010101" pitchFamily="49" charset="-122"/>
                <a:cs typeface="+mn-lt"/>
                <a:sym typeface="+mn-ea"/>
              </a:rPr>
              <a:t> development</a:t>
            </a:r>
            <a:r>
              <a:rPr lang="en-US" altLang="zh-CN" sz="3000" b="1" dirty="0">
                <a:solidFill>
                  <a:srgbClr val="FF0000"/>
                </a:solidFill>
                <a:latin typeface="+mn-lt"/>
                <a:ea typeface="黑体" panose="02010600030101010101" pitchFamily="49" charset="-122"/>
                <a:cs typeface="+mn-lt"/>
                <a:sym typeface="+mn-ea"/>
              </a:rPr>
              <a:t> in PetroChina</a:t>
            </a:r>
            <a:endParaRPr lang="en-US" altLang="zh-CN" sz="3000" b="1" dirty="0">
              <a:solidFill>
                <a:srgbClr val="FF0000"/>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S4: </a:t>
            </a:r>
            <a:r>
              <a:rPr lang="en-US" altLang="zh-CN" sz="3000" b="1" dirty="0">
                <a:solidFill>
                  <a:srgbClr val="0000FF"/>
                </a:solidFill>
                <a:latin typeface="+mn-lt"/>
                <a:ea typeface="黑体" panose="02010600030101010101" pitchFamily="49" charset="-122"/>
                <a:cs typeface="+mn-lt"/>
              </a:rPr>
              <a:t>Outlook of NG development in</a:t>
            </a:r>
            <a:r>
              <a:rPr lang="en-US" altLang="zh-CN" sz="3000" b="1" dirty="0">
                <a:solidFill>
                  <a:srgbClr val="0000FF"/>
                </a:solidFill>
                <a:latin typeface="+mn-lt"/>
                <a:ea typeface="黑体" panose="02010600030101010101" pitchFamily="49" charset="-122"/>
                <a:cs typeface="+mn-lt"/>
                <a:sym typeface="+mn-ea"/>
              </a:rPr>
              <a:t> China and </a:t>
            </a:r>
            <a:r>
              <a:rPr lang="en-US" altLang="zh-CN" sz="3000" b="1" dirty="0">
                <a:solidFill>
                  <a:srgbClr val="0000FF"/>
                </a:solidFill>
                <a:latin typeface="+mn-lt"/>
                <a:ea typeface="黑体" panose="02010600030101010101" pitchFamily="49" charset="-122"/>
                <a:cs typeface="+mn-lt"/>
                <a:sym typeface="+mn-ea"/>
              </a:rPr>
              <a:t>PetroChina</a:t>
            </a:r>
            <a:endParaRPr lang="en-US" altLang="zh-CN" sz="3000" b="1" dirty="0">
              <a:solidFill>
                <a:srgbClr val="0000FF"/>
              </a:solidFill>
              <a:latin typeface="+mn-lt"/>
              <a:ea typeface="黑体" panose="02010600030101010101" pitchFamily="49" charset="-122"/>
              <a:cs typeface="+mn-lt"/>
              <a:sym typeface="+mn-ea"/>
            </a:endParaRPr>
          </a:p>
        </p:txBody>
      </p:sp>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bwMode="gray">
          <a:xfrm>
            <a:off x="3647900" y="6307817"/>
            <a:ext cx="4660988" cy="30289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 annual NG</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production</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2" name="矩形 31"/>
          <p:cNvSpPr/>
          <p:nvPr>
            <p:custDataLst>
              <p:tags r:id="rId2"/>
            </p:custDataLst>
          </p:nvPr>
        </p:nvSpPr>
        <p:spPr>
          <a:xfrm>
            <a:off x="144145" y="260350"/>
            <a:ext cx="12167870" cy="521970"/>
          </a:xfrm>
          <a:prstGeom prst="rect">
            <a:avLst/>
          </a:prstGeom>
        </p:spPr>
        <p:txBody>
          <a:bodyPr wrap="square">
            <a:spAutoFit/>
          </a:bodyPr>
          <a:p>
            <a:pPr algn="l"/>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  S3.1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Progress of NG development in PetroChina</a:t>
            </a:r>
            <a:endPar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
        <p:nvSpPr>
          <p:cNvPr id="3" name="TextBox 3"/>
          <p:cNvSpPr txBox="1"/>
          <p:nvPr>
            <p:custDataLst>
              <p:tags r:id="rId3"/>
            </p:custDataLst>
          </p:nvPr>
        </p:nvSpPr>
        <p:spPr>
          <a:xfrm>
            <a:off x="314960" y="1039495"/>
            <a:ext cx="11216005"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1. </a:t>
            </a:r>
            <a:r>
              <a:rPr sz="1800" dirty="0">
                <a:sym typeface="+mn-ea"/>
              </a:rPr>
              <a:t>PetroChina</a:t>
            </a:r>
            <a:r>
              <a:rPr lang="en-US" sz="1800" dirty="0">
                <a:sym typeface="+mn-ea"/>
              </a:rPr>
              <a:t>'s </a:t>
            </a:r>
            <a:r>
              <a:rPr sz="1800" dirty="0"/>
              <a:t>NG </a:t>
            </a:r>
            <a:r>
              <a:rPr lang="en-US" sz="1800" dirty="0"/>
              <a:t>production experienced significant growth</a:t>
            </a:r>
            <a:r>
              <a:rPr sz="1800" dirty="0"/>
              <a:t> </a:t>
            </a:r>
            <a:r>
              <a:rPr lang="en-US" sz="1800" dirty="0"/>
              <a:t>over the</a:t>
            </a:r>
            <a:r>
              <a:rPr sz="1800" dirty="0"/>
              <a:t> </a:t>
            </a:r>
            <a:r>
              <a:rPr lang="en-US" sz="1800" dirty="0"/>
              <a:t>past few decades</a:t>
            </a:r>
            <a:endParaRPr lang="en-US" sz="1800" dirty="0"/>
          </a:p>
        </p:txBody>
      </p:sp>
      <p:sp>
        <p:nvSpPr>
          <p:cNvPr id="5" name="TextBox 5"/>
          <p:cNvSpPr txBox="1"/>
          <p:nvPr>
            <p:custDataLst>
              <p:tags r:id="rId4"/>
            </p:custDataLst>
          </p:nvPr>
        </p:nvSpPr>
        <p:spPr bwMode="auto">
          <a:xfrm>
            <a:off x="358140" y="1484630"/>
            <a:ext cx="11523980" cy="147129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l">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Initial stage (1949-1977) : NG business of PetroChina began to develop in Sichuan, NG production exceeding 10 bcm in 1977</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l">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Slow growth stage (1977-2001) : 1977 to 2001, mainly conventional gas, and production slowly increased by 20 bcm</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l">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Rapid growth stage (2001- ) :  NG production experienced a significant surge, rising from 20.6 bcm in 2001 to 145.5 bcm in 2022</a:t>
            </a:r>
            <a:r>
              <a:rPr lang="en-US" altLang="zh-CN" sz="1600" b="1" dirty="0">
                <a:solidFill>
                  <a:srgbClr val="0000FF"/>
                </a:solidFill>
                <a:ea typeface="黑体" panose="02010600030101010101" pitchFamily="49" charset="-122"/>
                <a:cs typeface="Calibri" panose="020F0502020204030204" pitchFamily="34" charset="0"/>
                <a:sym typeface="+mn-ea"/>
              </a:rPr>
              <a:t>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grpSp>
        <p:nvGrpSpPr>
          <p:cNvPr id="26" name="组合 25"/>
          <p:cNvGrpSpPr/>
          <p:nvPr/>
        </p:nvGrpSpPr>
        <p:grpSpPr>
          <a:xfrm>
            <a:off x="532765" y="2718435"/>
            <a:ext cx="11172825" cy="3527325"/>
            <a:chOff x="1210" y="4299"/>
            <a:chExt cx="17595" cy="5774"/>
          </a:xfrm>
        </p:grpSpPr>
        <p:graphicFrame>
          <p:nvGraphicFramePr>
            <p:cNvPr id="21" name="图表 20"/>
            <p:cNvGraphicFramePr/>
            <p:nvPr/>
          </p:nvGraphicFramePr>
          <p:xfrm>
            <a:off x="1354" y="4403"/>
            <a:ext cx="16798" cy="4891"/>
          </p:xfrm>
          <a:graphic>
            <a:graphicData uri="http://schemas.openxmlformats.org/drawingml/2006/chart">
              <c:chart xmlns:c="http://schemas.openxmlformats.org/drawingml/2006/chart" xmlns:r="http://schemas.openxmlformats.org/officeDocument/2006/relationships" r:id="rId1"/>
            </a:graphicData>
          </a:graphic>
        </p:graphicFrame>
        <p:cxnSp>
          <p:nvCxnSpPr>
            <p:cNvPr id="8" name="直接箭头连接符 7"/>
            <p:cNvCxnSpPr/>
            <p:nvPr/>
          </p:nvCxnSpPr>
          <p:spPr>
            <a:xfrm>
              <a:off x="1855" y="10032"/>
              <a:ext cx="16171" cy="41"/>
            </a:xfrm>
            <a:prstGeom prst="straightConnector1">
              <a:avLst/>
            </a:prstGeom>
            <a:ln w="190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242" y="9748"/>
              <a:ext cx="0" cy="2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11"/>
            <p:cNvSpPr txBox="1">
              <a:spLocks noChangeArrowheads="1"/>
            </p:cNvSpPr>
            <p:nvPr/>
          </p:nvSpPr>
          <p:spPr bwMode="auto">
            <a:xfrm>
              <a:off x="1776" y="9221"/>
              <a:ext cx="588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1050" b="0">
                  <a:ea typeface="黑体" panose="02010600030101010101" pitchFamily="49" charset="-122"/>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fontAlgn="auto">
                <a:spcBef>
                  <a:spcPts val="0"/>
                </a:spcBef>
                <a:spcAft>
                  <a:spcPts val="0"/>
                </a:spcAft>
                <a:defRPr/>
              </a:pPr>
              <a:r>
                <a:rPr lang="en-US" altLang="zh-CN" sz="1065" dirty="0">
                  <a:solidFill>
                    <a:srgbClr val="000099"/>
                  </a:solidFill>
                  <a:latin typeface="微软雅黑" panose="020B0503020204020204" charset="-122"/>
                  <a:ea typeface="微软雅黑" panose="020B0503020204020204" charset="-122"/>
                  <a:sym typeface="+mn-ea"/>
                </a:rPr>
                <a:t>Small and medium sized </a:t>
              </a:r>
              <a:r>
                <a:rPr lang="zh-CN" altLang="en-US" sz="1065" dirty="0">
                  <a:solidFill>
                    <a:srgbClr val="000099"/>
                  </a:solidFill>
                  <a:latin typeface="微软雅黑" panose="020B0503020204020204" charset="-122"/>
                  <a:ea typeface="微软雅黑" panose="020B0503020204020204" charset="-122"/>
                  <a:sym typeface="+mn-ea"/>
                </a:rPr>
                <a:t>gas fields</a:t>
              </a:r>
              <a:r>
                <a:rPr lang="en-US" altLang="zh-CN" sz="1065" dirty="0">
                  <a:solidFill>
                    <a:srgbClr val="000099"/>
                  </a:solidFill>
                  <a:latin typeface="微软雅黑" panose="020B0503020204020204" charset="-122"/>
                  <a:ea typeface="微软雅黑" panose="020B0503020204020204" charset="-122"/>
                  <a:sym typeface="+mn-ea"/>
                </a:rPr>
                <a:t> in </a:t>
              </a:r>
              <a:r>
                <a:rPr lang="zh-CN" altLang="en-US" sz="1065" dirty="0">
                  <a:solidFill>
                    <a:srgbClr val="000099"/>
                  </a:solidFill>
                  <a:latin typeface="微软雅黑" panose="020B0503020204020204" charset="-122"/>
                  <a:ea typeface="微软雅黑" panose="020B0503020204020204" charset="-122"/>
                </a:rPr>
                <a:t>Sichuan Basin , Sichuan-Chongqing gas pipeline network </a:t>
              </a:r>
              <a:endParaRPr lang="zh-CN" altLang="en-US" sz="1065" dirty="0">
                <a:solidFill>
                  <a:srgbClr val="000099"/>
                </a:solidFill>
                <a:latin typeface="微软雅黑" panose="020B0503020204020204" charset="-122"/>
                <a:ea typeface="微软雅黑" panose="020B0503020204020204" charset="-122"/>
              </a:endParaRPr>
            </a:p>
          </p:txBody>
        </p:sp>
        <p:sp>
          <p:nvSpPr>
            <p:cNvPr id="11" name="TextBox 8"/>
            <p:cNvSpPr txBox="1">
              <a:spLocks noChangeArrowheads="1"/>
            </p:cNvSpPr>
            <p:nvPr/>
          </p:nvSpPr>
          <p:spPr bwMode="auto">
            <a:xfrm>
              <a:off x="8101" y="9215"/>
              <a:ext cx="5087"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1050" b="0">
                  <a:ea typeface="黑体" panose="02010600030101010101" pitchFamily="49" charset="-122"/>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fontAlgn="auto">
                <a:spcBef>
                  <a:spcPts val="0"/>
                </a:spcBef>
                <a:spcAft>
                  <a:spcPts val="0"/>
                </a:spcAft>
                <a:defRPr/>
              </a:pPr>
              <a:r>
                <a:rPr lang="en-US" altLang="zh-CN" sz="1065" dirty="0">
                  <a:solidFill>
                    <a:srgbClr val="000099"/>
                  </a:solidFill>
                  <a:latin typeface="微软雅黑" panose="020B0503020204020204" charset="-122"/>
                  <a:ea typeface="微软雅黑" panose="020B0503020204020204" charset="-122"/>
                </a:rPr>
                <a:t>Conventional gas, Jin</a:t>
              </a:r>
              <a:r>
                <a:rPr lang="en-US" altLang="zh-CN" sz="1065" dirty="0">
                  <a:solidFill>
                    <a:srgbClr val="000099"/>
                  </a:solidFill>
                  <a:latin typeface="微软雅黑" panose="020B0503020204020204" charset="-122"/>
                  <a:ea typeface="微软雅黑" panose="020B0503020204020204" charset="-122"/>
                </a:rPr>
                <a:t>gbian Gas field, </a:t>
              </a:r>
              <a:r>
                <a:rPr lang="en-US" altLang="zh-CN" sz="1065" dirty="0">
                  <a:solidFill>
                    <a:srgbClr val="000099"/>
                  </a:solidFill>
                  <a:latin typeface="微软雅黑" panose="020B0503020204020204" charset="-122"/>
                  <a:ea typeface="微软雅黑" panose="020B0503020204020204" charset="-122"/>
                  <a:sym typeface="+mn-ea"/>
                </a:rPr>
                <a:t>Shanxi-Beijing gas pipeline</a:t>
              </a:r>
              <a:endParaRPr lang="zh-CN" altLang="en-US" sz="1065" dirty="0">
                <a:solidFill>
                  <a:srgbClr val="000099"/>
                </a:solidFill>
                <a:latin typeface="微软雅黑" panose="020B0503020204020204" charset="-122"/>
                <a:ea typeface="微软雅黑" panose="020B0503020204020204" charset="-122"/>
              </a:endParaRPr>
            </a:p>
          </p:txBody>
        </p:sp>
        <p:cxnSp>
          <p:nvCxnSpPr>
            <p:cNvPr id="13" name="直接连接符 12"/>
            <p:cNvCxnSpPr/>
            <p:nvPr/>
          </p:nvCxnSpPr>
          <p:spPr>
            <a:xfrm>
              <a:off x="8048" y="9748"/>
              <a:ext cx="0" cy="2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Box 27"/>
            <p:cNvSpPr txBox="1">
              <a:spLocks noChangeArrowheads="1"/>
            </p:cNvSpPr>
            <p:nvPr/>
          </p:nvSpPr>
          <p:spPr bwMode="auto">
            <a:xfrm>
              <a:off x="2569" y="4570"/>
              <a:ext cx="5100" cy="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215900" indent="-215900" algn="l" defTabSz="1219200" eaLnBrk="1" fontAlgn="auto" latinLnBrk="0"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rPr>
                <a:t>Exceeding 20 bcm in 2001</a:t>
              </a:r>
              <a:endParaRPr lang="en-US" altLang="zh-CN" sz="1335" b="1" dirty="0">
                <a:solidFill>
                  <a:srgbClr val="000099"/>
                </a:solidFill>
                <a:latin typeface="微软雅黑" panose="020B0503020204020204" charset="-122"/>
                <a:ea typeface="微软雅黑" panose="020B0503020204020204" charset="-122"/>
              </a:endParaRPr>
            </a:p>
            <a:p>
              <a:pPr marL="215900" indent="-215900" algn="l" defTabSz="1219200" eaLnBrk="1" fontAlgn="auto" latinLnBrk="0"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a:t>
              </a:r>
              <a:r>
                <a:rPr lang="en-US" altLang="zh-CN" sz="1335" b="1" dirty="0">
                  <a:solidFill>
                    <a:srgbClr val="000099"/>
                  </a:solidFill>
                  <a:latin typeface="微软雅黑" panose="020B0503020204020204" charset="-122"/>
                  <a:ea typeface="微软雅黑" panose="020B0503020204020204" charset="-122"/>
                  <a:sym typeface="+mn-ea"/>
                </a:rPr>
                <a:t>xceeding 50 bcm in 2005</a:t>
              </a:r>
              <a:endParaRPr lang="en-US" altLang="zh-CN" sz="1335" b="1" dirty="0">
                <a:solidFill>
                  <a:srgbClr val="000099"/>
                </a:solidFill>
                <a:latin typeface="微软雅黑" panose="020B0503020204020204" charset="-122"/>
                <a:ea typeface="微软雅黑" panose="020B0503020204020204" charset="-122"/>
              </a:endParaRPr>
            </a:p>
            <a:p>
              <a:pPr marL="215900" indent="-215900" algn="l" defTabSz="1219200" eaLnBrk="1" fontAlgn="auto" latinLnBrk="0"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a:t>
              </a:r>
              <a:r>
                <a:rPr lang="en-US" altLang="zh-CN" sz="1335" b="1" dirty="0">
                  <a:solidFill>
                    <a:srgbClr val="000099"/>
                  </a:solidFill>
                  <a:latin typeface="微软雅黑" panose="020B0503020204020204" charset="-122"/>
                  <a:ea typeface="微软雅黑" panose="020B0503020204020204" charset="-122"/>
                  <a:sym typeface="+mn-ea"/>
                </a:rPr>
                <a:t>xceeding 70 bcm in 2010</a:t>
              </a:r>
              <a:endParaRPr lang="en-US" altLang="zh-CN" sz="1335" b="1" dirty="0">
                <a:solidFill>
                  <a:srgbClr val="000099"/>
                </a:solidFill>
                <a:latin typeface="微软雅黑" panose="020B0503020204020204" charset="-122"/>
                <a:ea typeface="微软雅黑" panose="020B0503020204020204" charset="-122"/>
              </a:endParaRPr>
            </a:p>
            <a:p>
              <a:pPr marL="215900" indent="-215900" defTabSz="1219200" eaLnBrk="1" fontAlgn="auto" latinLnBrk="0"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rPr>
                <a:t>E</a:t>
              </a:r>
              <a:r>
                <a:rPr lang="en-US" altLang="zh-CN" sz="1335" b="1" dirty="0">
                  <a:solidFill>
                    <a:srgbClr val="000099"/>
                  </a:solidFill>
                  <a:latin typeface="微软雅黑" panose="020B0503020204020204" charset="-122"/>
                  <a:ea typeface="微软雅黑" panose="020B0503020204020204" charset="-122"/>
                  <a:cs typeface="宋体" panose="02010600030101010101" pitchFamily="2" charset="-122"/>
                  <a:sym typeface="+mn-ea"/>
                </a:rPr>
                <a:t>xceeding 80 bcm in </a:t>
              </a:r>
              <a:r>
                <a:rPr lang="en-US" altLang="zh-CN" sz="1335" b="1" dirty="0">
                  <a:solidFill>
                    <a:srgbClr val="000099"/>
                  </a:solidFill>
                  <a:latin typeface="微软雅黑" panose="020B0503020204020204" charset="-122"/>
                  <a:ea typeface="微软雅黑" panose="020B0503020204020204" charset="-122"/>
                  <a:sym typeface="+mn-ea"/>
                </a:rPr>
                <a:t>2013</a:t>
              </a:r>
              <a:endParaRPr lang="en-US" altLang="zh-CN" sz="1335" b="1" dirty="0">
                <a:solidFill>
                  <a:srgbClr val="000099"/>
                </a:solidFill>
                <a:latin typeface="微软雅黑" panose="020B0503020204020204" charset="-122"/>
                <a:ea typeface="微软雅黑" panose="020B0503020204020204" charset="-122"/>
              </a:endParaRPr>
            </a:p>
          </p:txBody>
        </p:sp>
        <p:sp>
          <p:nvSpPr>
            <p:cNvPr id="18" name="Text Box 27"/>
            <p:cNvSpPr txBox="1">
              <a:spLocks noChangeArrowheads="1"/>
            </p:cNvSpPr>
            <p:nvPr/>
          </p:nvSpPr>
          <p:spPr bwMode="auto">
            <a:xfrm>
              <a:off x="7613" y="4524"/>
              <a:ext cx="4536" cy="216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215900" lvl="0" indent="-215900" algn="l" defTabSz="1219200" eaLnBrk="1" fontAlgn="auto"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Exceeding 90 bcm in </a:t>
              </a:r>
              <a:r>
                <a:rPr lang="en-US" altLang="zh-CN" sz="1335" b="1" dirty="0">
                  <a:solidFill>
                    <a:srgbClr val="000099"/>
                  </a:solidFill>
                  <a:latin typeface="微软雅黑" panose="020B0503020204020204" charset="-122"/>
                  <a:ea typeface="微软雅黑" panose="020B0503020204020204" charset="-122"/>
                  <a:sym typeface="+mn-ea"/>
                </a:rPr>
                <a:t>2014</a:t>
              </a:r>
              <a:endParaRPr lang="en-US" altLang="zh-CN" sz="1335" b="1" dirty="0">
                <a:solidFill>
                  <a:srgbClr val="000099"/>
                </a:solidFill>
                <a:latin typeface="微软雅黑" panose="020B0503020204020204" charset="-122"/>
                <a:ea typeface="微软雅黑" panose="020B0503020204020204" charset="-122"/>
                <a:sym typeface="+mn-ea"/>
              </a:endParaRPr>
            </a:p>
            <a:p>
              <a:pPr marL="215900" lvl="0" indent="-215900" algn="l" defTabSz="1219200" eaLnBrk="1" fontAlgn="auto"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Exceeding 100 bcm in </a:t>
              </a:r>
              <a:r>
                <a:rPr lang="en-US" altLang="zh-CN" sz="1335" b="1" dirty="0">
                  <a:solidFill>
                    <a:srgbClr val="000099"/>
                  </a:solidFill>
                  <a:latin typeface="微软雅黑" panose="020B0503020204020204" charset="-122"/>
                  <a:ea typeface="微软雅黑" panose="020B0503020204020204" charset="-122"/>
                  <a:sym typeface="+mn-ea"/>
                </a:rPr>
                <a:t>2017</a:t>
              </a:r>
              <a:endParaRPr lang="en-US" altLang="zh-CN" sz="1335" b="1" dirty="0">
                <a:solidFill>
                  <a:srgbClr val="000099"/>
                </a:solidFill>
                <a:latin typeface="微软雅黑" panose="020B0503020204020204" charset="-122"/>
                <a:ea typeface="微软雅黑" panose="020B0503020204020204" charset="-122"/>
                <a:sym typeface="+mn-ea"/>
              </a:endParaRPr>
            </a:p>
            <a:p>
              <a:pPr marL="215900" lvl="0" indent="-215900" algn="l" defTabSz="1219200" eaLnBrk="1" fontAlgn="auto"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Exceeding 110 bcm in </a:t>
              </a:r>
              <a:r>
                <a:rPr lang="en-US" altLang="zh-CN" sz="1335" b="1" dirty="0">
                  <a:solidFill>
                    <a:srgbClr val="000099"/>
                  </a:solidFill>
                  <a:latin typeface="微软雅黑" panose="020B0503020204020204" charset="-122"/>
                  <a:ea typeface="微软雅黑" panose="020B0503020204020204" charset="-122"/>
                  <a:sym typeface="+mn-ea"/>
                </a:rPr>
                <a:t>2019</a:t>
              </a:r>
              <a:endParaRPr lang="en-US" altLang="zh-CN" sz="1335" b="1" dirty="0">
                <a:solidFill>
                  <a:srgbClr val="000099"/>
                </a:solidFill>
                <a:latin typeface="微软雅黑" panose="020B0503020204020204" charset="-122"/>
                <a:ea typeface="微软雅黑" panose="020B0503020204020204" charset="-122"/>
                <a:sym typeface="+mn-ea"/>
              </a:endParaRPr>
            </a:p>
            <a:p>
              <a:pPr marL="215900" lvl="0" indent="-215900" algn="l" defTabSz="1219200" eaLnBrk="1" fontAlgn="auto" hangingPunct="1">
                <a:lnSpc>
                  <a:spcPts val="2400"/>
                </a:lnSpc>
                <a:spcBef>
                  <a:spcPts val="0"/>
                </a:spcBef>
                <a:spcAft>
                  <a:spcPts val="0"/>
                </a:spcAft>
                <a:buClr>
                  <a:srgbClr val="C00000"/>
                </a:buClr>
                <a:buSzPts val="1400"/>
                <a:buFont typeface="Wingdings" panose="05000000000000000000" pitchFamily="2" charset="2"/>
                <a:buChar char="l"/>
                <a:defRPr/>
              </a:pPr>
              <a:r>
                <a:rPr lang="en-US" altLang="zh-CN" sz="1335" b="1" dirty="0">
                  <a:solidFill>
                    <a:srgbClr val="000099"/>
                  </a:solidFill>
                  <a:latin typeface="微软雅黑" panose="020B0503020204020204" charset="-122"/>
                  <a:ea typeface="微软雅黑" panose="020B0503020204020204" charset="-122"/>
                  <a:sym typeface="+mn-ea"/>
                </a:rPr>
                <a:t>Exceeding 130 bcm in </a:t>
              </a:r>
              <a:r>
                <a:rPr lang="en-US" altLang="zh-CN" sz="1335" b="1" dirty="0">
                  <a:solidFill>
                    <a:srgbClr val="000099"/>
                  </a:solidFill>
                  <a:latin typeface="微软雅黑" panose="020B0503020204020204" charset="-122"/>
                  <a:ea typeface="微软雅黑" panose="020B0503020204020204" charset="-122"/>
                  <a:sym typeface="+mn-ea"/>
                </a:rPr>
                <a:t>2020</a:t>
              </a:r>
              <a:endParaRPr lang="en-US" altLang="zh-CN" sz="1335" b="1" dirty="0">
                <a:solidFill>
                  <a:srgbClr val="000099"/>
                </a:solidFill>
                <a:latin typeface="微软雅黑" panose="020B0503020204020204" charset="-122"/>
                <a:ea typeface="微软雅黑" panose="020B0503020204020204" charset="-122"/>
                <a:sym typeface="+mn-ea"/>
              </a:endParaRPr>
            </a:p>
          </p:txBody>
        </p:sp>
        <p:sp>
          <p:nvSpPr>
            <p:cNvPr id="2" name="Rectangle 14"/>
            <p:cNvSpPr txBox="1">
              <a:spLocks noChangeArrowheads="1"/>
            </p:cNvSpPr>
            <p:nvPr>
              <p:custDataLst>
                <p:tags r:id="rId5"/>
              </p:custDataLst>
            </p:nvPr>
          </p:nvSpPr>
          <p:spPr bwMode="gray">
            <a:xfrm>
              <a:off x="3023" y="7452"/>
              <a:ext cx="1435"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rPr>
                <a:t>Initial stage</a:t>
              </a:r>
              <a:endPar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6"/>
              </p:custDataLst>
            </p:nvPr>
          </p:nvSpPr>
          <p:spPr bwMode="gray">
            <a:xfrm>
              <a:off x="9195" y="7328"/>
              <a:ext cx="2534"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rPr>
                <a:t>Slow growth stage</a:t>
              </a:r>
              <a:endPar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3" name="Rectangle 14"/>
            <p:cNvSpPr txBox="1">
              <a:spLocks noChangeArrowheads="1"/>
            </p:cNvSpPr>
            <p:nvPr>
              <p:custDataLst>
                <p:tags r:id="rId7"/>
              </p:custDataLst>
            </p:nvPr>
          </p:nvSpPr>
          <p:spPr bwMode="gray">
            <a:xfrm rot="19800000">
              <a:off x="13837" y="5554"/>
              <a:ext cx="2534"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rPr>
                <a:t>Rapid growth stage </a:t>
              </a:r>
              <a:endParaRPr lang="en-US" altLang="zh-CN" sz="1200" b="1" dirty="0">
                <a:solidFill>
                  <a:srgbClr val="FF0000"/>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4" name="Rectangle 14"/>
            <p:cNvSpPr txBox="1">
              <a:spLocks noChangeArrowheads="1"/>
            </p:cNvSpPr>
            <p:nvPr>
              <p:custDataLst>
                <p:tags r:id="rId8"/>
              </p:custDataLst>
            </p:nvPr>
          </p:nvSpPr>
          <p:spPr bwMode="gray">
            <a:xfrm rot="16200000">
              <a:off x="-640" y="6148"/>
              <a:ext cx="4021" cy="322"/>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9"/>
              </p:custDataLst>
            </p:nvPr>
          </p:nvSpPr>
          <p:spPr bwMode="gray">
            <a:xfrm>
              <a:off x="1889" y="4334"/>
              <a:ext cx="130" cy="38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TextBox 11"/>
            <p:cNvSpPr txBox="1">
              <a:spLocks noChangeArrowheads="1"/>
            </p:cNvSpPr>
            <p:nvPr/>
          </p:nvSpPr>
          <p:spPr bwMode="auto">
            <a:xfrm>
              <a:off x="13064" y="9152"/>
              <a:ext cx="5741"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auto" hangingPunct="1">
                <a:spcBef>
                  <a:spcPts val="0"/>
                </a:spcBef>
                <a:spcAft>
                  <a:spcPts val="0"/>
                </a:spcAft>
                <a:defRPr/>
              </a:pPr>
              <a:r>
                <a:rPr lang="en-US" sz="1000" dirty="0">
                  <a:solidFill>
                    <a:srgbClr val="000099"/>
                  </a:solidFill>
                  <a:latin typeface="微软雅黑" panose="020B0503020204020204" charset="-122"/>
                  <a:ea typeface="微软雅黑" panose="020B0503020204020204" charset="-122"/>
                </a:rPr>
                <a:t>Development of large gas fields including Kela-2</a:t>
              </a:r>
              <a:r>
                <a:rPr lang="zh-CN" altLang="en-US" sz="1000" dirty="0">
                  <a:solidFill>
                    <a:srgbClr val="000099"/>
                  </a:solidFill>
                  <a:latin typeface="微软雅黑" panose="020B0503020204020204" charset="-122"/>
                  <a:ea typeface="微软雅黑" panose="020B0503020204020204" charset="-122"/>
                </a:rPr>
                <a:t>、</a:t>
              </a:r>
              <a:r>
                <a:rPr lang="en-US" altLang="zh-CN" sz="1000" dirty="0">
                  <a:solidFill>
                    <a:srgbClr val="000099"/>
                  </a:solidFill>
                  <a:latin typeface="微软雅黑" panose="020B0503020204020204" charset="-122"/>
                  <a:ea typeface="微软雅黑" panose="020B0503020204020204" charset="-122"/>
                </a:rPr>
                <a:t>Sulige</a:t>
              </a:r>
              <a:r>
                <a:rPr lang="zh-CN" altLang="en-US" sz="1000" dirty="0">
                  <a:solidFill>
                    <a:srgbClr val="000099"/>
                  </a:solidFill>
                  <a:latin typeface="微软雅黑" panose="020B0503020204020204" charset="-122"/>
                  <a:ea typeface="微软雅黑" panose="020B0503020204020204" charset="-122"/>
                </a:rPr>
                <a:t>、</a:t>
              </a:r>
              <a:r>
                <a:rPr lang="en-US" altLang="zh-CN" sz="1000" dirty="0">
                  <a:solidFill>
                    <a:srgbClr val="000099"/>
                  </a:solidFill>
                  <a:latin typeface="微软雅黑" panose="020B0503020204020204" charset="-122"/>
                  <a:ea typeface="微软雅黑" panose="020B0503020204020204" charset="-122"/>
                </a:rPr>
                <a:t>Longwangmiao; Shanxi-Beijing gas pipeline, </a:t>
              </a:r>
              <a:r>
                <a:rPr lang="zh-CN" altLang="en-US" sz="1000" dirty="0">
                  <a:solidFill>
                    <a:srgbClr val="000099"/>
                  </a:solidFill>
                  <a:latin typeface="微软雅黑" panose="020B0503020204020204" charset="-122"/>
                  <a:ea typeface="微软雅黑" panose="020B0503020204020204" charset="-122"/>
                </a:rPr>
                <a:t>West-East natural gas transmission</a:t>
              </a:r>
              <a:endParaRPr lang="zh-CN" altLang="en-US" sz="1000" dirty="0">
                <a:solidFill>
                  <a:srgbClr val="000099"/>
                </a:solidFill>
                <a:latin typeface="微软雅黑" panose="020B0503020204020204" charset="-122"/>
                <a:ea typeface="微软雅黑" panose="020B0503020204020204" charset="-122"/>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3230" y="2901950"/>
            <a:ext cx="11305540" cy="3312160"/>
            <a:chOff x="698" y="4570"/>
            <a:chExt cx="17804" cy="5216"/>
          </a:xfrm>
        </p:grpSpPr>
        <p:graphicFrame>
          <p:nvGraphicFramePr>
            <p:cNvPr id="12" name="图表 11"/>
            <p:cNvGraphicFramePr/>
            <p:nvPr/>
          </p:nvGraphicFramePr>
          <p:xfrm>
            <a:off x="698" y="4570"/>
            <a:ext cx="17804" cy="5216"/>
          </p:xfrm>
          <a:graphic>
            <a:graphicData uri="http://schemas.openxmlformats.org/drawingml/2006/chart">
              <c:chart xmlns:c="http://schemas.openxmlformats.org/drawingml/2006/chart" xmlns:r="http://schemas.openxmlformats.org/officeDocument/2006/relationships" r:id="rId1"/>
            </a:graphicData>
          </a:graphic>
        </p:graphicFrame>
        <p:sp>
          <p:nvSpPr>
            <p:cNvPr id="6" name="Rectangle 14"/>
            <p:cNvSpPr txBox="1">
              <a:spLocks noChangeArrowheads="1"/>
            </p:cNvSpPr>
            <p:nvPr>
              <p:custDataLst>
                <p:tags r:id="rId2"/>
              </p:custDataLst>
            </p:nvPr>
          </p:nvSpPr>
          <p:spPr bwMode="gray">
            <a:xfrm>
              <a:off x="1572" y="4607"/>
              <a:ext cx="477" cy="43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250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 name="Rectangle 14"/>
            <p:cNvSpPr txBox="1">
              <a:spLocks noChangeArrowheads="1"/>
            </p:cNvSpPr>
            <p:nvPr>
              <p:custDataLst>
                <p:tags r:id="rId3"/>
              </p:custDataLst>
            </p:nvPr>
          </p:nvSpPr>
          <p:spPr bwMode="gray">
            <a:xfrm>
              <a:off x="1549" y="5514"/>
              <a:ext cx="500"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200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 name="Rectangle 14"/>
            <p:cNvSpPr txBox="1">
              <a:spLocks noChangeArrowheads="1"/>
            </p:cNvSpPr>
            <p:nvPr>
              <p:custDataLst>
                <p:tags r:id="rId4"/>
              </p:custDataLst>
            </p:nvPr>
          </p:nvSpPr>
          <p:spPr bwMode="gray">
            <a:xfrm>
              <a:off x="1549" y="6404"/>
              <a:ext cx="500"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150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5"/>
              </p:custDataLst>
            </p:nvPr>
          </p:nvSpPr>
          <p:spPr bwMode="gray">
            <a:xfrm>
              <a:off x="1548" y="7294"/>
              <a:ext cx="500"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100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6"/>
              </p:custDataLst>
            </p:nvPr>
          </p:nvSpPr>
          <p:spPr bwMode="gray">
            <a:xfrm>
              <a:off x="1661" y="8122"/>
              <a:ext cx="380" cy="34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1" name="文本框 10"/>
          <p:cNvSpPr txBox="1">
            <a:spLocks noChangeArrowheads="1"/>
          </p:cNvSpPr>
          <p:nvPr/>
        </p:nvSpPr>
        <p:spPr bwMode="gray">
          <a:xfrm>
            <a:off x="1343472" y="6309320"/>
            <a:ext cx="9721080" cy="30289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Composition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production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in China from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2000 to 2022</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7" name="文本框 6"/>
          <p:cNvSpPr txBox="1">
            <a:spLocks noChangeArrowheads="1"/>
          </p:cNvSpPr>
          <p:nvPr/>
        </p:nvSpPr>
        <p:spPr bwMode="auto">
          <a:xfrm>
            <a:off x="612775" y="1196975"/>
            <a:ext cx="10983595" cy="157861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just">
              <a:lnSpc>
                <a:spcPct val="15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Over the past 2 decades, PetroChina's NG production accounted for more than 2/3 of China's total. </a:t>
            </a:r>
            <a:r>
              <a:rPr lang="en-US" altLang="zh-CN" sz="1800" b="1" dirty="0">
                <a:solidFill>
                  <a:srgbClr val="0000FF"/>
                </a:solidFill>
                <a:ea typeface="黑体" panose="02010600030101010101" pitchFamily="49" charset="-122"/>
                <a:cs typeface="Calibri" panose="020F0502020204030204" pitchFamily="34" charset="0"/>
                <a:sym typeface="+mn-ea"/>
              </a:rPr>
              <a:t>The proportion, dispite experiencing a slight decline in recent years, is anticipated to remain above 60% in the future.</a:t>
            </a:r>
            <a:endParaRPr lang="en-US" altLang="zh-CN" sz="1800" b="1" dirty="0">
              <a:solidFill>
                <a:srgbClr val="0000FF"/>
              </a:solidFill>
              <a:ea typeface="黑体" panose="02010600030101010101" pitchFamily="49" charset="-122"/>
              <a:cs typeface="Calibri" panose="020F0502020204030204" pitchFamily="34" charset="0"/>
              <a:sym typeface="+mn-ea"/>
            </a:endParaRPr>
          </a:p>
        </p:txBody>
      </p:sp>
      <p:sp>
        <p:nvSpPr>
          <p:cNvPr id="24" name="Rectangle 14"/>
          <p:cNvSpPr txBox="1">
            <a:spLocks noChangeArrowheads="1"/>
          </p:cNvSpPr>
          <p:nvPr>
            <p:custDataLst>
              <p:tags r:id="rId7"/>
            </p:custDataLst>
          </p:nvPr>
        </p:nvSpPr>
        <p:spPr bwMode="gray">
          <a:xfrm rot="16200000">
            <a:off x="-473075" y="4154170"/>
            <a:ext cx="2456815" cy="28575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9" name="Rectangle 14"/>
          <p:cNvSpPr txBox="1">
            <a:spLocks noChangeArrowheads="1"/>
          </p:cNvSpPr>
          <p:nvPr>
            <p:custDataLst>
              <p:tags r:id="rId8"/>
            </p:custDataLst>
          </p:nvPr>
        </p:nvSpPr>
        <p:spPr bwMode="gray">
          <a:xfrm rot="16200000">
            <a:off x="10122535" y="4298315"/>
            <a:ext cx="2456815" cy="28575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 (%)</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9"/>
            </p:custDataLst>
          </p:nvPr>
        </p:nvSpPr>
        <p:spPr bwMode="gray">
          <a:xfrm>
            <a:off x="2762885" y="3252470"/>
            <a:ext cx="1772920" cy="2489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PetroChina’S Production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10"/>
            </p:custDataLst>
          </p:nvPr>
        </p:nvSpPr>
        <p:spPr bwMode="gray">
          <a:xfrm>
            <a:off x="4944110" y="3252470"/>
            <a:ext cx="1964055" cy="2095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Production of other companies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11"/>
            </p:custDataLst>
          </p:nvPr>
        </p:nvSpPr>
        <p:spPr bwMode="gray">
          <a:xfrm>
            <a:off x="7247890" y="3252470"/>
            <a:ext cx="3074035" cy="24828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 of PetroChina’s production in China</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gray">
          <a:xfrm>
            <a:off x="3505200" y="6166485"/>
            <a:ext cx="5041900" cy="3441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Composition of NG production in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文本框 12"/>
          <p:cNvSpPr txBox="1"/>
          <p:nvPr/>
        </p:nvSpPr>
        <p:spPr bwMode="auto">
          <a:xfrm>
            <a:off x="1197610" y="1096645"/>
            <a:ext cx="8178165" cy="172847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eaLnBrk="1" latinLnBrk="0" hangingPunct="1">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FF0000"/>
                </a:solidFill>
                <a:ea typeface="黑体" panose="02010600030101010101" pitchFamily="49" charset="-122"/>
                <a:cs typeface="Calibri" panose="020F0502020204030204" pitchFamily="34" charset="0"/>
                <a:sym typeface="+mn-ea"/>
              </a:rPr>
              <a:t>Conventional gas</a:t>
            </a:r>
            <a:r>
              <a:rPr lang="en-US" altLang="zh-CN" sz="1800" b="1" dirty="0">
                <a:solidFill>
                  <a:srgbClr val="0000FF"/>
                </a:solidFill>
                <a:ea typeface="黑体" panose="02010600030101010101" pitchFamily="49" charset="-122"/>
                <a:cs typeface="Calibri" panose="020F0502020204030204" pitchFamily="34" charset="0"/>
                <a:sym typeface="+mn-ea"/>
              </a:rPr>
              <a:t>: 18.3 bcm in 2000, 80.6 bcm in 2022</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FF0000"/>
                </a:solidFill>
                <a:ea typeface="黑体" panose="02010600030101010101" pitchFamily="49" charset="-122"/>
                <a:cs typeface="Calibri" panose="020F0502020204030204" pitchFamily="34" charset="0"/>
                <a:sym typeface="+mn-ea"/>
              </a:rPr>
              <a:t>Tight gas</a:t>
            </a:r>
            <a:r>
              <a:rPr lang="en-US" altLang="zh-CN" sz="1800" b="1" dirty="0">
                <a:solidFill>
                  <a:srgbClr val="0000FF"/>
                </a:solidFill>
                <a:ea typeface="黑体" panose="02010600030101010101" pitchFamily="49" charset="-122"/>
                <a:cs typeface="Calibri" panose="020F0502020204030204" pitchFamily="34" charset="0"/>
                <a:sym typeface="+mn-ea"/>
              </a:rPr>
              <a:t>: 0.5 bcm in 2004, 43 bcm in 2022</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FF0000"/>
                </a:solidFill>
                <a:ea typeface="黑体" panose="02010600030101010101" pitchFamily="49" charset="-122"/>
                <a:cs typeface="Calibri" panose="020F0502020204030204" pitchFamily="34" charset="0"/>
                <a:sym typeface="+mn-ea"/>
              </a:rPr>
              <a:t>Shale gas</a:t>
            </a:r>
            <a:r>
              <a:rPr lang="en-US" altLang="zh-CN" sz="1800" b="1" dirty="0">
                <a:solidFill>
                  <a:srgbClr val="0000FF"/>
                </a:solidFill>
                <a:ea typeface="黑体" panose="02010600030101010101" pitchFamily="49" charset="-122"/>
                <a:cs typeface="Calibri" panose="020F0502020204030204" pitchFamily="34" charset="0"/>
                <a:sym typeface="+mn-ea"/>
              </a:rPr>
              <a:t>: 0.02 bcm in 2012, 13.9 bcm in 2022</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FF0000"/>
                </a:solidFill>
                <a:ea typeface="黑体" panose="02010600030101010101" pitchFamily="49" charset="-122"/>
                <a:cs typeface="Calibri" panose="020F0502020204030204" pitchFamily="34" charset="0"/>
                <a:sym typeface="+mn-ea"/>
              </a:rPr>
              <a:t>coalbed methane</a:t>
            </a:r>
            <a:r>
              <a:rPr lang="en-US" altLang="zh-CN" sz="1800" b="1" dirty="0">
                <a:solidFill>
                  <a:srgbClr val="0000FF"/>
                </a:solidFill>
                <a:ea typeface="黑体" panose="02010600030101010101" pitchFamily="49" charset="-122"/>
                <a:cs typeface="Calibri" panose="020F0502020204030204" pitchFamily="34" charset="0"/>
                <a:sym typeface="+mn-ea"/>
              </a:rPr>
              <a:t>: 0.01 bcm in 2008, 3</a:t>
            </a:r>
            <a:r>
              <a:rPr lang="en-US" altLang="zh-CN" sz="1800" b="1" dirty="0">
                <a:solidFill>
                  <a:srgbClr val="0000FF"/>
                </a:solidFill>
                <a:ea typeface="黑体" panose="02010600030101010101" pitchFamily="49" charset="-122"/>
                <a:cs typeface="Calibri" panose="020F0502020204030204" pitchFamily="34" charset="0"/>
                <a:sym typeface="+mn-ea"/>
              </a:rPr>
              <a:t> bcm in 2022</a:t>
            </a:r>
            <a:endParaRPr lang="en-US" altLang="zh-CN" sz="1800" b="1" dirty="0">
              <a:solidFill>
                <a:srgbClr val="0000FF"/>
              </a:solidFill>
              <a:ea typeface="黑体" panose="02010600030101010101" pitchFamily="49" charset="-122"/>
              <a:cs typeface="Calibri" panose="020F0502020204030204" pitchFamily="34" charset="0"/>
              <a:sym typeface="+mn-ea"/>
            </a:endParaRPr>
          </a:p>
        </p:txBody>
      </p:sp>
      <p:sp>
        <p:nvSpPr>
          <p:cNvPr id="3" name="TextBox 3"/>
          <p:cNvSpPr txBox="1"/>
          <p:nvPr>
            <p:custDataLst>
              <p:tags r:id="rId2"/>
            </p:custDataLst>
          </p:nvPr>
        </p:nvSpPr>
        <p:spPr>
          <a:xfrm>
            <a:off x="479425" y="116840"/>
            <a:ext cx="11267440" cy="782320"/>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2. Over the past decade, PetroChina</a:t>
            </a:r>
            <a:r>
              <a:rPr lang="en-US" sz="1800" dirty="0"/>
              <a:t>'s c</a:t>
            </a:r>
            <a:r>
              <a:rPr sz="1800" dirty="0"/>
              <a:t>onventional gas</a:t>
            </a:r>
            <a:r>
              <a:rPr lang="en-US" sz="1800" dirty="0"/>
              <a:t> production</a:t>
            </a:r>
            <a:r>
              <a:rPr sz="1800" dirty="0"/>
              <a:t> </a:t>
            </a:r>
            <a:r>
              <a:rPr lang="en-US" sz="1800" dirty="0"/>
              <a:t>increased</a:t>
            </a:r>
            <a:r>
              <a:rPr sz="1800" dirty="0"/>
              <a:t> </a:t>
            </a:r>
            <a:r>
              <a:rPr lang="en-US" sz="1800" dirty="0"/>
              <a:t>graduall</a:t>
            </a:r>
            <a:r>
              <a:rPr sz="1800" dirty="0"/>
              <a:t>y, while unconventional gas </a:t>
            </a:r>
            <a:r>
              <a:rPr lang="en-US" sz="1800" dirty="0"/>
              <a:t>experienced</a:t>
            </a:r>
            <a:r>
              <a:rPr sz="1800" dirty="0"/>
              <a:t> </a:t>
            </a:r>
            <a:r>
              <a:rPr lang="en-US" sz="1800" dirty="0"/>
              <a:t>a significant expansion</a:t>
            </a:r>
            <a:endParaRPr lang="en-US" sz="1800" dirty="0"/>
          </a:p>
        </p:txBody>
      </p:sp>
      <p:sp>
        <p:nvSpPr>
          <p:cNvPr id="25" name="Rectangle 14"/>
          <p:cNvSpPr txBox="1">
            <a:spLocks noChangeArrowheads="1"/>
          </p:cNvSpPr>
          <p:nvPr>
            <p:custDataLst>
              <p:tags r:id="rId3"/>
            </p:custDataLst>
          </p:nvPr>
        </p:nvSpPr>
        <p:spPr bwMode="gray">
          <a:xfrm>
            <a:off x="1478915" y="3429000"/>
            <a:ext cx="152400" cy="23520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14" name="组合 13"/>
          <p:cNvGrpSpPr/>
          <p:nvPr/>
        </p:nvGrpSpPr>
        <p:grpSpPr>
          <a:xfrm>
            <a:off x="624224" y="2874645"/>
            <a:ext cx="10778471" cy="3251200"/>
            <a:chOff x="983" y="4527"/>
            <a:chExt cx="16974" cy="5120"/>
          </a:xfrm>
        </p:grpSpPr>
        <p:grpSp>
          <p:nvGrpSpPr>
            <p:cNvPr id="11" name="组合 10"/>
            <p:cNvGrpSpPr/>
            <p:nvPr/>
          </p:nvGrpSpPr>
          <p:grpSpPr>
            <a:xfrm>
              <a:off x="983" y="4527"/>
              <a:ext cx="16974" cy="5120"/>
              <a:chOff x="1435" y="5205"/>
              <a:chExt cx="16482" cy="4932"/>
            </a:xfrm>
          </p:grpSpPr>
          <p:graphicFrame>
            <p:nvGraphicFramePr>
              <p:cNvPr id="8" name="图表 7"/>
              <p:cNvGraphicFramePr/>
              <p:nvPr/>
            </p:nvGraphicFramePr>
            <p:xfrm>
              <a:off x="1677" y="5399"/>
              <a:ext cx="16240" cy="4738"/>
            </p:xfrm>
            <a:graphic>
              <a:graphicData uri="http://schemas.openxmlformats.org/drawingml/2006/chart">
                <c:chart xmlns:c="http://schemas.openxmlformats.org/drawingml/2006/chart" xmlns:r="http://schemas.openxmlformats.org/officeDocument/2006/relationships" r:id="rId1"/>
              </a:graphicData>
            </a:graphic>
          </p:graphicFrame>
          <p:sp>
            <p:nvSpPr>
              <p:cNvPr id="24" name="Rectangle 14"/>
              <p:cNvSpPr txBox="1">
                <a:spLocks noChangeArrowheads="1"/>
              </p:cNvSpPr>
              <p:nvPr>
                <p:custDataLst>
                  <p:tags r:id="rId4"/>
                </p:custDataLst>
              </p:nvPr>
            </p:nvSpPr>
            <p:spPr bwMode="gray">
              <a:xfrm rot="16200000">
                <a:off x="-275" y="6914"/>
                <a:ext cx="3869" cy="45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5"/>
                </p:custDataLst>
              </p:nvPr>
            </p:nvSpPr>
            <p:spPr bwMode="gray">
              <a:xfrm>
                <a:off x="4951" y="5740"/>
                <a:ext cx="2122" cy="42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Conventional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 name="Rectangle 14"/>
              <p:cNvSpPr txBox="1">
                <a:spLocks noChangeArrowheads="1"/>
              </p:cNvSpPr>
              <p:nvPr>
                <p:custDataLst>
                  <p:tags r:id="rId6"/>
                </p:custDataLst>
              </p:nvPr>
            </p:nvSpPr>
            <p:spPr bwMode="gray">
              <a:xfrm>
                <a:off x="7377" y="5724"/>
                <a:ext cx="1638" cy="40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7"/>
                </p:custDataLst>
              </p:nvPr>
            </p:nvSpPr>
            <p:spPr bwMode="gray">
              <a:xfrm>
                <a:off x="9795" y="5740"/>
                <a:ext cx="1752"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8"/>
                </p:custDataLst>
              </p:nvPr>
            </p:nvSpPr>
            <p:spPr bwMode="gray">
              <a:xfrm>
                <a:off x="12197" y="5740"/>
                <a:ext cx="1731" cy="3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Coalbed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2" name="Rectangle 14"/>
            <p:cNvSpPr txBox="1">
              <a:spLocks noChangeArrowheads="1"/>
            </p:cNvSpPr>
            <p:nvPr>
              <p:custDataLst>
                <p:tags r:id="rId9"/>
              </p:custDataLst>
            </p:nvPr>
          </p:nvSpPr>
          <p:spPr bwMode="gray">
            <a:xfrm>
              <a:off x="1910" y="4728"/>
              <a:ext cx="146" cy="380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695325" y="1125855"/>
            <a:ext cx="5370830" cy="237807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eaLnBrk="1" latinLnBrk="0" hangingPunct="1">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High pressure gas reservoir development technology</a:t>
            </a:r>
            <a:r>
              <a:rPr lang="en-US" altLang="zh-CN" sz="1600" b="1" dirty="0">
                <a:solidFill>
                  <a:srgbClr val="0000FF"/>
                </a:solidFill>
                <a:ea typeface="黑体" panose="02010600030101010101" pitchFamily="49" charset="-122"/>
                <a:cs typeface="Calibri" panose="020F0502020204030204" pitchFamily="34" charset="0"/>
                <a:sym typeface="+mn-ea"/>
              </a:rPr>
              <a:t> (Kela-2 and keshen gas fields)</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a:t>
            </a:r>
            <a:r>
              <a:rPr lang="en-US" altLang="zh-CN" sz="1600" b="1" dirty="0">
                <a:solidFill>
                  <a:srgbClr val="0000FF"/>
                </a:solidFill>
                <a:ea typeface="黑体" panose="02010600030101010101" pitchFamily="49" charset="-122"/>
                <a:cs typeface="Calibri" panose="020F0502020204030204" pitchFamily="34" charset="0"/>
                <a:sym typeface="+mn-ea"/>
              </a:rPr>
              <a:t>arbonate </a:t>
            </a:r>
            <a:r>
              <a:rPr lang="en-US" altLang="zh-CN" sz="1600" b="1" dirty="0">
                <a:solidFill>
                  <a:srgbClr val="0000FF"/>
                </a:solidFill>
                <a:ea typeface="黑体" panose="02010600030101010101" pitchFamily="49" charset="-122"/>
                <a:cs typeface="Calibri" panose="020F0502020204030204" pitchFamily="34" charset="0"/>
                <a:sym typeface="+mn-ea"/>
              </a:rPr>
              <a:t>gas reservior development technology (Longwangmiao gas field)</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Tight</a:t>
            </a:r>
            <a:r>
              <a:rPr lang="en-US" altLang="zh-CN" sz="1600" b="1" dirty="0">
                <a:solidFill>
                  <a:srgbClr val="0000FF"/>
                </a:solidFill>
                <a:ea typeface="黑体" panose="02010600030101010101" pitchFamily="49" charset="-122"/>
                <a:cs typeface="Calibri" panose="020F0502020204030204" pitchFamily="34" charset="0"/>
                <a:sym typeface="+mn-ea"/>
              </a:rPr>
              <a:t> </a:t>
            </a:r>
            <a:r>
              <a:rPr lang="en-US" altLang="zh-CN" sz="1600" b="1" dirty="0">
                <a:solidFill>
                  <a:srgbClr val="0000FF"/>
                </a:solidFill>
                <a:ea typeface="黑体" panose="02010600030101010101" pitchFamily="49" charset="-122"/>
                <a:cs typeface="Calibri" panose="020F0502020204030204" pitchFamily="34" charset="0"/>
                <a:sym typeface="+mn-ea"/>
              </a:rPr>
              <a:t>gas reservior development technology </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0" lvl="0" indent="0" algn="l" eaLnBrk="1" latinLnBrk="0" hangingPunct="1">
              <a:lnSpc>
                <a:spcPct val="110000"/>
              </a:lnSpc>
              <a:spcBef>
                <a:spcPts val="0"/>
              </a:spcBef>
              <a:spcAft>
                <a:spcPts val="0"/>
              </a:spcAft>
              <a:buClr>
                <a:srgbClr val="FF0000"/>
              </a:buClr>
              <a:buSzTx/>
              <a:buFont typeface="Wingdings" panose="05000000000000000000" pitchFamily="2" charset="2"/>
              <a:buNone/>
              <a:defRPr/>
            </a:pPr>
            <a:r>
              <a:rPr lang="en-US" altLang="zh-CN" sz="1600" b="1" dirty="0">
                <a:solidFill>
                  <a:srgbClr val="0000FF"/>
                </a:solidFill>
                <a:ea typeface="黑体" panose="02010600030101010101" pitchFamily="49" charset="-122"/>
                <a:cs typeface="Calibri" panose="020F0502020204030204" pitchFamily="34" charset="0"/>
                <a:sym typeface="+mn-ea"/>
              </a:rPr>
              <a:t>     </a:t>
            </a:r>
            <a:r>
              <a:rPr lang="en-US" altLang="zh-CN" sz="1600" b="1" dirty="0">
                <a:solidFill>
                  <a:srgbClr val="0000FF"/>
                </a:solidFill>
                <a:ea typeface="黑体" panose="02010600030101010101" pitchFamily="49" charset="-122"/>
                <a:cs typeface="Calibri" panose="020F0502020204030204" pitchFamily="34" charset="0"/>
                <a:sym typeface="+mn-ea"/>
              </a:rPr>
              <a:t>(Sulige gas field)</a:t>
            </a:r>
            <a:r>
              <a:rPr lang="en-US" altLang="zh-CN" sz="1600" b="1" dirty="0">
                <a:solidFill>
                  <a:srgbClr val="0000FF"/>
                </a:solidFill>
                <a:ea typeface="黑体" panose="02010600030101010101" pitchFamily="49" charset="-122"/>
                <a:cs typeface="Calibri" panose="020F0502020204030204" pitchFamily="34" charset="0"/>
                <a:sym typeface="+mn-ea"/>
              </a:rPr>
              <a:t> </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unconsoli</a:t>
            </a:r>
            <a:r>
              <a:rPr lang="en-US" altLang="zh-CN" sz="1600" b="1" dirty="0">
                <a:solidFill>
                  <a:srgbClr val="0000FF"/>
                </a:solidFill>
                <a:ea typeface="黑体" panose="02010600030101010101" pitchFamily="49" charset="-122"/>
                <a:cs typeface="Calibri" panose="020F0502020204030204" pitchFamily="34" charset="0"/>
                <a:sym typeface="+mn-ea"/>
              </a:rPr>
              <a:t>d</a:t>
            </a:r>
            <a:r>
              <a:rPr lang="en-US" altLang="zh-CN" sz="1600" b="1" dirty="0">
                <a:solidFill>
                  <a:srgbClr val="0000FF"/>
                </a:solidFill>
                <a:ea typeface="黑体" panose="02010600030101010101" pitchFamily="49" charset="-122"/>
                <a:cs typeface="Calibri" panose="020F0502020204030204" pitchFamily="34" charset="0"/>
                <a:sym typeface="+mn-ea"/>
              </a:rPr>
              <a:t>ated sandstone</a:t>
            </a:r>
            <a:r>
              <a:rPr lang="en-US" altLang="zh-CN" sz="1600" b="1" dirty="0">
                <a:solidFill>
                  <a:srgbClr val="0000FF"/>
                </a:solidFill>
                <a:ea typeface="黑体" panose="02010600030101010101" pitchFamily="49" charset="-122"/>
                <a:cs typeface="Calibri" panose="020F0502020204030204" pitchFamily="34" charset="0"/>
                <a:sym typeface="+mn-ea"/>
              </a:rPr>
              <a:t> </a:t>
            </a:r>
            <a:r>
              <a:rPr lang="en-US" altLang="zh-CN" sz="1600" b="1" dirty="0">
                <a:solidFill>
                  <a:srgbClr val="0000FF"/>
                </a:solidFill>
                <a:ea typeface="黑体" panose="02010600030101010101" pitchFamily="49" charset="-122"/>
                <a:cs typeface="Calibri" panose="020F0502020204030204" pitchFamily="34" charset="0"/>
                <a:sym typeface="+mn-ea"/>
              </a:rPr>
              <a:t>gas reservior development technology (</a:t>
            </a:r>
            <a:r>
              <a:rPr lang="en-US" altLang="zh-CN" sz="1600" b="1" dirty="0">
                <a:solidFill>
                  <a:srgbClr val="0000FF"/>
                </a:solidFill>
                <a:ea typeface="黑体" panose="02010600030101010101" pitchFamily="49" charset="-122"/>
                <a:cs typeface="Calibri" panose="020F0502020204030204" pitchFamily="34" charset="0"/>
                <a:sym typeface="+mn-ea"/>
              </a:rPr>
              <a:t>Sebei</a:t>
            </a:r>
            <a:r>
              <a:rPr lang="en-US" altLang="zh-CN" sz="1600" b="1" dirty="0">
                <a:solidFill>
                  <a:srgbClr val="0000FF"/>
                </a:solidFill>
                <a:ea typeface="黑体" panose="02010600030101010101" pitchFamily="49" charset="-122"/>
                <a:cs typeface="Calibri" panose="020F0502020204030204" pitchFamily="34" charset="0"/>
                <a:sym typeface="+mn-ea"/>
              </a:rPr>
              <a:t> gas field)</a:t>
            </a:r>
            <a:r>
              <a:rPr lang="en-US" altLang="zh-CN" sz="1600" b="1" dirty="0">
                <a:solidFill>
                  <a:srgbClr val="0000FF"/>
                </a:solidFill>
                <a:ea typeface="黑体" panose="02010600030101010101" pitchFamily="49" charset="-122"/>
                <a:cs typeface="Calibri" panose="020F0502020204030204" pitchFamily="34" charset="0"/>
                <a:sym typeface="+mn-ea"/>
              </a:rPr>
              <a:t>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8" name="TextBox 3"/>
          <p:cNvSpPr txBox="1"/>
          <p:nvPr>
            <p:custDataLst>
              <p:tags r:id="rId2"/>
            </p:custDataLst>
          </p:nvPr>
        </p:nvSpPr>
        <p:spPr>
          <a:xfrm>
            <a:off x="346075" y="387985"/>
            <a:ext cx="11313160"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3. </a:t>
            </a:r>
            <a:r>
              <a:rPr lang="en-US" sz="1800" dirty="0"/>
              <a:t>D</a:t>
            </a:r>
            <a:r>
              <a:rPr sz="1800" dirty="0"/>
              <a:t>evelopment technolog</a:t>
            </a:r>
            <a:r>
              <a:rPr lang="en-US" sz="1800" dirty="0"/>
              <a:t>ies</a:t>
            </a:r>
            <a:r>
              <a:rPr sz="1800" dirty="0"/>
              <a:t> </a:t>
            </a:r>
            <a:r>
              <a:rPr lang="en-US" sz="1800" dirty="0"/>
              <a:t>for</a:t>
            </a:r>
            <a:r>
              <a:rPr sz="1800" dirty="0"/>
              <a:t> 8 </a:t>
            </a:r>
            <a:r>
              <a:rPr lang="en-US" sz="1800" dirty="0"/>
              <a:t>types of </a:t>
            </a:r>
            <a:r>
              <a:rPr sz="1800" dirty="0"/>
              <a:t>gas reservoirs ha</a:t>
            </a:r>
            <a:r>
              <a:rPr lang="en-US" sz="1800" dirty="0"/>
              <a:t>ve</a:t>
            </a:r>
            <a:r>
              <a:rPr sz="1800" dirty="0"/>
              <a:t> been </a:t>
            </a:r>
            <a:r>
              <a:rPr lang="en-US" sz="1800" dirty="0"/>
              <a:t>progressive</a:t>
            </a:r>
            <a:r>
              <a:rPr sz="1800" dirty="0"/>
              <a:t>ly </a:t>
            </a:r>
            <a:r>
              <a:rPr lang="en-US" sz="1800" dirty="0"/>
              <a:t>established</a:t>
            </a:r>
            <a:endParaRPr lang="en-US" sz="1800" dirty="0"/>
          </a:p>
        </p:txBody>
      </p:sp>
      <p:sp>
        <p:nvSpPr>
          <p:cNvPr id="9" name="文本框 8"/>
          <p:cNvSpPr txBox="1"/>
          <p:nvPr>
            <p:custDataLst>
              <p:tags r:id="rId3"/>
            </p:custDataLst>
          </p:nvPr>
        </p:nvSpPr>
        <p:spPr bwMode="auto">
          <a:xfrm>
            <a:off x="6311265" y="1107440"/>
            <a:ext cx="4798695" cy="239649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Volcanic gas reservoir development technology (Xushen gas fields)</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a:t>
            </a:r>
            <a:r>
              <a:rPr lang="en-US" altLang="zh-CN" sz="1600" b="1" dirty="0">
                <a:solidFill>
                  <a:srgbClr val="0000FF"/>
                </a:solidFill>
                <a:ea typeface="黑体" panose="02010600030101010101" pitchFamily="49" charset="-122"/>
                <a:cs typeface="Calibri" panose="020F0502020204030204" pitchFamily="34" charset="0"/>
                <a:sym typeface="+mn-ea"/>
              </a:rPr>
              <a:t>ondensate </a:t>
            </a:r>
            <a:r>
              <a:rPr lang="en-US" altLang="zh-CN" sz="1600" b="1" dirty="0">
                <a:solidFill>
                  <a:srgbClr val="0000FF"/>
                </a:solidFill>
                <a:ea typeface="黑体" panose="02010600030101010101" pitchFamily="49" charset="-122"/>
                <a:cs typeface="Calibri" panose="020F0502020204030204" pitchFamily="34" charset="0"/>
                <a:sym typeface="+mn-ea"/>
              </a:rPr>
              <a:t>gas reservior development technology (Yaha gas field)</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Shale </a:t>
            </a:r>
            <a:r>
              <a:rPr lang="en-US" altLang="zh-CN" sz="1600" b="1" dirty="0">
                <a:solidFill>
                  <a:srgbClr val="0000FF"/>
                </a:solidFill>
                <a:ea typeface="黑体" panose="02010600030101010101" pitchFamily="49" charset="-122"/>
                <a:cs typeface="Calibri" panose="020F0502020204030204" pitchFamily="34" charset="0"/>
                <a:sym typeface="+mn-ea"/>
              </a:rPr>
              <a:t>gas reservior development technology (Changning gas field)</a:t>
            </a:r>
            <a:r>
              <a:rPr lang="en-US" altLang="zh-CN" sz="1600" b="1" dirty="0">
                <a:solidFill>
                  <a:srgbClr val="0000FF"/>
                </a:solidFill>
                <a:ea typeface="黑体" panose="02010600030101010101" pitchFamily="49" charset="-122"/>
                <a:cs typeface="Calibri" panose="020F0502020204030204" pitchFamily="34" charset="0"/>
                <a:sym typeface="+mn-ea"/>
              </a:rPr>
              <a:t> </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coalbed methane</a:t>
            </a:r>
            <a:r>
              <a:rPr lang="en-US" altLang="zh-CN" sz="1600" b="1" dirty="0">
                <a:solidFill>
                  <a:srgbClr val="0000FF"/>
                </a:solidFill>
                <a:ea typeface="黑体" panose="02010600030101010101" pitchFamily="49" charset="-122"/>
                <a:cs typeface="Calibri" panose="020F0502020204030204" pitchFamily="34" charset="0"/>
                <a:sym typeface="+mn-ea"/>
              </a:rPr>
              <a:t> reservior development technology (Qinshui gas field)</a:t>
            </a:r>
            <a:r>
              <a:rPr lang="en-US" altLang="zh-CN" sz="1600" b="1" dirty="0">
                <a:solidFill>
                  <a:srgbClr val="0000FF"/>
                </a:solidFill>
                <a:ea typeface="黑体" panose="02010600030101010101" pitchFamily="49" charset="-122"/>
                <a:cs typeface="Calibri" panose="020F0502020204030204" pitchFamily="34" charset="0"/>
                <a:sym typeface="+mn-ea"/>
              </a:rPr>
              <a:t>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11" name="Rectangle 4"/>
          <p:cNvSpPr txBox="1">
            <a:spLocks noChangeArrowheads="1"/>
          </p:cNvSpPr>
          <p:nvPr>
            <p:custDataLst>
              <p:tags r:id="rId4"/>
            </p:custDataLst>
          </p:nvPr>
        </p:nvSpPr>
        <p:spPr bwMode="gray">
          <a:xfrm>
            <a:off x="1736725" y="6232525"/>
            <a:ext cx="8341360" cy="3441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Growth of NG production of PetroChina and corresponding technological progress</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28" name="组合 27"/>
          <p:cNvGrpSpPr/>
          <p:nvPr/>
        </p:nvGrpSpPr>
        <p:grpSpPr>
          <a:xfrm>
            <a:off x="755650" y="3521710"/>
            <a:ext cx="10831830" cy="2567305"/>
            <a:chOff x="1190" y="6111"/>
            <a:chExt cx="17058" cy="4043"/>
          </a:xfrm>
        </p:grpSpPr>
        <p:sp>
          <p:nvSpPr>
            <p:cNvPr id="16" name="文本框 15"/>
            <p:cNvSpPr txBox="1"/>
            <p:nvPr/>
          </p:nvSpPr>
          <p:spPr>
            <a:xfrm rot="16200000">
              <a:off x="47" y="7470"/>
              <a:ext cx="2792" cy="468"/>
            </a:xfrm>
            <a:prstGeom prst="rect">
              <a:avLst/>
            </a:prstGeom>
            <a:noFill/>
          </p:spPr>
          <p:txBody>
            <a:bodyPr wrap="square" rtlCol="0">
              <a:spAutoFit/>
            </a:bodyPr>
            <a:lstStyle/>
            <a:p>
              <a:pPr algn="ctr" defTabSz="457200" fontAlgn="auto">
                <a:spcBef>
                  <a:spcPts val="0"/>
                </a:spcBef>
                <a:spcAft>
                  <a:spcPts val="0"/>
                </a:spcAft>
                <a:defRPr/>
              </a:pPr>
              <a:r>
                <a:rPr lang="zh-CN" altLang="en-US" sz="1335" b="1" dirty="0">
                  <a:solidFill>
                    <a:srgbClr val="000099"/>
                  </a:solidFill>
                  <a:latin typeface="微软雅黑" panose="020B0503020204020204" charset="-122"/>
                  <a:ea typeface="微软雅黑" panose="020B0503020204020204" charset="-122"/>
                </a:rPr>
                <a:t>年产量（亿方）</a:t>
              </a:r>
              <a:endParaRPr lang="zh-CN" altLang="en-US" sz="1335" b="1" dirty="0">
                <a:solidFill>
                  <a:srgbClr val="000099"/>
                </a:solidFill>
                <a:latin typeface="微软雅黑" panose="020B0503020204020204" charset="-122"/>
                <a:ea typeface="微软雅黑" panose="020B0503020204020204" charset="-122"/>
              </a:endParaRPr>
            </a:p>
          </p:txBody>
        </p:sp>
        <p:grpSp>
          <p:nvGrpSpPr>
            <p:cNvPr id="10" name="组合 9"/>
            <p:cNvGrpSpPr/>
            <p:nvPr/>
          </p:nvGrpSpPr>
          <p:grpSpPr>
            <a:xfrm>
              <a:off x="1406" y="6111"/>
              <a:ext cx="16135" cy="4043"/>
              <a:chOff x="1745" y="6111"/>
              <a:chExt cx="16135" cy="4043"/>
            </a:xfrm>
          </p:grpSpPr>
          <p:graphicFrame>
            <p:nvGraphicFramePr>
              <p:cNvPr id="15" name="图表 14"/>
              <p:cNvGraphicFramePr/>
              <p:nvPr/>
            </p:nvGraphicFramePr>
            <p:xfrm>
              <a:off x="1745" y="6111"/>
              <a:ext cx="16135" cy="4043"/>
            </p:xfrm>
            <a:graphic>
              <a:graphicData uri="http://schemas.openxmlformats.org/drawingml/2006/chart">
                <c:chart xmlns:c="http://schemas.openxmlformats.org/drawingml/2006/chart" xmlns:r="http://schemas.openxmlformats.org/officeDocument/2006/relationships" r:id="rId1"/>
              </a:graphicData>
            </a:graphic>
          </p:graphicFrame>
          <p:sp>
            <p:nvSpPr>
              <p:cNvPr id="25" name="Rectangle 14"/>
              <p:cNvSpPr txBox="1">
                <a:spLocks noChangeArrowheads="1"/>
              </p:cNvSpPr>
              <p:nvPr>
                <p:custDataLst>
                  <p:tags r:id="rId5"/>
                </p:custDataLst>
              </p:nvPr>
            </p:nvSpPr>
            <p:spPr bwMode="gray">
              <a:xfrm>
                <a:off x="2550" y="6278"/>
                <a:ext cx="205" cy="309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24" name="Rectangle 14"/>
            <p:cNvSpPr txBox="1">
              <a:spLocks noChangeArrowheads="1"/>
            </p:cNvSpPr>
            <p:nvPr>
              <p:custDataLst>
                <p:tags r:id="rId6"/>
              </p:custDataLst>
            </p:nvPr>
          </p:nvSpPr>
          <p:spPr bwMode="gray">
            <a:xfrm rot="16200000">
              <a:off x="-285" y="7783"/>
              <a:ext cx="3438" cy="488"/>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7"/>
              </p:custDataLst>
            </p:nvPr>
          </p:nvSpPr>
          <p:spPr bwMode="gray">
            <a:xfrm>
              <a:off x="3022" y="8348"/>
              <a:ext cx="3286" cy="102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1950-1970: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Carbonate gas 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technology in Sichuan Basin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7" name="Rectangle 14"/>
            <p:cNvSpPr txBox="1">
              <a:spLocks noChangeArrowheads="1"/>
            </p:cNvSpPr>
            <p:nvPr>
              <p:custDataLst>
                <p:tags r:id="rId8"/>
              </p:custDataLst>
            </p:nvPr>
          </p:nvSpPr>
          <p:spPr bwMode="gray">
            <a:xfrm>
              <a:off x="7869" y="7899"/>
              <a:ext cx="3940" cy="1201"/>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1980-2000: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Dissolved gas production increases,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Carbonate gas 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in Jingbian gas field</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9"/>
              </p:custDataLst>
            </p:nvPr>
          </p:nvSpPr>
          <p:spPr bwMode="gray">
            <a:xfrm>
              <a:off x="12270" y="6575"/>
              <a:ext cx="2694" cy="14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2000-2022: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High pressure gas reservoir,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ght gas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reservoir,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condensate gas reservior</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reservoir</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coalbed methane</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1" name="Rectangle 14"/>
            <p:cNvSpPr txBox="1">
              <a:spLocks noChangeArrowheads="1"/>
            </p:cNvSpPr>
            <p:nvPr>
              <p:custDataLst>
                <p:tags r:id="rId10"/>
              </p:custDataLst>
            </p:nvPr>
          </p:nvSpPr>
          <p:spPr bwMode="gray">
            <a:xfrm>
              <a:off x="14122" y="8413"/>
              <a:ext cx="3035" cy="113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3" name="Rectangle 14"/>
            <p:cNvSpPr txBox="1">
              <a:spLocks noChangeArrowheads="1"/>
            </p:cNvSpPr>
            <p:nvPr>
              <p:custDataLst>
                <p:tags r:id="rId11"/>
              </p:custDataLst>
            </p:nvPr>
          </p:nvSpPr>
          <p:spPr bwMode="gray">
            <a:xfrm>
              <a:off x="14590" y="8201"/>
              <a:ext cx="3545" cy="113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6" name="Rectangle 14"/>
            <p:cNvSpPr txBox="1">
              <a:spLocks noChangeArrowheads="1"/>
            </p:cNvSpPr>
            <p:nvPr>
              <p:custDataLst>
                <p:tags r:id="rId12"/>
              </p:custDataLst>
            </p:nvPr>
          </p:nvSpPr>
          <p:spPr bwMode="gray">
            <a:xfrm>
              <a:off x="14703" y="8462"/>
              <a:ext cx="3545" cy="113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7" name="Rectangle 14"/>
            <p:cNvSpPr txBox="1">
              <a:spLocks noChangeArrowheads="1"/>
            </p:cNvSpPr>
            <p:nvPr>
              <p:custDataLst>
                <p:tags r:id="rId13"/>
              </p:custDataLst>
            </p:nvPr>
          </p:nvSpPr>
          <p:spPr bwMode="gray">
            <a:xfrm>
              <a:off x="13996" y="8610"/>
              <a:ext cx="359" cy="95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2"/>
            </p:custDataLst>
          </p:nvPr>
        </p:nvGraphicFramePr>
        <p:xfrm>
          <a:off x="7412355" y="2917190"/>
          <a:ext cx="4223385" cy="3350895"/>
        </p:xfrm>
        <a:graphic>
          <a:graphicData uri="http://schemas.openxmlformats.org/drawingml/2006/table">
            <a:tbl>
              <a:tblPr/>
              <a:tblGrid>
                <a:gridCol w="906780"/>
                <a:gridCol w="996950"/>
                <a:gridCol w="1263015"/>
                <a:gridCol w="1056640"/>
              </a:tblGrid>
              <a:tr h="723900">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Development Basin</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buClrTx/>
                        <a:buSzTx/>
                        <a:buFontTx/>
                      </a:pPr>
                      <a:r>
                        <a:rPr lang="en-US" altLang="zh-CN" sz="1200" b="1" dirty="0">
                          <a:solidFill>
                            <a:srgbClr val="000099"/>
                          </a:solidFill>
                          <a:latin typeface="Times New Roman" panose="02020603050405020304" charset="0"/>
                          <a:ea typeface="微软雅黑" panose="020B0503020204020204" charset="-122"/>
                          <a:sym typeface="+mn-ea"/>
                        </a:rPr>
                        <a:t>Gas Field</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buClrTx/>
                        <a:buSzTx/>
                        <a:buFontTx/>
                      </a:pPr>
                      <a:r>
                        <a:rPr lang="en-US" altLang="zh-CN" sz="1200" b="1" kern="1200" dirty="0">
                          <a:solidFill>
                            <a:srgbClr val="000099"/>
                          </a:solidFill>
                          <a:latin typeface="Times New Roman" panose="02020603050405020304" charset="0"/>
                          <a:ea typeface="微软雅黑" panose="020B0503020204020204" charset="-122"/>
                        </a:rPr>
                        <a:t>Production in 2020</a:t>
                      </a:r>
                      <a:endParaRPr lang="en-US" altLang="zh-CN" sz="1200" b="1" kern="1200" dirty="0">
                        <a:solidFill>
                          <a:srgbClr val="000099"/>
                        </a:solidFill>
                        <a:latin typeface="Times New Roman" panose="02020603050405020304" charset="0"/>
                        <a:ea typeface="微软雅黑" panose="020B0503020204020204" charset="-122"/>
                      </a:endParaRPr>
                    </a:p>
                    <a:p>
                      <a:pPr marL="0" algn="ctr" defTabSz="914400" rtl="0" eaLnBrk="1" fontAlgn="ctr" latinLnBrk="0" hangingPunct="1">
                        <a:buClrTx/>
                        <a:buSzTx/>
                        <a:buFontTx/>
                      </a:pPr>
                      <a:r>
                        <a:rPr lang="en-US" altLang="zh-CN" sz="1200" b="1" kern="1200" dirty="0">
                          <a:solidFill>
                            <a:srgbClr val="000099"/>
                          </a:solidFill>
                          <a:latin typeface="Times New Roman" panose="02020603050405020304" charset="0"/>
                          <a:ea typeface="微软雅黑" panose="020B0503020204020204" charset="-122"/>
                        </a:rPr>
                        <a:t>（bcm）</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buClrTx/>
                        <a:buSzTx/>
                        <a:buFontTx/>
                      </a:pPr>
                      <a:r>
                        <a:rPr lang="en-US" altLang="zh-CN" sz="1200" b="1" kern="1200" dirty="0">
                          <a:solidFill>
                            <a:srgbClr val="000099"/>
                          </a:solidFill>
                          <a:latin typeface="Times New Roman" panose="02020603050405020304" charset="0"/>
                          <a:ea typeface="微软雅黑" panose="020B0503020204020204" charset="-122"/>
                        </a:rPr>
                        <a:t>Proportion in PetroChina（%）</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90">
                <a:tc rowSpan="3">
                  <a:txBody>
                    <a:bodyPr/>
                    <a:lstStyle/>
                    <a:p>
                      <a:pPr algn="ctr" rtl="0" fontAlgn="ctr">
                        <a:buClrTx/>
                        <a:buSzTx/>
                        <a:buFontTx/>
                      </a:pPr>
                      <a:r>
                        <a:rPr lang="en-US" altLang="zh-CN" sz="1200" b="1" dirty="0">
                          <a:solidFill>
                            <a:srgbClr val="FF0000"/>
                          </a:solidFill>
                          <a:latin typeface="Times New Roman" panose="02020603050405020304" charset="0"/>
                          <a:ea typeface="微软雅黑" panose="020B0503020204020204" charset="-122"/>
                          <a:sym typeface="+mn-ea"/>
                        </a:rPr>
                        <a:t>Changqing</a:t>
                      </a:r>
                      <a:endParaRPr lang="en-US" altLang="zh-CN" sz="1200" b="1" kern="1200" dirty="0">
                        <a:solidFill>
                          <a:srgbClr val="FF0000"/>
                        </a:solidFill>
                        <a:latin typeface="Times New Roman" panose="02020603050405020304" charset="0"/>
                        <a:ea typeface="微软雅黑" panose="020B0503020204020204" charset="-122"/>
                        <a:cs typeface="+mn-cs"/>
                        <a:sym typeface="+mn-ea"/>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Sulige</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30.5</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21.0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90">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JInbian</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7.6</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5.2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Yulin</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5.2</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3.6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rowSpan="2">
                  <a:txBody>
                    <a:bodyPr/>
                    <a:lstStyle/>
                    <a:p>
                      <a:pPr algn="ctr" rtl="0" fontAlgn="ctr">
                        <a:buClrTx/>
                        <a:buSzTx/>
                        <a:buFontTx/>
                      </a:pPr>
                      <a:r>
                        <a:rPr lang="en-US" altLang="zh-CN" sz="1200" b="1" dirty="0">
                          <a:solidFill>
                            <a:srgbClr val="FF0000"/>
                          </a:solidFill>
                          <a:latin typeface="Times New Roman" panose="02020603050405020304" charset="0"/>
                          <a:ea typeface="微软雅黑" panose="020B0503020204020204" charset="-122"/>
                          <a:sym typeface="+mn-ea"/>
                        </a:rPr>
                        <a:t>Southwest</a:t>
                      </a:r>
                      <a:endParaRPr lang="en-US" altLang="zh-CN" sz="1200" b="1" kern="1200" dirty="0">
                        <a:solidFill>
                          <a:srgbClr val="FF0000"/>
                        </a:solidFill>
                        <a:latin typeface="Times New Roman" panose="02020603050405020304" charset="0"/>
                        <a:ea typeface="微软雅黑" panose="020B0503020204020204" charset="-122"/>
                        <a:cs typeface="+mn-cs"/>
                        <a:sym typeface="+mn-ea"/>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Anyue</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15.3</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10.5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Changning</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5.6</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3.8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rowSpan="3">
                  <a:txBody>
                    <a:bodyPr/>
                    <a:lstStyle/>
                    <a:p>
                      <a:pPr algn="ctr" rtl="0" fontAlgn="ctr">
                        <a:buClrTx/>
                        <a:buSzTx/>
                        <a:buFontTx/>
                      </a:pPr>
                      <a:r>
                        <a:rPr lang="en-US" altLang="zh-CN" sz="1200" b="1" dirty="0">
                          <a:solidFill>
                            <a:srgbClr val="FF0000"/>
                          </a:solidFill>
                          <a:latin typeface="Times New Roman" panose="02020603050405020304" charset="0"/>
                          <a:ea typeface="微软雅黑" panose="020B0503020204020204" charset="-122"/>
                          <a:sym typeface="+mn-ea"/>
                        </a:rPr>
                        <a:t>Tarim</a:t>
                      </a:r>
                      <a:endParaRPr lang="en-US" altLang="zh-CN" sz="1200" b="1" kern="1200" dirty="0">
                        <a:solidFill>
                          <a:srgbClr val="FF0000"/>
                        </a:solidFill>
                        <a:latin typeface="Times New Roman" panose="02020603050405020304" charset="0"/>
                        <a:ea typeface="微软雅黑" panose="020B0503020204020204" charset="-122"/>
                        <a:cs typeface="+mn-cs"/>
                        <a:sym typeface="+mn-ea"/>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Keshen</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9.8</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6.7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Kela2</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5.9</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4.1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715">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Bozi-Dabei</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6.9</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4.5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350">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Qinghai</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Sebei</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rPr>
                        <a:t>5</a:t>
                      </a:r>
                      <a:endParaRPr lang="en-US" altLang="zh-CN" sz="1200" b="1" kern="1200" dirty="0">
                        <a:solidFill>
                          <a:srgbClr val="000099"/>
                        </a:solidFill>
                        <a:latin typeface="Times New Roman" panose="02020603050405020304" charset="0"/>
                        <a:ea typeface="微软雅黑" panose="020B0503020204020204" charset="-122"/>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3.4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25">
                <a:tc gridSpan="2">
                  <a:txBody>
                    <a:bodyPr/>
                    <a:lstStyle/>
                    <a:p>
                      <a:pPr algn="ctr" rtl="0" fontAlgn="ctr">
                        <a:buClrTx/>
                        <a:buSzTx/>
                        <a:buFontTx/>
                      </a:pPr>
                      <a:r>
                        <a:rPr lang="en-US" altLang="zh-CN" sz="1200" b="1" kern="1200" dirty="0">
                          <a:solidFill>
                            <a:srgbClr val="000099"/>
                          </a:solidFill>
                          <a:latin typeface="Times New Roman" panose="02020603050405020304" charset="0"/>
                          <a:ea typeface="微软雅黑" panose="020B0503020204020204" charset="-122"/>
                          <a:cs typeface="+mn-cs"/>
                        </a:rPr>
                        <a:t>Sum</a:t>
                      </a:r>
                      <a:endParaRPr lang="en-US" altLang="zh-CN" sz="1200" b="1" kern="1200" dirty="0">
                        <a:solidFill>
                          <a:srgbClr val="000099"/>
                        </a:solidFill>
                        <a:latin typeface="Times New Roman" panose="02020603050405020304" charset="0"/>
                        <a:ea typeface="微软雅黑" panose="020B0503020204020204" charset="-122"/>
                        <a:cs typeface="+mn-cs"/>
                      </a:endParaRPr>
                    </a:p>
                  </a:txBody>
                  <a:tcPr marL="16933" marR="16933" marT="16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91.5</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ClrTx/>
                        <a:buSzTx/>
                        <a:buFontTx/>
                      </a:pPr>
                      <a:r>
                        <a:rPr lang="en-US" altLang="zh-CN" sz="1200" b="1" i="0" u="none" strike="noStrike" dirty="0">
                          <a:solidFill>
                            <a:srgbClr val="000099"/>
                          </a:solidFill>
                          <a:latin typeface="Times New Roman" panose="02020603050405020304" charset="0"/>
                          <a:ea typeface="微软雅黑" panose="020B0503020204020204" charset="-122"/>
                        </a:rPr>
                        <a:t>62.9 </a:t>
                      </a:r>
                      <a:endParaRPr lang="en-US" altLang="zh-CN" sz="1200" b="1" i="0" u="none" strike="noStrike" dirty="0">
                        <a:solidFill>
                          <a:srgbClr val="000099"/>
                        </a:solidFill>
                        <a:latin typeface="Times New Roman" panose="02020603050405020304" charset="0"/>
                        <a:ea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extBox 3"/>
          <p:cNvSpPr txBox="1"/>
          <p:nvPr>
            <p:custDataLst>
              <p:tags r:id="rId3"/>
            </p:custDataLst>
          </p:nvPr>
        </p:nvSpPr>
        <p:spPr>
          <a:xfrm>
            <a:off x="262890" y="403860"/>
            <a:ext cx="12098020"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4. </a:t>
            </a:r>
            <a:r>
              <a:rPr lang="en-US" sz="1800" dirty="0"/>
              <a:t>Three</a:t>
            </a:r>
            <a:r>
              <a:rPr lang="en-US" sz="1800" dirty="0"/>
              <a:t> major NG basin and nine major gas fields have been developed in PetroChina</a:t>
            </a:r>
            <a:endParaRPr lang="en-US" sz="1800" dirty="0"/>
          </a:p>
        </p:txBody>
      </p:sp>
      <p:sp>
        <p:nvSpPr>
          <p:cNvPr id="4" name="文本框 3"/>
          <p:cNvSpPr txBox="1"/>
          <p:nvPr>
            <p:custDataLst>
              <p:tags r:id="rId4"/>
            </p:custDataLst>
          </p:nvPr>
        </p:nvSpPr>
        <p:spPr bwMode="auto">
          <a:xfrm>
            <a:off x="407670" y="1125220"/>
            <a:ext cx="11294110" cy="140398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eaLnBrk="1" latinLnBrk="0" hangingPunct="1">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3 major NG development basins, Changqing, Southwest and Tarim, produce 120 bcm of NG in 2022, accounting for 82.5%, and each of them has an annual production capacity of over 30 bcm</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9 major gas fields including Sulige, Anyue and Keshen produce 91.5 bcm of NG in 2022, accounting for 62.9%, and each of them has an annual production capacity of 5 bcm</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5" name="Rectangle 5"/>
          <p:cNvSpPr txBox="1">
            <a:spLocks noChangeArrowheads="1"/>
          </p:cNvSpPr>
          <p:nvPr>
            <p:custDataLst>
              <p:tags r:id="rId5"/>
            </p:custDataLst>
          </p:nvPr>
        </p:nvSpPr>
        <p:spPr bwMode="gray">
          <a:xfrm>
            <a:off x="7122795" y="2543175"/>
            <a:ext cx="4839970" cy="37338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Production of 9 major gas fields of 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endParaRPr>
          </a:p>
        </p:txBody>
      </p:sp>
      <p:grpSp>
        <p:nvGrpSpPr>
          <p:cNvPr id="20" name="组合 19"/>
          <p:cNvGrpSpPr/>
          <p:nvPr/>
        </p:nvGrpSpPr>
        <p:grpSpPr>
          <a:xfrm>
            <a:off x="408305" y="2543175"/>
            <a:ext cx="6664325" cy="3924935"/>
            <a:chOff x="756" y="4457"/>
            <a:chExt cx="10495" cy="6181"/>
          </a:xfrm>
        </p:grpSpPr>
        <p:sp>
          <p:nvSpPr>
            <p:cNvPr id="3" name="Rectangle 5"/>
            <p:cNvSpPr txBox="1">
              <a:spLocks noChangeArrowheads="1"/>
            </p:cNvSpPr>
            <p:nvPr/>
          </p:nvSpPr>
          <p:spPr bwMode="gray">
            <a:xfrm>
              <a:off x="1548" y="10050"/>
              <a:ext cx="9248" cy="588"/>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Production of 3</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 major NG development basin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endParaRPr>
            </a:p>
          </p:txBody>
        </p:sp>
        <p:graphicFrame>
          <p:nvGraphicFramePr>
            <p:cNvPr id="14" name="图表 13"/>
            <p:cNvGraphicFramePr/>
            <p:nvPr/>
          </p:nvGraphicFramePr>
          <p:xfrm>
            <a:off x="868" y="4513"/>
            <a:ext cx="10383" cy="5700"/>
          </p:xfrm>
          <a:graphic>
            <a:graphicData uri="http://schemas.openxmlformats.org/drawingml/2006/chart">
              <c:chart xmlns:c="http://schemas.openxmlformats.org/drawingml/2006/chart" xmlns:r="http://schemas.openxmlformats.org/officeDocument/2006/relationships" r:id="rId1"/>
            </a:graphicData>
          </a:graphic>
        </p:graphicFrame>
        <p:sp>
          <p:nvSpPr>
            <p:cNvPr id="24" name="Rectangle 14"/>
            <p:cNvSpPr txBox="1">
              <a:spLocks noChangeArrowheads="1"/>
            </p:cNvSpPr>
            <p:nvPr>
              <p:custDataLst>
                <p:tags r:id="rId6"/>
              </p:custDataLst>
            </p:nvPr>
          </p:nvSpPr>
          <p:spPr bwMode="gray">
            <a:xfrm rot="16200000">
              <a:off x="-724" y="6880"/>
              <a:ext cx="3438" cy="479"/>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7"/>
              </p:custDataLst>
            </p:nvPr>
          </p:nvSpPr>
          <p:spPr bwMode="gray">
            <a:xfrm>
              <a:off x="1548" y="4457"/>
              <a:ext cx="193" cy="443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8"/>
              </p:custDataLst>
            </p:nvPr>
          </p:nvSpPr>
          <p:spPr bwMode="gray">
            <a:xfrm>
              <a:off x="2796" y="6378"/>
              <a:ext cx="3944" cy="4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Changqing Oilfiled Company</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7" name="Rectangle 14"/>
            <p:cNvSpPr txBox="1">
              <a:spLocks noChangeArrowheads="1"/>
            </p:cNvSpPr>
            <p:nvPr>
              <p:custDataLst>
                <p:tags r:id="rId9"/>
              </p:custDataLst>
            </p:nvPr>
          </p:nvSpPr>
          <p:spPr bwMode="gray">
            <a:xfrm>
              <a:off x="2822" y="6648"/>
              <a:ext cx="3371" cy="4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Southwest Oil&amp;Gasfield Company</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10"/>
              </p:custDataLst>
            </p:nvPr>
          </p:nvSpPr>
          <p:spPr bwMode="gray">
            <a:xfrm>
              <a:off x="2822" y="6988"/>
              <a:ext cx="2422" cy="4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Tarim Oilfield Company</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6" name="Rectangle 14"/>
            <p:cNvSpPr txBox="1">
              <a:spLocks noChangeArrowheads="1"/>
            </p:cNvSpPr>
            <p:nvPr>
              <p:custDataLst>
                <p:tags r:id="rId11"/>
              </p:custDataLst>
            </p:nvPr>
          </p:nvSpPr>
          <p:spPr bwMode="gray">
            <a:xfrm>
              <a:off x="2823" y="7236"/>
              <a:ext cx="1991" cy="36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12"/>
              </p:custDataLst>
            </p:nvPr>
          </p:nvSpPr>
          <p:spPr bwMode="gray">
            <a:xfrm>
              <a:off x="2822" y="7236"/>
              <a:ext cx="2313" cy="362"/>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Other affiliates of PetroChina</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13"/>
              </p:custDataLst>
            </p:nvPr>
          </p:nvSpPr>
          <p:spPr bwMode="gray">
            <a:xfrm>
              <a:off x="2823" y="7598"/>
              <a:ext cx="1747" cy="24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14"/>
              </p:custDataLst>
            </p:nvPr>
          </p:nvSpPr>
          <p:spPr bwMode="gray">
            <a:xfrm>
              <a:off x="2796" y="7525"/>
              <a:ext cx="1591" cy="547"/>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Proportion of 3</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companies in </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p:cNvSpPr txBox="1"/>
          <p:nvPr/>
        </p:nvSpPr>
        <p:spPr bwMode="auto">
          <a:xfrm>
            <a:off x="335280" y="1150620"/>
            <a:ext cx="11493500" cy="84836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a:lnSpc>
                <a:spcPct val="110000"/>
              </a:lnSpc>
              <a:spcBef>
                <a:spcPts val="0"/>
              </a:spcBef>
              <a:spcAft>
                <a:spcPts val="0"/>
              </a:spcAft>
              <a:buClr>
                <a:srgbClr val="FF0000"/>
              </a:buClr>
              <a:buSzTx/>
              <a:buFont typeface="Wingdings" panose="05000000000000000000" pitchFamily="2" charset="2"/>
              <a:buChar char="l"/>
              <a:defRPr/>
            </a:pPr>
            <a:r>
              <a:rPr lang="en-US" altLang="zh-CN" sz="2000" b="1" dirty="0">
                <a:solidFill>
                  <a:srgbClr val="0000FF"/>
                </a:solidFill>
                <a:ea typeface="黑体" panose="02010600030101010101" pitchFamily="49" charset="-122"/>
                <a:cs typeface="Calibri" panose="020F0502020204030204" pitchFamily="34" charset="0"/>
                <a:sym typeface="+mn-ea"/>
              </a:rPr>
              <a:t>Sulige gas field produced 30.7 bcm of NG in 2022, becoming the only super gas field in China with an annual production of more than 30 bcm and </a:t>
            </a:r>
            <a:r>
              <a:rPr lang="en-US" altLang="zh-CN" sz="2000" b="1" dirty="0">
                <a:solidFill>
                  <a:srgbClr val="0000FF"/>
                </a:solidFill>
                <a:ea typeface="黑体" panose="02010600030101010101" pitchFamily="49" charset="-122"/>
                <a:cs typeface="Calibri" panose="020F0502020204030204" pitchFamily="34" charset="0"/>
                <a:sym typeface="+mn-ea"/>
              </a:rPr>
              <a:t>ranked the 10th largest gas field in the world</a:t>
            </a:r>
            <a:endParaRPr lang="en-US" altLang="zh-CN" sz="2000" b="1" dirty="0">
              <a:solidFill>
                <a:srgbClr val="0000FF"/>
              </a:solidFill>
              <a:ea typeface="黑体" panose="02010600030101010101" pitchFamily="49" charset="-122"/>
              <a:cs typeface="Calibri" panose="020F0502020204030204" pitchFamily="34" charset="0"/>
              <a:sym typeface="+mn-ea"/>
            </a:endParaRPr>
          </a:p>
        </p:txBody>
      </p:sp>
      <p:graphicFrame>
        <p:nvGraphicFramePr>
          <p:cNvPr id="2" name="表格 1"/>
          <p:cNvGraphicFramePr>
            <a:graphicFrameLocks noGrp="1"/>
          </p:cNvGraphicFramePr>
          <p:nvPr>
            <p:custDataLst>
              <p:tags r:id="rId1"/>
            </p:custDataLst>
          </p:nvPr>
        </p:nvGraphicFramePr>
        <p:xfrm>
          <a:off x="551815" y="2546350"/>
          <a:ext cx="10656570" cy="3765550"/>
        </p:xfrm>
        <a:graphic>
          <a:graphicData uri="http://schemas.openxmlformats.org/drawingml/2006/table">
            <a:tbl>
              <a:tblPr firstRow="1" firstCol="1" bandRow="1">
                <a:tableStyleId>{5C22544A-7EE6-4342-B048-85BDC9FD1C3A}</a:tableStyleId>
              </a:tblPr>
              <a:tblGrid>
                <a:gridCol w="1978025"/>
                <a:gridCol w="4613275"/>
                <a:gridCol w="1695450"/>
                <a:gridCol w="2369820"/>
              </a:tblGrid>
              <a:tr h="640080">
                <a:tc>
                  <a:txBody>
                    <a:bodyPr/>
                    <a:lstStyle/>
                    <a:p>
                      <a:pPr algn="ctr">
                        <a:spcAft>
                          <a:spcPts val="0"/>
                        </a:spcAft>
                      </a:pPr>
                      <a:r>
                        <a:rPr lang="en-US" altLang="zh-CN" sz="1400" dirty="0">
                          <a:effectLst/>
                          <a:latin typeface="等线" panose="02010600030101010101" pitchFamily="2" charset="-122"/>
                          <a:ea typeface="等线" panose="02010600030101010101" pitchFamily="2" charset="-122"/>
                          <a:cs typeface="等线" panose="02010600030101010101" pitchFamily="2" charset="-122"/>
                        </a:rPr>
                        <a:t>State</a:t>
                      </a:r>
                      <a:endParaRPr lang="en-US" altLang="zh-CN" sz="1400"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400">
                          <a:effectLst/>
                        </a:rPr>
                        <a:t>Company</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400">
                          <a:effectLst/>
                        </a:rPr>
                        <a:t>The starting year of commercial development</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400">
                          <a:effectLst/>
                        </a:rPr>
                        <a:t>Production（bcm）</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r>
              <a:tr h="312420">
                <a:tc>
                  <a:txBody>
                    <a:bodyPr/>
                    <a:lstStyle/>
                    <a:p>
                      <a:pPr algn="ctr">
                        <a:spcAft>
                          <a:spcPts val="0"/>
                        </a:spcAft>
                      </a:pPr>
                      <a:r>
                        <a:rPr lang="en-US" sz="1400">
                          <a:effectLst/>
                        </a:rPr>
                        <a:t>Iran</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kern="1200" dirty="0" err="1">
                          <a:solidFill>
                            <a:schemeClr val="dk1"/>
                          </a:solidFill>
                          <a:effectLst/>
                          <a:latin typeface="+mn-lt"/>
                          <a:ea typeface="+mn-ea"/>
                          <a:cs typeface="+mn-cs"/>
                        </a:rPr>
                        <a:t>South Pars </a:t>
                      </a:r>
                      <a:endParaRPr lang="en-US" sz="1600" b="1" kern="1200" dirty="0" err="1">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2002</a:t>
                      </a:r>
                      <a:endParaRPr lang="zh-CN" sz="1600" b="1" kern="120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230.5</a:t>
                      </a:r>
                      <a:endParaRPr lang="zh-CN" sz="1600" b="1" kern="1200">
                        <a:solidFill>
                          <a:schemeClr val="dk1"/>
                        </a:solidFill>
                        <a:effectLst/>
                        <a:latin typeface="+mn-lt"/>
                        <a:ea typeface="+mn-ea"/>
                        <a:cs typeface="+mn-cs"/>
                      </a:endParaRPr>
                    </a:p>
                  </a:txBody>
                  <a:tcPr marL="68580" marR="68580" marT="0" marB="0" anchor="ctr"/>
                </a:tc>
              </a:tr>
              <a:tr h="313055">
                <a:tc>
                  <a:txBody>
                    <a:bodyPr/>
                    <a:lstStyle/>
                    <a:p>
                      <a:pPr algn="ctr">
                        <a:spcAft>
                          <a:spcPts val="0"/>
                        </a:spcAft>
                      </a:pPr>
                      <a:r>
                        <a:rPr lang="en-US" sz="1400">
                          <a:effectLst/>
                        </a:rPr>
                        <a:t>Russia</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zh-CN" sz="1600" b="1" kern="1200" dirty="0">
                          <a:solidFill>
                            <a:schemeClr val="dk1"/>
                          </a:solidFill>
                          <a:effectLst/>
                          <a:latin typeface="+mn-lt"/>
                          <a:ea typeface="+mn-ea"/>
                          <a:cs typeface="+mn-cs"/>
                        </a:rPr>
                        <a:t>Gazprom</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2001</a:t>
                      </a:r>
                      <a:endParaRPr lang="zh-CN" sz="1600" b="1" kern="120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91.7</a:t>
                      </a:r>
                      <a:endParaRPr lang="zh-CN" sz="1600" b="1" kern="1200">
                        <a:solidFill>
                          <a:schemeClr val="dk1"/>
                        </a:solidFill>
                        <a:effectLst/>
                        <a:latin typeface="+mn-lt"/>
                        <a:ea typeface="+mn-ea"/>
                        <a:cs typeface="+mn-cs"/>
                      </a:endParaRPr>
                    </a:p>
                  </a:txBody>
                  <a:tcPr marL="68580" marR="68580" marT="0" marB="0" anchor="ctr"/>
                </a:tc>
              </a:tr>
              <a:tr h="312420">
                <a:tc>
                  <a:txBody>
                    <a:bodyPr/>
                    <a:lstStyle/>
                    <a:p>
                      <a:pPr algn="ctr">
                        <a:spcAft>
                          <a:spcPts val="0"/>
                        </a:spcAft>
                      </a:pPr>
                      <a:r>
                        <a:rPr lang="en-US" sz="1400">
                          <a:effectLst/>
                          <a:sym typeface="+mn-ea"/>
                        </a:rPr>
                        <a:t>Russia</a:t>
                      </a:r>
                      <a:endParaRPr lang="en-US" sz="1400">
                        <a:effectLst/>
                        <a:latin typeface="等线" panose="02010600030101010101" pitchFamily="2" charset="-122"/>
                        <a:ea typeface="等线" panose="02010600030101010101" pitchFamily="2" charset="-122"/>
                        <a:cs typeface="等线" panose="02010600030101010101" pitchFamily="2" charset="-122"/>
                        <a:sym typeface="+mn-ea"/>
                      </a:endParaRPr>
                    </a:p>
                  </a:txBody>
                  <a:tcPr marL="68580" marR="68580" marT="0" marB="0" anchor="ctr"/>
                </a:tc>
                <a:tc>
                  <a:txBody>
                    <a:bodyPr/>
                    <a:lstStyle/>
                    <a:p>
                      <a:pPr algn="ctr">
                        <a:spcAft>
                          <a:spcPts val="0"/>
                        </a:spcAft>
                      </a:pPr>
                      <a:r>
                        <a:rPr lang="zh-CN" sz="1600" b="1" dirty="0">
                          <a:effectLst/>
                          <a:sym typeface="+mn-ea"/>
                        </a:rPr>
                        <a:t>Gazprom</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1983</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64.7</a:t>
                      </a:r>
                      <a:endParaRPr lang="zh-CN" sz="1600" b="1" kern="1200">
                        <a:solidFill>
                          <a:schemeClr val="dk1"/>
                        </a:solidFill>
                        <a:effectLst/>
                        <a:latin typeface="+mn-lt"/>
                        <a:ea typeface="+mn-ea"/>
                        <a:cs typeface="+mn-cs"/>
                      </a:endParaRPr>
                    </a:p>
                  </a:txBody>
                  <a:tcPr marL="68580" marR="68580" marT="0" marB="0" anchor="ctr"/>
                </a:tc>
              </a:tr>
              <a:tr h="312420">
                <a:tc>
                  <a:txBody>
                    <a:bodyPr/>
                    <a:lstStyle/>
                    <a:p>
                      <a:pPr algn="ctr">
                        <a:spcAft>
                          <a:spcPts val="0"/>
                        </a:spcAft>
                      </a:pPr>
                      <a:r>
                        <a:rPr lang="en-US" sz="1400">
                          <a:effectLst/>
                        </a:rPr>
                        <a:t>United Arab Emirates</a:t>
                      </a:r>
                      <a:endParaRPr lang="en-US" sz="1400">
                        <a:effectLst/>
                      </a:endParaRPr>
                    </a:p>
                  </a:txBody>
                  <a:tcPr marL="68580" marR="68580" marT="0" marB="0" anchor="ctr"/>
                </a:tc>
                <a:tc>
                  <a:txBody>
                    <a:bodyPr/>
                    <a:lstStyle/>
                    <a:p>
                      <a:pPr algn="ctr">
                        <a:spcAft>
                          <a:spcPts val="0"/>
                        </a:spcAft>
                      </a:pPr>
                      <a:r>
                        <a:rPr lang="en-US" altLang="zh-CN" sz="1600" b="1" kern="1200" dirty="0">
                          <a:solidFill>
                            <a:schemeClr val="dk1"/>
                          </a:solidFill>
                          <a:effectLst/>
                          <a:latin typeface="+mn-lt"/>
                          <a:ea typeface="+mn-ea"/>
                          <a:cs typeface="+mn-cs"/>
                        </a:rPr>
                        <a:t>ADNOC</a:t>
                      </a:r>
                      <a:endParaRPr lang="en-US" alt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1981</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64.3</a:t>
                      </a:r>
                      <a:endParaRPr lang="zh-CN" sz="1600" b="1" kern="1200" dirty="0">
                        <a:solidFill>
                          <a:schemeClr val="dk1"/>
                        </a:solidFill>
                        <a:effectLst/>
                        <a:latin typeface="+mn-lt"/>
                        <a:ea typeface="+mn-ea"/>
                        <a:cs typeface="+mn-cs"/>
                      </a:endParaRPr>
                    </a:p>
                  </a:txBody>
                  <a:tcPr marL="68580" marR="68580" marT="0" marB="0" anchor="ctr"/>
                </a:tc>
              </a:tr>
              <a:tr h="313055">
                <a:tc>
                  <a:txBody>
                    <a:bodyPr/>
                    <a:lstStyle/>
                    <a:p>
                      <a:pPr algn="ctr">
                        <a:spcAft>
                          <a:spcPts val="0"/>
                        </a:spcAft>
                      </a:pPr>
                      <a:r>
                        <a:rPr lang="en-US" sz="1400">
                          <a:effectLst/>
                          <a:sym typeface="+mn-ea"/>
                        </a:rPr>
                        <a:t>Algeria</a:t>
                      </a:r>
                      <a:endParaRPr lang="en-US" sz="1400">
                        <a:effectLst/>
                        <a:latin typeface="等线" panose="02010600030101010101" pitchFamily="2" charset="-122"/>
                        <a:ea typeface="等线" panose="02010600030101010101" pitchFamily="2" charset="-122"/>
                        <a:cs typeface="等线" panose="02010600030101010101" pitchFamily="2" charset="-122"/>
                        <a:sym typeface="+mn-ea"/>
                      </a:endParaRPr>
                    </a:p>
                  </a:txBody>
                  <a:tcPr marL="68580" marR="68580" marT="0" marB="0" anchor="ctr"/>
                </a:tc>
                <a:tc>
                  <a:txBody>
                    <a:bodyPr/>
                    <a:lstStyle/>
                    <a:p>
                      <a:pPr algn="ctr">
                        <a:spcAft>
                          <a:spcPts val="0"/>
                        </a:spcAft>
                      </a:pPr>
                      <a:r>
                        <a:rPr lang="zh-CN" sz="1600" b="1" kern="1200" dirty="0">
                          <a:solidFill>
                            <a:schemeClr val="dk1"/>
                          </a:solidFill>
                          <a:effectLst/>
                          <a:latin typeface="+mn-lt"/>
                          <a:ea typeface="+mn-ea"/>
                          <a:cs typeface="+mn-cs"/>
                        </a:rPr>
                        <a:t>Sonatrach</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1961</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44.9</a:t>
                      </a:r>
                      <a:endParaRPr lang="zh-CN" sz="1600" b="1" kern="1200" dirty="0">
                        <a:solidFill>
                          <a:schemeClr val="dk1"/>
                        </a:solidFill>
                        <a:effectLst/>
                        <a:latin typeface="+mn-lt"/>
                        <a:ea typeface="+mn-ea"/>
                        <a:cs typeface="+mn-cs"/>
                      </a:endParaRPr>
                    </a:p>
                  </a:txBody>
                  <a:tcPr marL="68580" marR="68580" marT="0" marB="0" anchor="ctr"/>
                </a:tc>
              </a:tr>
              <a:tr h="312420">
                <a:tc>
                  <a:txBody>
                    <a:bodyPr/>
                    <a:lstStyle/>
                    <a:p>
                      <a:pPr algn="ctr">
                        <a:spcAft>
                          <a:spcPts val="0"/>
                        </a:spcAft>
                      </a:pPr>
                      <a:r>
                        <a:rPr lang="en-US" sz="1400">
                          <a:effectLst/>
                        </a:rPr>
                        <a:t>Norway</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kern="1200" dirty="0" err="1">
                          <a:solidFill>
                            <a:schemeClr val="dk1"/>
                          </a:solidFill>
                          <a:effectLst/>
                          <a:latin typeface="+mn-lt"/>
                          <a:ea typeface="+mn-ea"/>
                          <a:cs typeface="+mn-cs"/>
                        </a:rPr>
                        <a:t>Statoil ASA</a:t>
                      </a:r>
                      <a:endParaRPr lang="en-US" sz="1600" b="1" kern="1200" dirty="0" err="1">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1995</a:t>
                      </a:r>
                      <a:endParaRPr 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35.8</a:t>
                      </a:r>
                      <a:endParaRPr lang="zh-CN" sz="1600" b="1" kern="1200" dirty="0">
                        <a:solidFill>
                          <a:schemeClr val="dk1"/>
                        </a:solidFill>
                        <a:effectLst/>
                        <a:latin typeface="+mn-lt"/>
                        <a:ea typeface="+mn-ea"/>
                        <a:cs typeface="+mn-cs"/>
                      </a:endParaRPr>
                    </a:p>
                  </a:txBody>
                  <a:tcPr marL="68580" marR="68580" marT="0" marB="0" anchor="ctr"/>
                </a:tc>
              </a:tr>
              <a:tr h="312420">
                <a:tc>
                  <a:txBody>
                    <a:bodyPr/>
                    <a:lstStyle/>
                    <a:p>
                      <a:pPr algn="ctr">
                        <a:spcAft>
                          <a:spcPts val="0"/>
                        </a:spcAft>
                      </a:pPr>
                      <a:r>
                        <a:rPr lang="en-US" sz="1400">
                          <a:effectLst/>
                        </a:rPr>
                        <a:t>US</a:t>
                      </a:r>
                      <a:endParaRPr lang="en-US"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kern="1200" dirty="0" err="1">
                          <a:solidFill>
                            <a:schemeClr val="dk1"/>
                          </a:solidFill>
                          <a:effectLst/>
                          <a:latin typeface="+mn-lt"/>
                          <a:ea typeface="+mn-ea"/>
                          <a:cs typeface="+mn-cs"/>
                        </a:rPr>
                        <a:t>Antero Resources</a:t>
                      </a:r>
                      <a:endParaRPr lang="en-US" sz="1600" b="1" kern="1200" dirty="0" err="1">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a:solidFill>
                            <a:schemeClr val="dk1"/>
                          </a:solidFill>
                          <a:effectLst/>
                          <a:latin typeface="+mn-lt"/>
                          <a:ea typeface="+mn-ea"/>
                          <a:cs typeface="+mn-cs"/>
                        </a:rPr>
                        <a:t>-</a:t>
                      </a:r>
                      <a:endParaRPr lang="zh-CN" sz="1600" b="1" kern="120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kern="1200" dirty="0">
                          <a:solidFill>
                            <a:schemeClr val="dk1"/>
                          </a:solidFill>
                          <a:effectLst/>
                          <a:latin typeface="+mn-lt"/>
                          <a:ea typeface="+mn-ea"/>
                          <a:cs typeface="+mn-cs"/>
                        </a:rPr>
                        <a:t>34.7</a:t>
                      </a:r>
                      <a:endParaRPr lang="zh-CN" sz="1600" b="1" kern="1200" dirty="0">
                        <a:solidFill>
                          <a:schemeClr val="dk1"/>
                        </a:solidFill>
                        <a:effectLst/>
                        <a:latin typeface="+mn-lt"/>
                        <a:ea typeface="+mn-ea"/>
                        <a:cs typeface="+mn-cs"/>
                      </a:endParaRPr>
                    </a:p>
                  </a:txBody>
                  <a:tcPr marL="68580" marR="68580" marT="0" marB="0" anchor="ctr"/>
                </a:tc>
              </a:tr>
              <a:tr h="311785">
                <a:tc>
                  <a:txBody>
                    <a:bodyPr/>
                    <a:lstStyle/>
                    <a:p>
                      <a:pPr algn="ctr">
                        <a:spcAft>
                          <a:spcPts val="0"/>
                        </a:spcAft>
                      </a:pPr>
                      <a:r>
                        <a:rPr lang="en-US" altLang="zh-CN" sz="1400">
                          <a:effectLst/>
                          <a:latin typeface="等线" panose="02010600030101010101" pitchFamily="2" charset="-122"/>
                          <a:ea typeface="等线" panose="02010600030101010101" pitchFamily="2" charset="-122"/>
                          <a:cs typeface="等线" panose="02010600030101010101" pitchFamily="2" charset="-122"/>
                        </a:rPr>
                        <a:t>Oman</a:t>
                      </a:r>
                      <a:endParaRPr lang="en-US" altLang="zh-CN" sz="140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dirty="0" err="1">
                          <a:effectLst/>
                        </a:rPr>
                        <a:t>Petroleum Development Oman</a:t>
                      </a:r>
                      <a:endParaRPr lang="en-US" sz="1600" b="1" dirty="0" err="1">
                        <a:effectLst/>
                      </a:endParaRPr>
                    </a:p>
                  </a:txBody>
                  <a:tcPr marL="68580" marR="68580" marT="0" marB="0" anchor="ctr"/>
                </a:tc>
                <a:tc>
                  <a:txBody>
                    <a:bodyPr/>
                    <a:lstStyle/>
                    <a:p>
                      <a:pPr algn="ctr">
                        <a:spcAft>
                          <a:spcPts val="0"/>
                        </a:spcAft>
                      </a:pPr>
                      <a:r>
                        <a:rPr lang="en-US" sz="1600" b="1">
                          <a:effectLst/>
                        </a:rPr>
                        <a:t>1979</a:t>
                      </a:r>
                      <a:endParaRPr lang="zh-CN" sz="1600" b="1">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dirty="0">
                          <a:effectLst/>
                        </a:rPr>
                        <a:t>31.3</a:t>
                      </a:r>
                      <a:endParaRPr lang="zh-CN" sz="1600" b="1"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r>
              <a:tr h="313055">
                <a:tc>
                  <a:txBody>
                    <a:bodyPr/>
                    <a:lstStyle/>
                    <a:p>
                      <a:pPr algn="ctr">
                        <a:spcAft>
                          <a:spcPts val="0"/>
                        </a:spcAft>
                      </a:pPr>
                      <a:r>
                        <a:rPr lang="en-US" sz="1400">
                          <a:effectLst/>
                          <a:sym typeface="+mn-ea"/>
                        </a:rPr>
                        <a:t>Russia</a:t>
                      </a:r>
                      <a:endParaRPr lang="en-US" sz="1400">
                        <a:effectLst/>
                        <a:latin typeface="等线" panose="02010600030101010101" pitchFamily="2" charset="-122"/>
                        <a:ea typeface="等线" panose="02010600030101010101" pitchFamily="2" charset="-122"/>
                        <a:cs typeface="等线" panose="02010600030101010101" pitchFamily="2" charset="-122"/>
                        <a:sym typeface="+mn-ea"/>
                      </a:endParaRPr>
                    </a:p>
                  </a:txBody>
                  <a:tcPr marL="68580" marR="68580" marT="0" marB="0" anchor="ctr"/>
                </a:tc>
                <a:tc>
                  <a:txBody>
                    <a:bodyPr/>
                    <a:lstStyle/>
                    <a:p>
                      <a:pPr algn="ctr">
                        <a:spcAft>
                          <a:spcPts val="0"/>
                        </a:spcAft>
                      </a:pPr>
                      <a:r>
                        <a:rPr lang="en-US" sz="1600" b="1" dirty="0" err="1">
                          <a:effectLst/>
                        </a:rPr>
                        <a:t>YUKOS</a:t>
                      </a:r>
                      <a:endParaRPr lang="en-US" sz="1600" b="1" dirty="0" err="1">
                        <a:effectLst/>
                      </a:endParaRPr>
                    </a:p>
                  </a:txBody>
                  <a:tcPr marL="68580" marR="68580" marT="0" marB="0" anchor="ctr"/>
                </a:tc>
                <a:tc>
                  <a:txBody>
                    <a:bodyPr/>
                    <a:lstStyle/>
                    <a:p>
                      <a:pPr algn="ctr">
                        <a:spcAft>
                          <a:spcPts val="0"/>
                        </a:spcAft>
                      </a:pPr>
                      <a:r>
                        <a:rPr lang="en-US" sz="1600" b="1">
                          <a:effectLst/>
                        </a:rPr>
                        <a:t>2017</a:t>
                      </a:r>
                      <a:endParaRPr lang="zh-CN" sz="1600" b="1">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dirty="0">
                          <a:effectLst/>
                        </a:rPr>
                        <a:t>31.1</a:t>
                      </a:r>
                      <a:endParaRPr lang="zh-CN" sz="1600" b="1"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r>
              <a:tr h="312420">
                <a:tc>
                  <a:txBody>
                    <a:bodyPr/>
                    <a:lstStyle/>
                    <a:p>
                      <a:pPr algn="ctr">
                        <a:spcAft>
                          <a:spcPts val="0"/>
                        </a:spcAft>
                      </a:pPr>
                      <a:r>
                        <a:rPr lang="en-US" sz="1400" dirty="0" err="1">
                          <a:effectLst/>
                        </a:rPr>
                        <a:t>China</a:t>
                      </a:r>
                      <a:endParaRPr lang="en-US" sz="1400" dirty="0" err="1">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altLang="zh-CN" sz="1600" b="1" kern="1200" dirty="0">
                          <a:solidFill>
                            <a:schemeClr val="dk1"/>
                          </a:solidFill>
                          <a:effectLst/>
                          <a:latin typeface="+mn-lt"/>
                          <a:ea typeface="+mn-ea"/>
                          <a:cs typeface="+mn-cs"/>
                        </a:rPr>
                        <a:t>Sulige, PetroChina</a:t>
                      </a:r>
                      <a:endParaRPr lang="en-US" altLang="zh-CN" sz="1600" b="1"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600" b="1">
                          <a:effectLst/>
                        </a:rPr>
                        <a:t>2007</a:t>
                      </a:r>
                      <a:endParaRPr lang="zh-CN" sz="1600" b="1">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c>
                  <a:txBody>
                    <a:bodyPr/>
                    <a:lstStyle/>
                    <a:p>
                      <a:pPr algn="ctr">
                        <a:spcAft>
                          <a:spcPts val="0"/>
                        </a:spcAft>
                      </a:pPr>
                      <a:r>
                        <a:rPr lang="en-US" sz="1600" b="1" dirty="0">
                          <a:effectLst/>
                        </a:rPr>
                        <a:t>30.7</a:t>
                      </a:r>
                      <a:endParaRPr lang="zh-CN" sz="1600" b="1"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nchor="ctr"/>
                </a:tc>
              </a:tr>
            </a:tbl>
          </a:graphicData>
        </a:graphic>
      </p:graphicFrame>
      <p:sp>
        <p:nvSpPr>
          <p:cNvPr id="4" name="TextBox 3"/>
          <p:cNvSpPr txBox="1"/>
          <p:nvPr>
            <p:custDataLst>
              <p:tags r:id="rId2"/>
            </p:custDataLst>
          </p:nvPr>
        </p:nvSpPr>
        <p:spPr>
          <a:xfrm>
            <a:off x="191135" y="405130"/>
            <a:ext cx="11313160" cy="4743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dirty="0"/>
              <a:t>5. </a:t>
            </a:r>
            <a:r>
              <a:rPr lang="en-US" dirty="0"/>
              <a:t>Sulige gas field has become one of the world's top 10 largest gas fields</a:t>
            </a:r>
            <a:endParaRPr lang="en-US" dirty="0"/>
          </a:p>
        </p:txBody>
      </p:sp>
      <p:sp>
        <p:nvSpPr>
          <p:cNvPr id="5" name="Rectangle 5"/>
          <p:cNvSpPr txBox="1">
            <a:spLocks noChangeArrowheads="1"/>
          </p:cNvSpPr>
          <p:nvPr>
            <p:custDataLst>
              <p:tags r:id="rId3"/>
            </p:custDataLst>
          </p:nvPr>
        </p:nvSpPr>
        <p:spPr bwMode="gray">
          <a:xfrm>
            <a:off x="2927985" y="2172970"/>
            <a:ext cx="5701030" cy="37338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NG Production of the world's top 10 largest gas fields</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332657"/>
            <a:ext cx="12192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rPr>
              <a:t>Contents</a:t>
            </a:r>
            <a:endPar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
        <p:nvSpPr>
          <p:cNvPr id="4" name="Rectangle 2"/>
          <p:cNvSpPr>
            <a:spLocks noChangeArrowheads="1"/>
          </p:cNvSpPr>
          <p:nvPr/>
        </p:nvSpPr>
        <p:spPr bwMode="auto">
          <a:xfrm>
            <a:off x="820420" y="1716088"/>
            <a:ext cx="1159954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pattFill prst="sphere">
                  <a:fgClr>
                    <a:srgbClr val="FF0000"/>
                  </a:fgClr>
                  <a:bgClr>
                    <a:srgbClr val="FFFF99"/>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028700" lvl="1" indent="-571500">
              <a:lnSpc>
                <a:spcPct val="200000"/>
              </a:lnSpc>
              <a:buFont typeface="Wingdings" panose="05000000000000000000" charset="0"/>
              <a:buChar char="Ø"/>
            </a:pPr>
            <a:r>
              <a:rPr lang="en-US" altLang="zh-CN" sz="3000" b="1" dirty="0">
                <a:solidFill>
                  <a:srgbClr val="FF0000"/>
                </a:solidFill>
                <a:latin typeface="+mn-lt"/>
                <a:ea typeface="黑体" panose="02010600030101010101" pitchFamily="49" charset="-122"/>
                <a:cs typeface="+mn-lt"/>
              </a:rPr>
              <a:t>S1: P</a:t>
            </a:r>
            <a:r>
              <a:rPr lang="zh-CN" altLang="en-US" sz="3000" b="1" dirty="0">
                <a:solidFill>
                  <a:srgbClr val="FF0000"/>
                </a:solidFill>
                <a:latin typeface="+mn-lt"/>
                <a:ea typeface="黑体" panose="02010600030101010101" pitchFamily="49" charset="-122"/>
                <a:cs typeface="+mn-lt"/>
              </a:rPr>
              <a:t>rogress of </a:t>
            </a:r>
            <a:r>
              <a:rPr lang="en-US" altLang="zh-CN" sz="3000" b="1" dirty="0">
                <a:solidFill>
                  <a:srgbClr val="FF0000"/>
                </a:solidFill>
                <a:latin typeface="+mn-lt"/>
                <a:ea typeface="黑体" panose="02010600030101010101" pitchFamily="49" charset="-122"/>
                <a:cs typeface="+mn-lt"/>
              </a:rPr>
              <a:t>g</a:t>
            </a:r>
            <a:r>
              <a:rPr lang="en-US" altLang="zh-CN" sz="3000" b="1" dirty="0">
                <a:solidFill>
                  <a:srgbClr val="FF0000"/>
                </a:solidFill>
                <a:latin typeface="+mn-lt"/>
                <a:ea typeface="黑体" panose="02010600030101010101" pitchFamily="49" charset="-122"/>
                <a:cs typeface="+mn-lt"/>
                <a:sym typeface="+mn-ea"/>
              </a:rPr>
              <a:t>lobal </a:t>
            </a:r>
            <a:r>
              <a:rPr lang="en-US" altLang="zh-CN" sz="3000" b="1" dirty="0">
                <a:solidFill>
                  <a:srgbClr val="FF0000"/>
                </a:solidFill>
                <a:latin typeface="+mn-lt"/>
                <a:ea typeface="黑体" panose="02010600030101010101" pitchFamily="49" charset="-122"/>
                <a:cs typeface="+mn-lt"/>
              </a:rPr>
              <a:t>NG</a:t>
            </a:r>
            <a:r>
              <a:rPr lang="zh-CN" altLang="en-US" sz="3000" b="1" dirty="0">
                <a:solidFill>
                  <a:srgbClr val="FF0000"/>
                </a:solidFill>
                <a:latin typeface="+mn-lt"/>
                <a:ea typeface="黑体" panose="02010600030101010101" pitchFamily="49" charset="-122"/>
                <a:cs typeface="+mn-lt"/>
              </a:rPr>
              <a:t> development</a:t>
            </a:r>
            <a:endParaRPr lang="zh-CN" altLang="en-US" sz="3000" b="1" dirty="0">
              <a:solidFill>
                <a:srgbClr val="FF0000"/>
              </a:solidFill>
              <a:latin typeface="+mn-lt"/>
              <a:ea typeface="黑体" panose="02010600030101010101" pitchFamily="49" charset="-122"/>
              <a:cs typeface="+mn-lt"/>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S2: </a:t>
            </a:r>
            <a:r>
              <a:rPr lang="en-US" altLang="zh-CN" sz="3000" b="1" dirty="0">
                <a:solidFill>
                  <a:srgbClr val="0000FF"/>
                </a:solidFill>
                <a:latin typeface="+mn-lt"/>
                <a:ea typeface="黑体" panose="02010600030101010101" pitchFamily="49" charset="-122"/>
                <a:cs typeface="+mn-lt"/>
                <a:sym typeface="+mn-ea"/>
              </a:rPr>
              <a:t>P</a:t>
            </a:r>
            <a:r>
              <a:rPr lang="zh-CN" altLang="en-US" sz="3000" b="1" dirty="0">
                <a:solidFill>
                  <a:srgbClr val="0000FF"/>
                </a:solidFill>
                <a:latin typeface="+mn-lt"/>
                <a:ea typeface="黑体" panose="02010600030101010101" pitchFamily="49" charset="-122"/>
                <a:cs typeface="+mn-lt"/>
                <a:sym typeface="+mn-ea"/>
              </a:rPr>
              <a:t>rogress 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S3: </a:t>
            </a:r>
            <a:r>
              <a:rPr lang="en-US" altLang="zh-CN" sz="3000" b="1" dirty="0">
                <a:solidFill>
                  <a:srgbClr val="0000FF"/>
                </a:solidFill>
                <a:latin typeface="+mn-lt"/>
                <a:ea typeface="黑体" panose="02010600030101010101" pitchFamily="49" charset="-122"/>
                <a:cs typeface="+mn-lt"/>
                <a:sym typeface="+mn-ea"/>
              </a:rPr>
              <a:t>P</a:t>
            </a:r>
            <a:r>
              <a:rPr lang="zh-CN" altLang="en-US" sz="3000" b="1" dirty="0">
                <a:solidFill>
                  <a:srgbClr val="0000FF"/>
                </a:solidFill>
                <a:latin typeface="+mn-lt"/>
                <a:ea typeface="黑体" panose="02010600030101010101" pitchFamily="49" charset="-122"/>
                <a:cs typeface="+mn-lt"/>
                <a:sym typeface="+mn-ea"/>
              </a:rPr>
              <a:t>rogress </a:t>
            </a:r>
            <a:r>
              <a:rPr lang="en-US" altLang="zh-CN" sz="3000" b="1" dirty="0">
                <a:solidFill>
                  <a:srgbClr val="0000FF"/>
                </a:solidFill>
                <a:latin typeface="+mn-lt"/>
                <a:ea typeface="黑体" panose="02010600030101010101" pitchFamily="49" charset="-122"/>
                <a:cs typeface="+mn-lt"/>
                <a:sym typeface="+mn-ea"/>
              </a:rPr>
              <a:t>and challenge </a:t>
            </a:r>
            <a:r>
              <a:rPr lang="zh-CN" altLang="en-US" sz="3000" b="1" dirty="0">
                <a:solidFill>
                  <a:srgbClr val="0000FF"/>
                </a:solidFill>
                <a:latin typeface="+mn-lt"/>
                <a:ea typeface="黑体" panose="02010600030101010101" pitchFamily="49" charset="-122"/>
                <a:cs typeface="+mn-lt"/>
                <a:sym typeface="+mn-ea"/>
              </a:rPr>
              <a:t>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PetroChina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S4: </a:t>
            </a:r>
            <a:r>
              <a:rPr lang="en-US" altLang="zh-CN" sz="3000" b="1" dirty="0">
                <a:solidFill>
                  <a:srgbClr val="0000FF"/>
                </a:solidFill>
                <a:latin typeface="+mn-lt"/>
                <a:ea typeface="黑体" panose="02010600030101010101" pitchFamily="49" charset="-122"/>
                <a:cs typeface="+mn-lt"/>
              </a:rPr>
              <a:t>Outlook of NG development in China and </a:t>
            </a:r>
            <a:r>
              <a:rPr lang="en-US" altLang="zh-CN" sz="3000" b="1" dirty="0">
                <a:solidFill>
                  <a:srgbClr val="0000FF"/>
                </a:solidFill>
                <a:latin typeface="+mn-lt"/>
                <a:ea typeface="黑体" panose="02010600030101010101" pitchFamily="49" charset="-122"/>
                <a:cs typeface="+mn-lt"/>
                <a:sym typeface="+mn-ea"/>
              </a:rPr>
              <a:t>PetroChina</a:t>
            </a:r>
            <a:endParaRPr lang="en-US" altLang="zh-CN" sz="3000" b="1" dirty="0">
              <a:solidFill>
                <a:srgbClr val="0000FF"/>
              </a:solidFill>
              <a:latin typeface="+mn-lt"/>
              <a:ea typeface="黑体" panose="02010600030101010101" pitchFamily="49" charset="-122"/>
              <a:cs typeface="+mn-lt"/>
              <a:sym typeface="+mn-ea"/>
            </a:endParaRPr>
          </a:p>
        </p:txBody>
      </p:sp>
      <p:cxnSp>
        <p:nvCxnSpPr>
          <p:cNvPr id="5" name="直接连接符 4"/>
          <p:cNvCxnSpPr/>
          <p:nvPr/>
        </p:nvCxnSpPr>
        <p:spPr>
          <a:xfrm>
            <a:off x="1524000" y="11406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bwMode="gray">
          <a:xfrm>
            <a:off x="6744335" y="6021705"/>
            <a:ext cx="4280535" cy="54927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Estimation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incremental</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proven reserves in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from 2021 to 2025</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2" name="矩形 31"/>
          <p:cNvSpPr/>
          <p:nvPr>
            <p:custDataLst>
              <p:tags r:id="rId3"/>
            </p:custDataLst>
          </p:nvPr>
        </p:nvSpPr>
        <p:spPr>
          <a:xfrm>
            <a:off x="144145" y="188595"/>
            <a:ext cx="12167870" cy="521970"/>
          </a:xfrm>
          <a:prstGeom prst="rect">
            <a:avLst/>
          </a:prstGeom>
        </p:spPr>
        <p:txBody>
          <a:bodyPr wrap="square">
            <a:spAutoFit/>
          </a:bodyPr>
          <a:p>
            <a:pPr algn="l"/>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  S3.2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Challenge of NG development in PetroChina</a:t>
            </a:r>
            <a:endPar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
        <p:nvSpPr>
          <p:cNvPr id="16" name="TextBox 1"/>
          <p:cNvSpPr txBox="1"/>
          <p:nvPr>
            <p:custDataLst>
              <p:tags r:id="rId4"/>
            </p:custDataLst>
          </p:nvPr>
        </p:nvSpPr>
        <p:spPr bwMode="auto">
          <a:xfrm>
            <a:off x="626745" y="836930"/>
            <a:ext cx="11184255" cy="782320"/>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just">
              <a:lnSpc>
                <a:spcPct val="125000"/>
              </a:lnSpc>
              <a:spcBef>
                <a:spcPts val="0"/>
              </a:spcBef>
              <a:spcAft>
                <a:spcPts val="0"/>
              </a:spcAft>
            </a:pPr>
            <a:r>
              <a:rPr lang="en-US" altLang="zh-CN" sz="1800" dirty="0">
                <a:sym typeface="+mn-ea"/>
              </a:rPr>
              <a:t>1. Ultra deep gas reservoirs and unconventional gas reservoirs accounted for the most incremental proven gas reserves in PetroChina over the past decade</a:t>
            </a:r>
            <a:endParaRPr lang="en-US" altLang="zh-CN" sz="1800" dirty="0">
              <a:sym typeface="+mn-ea"/>
            </a:endParaRPr>
          </a:p>
        </p:txBody>
      </p:sp>
      <p:sp>
        <p:nvSpPr>
          <p:cNvPr id="3" name="TextBox 1"/>
          <p:cNvSpPr txBox="1"/>
          <p:nvPr>
            <p:custDataLst>
              <p:tags r:id="rId5"/>
            </p:custDataLst>
          </p:nvPr>
        </p:nvSpPr>
        <p:spPr bwMode="auto">
          <a:xfrm>
            <a:off x="623570" y="1689100"/>
            <a:ext cx="11245850" cy="128397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From 2011 to 2022, the incremental proven reserves in PetroChina is about 6 tcm, with ultra deep and unconventional gas reserves accounting for more than 90% </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It is estimated that 4.5 tcm of gas reserves will be proven from 2021 to 2025 (ultra deep gas reserves accounting for 20% and unconventional gas reserves accounting for 74%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grpSp>
        <p:nvGrpSpPr>
          <p:cNvPr id="21" name="组合 20"/>
          <p:cNvGrpSpPr/>
          <p:nvPr/>
        </p:nvGrpSpPr>
        <p:grpSpPr>
          <a:xfrm>
            <a:off x="751205" y="3069590"/>
            <a:ext cx="5428615" cy="3101975"/>
            <a:chOff x="1436" y="5060"/>
            <a:chExt cx="8549" cy="4885"/>
          </a:xfrm>
        </p:grpSpPr>
        <p:graphicFrame>
          <p:nvGraphicFramePr>
            <p:cNvPr id="9" name="图表 8"/>
            <p:cNvGraphicFramePr/>
            <p:nvPr/>
          </p:nvGraphicFramePr>
          <p:xfrm>
            <a:off x="1549" y="5241"/>
            <a:ext cx="8436" cy="4704"/>
          </p:xfrm>
          <a:graphic>
            <a:graphicData uri="http://schemas.openxmlformats.org/drawingml/2006/chart">
              <c:chart xmlns:c="http://schemas.openxmlformats.org/drawingml/2006/chart" xmlns:r="http://schemas.openxmlformats.org/officeDocument/2006/relationships" r:id="rId1"/>
            </a:graphicData>
          </a:graphic>
        </p:graphicFrame>
        <p:sp>
          <p:nvSpPr>
            <p:cNvPr id="24" name="Rectangle 14"/>
            <p:cNvSpPr txBox="1">
              <a:spLocks noChangeArrowheads="1"/>
            </p:cNvSpPr>
            <p:nvPr>
              <p:custDataLst>
                <p:tags r:id="rId6"/>
              </p:custDataLst>
            </p:nvPr>
          </p:nvSpPr>
          <p:spPr bwMode="gray">
            <a:xfrm rot="16200000">
              <a:off x="-44" y="7153"/>
              <a:ext cx="3438" cy="479"/>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Reserves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7"/>
              </p:custDataLst>
            </p:nvPr>
          </p:nvSpPr>
          <p:spPr bwMode="gray">
            <a:xfrm>
              <a:off x="2456" y="5060"/>
              <a:ext cx="193" cy="443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8"/>
              </p:custDataLst>
            </p:nvPr>
          </p:nvSpPr>
          <p:spPr bwMode="gray">
            <a:xfrm>
              <a:off x="3704" y="5400"/>
              <a:ext cx="1208" cy="60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9"/>
              </p:custDataLst>
            </p:nvPr>
          </p:nvSpPr>
          <p:spPr bwMode="gray">
            <a:xfrm>
              <a:off x="5207" y="5287"/>
              <a:ext cx="924" cy="80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Utra eep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reservoir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10"/>
              </p:custDataLst>
            </p:nvPr>
          </p:nvSpPr>
          <p:spPr bwMode="gray">
            <a:xfrm>
              <a:off x="6425" y="5390"/>
              <a:ext cx="1014" cy="42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reservoir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Rectangle 14"/>
            <p:cNvSpPr txBox="1">
              <a:spLocks noChangeArrowheads="1"/>
            </p:cNvSpPr>
            <p:nvPr>
              <p:custDataLst>
                <p:tags r:id="rId11"/>
              </p:custDataLst>
            </p:nvPr>
          </p:nvSpPr>
          <p:spPr bwMode="gray">
            <a:xfrm>
              <a:off x="7899" y="5389"/>
              <a:ext cx="706" cy="42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Others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3" name="Rectangle 5"/>
          <p:cNvSpPr txBox="1">
            <a:spLocks noChangeArrowheads="1"/>
          </p:cNvSpPr>
          <p:nvPr>
            <p:custDataLst>
              <p:tags r:id="rId12"/>
            </p:custDataLst>
          </p:nvPr>
        </p:nvSpPr>
        <p:spPr bwMode="gray">
          <a:xfrm>
            <a:off x="695960" y="6094095"/>
            <a:ext cx="5872480" cy="53213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Composition of annual incremental proven reserves in 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endParaRPr>
          </a:p>
        </p:txBody>
      </p:sp>
      <p:grpSp>
        <p:nvGrpSpPr>
          <p:cNvPr id="19" name="组合 18"/>
          <p:cNvGrpSpPr/>
          <p:nvPr/>
        </p:nvGrpSpPr>
        <p:grpSpPr>
          <a:xfrm>
            <a:off x="6888405" y="3141984"/>
            <a:ext cx="3657072" cy="2896470"/>
            <a:chOff x="10961" y="5711"/>
            <a:chExt cx="5387" cy="4250"/>
          </a:xfrm>
        </p:grpSpPr>
        <p:graphicFrame>
          <p:nvGraphicFramePr>
            <p:cNvPr id="6" name="图表 5"/>
            <p:cNvGraphicFramePr/>
            <p:nvPr/>
          </p:nvGraphicFramePr>
          <p:xfrm>
            <a:off x="10961" y="5711"/>
            <a:ext cx="5387" cy="425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4"/>
            <p:cNvSpPr txBox="1">
              <a:spLocks noChangeArrowheads="1"/>
            </p:cNvSpPr>
            <p:nvPr>
              <p:custDataLst>
                <p:tags r:id="rId13"/>
              </p:custDataLst>
            </p:nvPr>
          </p:nvSpPr>
          <p:spPr bwMode="gray">
            <a:xfrm>
              <a:off x="11188" y="7215"/>
              <a:ext cx="1208" cy="60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14"/>
              </p:custDataLst>
            </p:nvPr>
          </p:nvSpPr>
          <p:spPr bwMode="gray">
            <a:xfrm>
              <a:off x="11188" y="7930"/>
              <a:ext cx="1525" cy="58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Ultra deep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reservoir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7" name="Rectangle 14"/>
            <p:cNvSpPr txBox="1">
              <a:spLocks noChangeArrowheads="1"/>
            </p:cNvSpPr>
            <p:nvPr>
              <p:custDataLst>
                <p:tags r:id="rId15"/>
              </p:custDataLst>
            </p:nvPr>
          </p:nvSpPr>
          <p:spPr bwMode="gray">
            <a:xfrm>
              <a:off x="11188" y="6534"/>
              <a:ext cx="1208" cy="60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hale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reservior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16"/>
              </p:custDataLst>
            </p:nvPr>
          </p:nvSpPr>
          <p:spPr bwMode="gray">
            <a:xfrm>
              <a:off x="11188" y="8576"/>
              <a:ext cx="1111" cy="367"/>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Others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546735" y="3069590"/>
          <a:ext cx="10878185" cy="3050540"/>
        </p:xfrm>
        <a:graphic>
          <a:graphicData uri="http://schemas.openxmlformats.org/drawingml/2006/chart">
            <c:chart xmlns:c="http://schemas.openxmlformats.org/drawingml/2006/chart" xmlns:r="http://schemas.openxmlformats.org/officeDocument/2006/relationships" r:id="rId1"/>
          </a:graphicData>
        </a:graphic>
      </p:graphicFrame>
      <p:sp>
        <p:nvSpPr>
          <p:cNvPr id="16" name="TextBox 1"/>
          <p:cNvSpPr txBox="1"/>
          <p:nvPr>
            <p:custDataLst>
              <p:tags r:id="rId2"/>
            </p:custDataLst>
          </p:nvPr>
        </p:nvSpPr>
        <p:spPr bwMode="auto">
          <a:xfrm>
            <a:off x="191770" y="290195"/>
            <a:ext cx="11947525" cy="779780"/>
          </a:xfrm>
          <a:prstGeom prst="rect">
            <a:avLst/>
          </a:prstGeom>
          <a:noFill/>
          <a:ln>
            <a:noFill/>
          </a:ln>
        </p:spPr>
        <p:txBody>
          <a:bodyPr wrap="square" lIns="91420" tIns="45719" rIns="91420" bIns="45719" rtlCol="0" anchor="t">
            <a:no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2. PetroChian have drilled large amount of gas wells but the productivity of gas wells is relatively low</a:t>
            </a:r>
            <a:endParaRPr lang="en-US" altLang="zh-CN" sz="1800" dirty="0">
              <a:sym typeface="+mn-ea"/>
            </a:endParaRPr>
          </a:p>
        </p:txBody>
      </p:sp>
      <p:sp>
        <p:nvSpPr>
          <p:cNvPr id="2" name="文本框 1"/>
          <p:cNvSpPr txBox="1"/>
          <p:nvPr>
            <p:custDataLst>
              <p:tags r:id="rId3"/>
            </p:custDataLst>
          </p:nvPr>
        </p:nvSpPr>
        <p:spPr bwMode="auto">
          <a:xfrm>
            <a:off x="288290" y="908685"/>
            <a:ext cx="11294110" cy="185166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eaLnBrk="1" latinLnBrk="0" hangingPunct="1">
              <a:lnSpc>
                <a:spcPct val="15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By 2019, PetroChina has drilled 21,500 gas wells, and the average daily production of gas wells decreased from 28,000 m</a:t>
            </a:r>
            <a:r>
              <a:rPr lang="en-US" altLang="zh-CN" sz="1800" b="1" baseline="30000" dirty="0">
                <a:solidFill>
                  <a:srgbClr val="0000FF"/>
                </a:solidFill>
                <a:ea typeface="黑体" panose="02010600030101010101" pitchFamily="49" charset="-122"/>
                <a:cs typeface="Calibri" panose="020F0502020204030204" pitchFamily="34" charset="0"/>
                <a:sym typeface="+mn-ea"/>
              </a:rPr>
              <a:t>3</a:t>
            </a:r>
            <a:r>
              <a:rPr lang="en-US" altLang="zh-CN" sz="1800" b="1" dirty="0">
                <a:solidFill>
                  <a:srgbClr val="0000FF"/>
                </a:solidFill>
                <a:ea typeface="黑体" panose="02010600030101010101" pitchFamily="49" charset="-122"/>
                <a:cs typeface="Calibri" panose="020F0502020204030204" pitchFamily="34" charset="0"/>
                <a:sym typeface="+mn-ea"/>
              </a:rPr>
              <a:t>/d in 2010 to 16,100 m</a:t>
            </a:r>
            <a:r>
              <a:rPr lang="en-US" altLang="zh-CN" sz="1800" b="1" baseline="30000" dirty="0">
                <a:solidFill>
                  <a:srgbClr val="0000FF"/>
                </a:solidFill>
                <a:ea typeface="黑体" panose="02010600030101010101" pitchFamily="49" charset="-122"/>
                <a:cs typeface="Calibri" panose="020F0502020204030204" pitchFamily="34" charset="0"/>
                <a:sym typeface="+mn-ea"/>
              </a:rPr>
              <a:t>3</a:t>
            </a:r>
            <a:r>
              <a:rPr lang="en-US" altLang="zh-CN" sz="1800" b="1" dirty="0">
                <a:solidFill>
                  <a:srgbClr val="0000FF"/>
                </a:solidFill>
                <a:ea typeface="黑体" panose="02010600030101010101" pitchFamily="49" charset="-122"/>
                <a:cs typeface="Calibri" panose="020F0502020204030204" pitchFamily="34" charset="0"/>
                <a:sym typeface="+mn-ea"/>
              </a:rPr>
              <a:t>/d in 2019</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just" eaLnBrk="1" latinLnBrk="0" hangingPunct="1">
              <a:lnSpc>
                <a:spcPct val="15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16,518 gas wells have been driiled for developing tight gas and shale gas, accounting for 61% of the total, and the proportion will further increase</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just" eaLnBrk="1" latinLnBrk="0" hangingPunct="1">
              <a:lnSpc>
                <a:spcPct val="110000"/>
              </a:lnSpc>
              <a:spcBef>
                <a:spcPts val="0"/>
              </a:spcBef>
              <a:spcAft>
                <a:spcPts val="0"/>
              </a:spcAft>
              <a:buClr>
                <a:srgbClr val="FF0000"/>
              </a:buClr>
              <a:buSzTx/>
              <a:buFont typeface="Wingdings" panose="05000000000000000000" pitchFamily="2" charset="2"/>
              <a:buChar char="l"/>
              <a:defRPr/>
            </a:pPr>
            <a:endParaRPr lang="en-US" altLang="zh-CN" sz="1800" b="1" dirty="0">
              <a:solidFill>
                <a:srgbClr val="0000FF"/>
              </a:solidFill>
              <a:ea typeface="黑体" panose="02010600030101010101" pitchFamily="49" charset="-122"/>
              <a:cs typeface="Calibri" panose="020F0502020204030204" pitchFamily="34" charset="0"/>
              <a:sym typeface="+mn-ea"/>
            </a:endParaRPr>
          </a:p>
        </p:txBody>
      </p:sp>
      <p:sp>
        <p:nvSpPr>
          <p:cNvPr id="8" name="Rectangle 14"/>
          <p:cNvSpPr txBox="1">
            <a:spLocks noChangeArrowheads="1"/>
          </p:cNvSpPr>
          <p:nvPr>
            <p:custDataLst>
              <p:tags r:id="rId4"/>
            </p:custDataLst>
          </p:nvPr>
        </p:nvSpPr>
        <p:spPr bwMode="gray">
          <a:xfrm>
            <a:off x="4584700" y="5302250"/>
            <a:ext cx="802640" cy="3835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Number of</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 wells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9" name="Rectangle 14"/>
          <p:cNvSpPr txBox="1">
            <a:spLocks noChangeArrowheads="1"/>
          </p:cNvSpPr>
          <p:nvPr>
            <p:custDataLst>
              <p:tags r:id="rId5"/>
            </p:custDataLst>
          </p:nvPr>
        </p:nvSpPr>
        <p:spPr bwMode="gray">
          <a:xfrm>
            <a:off x="6528435" y="5302250"/>
            <a:ext cx="978535" cy="3835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Overall daily</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6"/>
            </p:custDataLst>
          </p:nvPr>
        </p:nvSpPr>
        <p:spPr bwMode="gray">
          <a:xfrm>
            <a:off x="8416925" y="5230495"/>
            <a:ext cx="1035050" cy="49466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Average daily</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of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 wells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文本框 10"/>
          <p:cNvSpPr txBox="1"/>
          <p:nvPr/>
        </p:nvSpPr>
        <p:spPr bwMode="gray">
          <a:xfrm>
            <a:off x="1540510" y="6021705"/>
            <a:ext cx="1911350" cy="233680"/>
          </a:xfrm>
          <a:prstGeom prst="rect">
            <a:avLst/>
          </a:prstGeom>
          <a:solidFill>
            <a:schemeClr val="bg1"/>
          </a:solidFill>
          <a:ln>
            <a:noFill/>
          </a:ln>
        </p:spPr>
        <p:txBody>
          <a:bodyPr wrap="square" lIns="0" tIns="29033" rIns="0" bIns="29033" rtlCol="0" anchor="t">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xcluding CBM wells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5"/>
          <p:cNvSpPr txBox="1">
            <a:spLocks noChangeArrowheads="1"/>
          </p:cNvSpPr>
          <p:nvPr>
            <p:custDataLst>
              <p:tags r:id="rId7"/>
            </p:custDataLst>
          </p:nvPr>
        </p:nvSpPr>
        <p:spPr bwMode="gray">
          <a:xfrm>
            <a:off x="3288030" y="6165850"/>
            <a:ext cx="5872480" cy="34480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rPr>
              <a:t>Decline trend of gas well production in 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bwMode="auto">
          <a:xfrm>
            <a:off x="433705" y="908685"/>
            <a:ext cx="11269345" cy="153860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a:lnSpc>
                <a:spcPct val="12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PetroChina possesses 23 gas fields with an average annual production capacity of over 1 bcm</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25000"/>
              </a:lnSpc>
              <a:spcBef>
                <a:spcPts val="0"/>
              </a:spcBef>
              <a:spcAft>
                <a:spcPts val="0"/>
              </a:spcAft>
              <a:buClr>
                <a:srgbClr val="FF0000"/>
              </a:buClr>
              <a:buSzTx/>
              <a:buFont typeface="Wingdings" panose="05000000000000000000" pitchFamily="2" charset="2"/>
              <a:buChar char="l"/>
              <a:defRPr/>
            </a:pPr>
            <a:r>
              <a:rPr sz="1600" b="1" dirty="0">
                <a:solidFill>
                  <a:srgbClr val="0000FF"/>
                </a:solidFill>
                <a:ea typeface="黑体" panose="02010600030101010101" pitchFamily="49" charset="-122"/>
                <a:cs typeface="Calibri" panose="020F0502020204030204" pitchFamily="34" charset="0"/>
                <a:sym typeface="+mn-ea"/>
              </a:rPr>
              <a:t>9 fields </a:t>
            </a:r>
            <a:r>
              <a:rPr lang="en-US" sz="1600" b="1" dirty="0">
                <a:solidFill>
                  <a:srgbClr val="0000FF"/>
                </a:solidFill>
                <a:ea typeface="黑体" panose="02010600030101010101" pitchFamily="49" charset="-122"/>
                <a:cs typeface="Calibri" panose="020F0502020204030204" pitchFamily="34" charset="0"/>
                <a:sym typeface="+mn-ea"/>
              </a:rPr>
              <a:t>are </a:t>
            </a:r>
            <a:r>
              <a:rPr sz="1600" b="1" dirty="0">
                <a:solidFill>
                  <a:srgbClr val="0000FF"/>
                </a:solidFill>
                <a:ea typeface="黑体" panose="02010600030101010101" pitchFamily="49" charset="-122"/>
                <a:cs typeface="Calibri" panose="020F0502020204030204" pitchFamily="34" charset="0"/>
                <a:sym typeface="+mn-ea"/>
              </a:rPr>
              <a:t>in the </a:t>
            </a:r>
            <a:r>
              <a:rPr lang="en-US" sz="1600" b="1" dirty="0">
                <a:solidFill>
                  <a:srgbClr val="0000FF"/>
                </a:solidFill>
                <a:ea typeface="黑体" panose="02010600030101010101" pitchFamily="49" charset="-122"/>
                <a:cs typeface="Calibri" panose="020F0502020204030204" pitchFamily="34" charset="0"/>
                <a:sym typeface="+mn-ea"/>
              </a:rPr>
              <a:t>production </a:t>
            </a:r>
            <a:r>
              <a:rPr sz="1600" b="1" dirty="0">
                <a:solidFill>
                  <a:srgbClr val="0000FF"/>
                </a:solidFill>
                <a:ea typeface="黑体" panose="02010600030101010101" pitchFamily="49" charset="-122"/>
                <a:cs typeface="Calibri" panose="020F0502020204030204" pitchFamily="34" charset="0"/>
                <a:sym typeface="+mn-ea"/>
              </a:rPr>
              <a:t>decline period and the end of stable production</a:t>
            </a:r>
            <a:r>
              <a:rPr lang="en-US" sz="1600" b="1" dirty="0">
                <a:solidFill>
                  <a:srgbClr val="0000FF"/>
                </a:solidFill>
                <a:ea typeface="黑体" panose="02010600030101010101" pitchFamily="49" charset="-122"/>
                <a:cs typeface="Calibri" panose="020F0502020204030204" pitchFamily="34" charset="0"/>
                <a:sym typeface="+mn-ea"/>
              </a:rPr>
              <a:t> </a:t>
            </a:r>
            <a:r>
              <a:rPr lang="en-US" altLang="zh-CN" sz="1600" b="1" dirty="0">
                <a:solidFill>
                  <a:srgbClr val="0000FF"/>
                </a:solidFill>
                <a:ea typeface="黑体" panose="02010600030101010101" pitchFamily="49" charset="-122"/>
                <a:cs typeface="Calibri" panose="020F0502020204030204" pitchFamily="34" charset="0"/>
                <a:sym typeface="+mn-ea"/>
              </a:rPr>
              <a:t>period</a:t>
            </a:r>
            <a:r>
              <a:rPr sz="1600" b="1" dirty="0">
                <a:solidFill>
                  <a:srgbClr val="0000FF"/>
                </a:solidFill>
                <a:ea typeface="黑体" panose="02010600030101010101" pitchFamily="49" charset="-122"/>
                <a:cs typeface="Calibri" panose="020F0502020204030204" pitchFamily="34" charset="0"/>
                <a:sym typeface="+mn-ea"/>
              </a:rPr>
              <a:t>, with 25.1 </a:t>
            </a:r>
            <a:r>
              <a:rPr lang="en-US" sz="1600" b="1" dirty="0">
                <a:solidFill>
                  <a:srgbClr val="0000FF"/>
                </a:solidFill>
                <a:ea typeface="黑体" panose="02010600030101010101" pitchFamily="49" charset="-122"/>
                <a:cs typeface="Calibri" panose="020F0502020204030204" pitchFamily="34" charset="0"/>
                <a:sym typeface="+mn-ea"/>
              </a:rPr>
              <a:t>bcm of production</a:t>
            </a:r>
            <a:r>
              <a:rPr sz="1600" b="1" dirty="0">
                <a:solidFill>
                  <a:srgbClr val="0000FF"/>
                </a:solidFill>
                <a:ea typeface="黑体" panose="02010600030101010101" pitchFamily="49" charset="-122"/>
                <a:cs typeface="Calibri" panose="020F0502020204030204" pitchFamily="34" charset="0"/>
                <a:sym typeface="+mn-ea"/>
              </a:rPr>
              <a:t> in 2020, accounting for 19.5%</a:t>
            </a:r>
            <a:r>
              <a:rPr lang="en-US" sz="1600" b="1" dirty="0">
                <a:solidFill>
                  <a:srgbClr val="0000FF"/>
                </a:solidFill>
                <a:ea typeface="黑体" panose="02010600030101010101" pitchFamily="49" charset="-122"/>
                <a:cs typeface="Calibri" panose="020F0502020204030204" pitchFamily="34" charset="0"/>
                <a:sym typeface="+mn-ea"/>
              </a:rPr>
              <a:t> of the total.</a:t>
            </a:r>
            <a:r>
              <a:rPr sz="1600" b="1" dirty="0">
                <a:solidFill>
                  <a:srgbClr val="0000FF"/>
                </a:solidFill>
                <a:ea typeface="黑体" panose="02010600030101010101" pitchFamily="49" charset="-122"/>
                <a:cs typeface="Calibri" panose="020F0502020204030204" pitchFamily="34" charset="0"/>
                <a:sym typeface="+mn-ea"/>
              </a:rPr>
              <a:t> </a:t>
            </a:r>
            <a:r>
              <a:rPr lang="en-US" sz="1600" b="1" dirty="0">
                <a:solidFill>
                  <a:srgbClr val="0000FF"/>
                </a:solidFill>
                <a:ea typeface="黑体" panose="02010600030101010101" pitchFamily="49" charset="-122"/>
                <a:cs typeface="Calibri" panose="020F0502020204030204" pitchFamily="34" charset="0"/>
                <a:sym typeface="+mn-ea"/>
              </a:rPr>
              <a:t>(</a:t>
            </a:r>
            <a:r>
              <a:rPr sz="1600" b="1" dirty="0">
                <a:solidFill>
                  <a:srgbClr val="0000FF"/>
                </a:solidFill>
                <a:ea typeface="黑体" panose="02010600030101010101" pitchFamily="49" charset="-122"/>
                <a:cs typeface="Calibri" panose="020F0502020204030204" pitchFamily="34" charset="0"/>
                <a:sym typeface="+mn-ea"/>
              </a:rPr>
              <a:t>Kela 2, Dina 2, Sebei</a:t>
            </a:r>
            <a:r>
              <a:rPr lang="en-US" sz="1600" b="1" dirty="0">
                <a:solidFill>
                  <a:srgbClr val="0000FF"/>
                </a:solidFill>
                <a:ea typeface="黑体" panose="02010600030101010101" pitchFamily="49" charset="-122"/>
                <a:cs typeface="Calibri" panose="020F0502020204030204" pitchFamily="34" charset="0"/>
                <a:sym typeface="+mn-ea"/>
              </a:rPr>
              <a:t>)</a:t>
            </a:r>
            <a:endParaRPr sz="16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2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8 gas fields have been developed to compensate for the decline, with 49.1 bcm of production in 2020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16" name="TextBox 1"/>
          <p:cNvSpPr txBox="1"/>
          <p:nvPr>
            <p:custDataLst>
              <p:tags r:id="rId2"/>
            </p:custDataLst>
          </p:nvPr>
        </p:nvSpPr>
        <p:spPr bwMode="auto">
          <a:xfrm>
            <a:off x="359410" y="-27305"/>
            <a:ext cx="11410950" cy="782320"/>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just">
              <a:lnSpc>
                <a:spcPct val="125000"/>
              </a:lnSpc>
              <a:spcBef>
                <a:spcPts val="0"/>
              </a:spcBef>
              <a:spcAft>
                <a:spcPts val="0"/>
              </a:spcAft>
            </a:pPr>
            <a:r>
              <a:rPr lang="en-US" altLang="zh-CN" sz="1800" dirty="0">
                <a:sym typeface="+mn-ea"/>
              </a:rPr>
              <a:t>3. </a:t>
            </a:r>
            <a:r>
              <a:rPr lang="en-US" sz="1800" dirty="0">
                <a:sym typeface="+mn-ea"/>
              </a:rPr>
              <a:t>Production decline of </a:t>
            </a:r>
            <a:r>
              <a:rPr lang="en-US" sz="1800" dirty="0">
                <a:sym typeface="+mn-ea"/>
              </a:rPr>
              <a:t>gas fields is progressively intensifying, necessitating enhancements in technology and measures to ensure production stability.</a:t>
            </a:r>
            <a:endParaRPr lang="en-US" sz="1800" dirty="0">
              <a:sym typeface="+mn-ea"/>
            </a:endParaRPr>
          </a:p>
        </p:txBody>
      </p:sp>
      <p:grpSp>
        <p:nvGrpSpPr>
          <p:cNvPr id="26" name="组合 25"/>
          <p:cNvGrpSpPr/>
          <p:nvPr/>
        </p:nvGrpSpPr>
        <p:grpSpPr>
          <a:xfrm>
            <a:off x="461645" y="2721610"/>
            <a:ext cx="11002645" cy="3524250"/>
            <a:chOff x="1436" y="4833"/>
            <a:chExt cx="15125" cy="5401"/>
          </a:xfrm>
        </p:grpSpPr>
        <p:grpSp>
          <p:nvGrpSpPr>
            <p:cNvPr id="23" name="组合 22"/>
            <p:cNvGrpSpPr/>
            <p:nvPr/>
          </p:nvGrpSpPr>
          <p:grpSpPr>
            <a:xfrm>
              <a:off x="1436" y="4833"/>
              <a:ext cx="15125" cy="5401"/>
              <a:chOff x="1549" y="4833"/>
              <a:chExt cx="15125" cy="5401"/>
            </a:xfrm>
          </p:grpSpPr>
          <p:grpSp>
            <p:nvGrpSpPr>
              <p:cNvPr id="20" name="组合 19"/>
              <p:cNvGrpSpPr/>
              <p:nvPr/>
            </p:nvGrpSpPr>
            <p:grpSpPr>
              <a:xfrm>
                <a:off x="1549" y="4833"/>
                <a:ext cx="14695" cy="5401"/>
                <a:chOff x="1549" y="4833"/>
                <a:chExt cx="14695" cy="5401"/>
              </a:xfrm>
            </p:grpSpPr>
            <p:graphicFrame>
              <p:nvGraphicFramePr>
                <p:cNvPr id="2" name="图表 1"/>
                <p:cNvGraphicFramePr/>
                <p:nvPr/>
              </p:nvGraphicFramePr>
              <p:xfrm>
                <a:off x="1549" y="4892"/>
                <a:ext cx="14695" cy="5342"/>
              </p:xfrm>
              <a:graphic>
                <a:graphicData uri="http://schemas.openxmlformats.org/drawingml/2006/chart">
                  <c:chart xmlns:c="http://schemas.openxmlformats.org/drawingml/2006/chart" xmlns:r="http://schemas.openxmlformats.org/officeDocument/2006/relationships" r:id="rId1"/>
                </a:graphicData>
              </a:graphic>
            </p:graphicFrame>
            <p:sp>
              <p:nvSpPr>
                <p:cNvPr id="9" name="Rectangle 14"/>
                <p:cNvSpPr txBox="1">
                  <a:spLocks noChangeArrowheads="1"/>
                </p:cNvSpPr>
                <p:nvPr>
                  <p:custDataLst>
                    <p:tags r:id="rId3"/>
                  </p:custDataLst>
                </p:nvPr>
              </p:nvSpPr>
              <p:spPr bwMode="gray">
                <a:xfrm>
                  <a:off x="3817" y="5331"/>
                  <a:ext cx="2913" cy="792"/>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 fields in decline period and at the end of stable production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4"/>
                  </p:custDataLst>
                </p:nvPr>
              </p:nvSpPr>
              <p:spPr bwMode="gray">
                <a:xfrm>
                  <a:off x="7106" y="5221"/>
                  <a:ext cx="1731" cy="84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 fields to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compensate for</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the decline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5"/>
                  </p:custDataLst>
                </p:nvPr>
              </p:nvSpPr>
              <p:spPr bwMode="gray">
                <a:xfrm>
                  <a:off x="9555" y="5218"/>
                  <a:ext cx="1893" cy="1061"/>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 fields to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increase the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overall production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6"/>
                  </p:custDataLst>
                </p:nvPr>
              </p:nvSpPr>
              <p:spPr bwMode="gray">
                <a:xfrm>
                  <a:off x="2616" y="4833"/>
                  <a:ext cx="161" cy="443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3" name="文本框 2"/>
              <p:cNvSpPr txBox="1"/>
              <p:nvPr/>
            </p:nvSpPr>
            <p:spPr>
              <a:xfrm>
                <a:off x="15840" y="8478"/>
                <a:ext cx="834" cy="564"/>
              </a:xfrm>
              <a:prstGeom prst="rect">
                <a:avLst/>
              </a:prstGeom>
              <a:noFill/>
            </p:spPr>
            <p:txBody>
              <a:bodyPr wrap="square" rtlCol="0">
                <a:spAutoFit/>
              </a:bodyPr>
              <a:lstStyle/>
              <a:p>
                <a:r>
                  <a:rPr lang="en-US" altLang="zh-CN" sz="1800" b="1" dirty="0">
                    <a:solidFill>
                      <a:srgbClr val="0000FF"/>
                    </a:solidFill>
                    <a:latin typeface="黑体" panose="02010600030101010101" pitchFamily="49" charset="-122"/>
                    <a:ea typeface="黑体" panose="02010600030101010101" pitchFamily="49" charset="-122"/>
                  </a:rPr>
                  <a:t>251</a:t>
                </a:r>
                <a:endParaRPr lang="en-US" altLang="zh-CN" sz="1800" b="1" dirty="0">
                  <a:solidFill>
                    <a:srgbClr val="0000FF"/>
                  </a:solidFill>
                  <a:latin typeface="黑体" panose="02010600030101010101" pitchFamily="49" charset="-122"/>
                  <a:ea typeface="黑体" panose="02010600030101010101" pitchFamily="49" charset="-122"/>
                </a:endParaRPr>
              </a:p>
            </p:txBody>
          </p:sp>
          <p:sp>
            <p:nvSpPr>
              <p:cNvPr id="4" name="文本框 3"/>
              <p:cNvSpPr txBox="1"/>
              <p:nvPr/>
            </p:nvSpPr>
            <p:spPr>
              <a:xfrm>
                <a:off x="15840" y="7293"/>
                <a:ext cx="834" cy="564"/>
              </a:xfrm>
              <a:prstGeom prst="rect">
                <a:avLst/>
              </a:prstGeom>
              <a:noFill/>
            </p:spPr>
            <p:txBody>
              <a:bodyPr wrap="square" rtlCol="0">
                <a:spAutoFit/>
              </a:bodyPr>
              <a:lstStyle/>
              <a:p>
                <a:r>
                  <a:rPr lang="en-US" altLang="zh-CN" sz="1800" b="1" dirty="0">
                    <a:solidFill>
                      <a:srgbClr val="0000FF"/>
                    </a:solidFill>
                    <a:latin typeface="黑体" panose="02010600030101010101" pitchFamily="49" charset="-122"/>
                    <a:ea typeface="黑体" panose="02010600030101010101" pitchFamily="49" charset="-122"/>
                  </a:rPr>
                  <a:t>491</a:t>
                </a:r>
                <a:endParaRPr lang="en-US" altLang="zh-CN" sz="1800" b="1" dirty="0">
                  <a:solidFill>
                    <a:srgbClr val="0000FF"/>
                  </a:solidFill>
                  <a:latin typeface="黑体" panose="02010600030101010101" pitchFamily="49" charset="-122"/>
                  <a:ea typeface="黑体" panose="02010600030101010101" pitchFamily="49" charset="-122"/>
                </a:endParaRPr>
              </a:p>
            </p:txBody>
          </p:sp>
          <p:sp>
            <p:nvSpPr>
              <p:cNvPr id="5" name="文本框 4"/>
              <p:cNvSpPr txBox="1"/>
              <p:nvPr/>
            </p:nvSpPr>
            <p:spPr>
              <a:xfrm>
                <a:off x="15840" y="5945"/>
                <a:ext cx="834" cy="564"/>
              </a:xfrm>
              <a:prstGeom prst="rect">
                <a:avLst/>
              </a:prstGeom>
              <a:noFill/>
            </p:spPr>
            <p:txBody>
              <a:bodyPr wrap="square" rtlCol="0">
                <a:spAutoFit/>
              </a:bodyPr>
              <a:lstStyle/>
              <a:p>
                <a:r>
                  <a:rPr lang="en-US" altLang="zh-CN" sz="1800" b="1" dirty="0">
                    <a:solidFill>
                      <a:srgbClr val="0000FF"/>
                    </a:solidFill>
                    <a:latin typeface="黑体" panose="02010600030101010101" pitchFamily="49" charset="-122"/>
                    <a:ea typeface="黑体" panose="02010600030101010101" pitchFamily="49" charset="-122"/>
                  </a:rPr>
                  <a:t>289</a:t>
                </a:r>
                <a:endParaRPr lang="en-US" altLang="zh-CN" sz="1800" b="1" dirty="0">
                  <a:solidFill>
                    <a:srgbClr val="0000FF"/>
                  </a:solidFill>
                  <a:latin typeface="黑体" panose="02010600030101010101" pitchFamily="49" charset="-122"/>
                  <a:ea typeface="黑体" panose="02010600030101010101" pitchFamily="49" charset="-122"/>
                </a:endParaRPr>
              </a:p>
            </p:txBody>
          </p:sp>
        </p:grpSp>
        <p:sp>
          <p:nvSpPr>
            <p:cNvPr id="24" name="Rectangle 14"/>
            <p:cNvSpPr txBox="1">
              <a:spLocks noChangeArrowheads="1"/>
            </p:cNvSpPr>
            <p:nvPr>
              <p:custDataLst>
                <p:tags r:id="rId7"/>
              </p:custDataLst>
            </p:nvPr>
          </p:nvSpPr>
          <p:spPr bwMode="gray">
            <a:xfrm rot="16200000">
              <a:off x="86" y="6996"/>
              <a:ext cx="3438" cy="68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21" name="Rectangle 4"/>
          <p:cNvSpPr txBox="1">
            <a:spLocks noChangeArrowheads="1"/>
          </p:cNvSpPr>
          <p:nvPr>
            <p:custDataLst>
              <p:tags r:id="rId8"/>
            </p:custDataLst>
          </p:nvPr>
        </p:nvSpPr>
        <p:spPr bwMode="gray">
          <a:xfrm>
            <a:off x="3505200" y="6179820"/>
            <a:ext cx="5041900" cy="3441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Composition of NG production in 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bwMode="auto">
          <a:xfrm>
            <a:off x="479425" y="942340"/>
            <a:ext cx="10801350" cy="130175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development cost of shale gas (1171-1400 RMB/1000m</a:t>
            </a:r>
            <a:r>
              <a:rPr lang="en-US" altLang="zh-CN" sz="1600" b="1" baseline="30000" dirty="0">
                <a:solidFill>
                  <a:srgbClr val="0000FF"/>
                </a:solidFill>
                <a:ea typeface="黑体" panose="02010600030101010101" pitchFamily="49" charset="-122"/>
                <a:cs typeface="Calibri" panose="020F0502020204030204" pitchFamily="34" charset="0"/>
                <a:sym typeface="+mn-ea"/>
              </a:rPr>
              <a:t>3</a:t>
            </a:r>
            <a:r>
              <a:rPr lang="en-US" altLang="zh-CN" sz="1600" b="1" dirty="0">
                <a:solidFill>
                  <a:srgbClr val="0000FF"/>
                </a:solidFill>
                <a:ea typeface="黑体" panose="02010600030101010101" pitchFamily="49" charset="-122"/>
                <a:cs typeface="Calibri" panose="020F0502020204030204" pitchFamily="34" charset="0"/>
                <a:sym typeface="+mn-ea"/>
              </a:rPr>
              <a:t>) and coalbed methane (1432-2000 RMB/1000m</a:t>
            </a:r>
            <a:r>
              <a:rPr lang="en-US" altLang="zh-CN" sz="1600" b="1" baseline="30000" dirty="0">
                <a:solidFill>
                  <a:srgbClr val="0000FF"/>
                </a:solidFill>
                <a:ea typeface="黑体" panose="02010600030101010101" pitchFamily="49" charset="-122"/>
                <a:cs typeface="Calibri" panose="020F0502020204030204" pitchFamily="34" charset="0"/>
                <a:sym typeface="+mn-ea"/>
              </a:rPr>
              <a:t>3</a:t>
            </a:r>
            <a:r>
              <a:rPr lang="en-US" altLang="zh-CN" sz="1600" b="1" dirty="0">
                <a:solidFill>
                  <a:srgbClr val="0000FF"/>
                </a:solidFill>
                <a:ea typeface="黑体" panose="02010600030101010101" pitchFamily="49" charset="-122"/>
                <a:cs typeface="Calibri" panose="020F0502020204030204" pitchFamily="34" charset="0"/>
                <a:sym typeface="+mn-ea"/>
              </a:rPr>
              <a:t>) is much higher than the average of gas reserviors in PetroChina</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1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proportion of unconventional gas production is steadily rising, posing challenges to the profit and scale of  NG </a:t>
            </a:r>
            <a:r>
              <a:rPr lang="en-US" altLang="zh-CN" sz="1600" b="1" dirty="0">
                <a:solidFill>
                  <a:srgbClr val="0000FF"/>
                </a:solidFill>
                <a:ea typeface="黑体" panose="02010600030101010101" pitchFamily="49" charset="-122"/>
                <a:cs typeface="Calibri" panose="020F0502020204030204" pitchFamily="34" charset="0"/>
                <a:sym typeface="+mn-ea"/>
              </a:rPr>
              <a:t>development in PetroChina.</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grpSp>
        <p:nvGrpSpPr>
          <p:cNvPr id="8" name="组合 7"/>
          <p:cNvGrpSpPr/>
          <p:nvPr/>
        </p:nvGrpSpPr>
        <p:grpSpPr>
          <a:xfrm>
            <a:off x="551384" y="2492896"/>
            <a:ext cx="5288365" cy="3400714"/>
            <a:chOff x="1026367" y="3067879"/>
            <a:chExt cx="5183933" cy="3363210"/>
          </a:xfrm>
        </p:grpSpPr>
        <p:graphicFrame>
          <p:nvGraphicFramePr>
            <p:cNvPr id="9" name="图表 8"/>
            <p:cNvGraphicFramePr/>
            <p:nvPr/>
          </p:nvGraphicFramePr>
          <p:xfrm>
            <a:off x="1026367" y="3067879"/>
            <a:ext cx="5183933" cy="3363210"/>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4588820" y="5271902"/>
              <a:ext cx="703987" cy="304383"/>
            </a:xfrm>
            <a:prstGeom prst="rect">
              <a:avLst/>
            </a:prstGeom>
            <a:noFill/>
          </p:spPr>
          <p:txBody>
            <a:bodyPr wrap="square" rtlCol="0">
              <a:spAutoFit/>
            </a:bodyPr>
            <a:lstStyle/>
            <a:p>
              <a:pPr algn="ctr"/>
              <a:r>
                <a:rPr lang="en-US" altLang="zh-CN" sz="1400" b="1" dirty="0">
                  <a:solidFill>
                    <a:srgbClr val="0000FF"/>
                  </a:solidFill>
                  <a:latin typeface="黑体" panose="02010600030101010101" pitchFamily="49" charset="-122"/>
                  <a:ea typeface="黑体" panose="02010600030101010101" pitchFamily="49" charset="-122"/>
                </a:rPr>
                <a:t>333</a:t>
              </a:r>
              <a:endParaRPr lang="zh-CN" altLang="en-US" sz="1400" b="1" dirty="0">
                <a:solidFill>
                  <a:srgbClr val="0000FF"/>
                </a:solidFill>
                <a:latin typeface="黑体" panose="02010600030101010101" pitchFamily="49" charset="-122"/>
                <a:ea typeface="黑体" panose="02010600030101010101" pitchFamily="49" charset="-122"/>
              </a:endParaRPr>
            </a:p>
          </p:txBody>
        </p:sp>
        <p:sp>
          <p:nvSpPr>
            <p:cNvPr id="11" name="文本框 10"/>
            <p:cNvSpPr txBox="1"/>
            <p:nvPr/>
          </p:nvSpPr>
          <p:spPr>
            <a:xfrm>
              <a:off x="4588820" y="4562914"/>
              <a:ext cx="703987" cy="304383"/>
            </a:xfrm>
            <a:prstGeom prst="rect">
              <a:avLst/>
            </a:prstGeom>
            <a:noFill/>
          </p:spPr>
          <p:txBody>
            <a:bodyPr wrap="square" rtlCol="0">
              <a:spAutoFit/>
            </a:bodyPr>
            <a:lstStyle>
              <a:defPPr>
                <a:defRPr lang="zh-CN"/>
              </a:defPPr>
              <a:lvl1pPr algn="ctr">
                <a:defRPr sz="1400" b="1">
                  <a:solidFill>
                    <a:srgbClr val="0000FF"/>
                  </a:solidFill>
                </a:defRPr>
              </a:lvl1pPr>
            </a:lstStyle>
            <a:p>
              <a:r>
                <a:rPr lang="en-US" altLang="zh-CN" dirty="0">
                  <a:latin typeface="黑体" panose="02010600030101010101" pitchFamily="49" charset="-122"/>
                  <a:ea typeface="黑体" panose="02010600030101010101" pitchFamily="49" charset="-122"/>
                </a:rPr>
                <a:t>116</a:t>
              </a:r>
              <a:endParaRPr lang="zh-CN" altLang="en-US" dirty="0">
                <a:latin typeface="黑体" panose="02010600030101010101" pitchFamily="49" charset="-122"/>
                <a:ea typeface="黑体" panose="02010600030101010101" pitchFamily="49" charset="-122"/>
              </a:endParaRPr>
            </a:p>
          </p:txBody>
        </p:sp>
        <p:sp>
          <p:nvSpPr>
            <p:cNvPr id="12" name="文本框 11"/>
            <p:cNvSpPr txBox="1"/>
            <p:nvPr/>
          </p:nvSpPr>
          <p:spPr>
            <a:xfrm>
              <a:off x="4588820" y="4297300"/>
              <a:ext cx="703987" cy="304383"/>
            </a:xfrm>
            <a:prstGeom prst="rect">
              <a:avLst/>
            </a:prstGeom>
            <a:noFill/>
          </p:spPr>
          <p:txBody>
            <a:bodyPr wrap="square" rtlCol="0">
              <a:spAutoFit/>
            </a:bodyPr>
            <a:lstStyle>
              <a:defPPr>
                <a:defRPr lang="zh-CN"/>
              </a:defPPr>
              <a:lvl1pPr algn="ctr">
                <a:defRPr sz="1400" b="1">
                  <a:solidFill>
                    <a:srgbClr val="0000FF"/>
                  </a:solidFill>
                </a:defRPr>
              </a:lvl1pPr>
            </a:lstStyle>
            <a:p>
              <a:r>
                <a:rPr lang="en-US" altLang="zh-CN" dirty="0">
                  <a:latin typeface="黑体" panose="02010600030101010101" pitchFamily="49" charset="-122"/>
                  <a:ea typeface="黑体" panose="02010600030101010101" pitchFamily="49" charset="-122"/>
                </a:rPr>
                <a:t>23</a:t>
              </a:r>
              <a:endParaRPr lang="zh-CN" altLang="en-US" dirty="0">
                <a:latin typeface="黑体" panose="02010600030101010101" pitchFamily="49" charset="-122"/>
                <a:ea typeface="黑体" panose="02010600030101010101" pitchFamily="49" charset="-122"/>
              </a:endParaRPr>
            </a:p>
          </p:txBody>
        </p:sp>
        <p:sp>
          <p:nvSpPr>
            <p:cNvPr id="13" name="文本框 12"/>
            <p:cNvSpPr txBox="1"/>
            <p:nvPr/>
          </p:nvSpPr>
          <p:spPr>
            <a:xfrm>
              <a:off x="4588820" y="4070509"/>
              <a:ext cx="703988" cy="273944"/>
            </a:xfrm>
            <a:prstGeom prst="rect">
              <a:avLst/>
            </a:prstGeom>
            <a:noFill/>
          </p:spPr>
          <p:txBody>
            <a:bodyPr wrap="square" rtlCol="0">
              <a:spAutoFit/>
            </a:bodyPr>
            <a:lstStyle/>
            <a:p>
              <a:pPr algn="ctr"/>
              <a:r>
                <a:rPr lang="en-US" altLang="zh-CN" sz="1200" b="1" dirty="0">
                  <a:solidFill>
                    <a:srgbClr val="0000FF"/>
                  </a:solidFill>
                  <a:latin typeface="黑体" panose="02010600030101010101" pitchFamily="49" charset="-122"/>
                  <a:ea typeface="黑体" panose="02010600030101010101" pitchFamily="49" charset="-122"/>
                </a:rPr>
                <a:t>472</a:t>
              </a:r>
              <a:endParaRPr lang="zh-CN" altLang="en-US" sz="1200" b="1" dirty="0">
                <a:solidFill>
                  <a:srgbClr val="0000FF"/>
                </a:solidFill>
                <a:latin typeface="黑体" panose="02010600030101010101" pitchFamily="49" charset="-122"/>
                <a:ea typeface="黑体" panose="02010600030101010101" pitchFamily="49" charset="-122"/>
              </a:endParaRPr>
            </a:p>
          </p:txBody>
        </p:sp>
      </p:grpSp>
      <p:sp>
        <p:nvSpPr>
          <p:cNvPr id="14" name="文本框 7"/>
          <p:cNvSpPr txBox="1"/>
          <p:nvPr/>
        </p:nvSpPr>
        <p:spPr bwMode="gray">
          <a:xfrm>
            <a:off x="675005" y="5972175"/>
            <a:ext cx="5462270" cy="54927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Estimation of unconventional gas production in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aphicFrame>
        <p:nvGraphicFramePr>
          <p:cNvPr id="15" name="图表 9"/>
          <p:cNvGraphicFramePr/>
          <p:nvPr/>
        </p:nvGraphicFramePr>
        <p:xfrm>
          <a:off x="6464728" y="2348627"/>
          <a:ext cx="5103880" cy="3500532"/>
        </p:xfrm>
        <a:graphic>
          <a:graphicData uri="http://schemas.openxmlformats.org/presentationml/2006/ole">
            <mc:AlternateContent xmlns:mc="http://schemas.openxmlformats.org/markup-compatibility/2006">
              <mc:Choice xmlns:v="urn:schemas-microsoft-com:vml" Requires="v">
                <p:oleObj spid="_x0000_s1030" name="Chart" r:id="rId2" imgW="3999230" imgH="2835910" progId="">
                  <p:embed/>
                </p:oleObj>
              </mc:Choice>
              <mc:Fallback>
                <p:oleObj name="Chart" r:id="rId2" imgW="3999230" imgH="2835910" progId="">
                  <p:embed/>
                  <p:pic>
                    <p:nvPicPr>
                      <p:cNvPr id="0" name="图表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728" y="2348627"/>
                        <a:ext cx="5103880" cy="3500532"/>
                      </a:xfrm>
                      <a:prstGeom prst="rect">
                        <a:avLst/>
                      </a:prstGeom>
                      <a:noFill/>
                    </p:spPr>
                  </p:pic>
                </p:oleObj>
              </mc:Fallback>
            </mc:AlternateContent>
          </a:graphicData>
        </a:graphic>
      </p:graphicFrame>
      <p:sp>
        <p:nvSpPr>
          <p:cNvPr id="16" name="矩形 64"/>
          <p:cNvSpPr txBox="1">
            <a:spLocks noChangeArrowheads="1"/>
          </p:cNvSpPr>
          <p:nvPr/>
        </p:nvSpPr>
        <p:spPr bwMode="gray">
          <a:xfrm>
            <a:off x="6651625" y="5972175"/>
            <a:ext cx="5215255" cy="54927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cost of gas reservoirs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2019</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 name="TextBox 1"/>
          <p:cNvSpPr txBox="1"/>
          <p:nvPr>
            <p:custDataLst>
              <p:tags r:id="rId4"/>
            </p:custDataLst>
          </p:nvPr>
        </p:nvSpPr>
        <p:spPr bwMode="auto">
          <a:xfrm>
            <a:off x="550545" y="260350"/>
            <a:ext cx="11640820" cy="436245"/>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4. High cost of unconventional gas development </a:t>
            </a:r>
            <a:endParaRPr lang="en-US" altLang="zh-CN" sz="1800" dirty="0">
              <a:sym typeface="+mn-ea"/>
            </a:endParaRPr>
          </a:p>
        </p:txBody>
      </p:sp>
      <p:sp>
        <p:nvSpPr>
          <p:cNvPr id="24" name="Rectangle 14"/>
          <p:cNvSpPr txBox="1">
            <a:spLocks noChangeArrowheads="1"/>
          </p:cNvSpPr>
          <p:nvPr>
            <p:custDataLst>
              <p:tags r:id="rId5"/>
            </p:custDataLst>
          </p:nvPr>
        </p:nvSpPr>
        <p:spPr bwMode="gray">
          <a:xfrm rot="16200000">
            <a:off x="-260350" y="3936365"/>
            <a:ext cx="2183130"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6"/>
            </p:custDataLst>
          </p:nvPr>
        </p:nvSpPr>
        <p:spPr bwMode="gray">
          <a:xfrm>
            <a:off x="1199515" y="2493010"/>
            <a:ext cx="107950" cy="281559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7"/>
            </p:custDataLst>
          </p:nvPr>
        </p:nvSpPr>
        <p:spPr bwMode="gray">
          <a:xfrm>
            <a:off x="1775460" y="2708910"/>
            <a:ext cx="1256030"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Coalbed methane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8"/>
            </p:custDataLst>
          </p:nvPr>
        </p:nvSpPr>
        <p:spPr bwMode="gray">
          <a:xfrm>
            <a:off x="1775460" y="2928620"/>
            <a:ext cx="84264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9"/>
            </p:custDataLst>
          </p:nvPr>
        </p:nvSpPr>
        <p:spPr bwMode="gray">
          <a:xfrm>
            <a:off x="1775460" y="3213100"/>
            <a:ext cx="79184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7" name="Rectangle 14"/>
          <p:cNvSpPr txBox="1">
            <a:spLocks noChangeArrowheads="1"/>
          </p:cNvSpPr>
          <p:nvPr>
            <p:custDataLst>
              <p:tags r:id="rId10"/>
            </p:custDataLst>
          </p:nvPr>
        </p:nvSpPr>
        <p:spPr bwMode="gray">
          <a:xfrm>
            <a:off x="7248525" y="5517515"/>
            <a:ext cx="1070610" cy="2311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Average</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11"/>
            </p:custDataLst>
          </p:nvPr>
        </p:nvSpPr>
        <p:spPr bwMode="gray">
          <a:xfrm>
            <a:off x="8184515" y="5517515"/>
            <a:ext cx="1070610" cy="2311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9" name="Rectangle 14"/>
          <p:cNvSpPr txBox="1">
            <a:spLocks noChangeArrowheads="1"/>
          </p:cNvSpPr>
          <p:nvPr>
            <p:custDataLst>
              <p:tags r:id="rId12"/>
            </p:custDataLst>
          </p:nvPr>
        </p:nvSpPr>
        <p:spPr bwMode="gray">
          <a:xfrm>
            <a:off x="9192260" y="5517515"/>
            <a:ext cx="1070610" cy="2311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0" name="Rectangle 14"/>
          <p:cNvSpPr txBox="1">
            <a:spLocks noChangeArrowheads="1"/>
          </p:cNvSpPr>
          <p:nvPr>
            <p:custDataLst>
              <p:tags r:id="rId13"/>
            </p:custDataLst>
          </p:nvPr>
        </p:nvSpPr>
        <p:spPr bwMode="gray">
          <a:xfrm>
            <a:off x="10128885" y="5517515"/>
            <a:ext cx="1374775" cy="2311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Coalbed methane</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1" name="Rectangle 14"/>
          <p:cNvSpPr txBox="1">
            <a:spLocks noChangeArrowheads="1"/>
          </p:cNvSpPr>
          <p:nvPr>
            <p:custDataLst>
              <p:tags r:id="rId14"/>
            </p:custDataLst>
          </p:nvPr>
        </p:nvSpPr>
        <p:spPr bwMode="gray">
          <a:xfrm rot="16200000">
            <a:off x="5412105" y="3681730"/>
            <a:ext cx="2536825"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Development cost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4"/>
          <p:cNvSpPr txBox="1">
            <a:spLocks noChangeArrowheads="1"/>
          </p:cNvSpPr>
          <p:nvPr/>
        </p:nvSpPr>
        <p:spPr bwMode="gray">
          <a:xfrm>
            <a:off x="1487805" y="3069590"/>
            <a:ext cx="9258935" cy="33401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Compar</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ison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of key development parameters of shale gas in China and the</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US</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l="54108" r="-369"/>
          <a:stretch>
            <a:fillRect/>
          </a:stretch>
        </p:blipFill>
        <p:spPr bwMode="auto">
          <a:xfrm>
            <a:off x="7608168" y="1078434"/>
            <a:ext cx="1718295" cy="148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1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1095579"/>
            <a:ext cx="2292237" cy="139731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14"/>
          <p:cNvSpPr txBox="1">
            <a:spLocks noChangeArrowheads="1"/>
          </p:cNvSpPr>
          <p:nvPr/>
        </p:nvSpPr>
        <p:spPr bwMode="gray">
          <a:xfrm>
            <a:off x="7556500" y="2565400"/>
            <a:ext cx="4392295" cy="49593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Current </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PDC drill bit </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fails to</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meet the </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requirement </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of </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“one-trp drilling”</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aphicFrame>
        <p:nvGraphicFramePr>
          <p:cNvPr id="16" name="表格 15"/>
          <p:cNvGraphicFramePr>
            <a:graphicFrameLocks noGrp="1"/>
          </p:cNvGraphicFramePr>
          <p:nvPr>
            <p:custDataLst>
              <p:tags r:id="rId3"/>
            </p:custDataLst>
          </p:nvPr>
        </p:nvGraphicFramePr>
        <p:xfrm>
          <a:off x="840740" y="3378200"/>
          <a:ext cx="10603230" cy="3158490"/>
        </p:xfrm>
        <a:graphic>
          <a:graphicData uri="http://schemas.openxmlformats.org/drawingml/2006/table">
            <a:tbl>
              <a:tblPr/>
              <a:tblGrid>
                <a:gridCol w="1908175"/>
                <a:gridCol w="3113405"/>
                <a:gridCol w="2835275"/>
                <a:gridCol w="2746375"/>
              </a:tblGrid>
              <a:tr h="349250">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Parameters</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US</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PetroChina</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Comparison</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660">
                <a:tc>
                  <a:txBody>
                    <a:bodyPr/>
                    <a:lstStyle/>
                    <a:p>
                      <a:pPr algn="ctr" fontAlgn="ctr"/>
                      <a:r>
                        <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Thickness</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15</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rPr>
                        <a:t>~</a:t>
                      </a:r>
                      <a:r>
                        <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20 m</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15 m</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FF0000"/>
                          </a:solidFill>
                          <a:latin typeface="Calibri" panose="020F0502020204030204" pitchFamily="34" charset="0"/>
                          <a:ea typeface="黑体" panose="02010600030101010101" pitchFamily="49" charset="-122"/>
                          <a:cs typeface="Calibri" panose="020F0502020204030204" pitchFamily="34" charset="0"/>
                          <a:sym typeface="+mn-ea"/>
                        </a:rPr>
                        <a:t>Similar</a:t>
                      </a:r>
                      <a:endPar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5">
                <a:tc>
                  <a:txBody>
                    <a:bodyPr/>
                    <a:lstStyle/>
                    <a:p>
                      <a:pPr algn="ctr" fontAlgn="ctr"/>
                      <a:r>
                        <a:rPr lang="zh-CN" altLang="en-US"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Number of Wells drilled per rig per year</a:t>
                      </a:r>
                      <a:endParaRPr lang="zh-CN" altLang="en-US"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25</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40</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3</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4</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FF0000"/>
                          </a:solidFill>
                          <a:latin typeface="Times New Roman" panose="02020603050405020304" charset="0"/>
                          <a:ea typeface="黑体" panose="02010600030101010101" pitchFamily="49" charset="-122"/>
                          <a:cs typeface="Times New Roman" panose="02020603050405020304" charset="0"/>
                        </a:rPr>
                        <a:t>8~</a:t>
                      </a:r>
                      <a:r>
                        <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10 times</a:t>
                      </a:r>
                      <a:endPar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5">
                <a:tc>
                  <a:txBody>
                    <a:bodyPr/>
                    <a:lstStyle/>
                    <a:p>
                      <a:pPr algn="ctr" fontAlgn="ctr"/>
                      <a:r>
                        <a:rPr lang="zh-CN" altLang="en-US"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Length of horizontal section</a:t>
                      </a:r>
                      <a:endParaRPr lang="zh-CN" altLang="en-US"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2200 m</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1500 m</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FF0000"/>
                          </a:solidFill>
                          <a:latin typeface="Calibri" panose="020F0502020204030204" pitchFamily="34" charset="0"/>
                          <a:ea typeface="黑体" panose="02010600030101010101" pitchFamily="49" charset="-122"/>
                          <a:cs typeface="Calibri" panose="020F0502020204030204" pitchFamily="34" charset="0"/>
                        </a:rPr>
                        <a:t>1.5 </a:t>
                      </a:r>
                      <a:r>
                        <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rPr>
                        <a:t>times</a:t>
                      </a:r>
                      <a:endPar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5">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Footage of “one trip drilling”</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2500 m</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250 m </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FF0000"/>
                          </a:solidFill>
                          <a:latin typeface="Calibri" panose="020F0502020204030204" pitchFamily="34" charset="0"/>
                          <a:ea typeface="黑体" panose="02010600030101010101" pitchFamily="49" charset="-122"/>
                          <a:cs typeface="Calibri" panose="020F0502020204030204" pitchFamily="34" charset="0"/>
                        </a:rPr>
                        <a:t>10</a:t>
                      </a:r>
                      <a:r>
                        <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rPr>
                        <a:t> times</a:t>
                      </a:r>
                      <a:endPar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5">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drilling rate of horizontal section</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1000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1500 m/d</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30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50</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m/d</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30 </a:t>
                      </a:r>
                      <a:r>
                        <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rPr>
                        <a:t>times</a:t>
                      </a:r>
                      <a:endPar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5">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fracturing stages</a:t>
                      </a:r>
                      <a:endParaRPr lang="zh-CN" altLang="en-US"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ClrTx/>
                        <a:buSzTx/>
                        <a:buFontTx/>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7</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8 Clusters/Segement，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Cluster spacing </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5</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6 m</a:t>
                      </a:r>
                      <a:endParaRPr lang="en-US" altLang="zh-CN" sz="1400" b="1" i="0" u="none" strike="noStrike"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fontAlgn="ctr" hangingPunct="1">
                        <a:lnSpc>
                          <a:spcPct val="100000"/>
                        </a:lnSpc>
                        <a:buClrTx/>
                        <a:buSzTx/>
                        <a:buFontTx/>
                      </a:pP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3</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5</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Clusters/Segement，Cluster spacing</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15 m</a:t>
                      </a:r>
                      <a:endPar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eaLnBrk="1" hangingPunct="1">
                        <a:lnSpc>
                          <a:spcPct val="150000"/>
                        </a:lnSpc>
                      </a:pPr>
                      <a:r>
                        <a:rPr lang="en-US" altLang="zh-CN" sz="1400" b="1" dirty="0">
                          <a:solidFill>
                            <a:srgbClr val="FF0000"/>
                          </a:solidFill>
                          <a:latin typeface="Calibri" panose="020F0502020204030204" pitchFamily="34" charset="0"/>
                          <a:ea typeface="黑体" panose="02010600030101010101" pitchFamily="49" charset="-122"/>
                          <a:cs typeface="Calibri" panose="020F0502020204030204" pitchFamily="34" charset="0"/>
                        </a:rPr>
                        <a:t>Similar</a:t>
                      </a:r>
                      <a:endParaRPr lang="en-US" altLang="zh-CN" sz="1400" b="1" dirty="0">
                        <a:solidFill>
                          <a:srgbClr val="FF0000"/>
                        </a:solidFill>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355">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EUR of single gas well</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300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500 mcm</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90</a:t>
                      </a:r>
                      <a:r>
                        <a:rPr lang="en-US" altLang="zh-CN" sz="1400" b="1" dirty="0">
                          <a:solidFill>
                            <a:srgbClr val="0000FF"/>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dirty="0">
                          <a:solidFill>
                            <a:srgbClr val="0000FF"/>
                          </a:solidFill>
                          <a:latin typeface="Calibri" panose="020F0502020204030204" pitchFamily="34" charset="0"/>
                          <a:ea typeface="黑体" panose="02010600030101010101" pitchFamily="49" charset="-122"/>
                          <a:cs typeface="Calibri" panose="020F0502020204030204" pitchFamily="34" charset="0"/>
                        </a:rPr>
                        <a:t>120 mcm</a:t>
                      </a:r>
                      <a:endParaRPr lang="en-US" altLang="zh-CN" sz="14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3</a:t>
                      </a:r>
                      <a:r>
                        <a:rPr lang="en-US" altLang="zh-CN" sz="1400" b="1" dirty="0">
                          <a:solidFill>
                            <a:srgbClr val="FF0000"/>
                          </a:solidFill>
                          <a:latin typeface="Times New Roman" panose="02020603050405020304" charset="0"/>
                          <a:ea typeface="黑体" panose="02010600030101010101" pitchFamily="49" charset="-122"/>
                          <a:cs typeface="Times New Roman" panose="02020603050405020304" charset="0"/>
                          <a:sym typeface="+mn-ea"/>
                        </a:rPr>
                        <a:t>~</a:t>
                      </a:r>
                      <a:r>
                        <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4 </a:t>
                      </a:r>
                      <a:r>
                        <a:rPr lang="en-US" altLang="zh-CN" sz="1400" b="1"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rPr>
                        <a:t> times</a:t>
                      </a:r>
                      <a:endParaRPr lang="en-US" altLang="zh-CN" sz="14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sym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1"/>
          <p:cNvSpPr txBox="1"/>
          <p:nvPr>
            <p:custDataLst>
              <p:tags r:id="rId4"/>
            </p:custDataLst>
          </p:nvPr>
        </p:nvSpPr>
        <p:spPr bwMode="auto">
          <a:xfrm>
            <a:off x="263525" y="260985"/>
            <a:ext cx="10728960" cy="436245"/>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5. Some key technologies rely on imports, restricting the development effeciency </a:t>
            </a:r>
            <a:endParaRPr lang="en-US" altLang="zh-CN" sz="1800" dirty="0">
              <a:sym typeface="+mn-ea"/>
            </a:endParaRPr>
          </a:p>
        </p:txBody>
      </p:sp>
      <p:sp>
        <p:nvSpPr>
          <p:cNvPr id="2" name="文本框 1"/>
          <p:cNvSpPr txBox="1"/>
          <p:nvPr>
            <p:custDataLst>
              <p:tags r:id="rId5"/>
            </p:custDataLst>
          </p:nvPr>
        </p:nvSpPr>
        <p:spPr bwMode="auto">
          <a:xfrm>
            <a:off x="479425" y="1154430"/>
            <a:ext cx="6680200" cy="175895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eaLnBrk="1" latinLnBrk="0" hangingPunct="1">
              <a:lnSpc>
                <a:spcPct val="12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Key tools including Geosteering technology rely on imports</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2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technology of “one-trip drilling” of super-long horizontal well is still not commercialized</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eaLnBrk="1" latinLnBrk="0" hangingPunct="1">
              <a:lnSpc>
                <a:spcPct val="125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Lack of large fracturing truck and infinite-stage segmental fracturing technology</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332657"/>
            <a:ext cx="12192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rPr>
              <a:t>Contents</a:t>
            </a:r>
            <a:endPar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cxnSp>
        <p:nvCxnSpPr>
          <p:cNvPr id="5" name="直接连接符 4"/>
          <p:cNvCxnSpPr/>
          <p:nvPr/>
        </p:nvCxnSpPr>
        <p:spPr>
          <a:xfrm>
            <a:off x="1524000" y="11406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custDataLst>
              <p:tags r:id="rId1"/>
            </p:custDataLst>
          </p:nvPr>
        </p:nvSpPr>
        <p:spPr bwMode="auto">
          <a:xfrm>
            <a:off x="820420" y="1716088"/>
            <a:ext cx="1159954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pattFill prst="sphere">
                  <a:fgClr>
                    <a:srgbClr val="FF0000"/>
                  </a:fgClr>
                  <a:bgClr>
                    <a:srgbClr val="FFFF99"/>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rPr>
              <a:t>S1: P</a:t>
            </a:r>
            <a:r>
              <a:rPr lang="zh-CN" altLang="en-US" sz="3000" b="1" dirty="0">
                <a:solidFill>
                  <a:srgbClr val="0000FF"/>
                </a:solidFill>
                <a:latin typeface="+mn-lt"/>
                <a:ea typeface="黑体" panose="02010600030101010101" pitchFamily="49" charset="-122"/>
                <a:cs typeface="+mn-lt"/>
              </a:rPr>
              <a:t>rogress of </a:t>
            </a:r>
            <a:r>
              <a:rPr lang="en-US" altLang="zh-CN" sz="3000" b="1" dirty="0">
                <a:solidFill>
                  <a:srgbClr val="0000FF"/>
                </a:solidFill>
                <a:latin typeface="+mn-lt"/>
                <a:ea typeface="黑体" panose="02010600030101010101" pitchFamily="49" charset="-122"/>
                <a:cs typeface="+mn-lt"/>
              </a:rPr>
              <a:t>g</a:t>
            </a:r>
            <a:r>
              <a:rPr lang="en-US" altLang="zh-CN" sz="3000" b="1" dirty="0">
                <a:solidFill>
                  <a:srgbClr val="0000FF"/>
                </a:solidFill>
                <a:latin typeface="+mn-lt"/>
                <a:ea typeface="黑体" panose="02010600030101010101" pitchFamily="49" charset="-122"/>
                <a:cs typeface="+mn-lt"/>
                <a:sym typeface="+mn-ea"/>
              </a:rPr>
              <a:t>lobal </a:t>
            </a:r>
            <a:r>
              <a:rPr lang="en-US" altLang="zh-CN" sz="3000" b="1" dirty="0">
                <a:solidFill>
                  <a:srgbClr val="0000FF"/>
                </a:solidFill>
                <a:latin typeface="+mn-lt"/>
                <a:ea typeface="黑体" panose="02010600030101010101" pitchFamily="49" charset="-122"/>
                <a:cs typeface="+mn-lt"/>
              </a:rPr>
              <a:t>NG</a:t>
            </a:r>
            <a:r>
              <a:rPr lang="zh-CN" altLang="en-US" sz="3000" b="1" dirty="0">
                <a:solidFill>
                  <a:srgbClr val="0000FF"/>
                </a:solidFill>
                <a:latin typeface="+mn-lt"/>
                <a:ea typeface="黑体" panose="02010600030101010101" pitchFamily="49" charset="-122"/>
                <a:cs typeface="+mn-lt"/>
              </a:rPr>
              <a:t> development</a:t>
            </a:r>
            <a:endParaRPr lang="zh-CN" altLang="en-US" sz="3000" b="1" dirty="0">
              <a:solidFill>
                <a:srgbClr val="0000FF"/>
              </a:solidFill>
              <a:latin typeface="+mn-lt"/>
              <a:ea typeface="黑体" panose="02010600030101010101" pitchFamily="49" charset="-122"/>
              <a:cs typeface="+mn-lt"/>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S2: P</a:t>
            </a:r>
            <a:r>
              <a:rPr lang="zh-CN" altLang="en-US" sz="3000" b="1" dirty="0">
                <a:solidFill>
                  <a:srgbClr val="0000FF"/>
                </a:solidFill>
                <a:latin typeface="+mn-lt"/>
                <a:ea typeface="黑体" panose="02010600030101010101" pitchFamily="49" charset="-122"/>
                <a:cs typeface="+mn-lt"/>
                <a:sym typeface="+mn-ea"/>
              </a:rPr>
              <a:t>rogress 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S3: </a:t>
            </a:r>
            <a:r>
              <a:rPr lang="en-US" altLang="zh-CN" sz="3000" b="1" dirty="0">
                <a:solidFill>
                  <a:srgbClr val="0000FF"/>
                </a:solidFill>
                <a:latin typeface="+mn-lt"/>
                <a:ea typeface="黑体" panose="02010600030101010101" pitchFamily="49" charset="-122"/>
                <a:cs typeface="+mn-lt"/>
                <a:sym typeface="+mn-ea"/>
              </a:rPr>
              <a:t>P</a:t>
            </a:r>
            <a:r>
              <a:rPr lang="zh-CN" altLang="en-US" sz="3000" b="1" dirty="0">
                <a:solidFill>
                  <a:srgbClr val="0000FF"/>
                </a:solidFill>
                <a:latin typeface="+mn-lt"/>
                <a:ea typeface="黑体" panose="02010600030101010101" pitchFamily="49" charset="-122"/>
                <a:cs typeface="+mn-lt"/>
                <a:sym typeface="+mn-ea"/>
              </a:rPr>
              <a:t>rogress </a:t>
            </a:r>
            <a:r>
              <a:rPr lang="en-US" altLang="zh-CN" sz="3000" b="1" dirty="0">
                <a:solidFill>
                  <a:srgbClr val="0000FF"/>
                </a:solidFill>
                <a:latin typeface="+mn-lt"/>
                <a:ea typeface="黑体" panose="02010600030101010101" pitchFamily="49" charset="-122"/>
                <a:cs typeface="+mn-lt"/>
                <a:sym typeface="+mn-ea"/>
              </a:rPr>
              <a:t>and challenge </a:t>
            </a:r>
            <a:r>
              <a:rPr lang="zh-CN" altLang="en-US" sz="3000" b="1" dirty="0">
                <a:solidFill>
                  <a:srgbClr val="0000FF"/>
                </a:solidFill>
                <a:latin typeface="+mn-lt"/>
                <a:ea typeface="黑体" panose="02010600030101010101" pitchFamily="49" charset="-122"/>
                <a:cs typeface="+mn-lt"/>
                <a:sym typeface="+mn-ea"/>
              </a:rPr>
              <a:t>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PetroChina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FF0000"/>
                </a:solidFill>
                <a:latin typeface="+mn-lt"/>
                <a:ea typeface="黑体" panose="02010600030101010101" pitchFamily="49" charset="-122"/>
                <a:cs typeface="+mn-lt"/>
                <a:sym typeface="+mn-ea"/>
              </a:rPr>
              <a:t>S4: </a:t>
            </a:r>
            <a:r>
              <a:rPr lang="en-US" altLang="zh-CN" sz="3000" b="1" dirty="0">
                <a:solidFill>
                  <a:srgbClr val="FF0000"/>
                </a:solidFill>
                <a:latin typeface="+mn-lt"/>
                <a:ea typeface="黑体" panose="02010600030101010101" pitchFamily="49" charset="-122"/>
                <a:cs typeface="+mn-lt"/>
              </a:rPr>
              <a:t>Outlook of NG development in China and </a:t>
            </a:r>
            <a:r>
              <a:rPr lang="en-US" altLang="zh-CN" sz="3000" b="1" dirty="0">
                <a:solidFill>
                  <a:srgbClr val="FF0000"/>
                </a:solidFill>
                <a:latin typeface="+mn-lt"/>
                <a:ea typeface="黑体" panose="02010600030101010101" pitchFamily="49" charset="-122"/>
                <a:cs typeface="+mn-lt"/>
                <a:sym typeface="+mn-ea"/>
              </a:rPr>
              <a:t>PetroChina</a:t>
            </a:r>
            <a:endParaRPr lang="en-US" altLang="zh-CN" sz="3000" b="1" dirty="0">
              <a:solidFill>
                <a:srgbClr val="FF0000"/>
              </a:solidFill>
              <a:latin typeface="+mn-lt"/>
              <a:ea typeface="黑体" panose="02010600030101010101" pitchFamily="49" charset="-122"/>
              <a:cs typeface="+mn-lt"/>
              <a:sym typeface="+mn-ea"/>
            </a:endParaRPr>
          </a:p>
        </p:txBody>
      </p:sp>
    </p:spTree>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7035" y="2555875"/>
            <a:ext cx="6047740" cy="3608705"/>
            <a:chOff x="641" y="4025"/>
            <a:chExt cx="9524" cy="5683"/>
          </a:xfrm>
        </p:grpSpPr>
        <p:graphicFrame>
          <p:nvGraphicFramePr>
            <p:cNvPr id="10" name="图表 9"/>
            <p:cNvGraphicFramePr/>
            <p:nvPr/>
          </p:nvGraphicFramePr>
          <p:xfrm>
            <a:off x="641" y="4152"/>
            <a:ext cx="9525" cy="5557"/>
          </p:xfrm>
          <a:graphic>
            <a:graphicData uri="http://schemas.openxmlformats.org/drawingml/2006/chart">
              <c:chart xmlns:c="http://schemas.openxmlformats.org/drawingml/2006/chart" xmlns:r="http://schemas.openxmlformats.org/officeDocument/2006/relationships" r:id="rId1"/>
            </a:graphicData>
          </a:graphic>
        </p:graphicFrame>
        <p:sp>
          <p:nvSpPr>
            <p:cNvPr id="25" name="Rectangle 14"/>
            <p:cNvSpPr txBox="1">
              <a:spLocks noChangeArrowheads="1"/>
            </p:cNvSpPr>
            <p:nvPr>
              <p:custDataLst>
                <p:tags r:id="rId3"/>
              </p:custDataLst>
            </p:nvPr>
          </p:nvSpPr>
          <p:spPr bwMode="gray">
            <a:xfrm>
              <a:off x="755" y="4025"/>
              <a:ext cx="771" cy="467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0" name="Rectangle 14"/>
            <p:cNvSpPr txBox="1">
              <a:spLocks noChangeArrowheads="1"/>
            </p:cNvSpPr>
            <p:nvPr>
              <p:custDataLst>
                <p:tags r:id="rId4"/>
              </p:custDataLst>
            </p:nvPr>
          </p:nvSpPr>
          <p:spPr bwMode="gray">
            <a:xfrm>
              <a:off x="1095" y="4110"/>
              <a:ext cx="354" cy="36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250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7" name="Rectangle 14"/>
            <p:cNvSpPr txBox="1">
              <a:spLocks noChangeArrowheads="1"/>
            </p:cNvSpPr>
            <p:nvPr>
              <p:custDataLst>
                <p:tags r:id="rId5"/>
              </p:custDataLst>
            </p:nvPr>
          </p:nvSpPr>
          <p:spPr bwMode="gray">
            <a:xfrm>
              <a:off x="1095" y="4970"/>
              <a:ext cx="429"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200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6"/>
              </p:custDataLst>
            </p:nvPr>
          </p:nvSpPr>
          <p:spPr bwMode="gray">
            <a:xfrm>
              <a:off x="1095" y="5884"/>
              <a:ext cx="429"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150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2" name="Rectangle 14"/>
            <p:cNvSpPr txBox="1">
              <a:spLocks noChangeArrowheads="1"/>
            </p:cNvSpPr>
            <p:nvPr>
              <p:custDataLst>
                <p:tags r:id="rId7"/>
              </p:custDataLst>
            </p:nvPr>
          </p:nvSpPr>
          <p:spPr bwMode="gray">
            <a:xfrm>
              <a:off x="1095" y="6874"/>
              <a:ext cx="429" cy="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100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3" name="Rectangle 14"/>
            <p:cNvSpPr txBox="1">
              <a:spLocks noChangeArrowheads="1"/>
            </p:cNvSpPr>
            <p:nvPr>
              <p:custDataLst>
                <p:tags r:id="rId8"/>
              </p:custDataLst>
            </p:nvPr>
          </p:nvSpPr>
          <p:spPr bwMode="gray">
            <a:xfrm>
              <a:off x="1146" y="7781"/>
              <a:ext cx="303" cy="376"/>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rPr>
                <a:t>50</a:t>
              </a:r>
              <a:endParaRPr lang="en-US" altLang="zh-CN" sz="1000" b="1" dirty="0">
                <a:solidFill>
                  <a:schemeClr val="tx1"/>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9" name="Text Box 4"/>
          <p:cNvSpPr txBox="1">
            <a:spLocks noChangeArrowheads="1"/>
          </p:cNvSpPr>
          <p:nvPr/>
        </p:nvSpPr>
        <p:spPr bwMode="gray">
          <a:xfrm>
            <a:off x="839417" y="6226251"/>
            <a:ext cx="4989355" cy="30289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SEC reserve/production ratio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0" name="Text Box 4"/>
          <p:cNvSpPr txBox="1">
            <a:spLocks noChangeArrowheads="1"/>
          </p:cNvSpPr>
          <p:nvPr/>
        </p:nvSpPr>
        <p:spPr bwMode="gray">
          <a:xfrm>
            <a:off x="6725920" y="6094095"/>
            <a:ext cx="5028565" cy="54927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ncremental</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recoverable reserves/production</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ratio of</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aphicFrame>
        <p:nvGraphicFramePr>
          <p:cNvPr id="21" name="图表 20"/>
          <p:cNvGraphicFramePr/>
          <p:nvPr/>
        </p:nvGraphicFramePr>
        <p:xfrm>
          <a:off x="6384032" y="2493150"/>
          <a:ext cx="5615773" cy="3647935"/>
        </p:xfrm>
        <a:graphic>
          <a:graphicData uri="http://schemas.openxmlformats.org/drawingml/2006/chart">
            <c:chart xmlns:c="http://schemas.openxmlformats.org/drawingml/2006/chart" xmlns:r="http://schemas.openxmlformats.org/officeDocument/2006/relationships" r:id="rId2"/>
          </a:graphicData>
        </a:graphic>
      </p:graphicFrame>
      <p:sp>
        <p:nvSpPr>
          <p:cNvPr id="32" name="矩形 31"/>
          <p:cNvSpPr/>
          <p:nvPr>
            <p:custDataLst>
              <p:tags r:id="rId9"/>
            </p:custDataLst>
          </p:nvPr>
        </p:nvSpPr>
        <p:spPr>
          <a:xfrm>
            <a:off x="144145" y="332105"/>
            <a:ext cx="12167870" cy="521970"/>
          </a:xfrm>
          <a:prstGeom prst="rect">
            <a:avLst/>
          </a:prstGeom>
        </p:spPr>
        <p:txBody>
          <a:bodyPr wrap="square">
            <a:spAutoFit/>
          </a:bodyPr>
          <a:p>
            <a:pPr algn="l"/>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  S4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Outlook of NG development in </a:t>
            </a:r>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China and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PetroChina</a:t>
            </a:r>
            <a:endPar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
        <p:nvSpPr>
          <p:cNvPr id="2" name="TextBox 1"/>
          <p:cNvSpPr txBox="1"/>
          <p:nvPr>
            <p:custDataLst>
              <p:tags r:id="rId10"/>
            </p:custDataLst>
          </p:nvPr>
        </p:nvSpPr>
        <p:spPr bwMode="auto">
          <a:xfrm>
            <a:off x="457200" y="1053465"/>
            <a:ext cx="12052935" cy="436245"/>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1. PetroChina possesses abundant gas</a:t>
            </a:r>
            <a:r>
              <a:rPr lang="en-US" altLang="zh-CN" sz="1800" dirty="0">
                <a:sym typeface="+mn-ea"/>
              </a:rPr>
              <a:t> resources, and its reserve/production ratio is still high </a:t>
            </a:r>
            <a:endParaRPr lang="en-US" altLang="zh-CN" sz="1800" dirty="0">
              <a:sym typeface="+mn-ea"/>
            </a:endParaRPr>
          </a:p>
        </p:txBody>
      </p:sp>
      <p:sp>
        <p:nvSpPr>
          <p:cNvPr id="7" name="文本框 6"/>
          <p:cNvSpPr txBox="1"/>
          <p:nvPr>
            <p:custDataLst>
              <p:tags r:id="rId11"/>
            </p:custDataLst>
          </p:nvPr>
        </p:nvSpPr>
        <p:spPr bwMode="auto">
          <a:xfrm>
            <a:off x="479425" y="1414145"/>
            <a:ext cx="11130280" cy="780415"/>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In the past five years, SEC reserves have basically stabilized at more than 2 tcm</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SEC reserves/production ratio is 14 and the incremental recoverable reserves/production ratio of 1.7 in 2022</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5" name="Rectangle 14"/>
          <p:cNvSpPr txBox="1">
            <a:spLocks noChangeArrowheads="1"/>
          </p:cNvSpPr>
          <p:nvPr>
            <p:custDataLst>
              <p:tags r:id="rId12"/>
            </p:custDataLst>
          </p:nvPr>
        </p:nvSpPr>
        <p:spPr bwMode="gray">
          <a:xfrm>
            <a:off x="2466975" y="2853055"/>
            <a:ext cx="94297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SEC reserves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13"/>
            </p:custDataLst>
          </p:nvPr>
        </p:nvSpPr>
        <p:spPr bwMode="gray">
          <a:xfrm>
            <a:off x="2444750" y="3068955"/>
            <a:ext cx="1762760"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Reserves/production ratio</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4" name="Rectangle 14"/>
          <p:cNvSpPr txBox="1">
            <a:spLocks noChangeArrowheads="1"/>
          </p:cNvSpPr>
          <p:nvPr>
            <p:custDataLst>
              <p:tags r:id="rId14"/>
            </p:custDataLst>
          </p:nvPr>
        </p:nvSpPr>
        <p:spPr bwMode="gray">
          <a:xfrm rot="16200000">
            <a:off x="-621030" y="3935730"/>
            <a:ext cx="2183130"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SEC reserves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9" name="Rectangle 14"/>
          <p:cNvSpPr txBox="1">
            <a:spLocks noChangeArrowheads="1"/>
          </p:cNvSpPr>
          <p:nvPr>
            <p:custDataLst>
              <p:tags r:id="rId15"/>
            </p:custDataLst>
          </p:nvPr>
        </p:nvSpPr>
        <p:spPr bwMode="gray">
          <a:xfrm rot="16200000">
            <a:off x="5031740" y="3940175"/>
            <a:ext cx="2864485"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Reserve/production ratio </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16"/>
            </p:custDataLst>
          </p:nvPr>
        </p:nvSpPr>
        <p:spPr bwMode="gray">
          <a:xfrm rot="16200000">
            <a:off x="5098415" y="4069080"/>
            <a:ext cx="3450590" cy="41592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Economically incremental recoverable reserves (bcm)</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Rectangle 14"/>
          <p:cNvSpPr txBox="1">
            <a:spLocks noChangeArrowheads="1"/>
          </p:cNvSpPr>
          <p:nvPr>
            <p:custDataLst>
              <p:tags r:id="rId17"/>
            </p:custDataLst>
          </p:nvPr>
        </p:nvSpPr>
        <p:spPr bwMode="gray">
          <a:xfrm>
            <a:off x="7209155" y="2621915"/>
            <a:ext cx="76200" cy="296862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18"/>
            </p:custDataLst>
          </p:nvPr>
        </p:nvSpPr>
        <p:spPr bwMode="gray">
          <a:xfrm rot="16200000">
            <a:off x="10372725" y="4027805"/>
            <a:ext cx="2552065"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Economically incremental recoverable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reserves/production ratio</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4" name="Rectangle 14"/>
          <p:cNvSpPr txBox="1">
            <a:spLocks noChangeArrowheads="1"/>
          </p:cNvSpPr>
          <p:nvPr>
            <p:custDataLst>
              <p:tags r:id="rId19"/>
            </p:custDataLst>
          </p:nvPr>
        </p:nvSpPr>
        <p:spPr bwMode="gray">
          <a:xfrm>
            <a:off x="7878445" y="2399030"/>
            <a:ext cx="1281430" cy="50482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Incremental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recoverable reserves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20"/>
            </p:custDataLst>
          </p:nvPr>
        </p:nvSpPr>
        <p:spPr bwMode="gray">
          <a:xfrm>
            <a:off x="9488170" y="2660015"/>
            <a:ext cx="847725" cy="2438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a:t>
            </a: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6" name="Rectangle 14"/>
          <p:cNvSpPr txBox="1">
            <a:spLocks noChangeArrowheads="1"/>
          </p:cNvSpPr>
          <p:nvPr>
            <p:custDataLst>
              <p:tags r:id="rId21"/>
            </p:custDataLst>
          </p:nvPr>
        </p:nvSpPr>
        <p:spPr bwMode="gray">
          <a:xfrm>
            <a:off x="7992745" y="2925445"/>
            <a:ext cx="1640840" cy="42735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Incremental recoverable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reserves/production ratio</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gray">
          <a:xfrm>
            <a:off x="2341245" y="6259195"/>
            <a:ext cx="7231380" cy="3441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Estimation of NG production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from 2022 to 2035</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8" name="组合 7"/>
          <p:cNvGrpSpPr/>
          <p:nvPr/>
        </p:nvGrpSpPr>
        <p:grpSpPr>
          <a:xfrm>
            <a:off x="623570" y="2662555"/>
            <a:ext cx="10958195" cy="3623310"/>
            <a:chOff x="700880" y="2660903"/>
            <a:chExt cx="4626514" cy="1994657"/>
          </a:xfrm>
        </p:grpSpPr>
        <p:graphicFrame>
          <p:nvGraphicFramePr>
            <p:cNvPr id="9" name="图表 8"/>
            <p:cNvGraphicFramePr/>
            <p:nvPr/>
          </p:nvGraphicFramePr>
          <p:xfrm>
            <a:off x="700880" y="2667710"/>
            <a:ext cx="4626514" cy="1987850"/>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1979712" y="3466170"/>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51</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1" name="文本框 10"/>
            <p:cNvSpPr txBox="1"/>
            <p:nvPr/>
          </p:nvSpPr>
          <p:spPr>
            <a:xfrm>
              <a:off x="1979712" y="3228097"/>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23</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2" name="文本框 11"/>
            <p:cNvSpPr txBox="1"/>
            <p:nvPr/>
          </p:nvSpPr>
          <p:spPr>
            <a:xfrm>
              <a:off x="1979712" y="4111751"/>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88</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4" name="文本框 13"/>
            <p:cNvSpPr txBox="1"/>
            <p:nvPr/>
          </p:nvSpPr>
          <p:spPr>
            <a:xfrm>
              <a:off x="2037420" y="3066079"/>
              <a:ext cx="218795"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3</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5" name="文本框 14"/>
            <p:cNvSpPr txBox="1"/>
            <p:nvPr/>
          </p:nvSpPr>
          <p:spPr>
            <a:xfrm>
              <a:off x="3420287" y="4106747"/>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92</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6" name="文本框 15"/>
            <p:cNvSpPr txBox="1"/>
            <p:nvPr/>
          </p:nvSpPr>
          <p:spPr>
            <a:xfrm>
              <a:off x="3431668" y="3415080"/>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53</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7" name="文本框 16"/>
            <p:cNvSpPr txBox="1"/>
            <p:nvPr/>
          </p:nvSpPr>
          <p:spPr>
            <a:xfrm>
              <a:off x="3437874" y="3120085"/>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31</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19" name="文本框 18"/>
            <p:cNvSpPr txBox="1"/>
            <p:nvPr/>
          </p:nvSpPr>
          <p:spPr>
            <a:xfrm>
              <a:off x="3489376" y="2943553"/>
              <a:ext cx="218795"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4</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21" name="文本框 20"/>
            <p:cNvSpPr txBox="1"/>
            <p:nvPr/>
          </p:nvSpPr>
          <p:spPr>
            <a:xfrm>
              <a:off x="4955196" y="4111750"/>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92</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23" name="文本框 22"/>
            <p:cNvSpPr txBox="1"/>
            <p:nvPr/>
          </p:nvSpPr>
          <p:spPr>
            <a:xfrm>
              <a:off x="4960162" y="3362295"/>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54</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24" name="文本框 23"/>
            <p:cNvSpPr txBox="1"/>
            <p:nvPr/>
          </p:nvSpPr>
          <p:spPr>
            <a:xfrm>
              <a:off x="4958092" y="3066079"/>
              <a:ext cx="275506"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50</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25" name="文本框 24"/>
            <p:cNvSpPr txBox="1"/>
            <p:nvPr/>
          </p:nvSpPr>
          <p:spPr>
            <a:xfrm>
              <a:off x="4958378" y="2812752"/>
              <a:ext cx="218795" cy="15171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rPr>
                <a:t>4</a:t>
              </a:r>
              <a:endParaRPr kumimoji="0" lang="en-US" altLang="zh-CN" sz="1200" b="0" i="0" u="none" strike="noStrike" kern="0" cap="none" spc="0" normalizeH="0" baseline="0" noProof="0" dirty="0">
                <a:ln>
                  <a:noFill/>
                </a:ln>
                <a:solidFill>
                  <a:prstClr val="black"/>
                </a:solidFill>
                <a:effectLst/>
                <a:uLnTx/>
                <a:uFillTx/>
                <a:latin typeface="方正大黑简体" panose="02010601030101010101" pitchFamily="65" charset="-122"/>
                <a:ea typeface="方正大黑简体" panose="02010601030101010101" pitchFamily="65" charset="-122"/>
              </a:endParaRPr>
            </a:p>
          </p:txBody>
        </p:sp>
        <p:sp>
          <p:nvSpPr>
            <p:cNvPr id="26" name="文本框 25"/>
            <p:cNvSpPr txBox="1"/>
            <p:nvPr/>
          </p:nvSpPr>
          <p:spPr>
            <a:xfrm>
              <a:off x="1949950" y="2895786"/>
              <a:ext cx="398075" cy="185623"/>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rPr>
                <a:t>165</a:t>
              </a:r>
              <a:endPar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endParaRPr>
            </a:p>
          </p:txBody>
        </p:sp>
        <p:sp>
          <p:nvSpPr>
            <p:cNvPr id="27" name="文本框 26"/>
            <p:cNvSpPr txBox="1"/>
            <p:nvPr/>
          </p:nvSpPr>
          <p:spPr>
            <a:xfrm>
              <a:off x="3408112" y="2787774"/>
              <a:ext cx="398075" cy="185623"/>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rPr>
                <a:t>180</a:t>
              </a:r>
              <a:endPar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endParaRPr>
            </a:p>
          </p:txBody>
        </p:sp>
        <p:sp>
          <p:nvSpPr>
            <p:cNvPr id="28" name="文本框 27"/>
            <p:cNvSpPr txBox="1"/>
            <p:nvPr/>
          </p:nvSpPr>
          <p:spPr>
            <a:xfrm>
              <a:off x="4922424" y="2660903"/>
              <a:ext cx="398075" cy="185623"/>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rPr>
                <a:t>200</a:t>
              </a:r>
              <a:endParaRPr kumimoji="0" lang="en-US" altLang="zh-CN" sz="1600" b="0" i="0" u="none" strike="noStrike" kern="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endParaRPr>
            </a:p>
          </p:txBody>
        </p:sp>
      </p:grpSp>
      <p:sp>
        <p:nvSpPr>
          <p:cNvPr id="3" name="TextBox 1"/>
          <p:cNvSpPr txBox="1"/>
          <p:nvPr>
            <p:custDataLst>
              <p:tags r:id="rId2"/>
            </p:custDataLst>
          </p:nvPr>
        </p:nvSpPr>
        <p:spPr bwMode="auto">
          <a:xfrm>
            <a:off x="287020" y="404495"/>
            <a:ext cx="11906250" cy="436245"/>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2. NG production </a:t>
            </a:r>
            <a:r>
              <a:rPr lang="en-US" altLang="zh-CN" sz="1800" dirty="0">
                <a:sym typeface="+mn-ea"/>
              </a:rPr>
              <a:t>of PetroChina will continue to increase in next few decades</a:t>
            </a:r>
            <a:endParaRPr lang="en-US" altLang="zh-CN" sz="1800" dirty="0">
              <a:sym typeface="+mn-ea"/>
            </a:endParaRPr>
          </a:p>
        </p:txBody>
      </p:sp>
      <p:sp>
        <p:nvSpPr>
          <p:cNvPr id="4" name="文本框 3"/>
          <p:cNvSpPr txBox="1"/>
          <p:nvPr>
            <p:custDataLst>
              <p:tags r:id="rId3"/>
            </p:custDataLst>
          </p:nvPr>
        </p:nvSpPr>
        <p:spPr bwMode="auto">
          <a:xfrm>
            <a:off x="264795" y="1059815"/>
            <a:ext cx="11656695" cy="122809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The production of NG is projected to reach 165 bcm in 2025, followed by a further increase to 200 bcm in 2035 before stabilizing</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Conventional gas production is projected to rise from 84.6 bcm, while its share is expected ot decline from 61% to 48%</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l">
              <a:lnSpc>
                <a:spcPct val="15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Unconventional gas production will increase from 59.9 bcm to 104.5 bcm, with its share increasing from 39% to 52%</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5" name="Rectangle 14"/>
          <p:cNvSpPr txBox="1">
            <a:spLocks noChangeArrowheads="1"/>
          </p:cNvSpPr>
          <p:nvPr>
            <p:custDataLst>
              <p:tags r:id="rId4"/>
            </p:custDataLst>
          </p:nvPr>
        </p:nvSpPr>
        <p:spPr bwMode="gray">
          <a:xfrm>
            <a:off x="2352040" y="2696845"/>
            <a:ext cx="1122680" cy="32067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Conventional</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5"/>
            </p:custDataLst>
          </p:nvPr>
        </p:nvSpPr>
        <p:spPr bwMode="gray">
          <a:xfrm>
            <a:off x="3666490" y="2715895"/>
            <a:ext cx="850265" cy="32067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6"/>
            </p:custDataLst>
          </p:nvPr>
        </p:nvSpPr>
        <p:spPr bwMode="gray">
          <a:xfrm>
            <a:off x="4944110" y="2724150"/>
            <a:ext cx="897255" cy="27559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0" name="Rectangle 14"/>
          <p:cNvSpPr txBox="1">
            <a:spLocks noChangeArrowheads="1"/>
          </p:cNvSpPr>
          <p:nvPr>
            <p:custDataLst>
              <p:tags r:id="rId7"/>
            </p:custDataLst>
          </p:nvPr>
        </p:nvSpPr>
        <p:spPr bwMode="gray">
          <a:xfrm>
            <a:off x="6240145" y="2724150"/>
            <a:ext cx="1445895" cy="22733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Coalbed methane</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9" name="Rectangle 14"/>
          <p:cNvSpPr txBox="1">
            <a:spLocks noChangeArrowheads="1"/>
          </p:cNvSpPr>
          <p:nvPr>
            <p:custDataLst>
              <p:tags r:id="rId8"/>
            </p:custDataLst>
          </p:nvPr>
        </p:nvSpPr>
        <p:spPr bwMode="gray">
          <a:xfrm rot="16200000">
            <a:off x="-361315" y="4008120"/>
            <a:ext cx="2183130"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1" name="Rectangle 14"/>
          <p:cNvSpPr txBox="1">
            <a:spLocks noChangeArrowheads="1"/>
          </p:cNvSpPr>
          <p:nvPr>
            <p:custDataLst>
              <p:tags r:id="rId9"/>
            </p:custDataLst>
          </p:nvPr>
        </p:nvSpPr>
        <p:spPr bwMode="gray">
          <a:xfrm>
            <a:off x="1144270" y="2708910"/>
            <a:ext cx="104140" cy="296862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2" name="Rectangle 14"/>
          <p:cNvSpPr txBox="1">
            <a:spLocks noChangeArrowheads="1"/>
          </p:cNvSpPr>
          <p:nvPr>
            <p:custDataLst>
              <p:tags r:id="rId10"/>
            </p:custDataLst>
          </p:nvPr>
        </p:nvSpPr>
        <p:spPr bwMode="gray">
          <a:xfrm>
            <a:off x="1144270" y="2708910"/>
            <a:ext cx="104140" cy="296862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bwMode="gray">
          <a:xfrm>
            <a:off x="1991995" y="6022340"/>
            <a:ext cx="8210550" cy="33401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Estimation of NG production in 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aphicFrame>
        <p:nvGraphicFramePr>
          <p:cNvPr id="21" name="图表 20"/>
          <p:cNvGraphicFramePr/>
          <p:nvPr/>
        </p:nvGraphicFramePr>
        <p:xfrm>
          <a:off x="376890" y="2752477"/>
          <a:ext cx="11254165" cy="3273368"/>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custDataLst>
              <p:tags r:id="rId2"/>
            </p:custDataLst>
          </p:nvPr>
        </p:nvSpPr>
        <p:spPr bwMode="auto">
          <a:xfrm>
            <a:off x="407035" y="983615"/>
            <a:ext cx="11455400" cy="154559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a:lnSpc>
                <a:spcPct val="12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Steady growth in conventional gas and rapid expansion in unconventional gas in next few decades.</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2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It is expected that the NG production will peak at 340 bcm around 2035 and will remain stable until 2050</a:t>
            </a:r>
            <a:endParaRPr lang="en-US" altLang="zh-CN" sz="18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2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ea typeface="黑体" panose="02010600030101010101" pitchFamily="49" charset="-122"/>
                <a:cs typeface="Calibri" panose="020F0502020204030204" pitchFamily="34" charset="0"/>
                <a:sym typeface="+mn-ea"/>
              </a:rPr>
              <a:t>The breakthrough of deep coalbed methane and the discovery of other types of gas reserves will contibute to a further increase in production</a:t>
            </a:r>
            <a:endParaRPr lang="en-US" altLang="zh-CN" sz="1800" b="1" dirty="0">
              <a:solidFill>
                <a:srgbClr val="0000FF"/>
              </a:solidFill>
              <a:ea typeface="黑体" panose="02010600030101010101" pitchFamily="49" charset="-122"/>
              <a:cs typeface="Calibri" panose="020F0502020204030204" pitchFamily="34" charset="0"/>
              <a:sym typeface="+mn-ea"/>
            </a:endParaRPr>
          </a:p>
        </p:txBody>
      </p:sp>
      <p:sp>
        <p:nvSpPr>
          <p:cNvPr id="29" name="Rectangle 14"/>
          <p:cNvSpPr txBox="1">
            <a:spLocks noChangeArrowheads="1"/>
          </p:cNvSpPr>
          <p:nvPr>
            <p:custDataLst>
              <p:tags r:id="rId3"/>
            </p:custDataLst>
          </p:nvPr>
        </p:nvSpPr>
        <p:spPr bwMode="gray">
          <a:xfrm rot="16200000">
            <a:off x="-532130" y="4008120"/>
            <a:ext cx="2183130" cy="30416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4"/>
            </p:custDataLst>
          </p:nvPr>
        </p:nvSpPr>
        <p:spPr bwMode="gray">
          <a:xfrm>
            <a:off x="961390" y="2826385"/>
            <a:ext cx="76200" cy="277939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633095" y="2510790"/>
          <a:ext cx="10657205" cy="364871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11"/>
          <p:cNvSpPr txBox="1"/>
          <p:nvPr/>
        </p:nvSpPr>
        <p:spPr bwMode="gray">
          <a:xfrm>
            <a:off x="1378585" y="6203950"/>
            <a:ext cx="8814435" cy="30289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Prediction of</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energy consumption, energy structure, and Carbon emission</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 name="TextBox 1"/>
          <p:cNvSpPr txBox="1"/>
          <p:nvPr>
            <p:custDataLst>
              <p:tags r:id="rId2"/>
            </p:custDataLst>
          </p:nvPr>
        </p:nvSpPr>
        <p:spPr bwMode="auto">
          <a:xfrm>
            <a:off x="406400" y="116840"/>
            <a:ext cx="11736070" cy="782320"/>
          </a:xfrm>
          <a:prstGeom prst="rect">
            <a:avLst/>
          </a:prstGeom>
          <a:noFill/>
          <a:ln>
            <a:noFill/>
          </a:ln>
        </p:spPr>
        <p:txBody>
          <a:bodyPr wrap="square" lIns="91420" tIns="45719" rIns="91420" bIns="45719" rtlCol="0" anchor="t">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lvl="0" algn="l">
              <a:lnSpc>
                <a:spcPct val="125000"/>
              </a:lnSpc>
              <a:spcBef>
                <a:spcPts val="0"/>
              </a:spcBef>
              <a:spcAft>
                <a:spcPts val="0"/>
              </a:spcAft>
            </a:pPr>
            <a:r>
              <a:rPr lang="en-US" altLang="zh-CN" sz="1800" dirty="0">
                <a:sym typeface="+mn-ea"/>
              </a:rPr>
              <a:t>3. NG development will be closely integrated with renewable energy, playing a pivotal role in China's ongoing transformation of energy structure.</a:t>
            </a:r>
            <a:endParaRPr lang="en-US" altLang="zh-CN" sz="1800" dirty="0">
              <a:sym typeface="+mn-ea"/>
            </a:endParaRPr>
          </a:p>
        </p:txBody>
      </p:sp>
      <p:sp>
        <p:nvSpPr>
          <p:cNvPr id="5" name="文本框 4"/>
          <p:cNvSpPr txBox="1"/>
          <p:nvPr>
            <p:custDataLst>
              <p:tags r:id="rId3"/>
            </p:custDataLst>
          </p:nvPr>
        </p:nvSpPr>
        <p:spPr bwMode="auto">
          <a:xfrm>
            <a:off x="407670" y="1120140"/>
            <a:ext cx="11076305" cy="1245870"/>
          </a:xfrm>
          <a:prstGeom prst="rect">
            <a:avLst/>
          </a:prstGeom>
          <a:noFill/>
        </p:spPr>
        <p:txBody>
          <a:bodyPr wrap="square" rtlCol="0" anchor="t">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37490" algn="just">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Natural gas consumption will continue to grow rapidly in China until 2035, propelled by the goal of "carbon emission reduction".</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37490" algn="just">
              <a:lnSpc>
                <a:spcPct val="11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From 2035 to 2060, natural gas consumption will remain stable in China, driven by the strategy of</a:t>
            </a:r>
            <a:r>
              <a:rPr lang="en-US" altLang="zh-CN" sz="1600" b="1" dirty="0">
                <a:solidFill>
                  <a:srgbClr val="0000FF"/>
                </a:solidFill>
                <a:ea typeface="黑体" panose="02010600030101010101" pitchFamily="49" charset="-122"/>
                <a:cs typeface="Calibri" panose="020F0502020204030204" pitchFamily="34" charset="0"/>
                <a:sym typeface="+mn-ea"/>
              </a:rPr>
              <a:t> “synergetic development of renewable energy and natural gas".</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39" name="文本框 38"/>
          <p:cNvSpPr txBox="1"/>
          <p:nvPr>
            <p:custDataLst>
              <p:tags r:id="rId4"/>
            </p:custDataLst>
          </p:nvPr>
        </p:nvSpPr>
        <p:spPr bwMode="gray">
          <a:xfrm>
            <a:off x="431800" y="2637790"/>
            <a:ext cx="1146810" cy="33401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7" name="文本框 6"/>
          <p:cNvSpPr txBox="1"/>
          <p:nvPr/>
        </p:nvSpPr>
        <p:spPr>
          <a:xfrm>
            <a:off x="333375" y="2592070"/>
            <a:ext cx="1495425" cy="398780"/>
          </a:xfrm>
          <a:prstGeom prst="rect">
            <a:avLst/>
          </a:prstGeom>
          <a:noFill/>
        </p:spPr>
        <p:txBody>
          <a:bodyPr wrap="square" rtlCol="0" anchor="t">
            <a:spAutoFit/>
          </a:bodyPr>
          <a:p>
            <a:pPr algn="ctr"/>
            <a:r>
              <a:rPr lang="zh-CN" altLang="en-US" sz="1000" b="1" dirty="0" smtClean="0">
                <a:solidFill>
                  <a:srgbClr val="FF0000"/>
                </a:solidFill>
                <a:ea typeface="黑体" panose="02010600030101010101" pitchFamily="49" charset="-122"/>
                <a:cs typeface="Arial" panose="020B0604020202020204" pitchFamily="34" charset="0"/>
              </a:rPr>
              <a:t>Consumption of primary energy</a:t>
            </a:r>
            <a:r>
              <a:rPr lang="en-US" altLang="zh-CN" sz="1000" b="1" dirty="0" smtClean="0">
                <a:solidFill>
                  <a:srgbClr val="FF0000"/>
                </a:solidFill>
                <a:ea typeface="黑体" panose="02010600030101010101" pitchFamily="49" charset="-122"/>
                <a:cs typeface="Arial" panose="020B0604020202020204" pitchFamily="34" charset="0"/>
              </a:rPr>
              <a:t> (tce)</a:t>
            </a:r>
            <a:endParaRPr lang="en-US" altLang="zh-CN" sz="1000" b="1" dirty="0" smtClean="0">
              <a:solidFill>
                <a:srgbClr val="FF0000"/>
              </a:solidFill>
              <a:ea typeface="黑体" panose="02010600030101010101" pitchFamily="49" charset="-122"/>
              <a:cs typeface="Arial" panose="020B0604020202020204" pitchFamily="34" charset="0"/>
            </a:endParaRPr>
          </a:p>
        </p:txBody>
      </p:sp>
      <p:sp>
        <p:nvSpPr>
          <p:cNvPr id="29" name="Rectangle 14"/>
          <p:cNvSpPr txBox="1">
            <a:spLocks noChangeArrowheads="1"/>
          </p:cNvSpPr>
          <p:nvPr>
            <p:custDataLst>
              <p:tags r:id="rId5"/>
            </p:custDataLst>
          </p:nvPr>
        </p:nvSpPr>
        <p:spPr bwMode="gray">
          <a:xfrm rot="16200000">
            <a:off x="-402590" y="4166870"/>
            <a:ext cx="2183130" cy="27495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Share of primary energy </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0" name="Rectangle 14"/>
          <p:cNvSpPr txBox="1">
            <a:spLocks noChangeArrowheads="1"/>
          </p:cNvSpPr>
          <p:nvPr>
            <p:custDataLst>
              <p:tags r:id="rId6"/>
            </p:custDataLst>
          </p:nvPr>
        </p:nvSpPr>
        <p:spPr bwMode="gray">
          <a:xfrm>
            <a:off x="3503930" y="5939790"/>
            <a:ext cx="41465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Coal</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7"/>
            </p:custDataLst>
          </p:nvPr>
        </p:nvSpPr>
        <p:spPr bwMode="gray">
          <a:xfrm>
            <a:off x="4296410" y="5949950"/>
            <a:ext cx="41465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Oil</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Rectangle 14"/>
          <p:cNvSpPr txBox="1">
            <a:spLocks noChangeArrowheads="1"/>
          </p:cNvSpPr>
          <p:nvPr>
            <p:custDataLst>
              <p:tags r:id="rId8"/>
            </p:custDataLst>
          </p:nvPr>
        </p:nvSpPr>
        <p:spPr bwMode="gray">
          <a:xfrm>
            <a:off x="5160645" y="5939790"/>
            <a:ext cx="75755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Natural gas</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3" name="Rectangle 14"/>
          <p:cNvSpPr txBox="1">
            <a:spLocks noChangeArrowheads="1"/>
          </p:cNvSpPr>
          <p:nvPr>
            <p:custDataLst>
              <p:tags r:id="rId9"/>
            </p:custDataLst>
          </p:nvPr>
        </p:nvSpPr>
        <p:spPr bwMode="gray">
          <a:xfrm>
            <a:off x="6168390" y="5939790"/>
            <a:ext cx="924560"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Non-fossil feul</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4" name="Rectangle 14"/>
          <p:cNvSpPr txBox="1">
            <a:spLocks noChangeArrowheads="1"/>
          </p:cNvSpPr>
          <p:nvPr>
            <p:custDataLst>
              <p:tags r:id="rId10"/>
            </p:custDataLst>
          </p:nvPr>
        </p:nvSpPr>
        <p:spPr bwMode="gray">
          <a:xfrm>
            <a:off x="7320280" y="5939790"/>
            <a:ext cx="1096645" cy="21971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Carbon emission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
          <p:cNvSpPr txBox="1"/>
          <p:nvPr/>
        </p:nvSpPr>
        <p:spPr>
          <a:xfrm>
            <a:off x="407035" y="901700"/>
            <a:ext cx="11076305" cy="782320"/>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1. Gloabal</a:t>
            </a:r>
            <a:r>
              <a:rPr lang="zh-CN" altLang="en-US" sz="1800" dirty="0"/>
              <a:t> energy </a:t>
            </a:r>
            <a:r>
              <a:rPr lang="en-US" altLang="zh-CN" sz="1800" dirty="0"/>
              <a:t>consumption is currently undergoing its third transformation, transitioning </a:t>
            </a:r>
            <a:r>
              <a:rPr lang="zh-CN" altLang="en-US" sz="1800" dirty="0"/>
              <a:t>t</a:t>
            </a:r>
            <a:r>
              <a:rPr lang="en-US" altLang="zh-CN" sz="1800" dirty="0"/>
              <a:t>orwards a</a:t>
            </a:r>
            <a:r>
              <a:rPr lang="zh-CN" altLang="en-US" sz="1800" dirty="0"/>
              <a:t> diversified, green</a:t>
            </a:r>
            <a:r>
              <a:rPr lang="en-US" altLang="zh-CN" sz="1800" dirty="0"/>
              <a:t> </a:t>
            </a:r>
            <a:r>
              <a:rPr lang="en-US" altLang="zh-CN" sz="1800" dirty="0">
                <a:sym typeface="+mn-ea"/>
              </a:rPr>
              <a:t>and </a:t>
            </a:r>
            <a:r>
              <a:rPr lang="zh-CN" altLang="en-US" sz="1800" dirty="0"/>
              <a:t>sustainable</a:t>
            </a:r>
            <a:r>
              <a:rPr lang="en-US" altLang="zh-CN" sz="1800" dirty="0"/>
              <a:t> </a:t>
            </a:r>
            <a:r>
              <a:rPr lang="zh-CN" altLang="en-US" sz="1800" dirty="0"/>
              <a:t>energy</a:t>
            </a:r>
            <a:r>
              <a:rPr lang="en-US" altLang="zh-CN" sz="1800" dirty="0"/>
              <a:t> system</a:t>
            </a:r>
            <a:endParaRPr lang="en-US" altLang="zh-CN" sz="1800" dirty="0"/>
          </a:p>
        </p:txBody>
      </p:sp>
      <p:sp>
        <p:nvSpPr>
          <p:cNvPr id="31" name="矩形 13"/>
          <p:cNvSpPr>
            <a:spLocks noChangeArrowheads="1"/>
          </p:cNvSpPr>
          <p:nvPr/>
        </p:nvSpPr>
        <p:spPr bwMode="auto">
          <a:xfrm>
            <a:off x="335280" y="1689100"/>
            <a:ext cx="11383010"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74345" indent="-360045" algn="just" eaLnBrk="1" latinLnBrk="0" hangingPunct="1">
              <a:lnSpc>
                <a:spcPct val="125000"/>
              </a:lnSpc>
              <a:spcBef>
                <a:spcPts val="0"/>
              </a:spcBef>
              <a:spcAft>
                <a:spcPts val="0"/>
              </a:spcAft>
              <a:buClr>
                <a:srgbClr val="FF0000"/>
              </a:buClr>
              <a:buFont typeface="Wingdings" panose="05000000000000000000" charset="0"/>
              <a:buChar char="l"/>
            </a:pP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As a c</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lean and low-carbon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energy, </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natural gas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will play a key role in</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the third energy transformation</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sym typeface="+mn-ea"/>
              </a:rPr>
              <a:t> It </a:t>
            </a:r>
            <a:r>
              <a:rPr sz="1800" b="1" dirty="0">
                <a:solidFill>
                  <a:srgbClr val="0000FF"/>
                </a:solidFill>
                <a:latin typeface="Calibri" panose="020F0502020204030204" pitchFamily="34" charset="0"/>
                <a:ea typeface="微软雅黑" panose="020B0503020204020204" charset="-122"/>
                <a:cs typeface="Calibri" panose="020F0502020204030204" pitchFamily="34" charset="0"/>
                <a:sym typeface="+mn-ea"/>
              </a:rPr>
              <a:t>is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sym typeface="+mn-ea"/>
              </a:rPr>
              <a:t>projected</a:t>
            </a:r>
            <a:r>
              <a:rPr sz="1800" b="1" dirty="0">
                <a:solidFill>
                  <a:srgbClr val="0000FF"/>
                </a:solidFill>
                <a:latin typeface="Calibri" panose="020F0502020204030204" pitchFamily="34" charset="0"/>
                <a:ea typeface="微软雅黑" panose="020B0503020204020204" charset="-122"/>
                <a:cs typeface="Calibri" panose="020F0502020204030204" pitchFamily="34" charset="0"/>
                <a:sym typeface="+mn-ea"/>
              </a:rPr>
              <a:t>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t</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h</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at the global</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share</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of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NG</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in primary energy consumption</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 will </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remain above 20%</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 </a:t>
            </a:r>
            <a:r>
              <a:rPr sz="1800" b="1" dirty="0">
                <a:solidFill>
                  <a:srgbClr val="0000FF"/>
                </a:solidFill>
                <a:latin typeface="Calibri" panose="020F0502020204030204" pitchFamily="34" charset="0"/>
                <a:ea typeface="微软雅黑" panose="020B0503020204020204" charset="-122"/>
                <a:cs typeface="Calibri" panose="020F0502020204030204" pitchFamily="34" charset="0"/>
                <a:sym typeface="+mn-ea"/>
              </a:rPr>
              <a:t>by 2035</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(currently 24%) , which is the smallest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decline among</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 fossil </a:t>
            </a:r>
            <a:r>
              <a:rPr lang="en-US" sz="1800" b="1" dirty="0">
                <a:solidFill>
                  <a:srgbClr val="0000FF"/>
                </a:solidFill>
                <a:latin typeface="Calibri" panose="020F0502020204030204" pitchFamily="34" charset="0"/>
                <a:ea typeface="微软雅黑" panose="020B0503020204020204" charset="-122"/>
                <a:cs typeface="Calibri" panose="020F0502020204030204" pitchFamily="34" charset="0"/>
              </a:rPr>
              <a:t>fuels</a:t>
            </a:r>
            <a:r>
              <a:rPr sz="1800" b="1" dirty="0">
                <a:solidFill>
                  <a:srgbClr val="0000FF"/>
                </a:solidFill>
                <a:latin typeface="Calibri" panose="020F0502020204030204" pitchFamily="34" charset="0"/>
                <a:ea typeface="微软雅黑" panose="020B0503020204020204" charset="-122"/>
                <a:cs typeface="Calibri" panose="020F0502020204030204" pitchFamily="34" charset="0"/>
              </a:rPr>
              <a:t>.</a:t>
            </a:r>
            <a:endParaRPr sz="1800" b="1" dirty="0">
              <a:solidFill>
                <a:srgbClr val="0000FF"/>
              </a:solidFill>
              <a:latin typeface="Calibri" panose="020F0502020204030204" pitchFamily="34" charset="0"/>
              <a:ea typeface="微软雅黑" panose="020B0503020204020204" charset="-122"/>
              <a:cs typeface="Calibri" panose="020F0502020204030204" pitchFamily="34" charset="0"/>
            </a:endParaRPr>
          </a:p>
        </p:txBody>
      </p:sp>
      <p:sp>
        <p:nvSpPr>
          <p:cNvPr id="32" name="矩形 31"/>
          <p:cNvSpPr/>
          <p:nvPr/>
        </p:nvSpPr>
        <p:spPr>
          <a:xfrm>
            <a:off x="144145" y="188595"/>
            <a:ext cx="12167870" cy="521970"/>
          </a:xfrm>
          <a:prstGeom prst="rect">
            <a:avLst/>
          </a:prstGeom>
        </p:spPr>
        <p:txBody>
          <a:bodyPr wrap="square">
            <a:spAutoFit/>
          </a:bodyPr>
          <a:lstStyle/>
          <a:p>
            <a:pPr algn="l"/>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  S1.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Progress of global NG development</a:t>
            </a:r>
            <a:endPar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grpSp>
        <p:nvGrpSpPr>
          <p:cNvPr id="11" name="组合 10"/>
          <p:cNvGrpSpPr/>
          <p:nvPr/>
        </p:nvGrpSpPr>
        <p:grpSpPr>
          <a:xfrm>
            <a:off x="767715" y="3061335"/>
            <a:ext cx="10114280" cy="3587917"/>
            <a:chOff x="1435" y="5185"/>
            <a:chExt cx="15928" cy="5288"/>
          </a:xfrm>
        </p:grpSpPr>
        <p:grpSp>
          <p:nvGrpSpPr>
            <p:cNvPr id="2" name="组合 1"/>
            <p:cNvGrpSpPr/>
            <p:nvPr/>
          </p:nvGrpSpPr>
          <p:grpSpPr>
            <a:xfrm>
              <a:off x="1435" y="5185"/>
              <a:ext cx="15928" cy="5288"/>
              <a:chOff x="1720402" y="3068960"/>
              <a:chExt cx="8531554" cy="3503642"/>
            </a:xfrm>
          </p:grpSpPr>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5814"/>
              <a:stretch>
                <a:fillRect/>
              </a:stretch>
            </p:blipFill>
            <p:spPr bwMode="auto">
              <a:xfrm>
                <a:off x="1720402" y="3068960"/>
                <a:ext cx="853155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27416" y="3239468"/>
                <a:ext cx="1500663" cy="27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6" name="文本框 15"/>
              <p:cNvSpPr txBox="1"/>
              <p:nvPr/>
            </p:nvSpPr>
            <p:spPr>
              <a:xfrm>
                <a:off x="3155504" y="3254006"/>
                <a:ext cx="1644487" cy="224471"/>
              </a:xfrm>
              <a:prstGeom prst="rect">
                <a:avLst/>
              </a:prstGeom>
              <a:noFill/>
            </p:spPr>
            <p:txBody>
              <a:bodyPr wrap="square" rtlCol="0" anchor="t">
                <a:spAutoFit/>
              </a:bodyPr>
              <a:lstStyle/>
              <a:p>
                <a:pPr algn="ctr"/>
                <a:r>
                  <a:rPr lang="en-US" altLang="zh-CN" sz="900" b="1" dirty="0">
                    <a:solidFill>
                      <a:schemeClr val="bg1"/>
                    </a:solidFill>
                    <a:cs typeface="Arial" panose="020B0604020202020204" pitchFamily="34" charset="0"/>
                  </a:rPr>
                  <a:t>Traditional </a:t>
                </a:r>
                <a:r>
                  <a:rPr lang="en-US" altLang="zh-CN" sz="900" b="1" dirty="0" smtClean="0">
                    <a:solidFill>
                      <a:schemeClr val="bg1"/>
                    </a:solidFill>
                    <a:cs typeface="Arial" panose="020B0604020202020204" pitchFamily="34" charset="0"/>
                  </a:rPr>
                  <a:t>Biomass</a:t>
                </a:r>
                <a:endParaRPr lang="en-US" altLang="zh-CN" sz="900" b="1" dirty="0">
                  <a:solidFill>
                    <a:schemeClr val="bg1"/>
                  </a:solidFill>
                  <a:cs typeface="Arial" panose="020B0604020202020204" pitchFamily="34" charset="0"/>
                </a:endParaRPr>
              </a:p>
            </p:txBody>
          </p:sp>
          <p:sp>
            <p:nvSpPr>
              <p:cNvPr id="6" name="矩形 5"/>
              <p:cNvSpPr/>
              <p:nvPr/>
            </p:nvSpPr>
            <p:spPr>
              <a:xfrm>
                <a:off x="6312771" y="3212396"/>
                <a:ext cx="1095043" cy="287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bg1"/>
                    </a:solidFill>
                    <a:latin typeface="Arial" panose="020B0604020202020204" pitchFamily="34" charset="0"/>
                    <a:cs typeface="Arial" panose="020B0604020202020204" pitchFamily="34" charset="0"/>
                    <a:sym typeface="+mn-ea"/>
                  </a:rPr>
                  <a:t>Coal</a:t>
                </a:r>
                <a:endParaRPr lang="zh-CN" altLang="en-US" sz="1100" dirty="0">
                  <a:latin typeface="Arial" panose="020B0604020202020204" pitchFamily="34" charset="0"/>
                  <a:cs typeface="Arial" panose="020B0604020202020204" pitchFamily="34" charset="0"/>
                </a:endParaRPr>
              </a:p>
            </p:txBody>
          </p:sp>
          <p:sp>
            <p:nvSpPr>
              <p:cNvPr id="7" name="矩形 6"/>
              <p:cNvSpPr/>
              <p:nvPr/>
            </p:nvSpPr>
            <p:spPr>
              <a:xfrm>
                <a:off x="7610778" y="3236213"/>
                <a:ext cx="1118685" cy="2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bg1"/>
                    </a:solidFill>
                    <a:latin typeface="Arial" panose="020B0604020202020204" pitchFamily="34" charset="0"/>
                    <a:cs typeface="Arial" panose="020B0604020202020204" pitchFamily="34" charset="0"/>
                    <a:sym typeface="+mn-ea"/>
                  </a:rPr>
                  <a:t>Oil &amp; Gas </a:t>
                </a:r>
                <a:endParaRPr lang="zh-CN" altLang="en-US" sz="1100" dirty="0">
                  <a:latin typeface="Arial" panose="020B0604020202020204" pitchFamily="34" charset="0"/>
                  <a:cs typeface="Arial" panose="020B0604020202020204" pitchFamily="34" charset="0"/>
                </a:endParaRPr>
              </a:p>
            </p:txBody>
          </p:sp>
          <p:sp>
            <p:nvSpPr>
              <p:cNvPr id="9" name="矩形 8"/>
              <p:cNvSpPr/>
              <p:nvPr/>
            </p:nvSpPr>
            <p:spPr>
              <a:xfrm>
                <a:off x="8932426" y="3212394"/>
                <a:ext cx="1319530" cy="381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bg1"/>
                    </a:solidFill>
                    <a:latin typeface="Arial" panose="020B0604020202020204" pitchFamily="34" charset="0"/>
                    <a:cs typeface="Arial" panose="020B0604020202020204" pitchFamily="34" charset="0"/>
                    <a:sym typeface="+mn-ea"/>
                  </a:rPr>
                  <a:t>Low Carbon / Net Zero</a:t>
                </a:r>
                <a:endParaRPr lang="zh-CN" altLang="en-US" sz="1100" dirty="0">
                  <a:latin typeface="Arial" panose="020B0604020202020204" pitchFamily="34" charset="0"/>
                  <a:cs typeface="Arial" panose="020B0604020202020204" pitchFamily="34" charset="0"/>
                </a:endParaRPr>
              </a:p>
            </p:txBody>
          </p:sp>
          <p:sp>
            <p:nvSpPr>
              <p:cNvPr id="10" name="矩形 9"/>
              <p:cNvSpPr/>
              <p:nvPr/>
            </p:nvSpPr>
            <p:spPr>
              <a:xfrm>
                <a:off x="6693687" y="3726191"/>
                <a:ext cx="146181" cy="2095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矩形 14"/>
              <p:cNvSpPr/>
              <p:nvPr/>
            </p:nvSpPr>
            <p:spPr>
              <a:xfrm flipH="1">
                <a:off x="6631518" y="4422059"/>
                <a:ext cx="230193" cy="183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矩形 16"/>
              <p:cNvSpPr/>
              <p:nvPr/>
            </p:nvSpPr>
            <p:spPr>
              <a:xfrm flipH="1">
                <a:off x="7966349" y="4295381"/>
                <a:ext cx="264074" cy="231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nvSpPr>
            <p:spPr>
              <a:xfrm>
                <a:off x="1773194" y="6303485"/>
                <a:ext cx="5409235" cy="269117"/>
              </a:xfrm>
              <a:prstGeom prst="rect">
                <a:avLst/>
              </a:prstGeom>
              <a:solidFill>
                <a:schemeClr val="bg1"/>
              </a:solidFill>
            </p:spPr>
            <p:txBody>
              <a:bodyPr wrap="square" rtlCol="0">
                <a:spAutoFit/>
              </a:bodyPr>
              <a:lstStyle/>
              <a:p>
                <a:pPr lvl="0"/>
                <a:r>
                  <a:rPr lang="en-US" altLang="zh-CN" sz="1200" b="1" dirty="0">
                    <a:cs typeface="Arial" panose="020B0604020202020204" pitchFamily="34" charset="0"/>
                  </a:rPr>
                  <a:t>Source:</a:t>
                </a:r>
                <a:r>
                  <a:rPr lang="en-US" altLang="zh-CN" sz="1200" dirty="0">
                    <a:cs typeface="Arial" panose="020B0604020202020204" pitchFamily="34" charset="0"/>
                  </a:rPr>
                  <a:t>”</a:t>
                </a:r>
                <a:r>
                  <a:rPr lang="en-US" altLang="zh-CN" sz="1200" dirty="0">
                    <a:cs typeface="Arial" panose="020B0604020202020204" pitchFamily="34" charset="0"/>
                  </a:rPr>
                  <a:t>International Historical Statistics”, BP</a:t>
                </a:r>
                <a:r>
                  <a:rPr lang="zh-CN" altLang="en-US" sz="1200" dirty="0">
                    <a:cs typeface="Arial" panose="020B0604020202020204" pitchFamily="34" charset="0"/>
                  </a:rPr>
                  <a:t>：</a:t>
                </a:r>
                <a:r>
                  <a:rPr lang="zh-CN" altLang="zh-CN" sz="1200" dirty="0">
                    <a:solidFill>
                      <a:srgbClr val="000000"/>
                    </a:solidFill>
                    <a:ea typeface="Roboto"/>
                    <a:cs typeface="Arial" panose="020B0604020202020204" pitchFamily="34" charset="0"/>
                  </a:rPr>
                  <a:t>Statistical Review of World Energy 2021</a:t>
                </a:r>
                <a:endParaRPr lang="zh-CN" altLang="en-US" sz="1200" dirty="0">
                  <a:cs typeface="Arial" panose="020B0604020202020204" pitchFamily="34" charset="0"/>
                </a:endParaRPr>
              </a:p>
            </p:txBody>
          </p:sp>
          <p:sp>
            <p:nvSpPr>
              <p:cNvPr id="22" name="文本框 21"/>
              <p:cNvSpPr txBox="1"/>
              <p:nvPr/>
            </p:nvSpPr>
            <p:spPr>
              <a:xfrm>
                <a:off x="3320380" y="5894732"/>
                <a:ext cx="776994" cy="389413"/>
              </a:xfrm>
              <a:prstGeom prst="rect">
                <a:avLst/>
              </a:prstGeom>
              <a:solidFill>
                <a:schemeClr val="bg1"/>
              </a:solidFill>
            </p:spPr>
            <p:txBody>
              <a:bodyPr wrap="square" rtlCol="0">
                <a:spAutoFit/>
              </a:bodyPr>
              <a:lstStyle/>
              <a:p>
                <a:pPr algn="ctr"/>
                <a:r>
                  <a:rPr lang="en-US" altLang="zh-CN" sz="1000" b="1" dirty="0"/>
                  <a:t>Traditional Biomass</a:t>
                </a:r>
                <a:endParaRPr lang="zh-CN" altLang="en-US" sz="1000" b="1" dirty="0"/>
              </a:p>
            </p:txBody>
          </p:sp>
          <p:sp>
            <p:nvSpPr>
              <p:cNvPr id="23" name="文本框 22"/>
              <p:cNvSpPr txBox="1"/>
              <p:nvPr/>
            </p:nvSpPr>
            <p:spPr>
              <a:xfrm>
                <a:off x="4246802" y="5949280"/>
                <a:ext cx="491946" cy="239353"/>
              </a:xfrm>
              <a:prstGeom prst="rect">
                <a:avLst/>
              </a:prstGeom>
              <a:solidFill>
                <a:schemeClr val="bg1"/>
              </a:solidFill>
            </p:spPr>
            <p:txBody>
              <a:bodyPr wrap="square" rtlCol="0">
                <a:spAutoFit/>
              </a:bodyPr>
              <a:lstStyle/>
              <a:p>
                <a:r>
                  <a:rPr lang="en-US" altLang="zh-CN" sz="1000" b="1" dirty="0"/>
                  <a:t>Coal</a:t>
                </a:r>
                <a:endParaRPr lang="zh-CN" altLang="en-US" sz="1000" b="1" dirty="0"/>
              </a:p>
            </p:txBody>
          </p:sp>
          <p:sp>
            <p:nvSpPr>
              <p:cNvPr id="24" name="文本框 23"/>
              <p:cNvSpPr txBox="1"/>
              <p:nvPr/>
            </p:nvSpPr>
            <p:spPr>
              <a:xfrm>
                <a:off x="4973611" y="5949280"/>
                <a:ext cx="502509" cy="239353"/>
              </a:xfrm>
              <a:prstGeom prst="rect">
                <a:avLst/>
              </a:prstGeom>
              <a:solidFill>
                <a:schemeClr val="bg1"/>
              </a:solidFill>
            </p:spPr>
            <p:txBody>
              <a:bodyPr wrap="square" rtlCol="0">
                <a:spAutoFit/>
              </a:bodyPr>
              <a:lstStyle/>
              <a:p>
                <a:r>
                  <a:rPr lang="en-US" altLang="zh-CN" sz="1000" b="1" dirty="0"/>
                  <a:t>Oil</a:t>
                </a:r>
                <a:endParaRPr lang="zh-CN" altLang="en-US" sz="1000" b="1" dirty="0"/>
              </a:p>
            </p:txBody>
          </p:sp>
          <p:sp>
            <p:nvSpPr>
              <p:cNvPr id="25" name="文本框 24"/>
              <p:cNvSpPr txBox="1"/>
              <p:nvPr/>
            </p:nvSpPr>
            <p:spPr>
              <a:xfrm>
                <a:off x="5722736" y="5944488"/>
                <a:ext cx="502509" cy="239353"/>
              </a:xfrm>
              <a:prstGeom prst="rect">
                <a:avLst/>
              </a:prstGeom>
              <a:solidFill>
                <a:schemeClr val="bg1"/>
              </a:solidFill>
            </p:spPr>
            <p:txBody>
              <a:bodyPr wrap="square" rtlCol="0">
                <a:spAutoFit/>
              </a:bodyPr>
              <a:lstStyle/>
              <a:p>
                <a:r>
                  <a:rPr lang="en-US" altLang="zh-CN" sz="1000" b="1" dirty="0"/>
                  <a:t>Gas</a:t>
                </a:r>
                <a:endParaRPr lang="zh-CN" altLang="en-US" sz="1000" b="1" dirty="0"/>
              </a:p>
            </p:txBody>
          </p:sp>
          <p:sp>
            <p:nvSpPr>
              <p:cNvPr id="26" name="文本框 25"/>
              <p:cNvSpPr txBox="1"/>
              <p:nvPr/>
            </p:nvSpPr>
            <p:spPr>
              <a:xfrm>
                <a:off x="6541113" y="5951115"/>
                <a:ext cx="495511" cy="239353"/>
              </a:xfrm>
              <a:prstGeom prst="rect">
                <a:avLst/>
              </a:prstGeom>
              <a:solidFill>
                <a:schemeClr val="bg1"/>
              </a:solidFill>
            </p:spPr>
            <p:txBody>
              <a:bodyPr wrap="square" rtlCol="0">
                <a:spAutoFit/>
              </a:bodyPr>
              <a:lstStyle/>
              <a:p>
                <a:r>
                  <a:rPr lang="en-US" altLang="zh-CN" sz="1000" b="1" dirty="0"/>
                  <a:t>Hydro</a:t>
                </a:r>
                <a:endParaRPr lang="zh-CN" altLang="en-US" sz="1000" b="1" dirty="0"/>
              </a:p>
            </p:txBody>
          </p:sp>
          <p:sp>
            <p:nvSpPr>
              <p:cNvPr id="27" name="文本框 26"/>
              <p:cNvSpPr txBox="1"/>
              <p:nvPr/>
            </p:nvSpPr>
            <p:spPr>
              <a:xfrm>
                <a:off x="7298947" y="5949280"/>
                <a:ext cx="593771" cy="239353"/>
              </a:xfrm>
              <a:prstGeom prst="rect">
                <a:avLst/>
              </a:prstGeom>
              <a:solidFill>
                <a:schemeClr val="bg1"/>
              </a:solidFill>
            </p:spPr>
            <p:txBody>
              <a:bodyPr wrap="square" rtlCol="0">
                <a:spAutoFit/>
              </a:bodyPr>
              <a:lstStyle/>
              <a:p>
                <a:r>
                  <a:rPr lang="en-US" altLang="zh-CN" sz="1000" b="1" dirty="0"/>
                  <a:t>NUR</a:t>
                </a:r>
                <a:endParaRPr lang="zh-CN" altLang="en-US" sz="1000" b="1" dirty="0"/>
              </a:p>
            </p:txBody>
          </p:sp>
          <p:sp>
            <p:nvSpPr>
              <p:cNvPr id="28" name="文本框 27"/>
              <p:cNvSpPr txBox="1"/>
              <p:nvPr/>
            </p:nvSpPr>
            <p:spPr>
              <a:xfrm>
                <a:off x="8020613" y="5949280"/>
                <a:ext cx="1247355" cy="239353"/>
              </a:xfrm>
              <a:prstGeom prst="rect">
                <a:avLst/>
              </a:prstGeom>
              <a:solidFill>
                <a:schemeClr val="bg1"/>
              </a:solidFill>
            </p:spPr>
            <p:txBody>
              <a:bodyPr wrap="square" rtlCol="0">
                <a:spAutoFit/>
              </a:bodyPr>
              <a:lstStyle/>
              <a:p>
                <a:r>
                  <a:rPr lang="en-US" altLang="zh-CN" sz="1000" b="1" dirty="0"/>
                  <a:t>Renewable</a:t>
                </a:r>
                <a:endParaRPr lang="zh-CN" altLang="en-US" sz="1000" b="1" dirty="0"/>
              </a:p>
            </p:txBody>
          </p:sp>
          <p:sp>
            <p:nvSpPr>
              <p:cNvPr id="34" name="椭圆 33"/>
              <p:cNvSpPr/>
              <p:nvPr/>
            </p:nvSpPr>
            <p:spPr>
              <a:xfrm>
                <a:off x="7247683" y="4638429"/>
                <a:ext cx="182218"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2569" y="6081"/>
              <a:ext cx="6172" cy="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95325" y="1628775"/>
            <a:ext cx="10744835" cy="3799840"/>
          </a:xfrm>
          <a:prstGeom prst="rect">
            <a:avLst/>
          </a:prstGeom>
          <a:noFill/>
          <a:ln>
            <a:noFill/>
          </a:ln>
        </p:spPr>
        <p:txBody>
          <a:bodyPr wrap="square">
            <a:noAutofit/>
          </a:bodyPr>
          <a:lstStyle>
            <a:defPPr>
              <a:defRPr lang="zh-CN"/>
            </a:defPPr>
            <a:lvl1pPr marL="285750" indent="-285750" eaLnBrk="1" hangingPunct="1">
              <a:spcAft>
                <a:spcPts val="600"/>
              </a:spcAft>
              <a:buClr>
                <a:srgbClr val="FF0000"/>
              </a:buClr>
              <a:buFont typeface="Wingdings" panose="05000000000000000000" pitchFamily="2" charset="2"/>
              <a:buChar char="l"/>
              <a:defRPr kumimoji="1" sz="2000" b="1">
                <a:solidFill>
                  <a:srgbClr val="000099"/>
                </a:solidFill>
                <a:ea typeface="黑体" panose="02010600030101010101" pitchFamily="49" charset="-122"/>
                <a:cs typeface="Times New Roman" panose="02020603050405020304" charset="0"/>
              </a:defRPr>
            </a:lvl1pPr>
          </a:lstStyle>
          <a:p>
            <a:pPr marL="0" indent="713105" algn="just" defTabSz="609600" fontAlgn="auto">
              <a:lnSpc>
                <a:spcPct val="150000"/>
              </a:lnSpc>
              <a:spcBef>
                <a:spcPts val="0"/>
              </a:spcBef>
              <a:spcAft>
                <a:spcPts val="0"/>
              </a:spcAft>
              <a:buNone/>
              <a:defRPr/>
            </a:pPr>
            <a:r>
              <a:rPr kumimoji="0" lang="zh-CN" altLang="en-US" kern="0" dirty="0">
                <a:latin typeface="微软雅黑" panose="020B0503020204020204" charset="-122"/>
                <a:ea typeface="微软雅黑" panose="020B0503020204020204" charset="-122"/>
                <a:sym typeface="Arial" panose="020B0604020202020204" pitchFamily="34" charset="0"/>
              </a:rPr>
              <a:t>The acceleration of China's energy tran</a:t>
            </a:r>
            <a:r>
              <a:rPr kumimoji="0" lang="en-US" altLang="zh-CN" kern="0" dirty="0">
                <a:latin typeface="微软雅黑" panose="020B0503020204020204" charset="-122"/>
                <a:ea typeface="微软雅黑" panose="020B0503020204020204" charset="-122"/>
                <a:sym typeface="Arial" panose="020B0604020202020204" pitchFamily="34" charset="0"/>
              </a:rPr>
              <a:t>sformation</a:t>
            </a:r>
            <a:r>
              <a:rPr kumimoji="0" lang="zh-CN" altLang="en-US" kern="0" dirty="0">
                <a:latin typeface="微软雅黑" panose="020B0503020204020204" charset="-122"/>
                <a:ea typeface="微软雅黑" panose="020B0503020204020204" charset="-122"/>
                <a:sym typeface="Arial" panose="020B0604020202020204" pitchFamily="34" charset="0"/>
              </a:rPr>
              <a:t> has brought unprecedented opportunities for </a:t>
            </a:r>
            <a:r>
              <a:rPr kumimoji="0" lang="en-US" altLang="zh-CN" kern="0" dirty="0">
                <a:latin typeface="微软雅黑" panose="020B0503020204020204" charset="-122"/>
                <a:ea typeface="微软雅黑" panose="020B0503020204020204" charset="-122"/>
                <a:sym typeface="Arial" panose="020B0604020202020204" pitchFamily="34" charset="0"/>
              </a:rPr>
              <a:t>NG</a:t>
            </a:r>
            <a:r>
              <a:rPr kumimoji="0" lang="zh-CN" altLang="en-US" kern="0" dirty="0">
                <a:latin typeface="微软雅黑" panose="020B0503020204020204" charset="-122"/>
                <a:ea typeface="微软雅黑" panose="020B0503020204020204" charset="-122"/>
                <a:sym typeface="Arial" panose="020B0604020202020204" pitchFamily="34" charset="0"/>
              </a:rPr>
              <a:t> development, but it also faces </a:t>
            </a:r>
            <a:r>
              <a:rPr kumimoji="0" lang="en-US" altLang="zh-CN" kern="0" dirty="0">
                <a:latin typeface="微软雅黑" panose="020B0503020204020204" charset="-122"/>
                <a:ea typeface="微软雅黑" panose="020B0503020204020204" charset="-122"/>
                <a:sym typeface="Arial" panose="020B0604020202020204" pitchFamily="34" charset="0"/>
              </a:rPr>
              <a:t>challenge</a:t>
            </a:r>
            <a:r>
              <a:rPr kumimoji="0" lang="zh-CN" altLang="en-US" kern="0" dirty="0">
                <a:latin typeface="微软雅黑" panose="020B0503020204020204" charset="-122"/>
                <a:ea typeface="微软雅黑" panose="020B0503020204020204" charset="-122"/>
                <a:sym typeface="Arial" panose="020B0604020202020204" pitchFamily="34" charset="0"/>
              </a:rPr>
              <a:t>s such as resources</a:t>
            </a:r>
            <a:r>
              <a:rPr kumimoji="0" lang="en-US" altLang="zh-CN" kern="0" dirty="0">
                <a:latin typeface="微软雅黑" panose="020B0503020204020204" charset="-122"/>
                <a:ea typeface="微软雅黑" panose="020B0503020204020204" charset="-122"/>
                <a:sym typeface="Arial" panose="020B0604020202020204" pitchFamily="34" charset="0"/>
              </a:rPr>
              <a:t> deterioration</a:t>
            </a:r>
            <a:r>
              <a:rPr kumimoji="0" lang="zh-CN" altLang="en-US" kern="0" dirty="0">
                <a:latin typeface="微软雅黑" panose="020B0503020204020204" charset="-122"/>
                <a:ea typeface="微软雅黑" panose="020B0503020204020204" charset="-122"/>
                <a:sym typeface="Arial" panose="020B0604020202020204" pitchFamily="34" charset="0"/>
              </a:rPr>
              <a:t>, </a:t>
            </a:r>
            <a:r>
              <a:rPr kumimoji="0" lang="en-US" altLang="zh-CN" kern="0" dirty="0">
                <a:latin typeface="微软雅黑" panose="020B0503020204020204" charset="-122"/>
                <a:ea typeface="微软雅黑" panose="020B0503020204020204" charset="-122"/>
                <a:sym typeface="Arial" panose="020B0604020202020204" pitchFamily="34" charset="0"/>
              </a:rPr>
              <a:t>inceasing</a:t>
            </a:r>
            <a:r>
              <a:rPr kumimoji="0" lang="zh-CN" altLang="en-US" kern="0" dirty="0">
                <a:latin typeface="微软雅黑" panose="020B0503020204020204" charset="-122"/>
                <a:ea typeface="微软雅黑" panose="020B0503020204020204" charset="-122"/>
                <a:sym typeface="Arial" panose="020B0604020202020204" pitchFamily="34" charset="0"/>
              </a:rPr>
              <a:t> </a:t>
            </a:r>
            <a:r>
              <a:rPr kumimoji="0" lang="en-US" altLang="zh-CN" kern="0" dirty="0">
                <a:latin typeface="微软雅黑" panose="020B0503020204020204" charset="-122"/>
                <a:ea typeface="微软雅黑" panose="020B0503020204020204" charset="-122"/>
                <a:sym typeface="Arial" panose="020B0604020202020204" pitchFamily="34" charset="0"/>
              </a:rPr>
              <a:t>difficulty</a:t>
            </a:r>
            <a:r>
              <a:rPr kumimoji="0" lang="zh-CN" altLang="en-US" kern="0" dirty="0">
                <a:latin typeface="微软雅黑" panose="020B0503020204020204" charset="-122"/>
                <a:ea typeface="微软雅黑" panose="020B0503020204020204" charset="-122"/>
                <a:sym typeface="Arial" panose="020B0604020202020204" pitchFamily="34" charset="0"/>
              </a:rPr>
              <a:t> in stabilizing </a:t>
            </a:r>
            <a:r>
              <a:rPr kumimoji="0" lang="en-US" altLang="zh-CN" kern="0" dirty="0">
                <a:latin typeface="微软雅黑" panose="020B0503020204020204" charset="-122"/>
                <a:ea typeface="微软雅黑" panose="020B0503020204020204" charset="-122"/>
                <a:sym typeface="Arial" panose="020B0604020202020204" pitchFamily="34" charset="0"/>
              </a:rPr>
              <a:t>production of mature</a:t>
            </a:r>
            <a:r>
              <a:rPr kumimoji="0" lang="zh-CN" altLang="en-US" kern="0" dirty="0">
                <a:latin typeface="微软雅黑" panose="020B0503020204020204" charset="-122"/>
                <a:ea typeface="微软雅黑" panose="020B0503020204020204" charset="-122"/>
                <a:sym typeface="Arial" panose="020B0604020202020204" pitchFamily="34" charset="0"/>
              </a:rPr>
              <a:t> gas fields, and </a:t>
            </a:r>
            <a:r>
              <a:rPr kumimoji="0" lang="en-US" altLang="zh-CN" kern="0" dirty="0">
                <a:latin typeface="微软雅黑" panose="020B0503020204020204" charset="-122"/>
                <a:ea typeface="微软雅黑" panose="020B0503020204020204" charset="-122"/>
                <a:sym typeface="Arial" panose="020B0604020202020204" pitchFamily="34" charset="0"/>
              </a:rPr>
              <a:t>unprofitable development</a:t>
            </a:r>
            <a:r>
              <a:rPr kumimoji="0" lang="zh-CN" altLang="en-US" kern="0" dirty="0">
                <a:latin typeface="微软雅黑" panose="020B0503020204020204" charset="-122"/>
                <a:ea typeface="微软雅黑" panose="020B0503020204020204" charset="-122"/>
                <a:sym typeface="Arial" panose="020B0604020202020204" pitchFamily="34" charset="0"/>
              </a:rPr>
              <a:t> of unconventional gas. </a:t>
            </a:r>
            <a:r>
              <a:rPr kumimoji="0" lang="en-US" altLang="zh-CN" kern="0" dirty="0">
                <a:latin typeface="微软雅黑" panose="020B0503020204020204" charset="-122"/>
                <a:ea typeface="微软雅黑" panose="020B0503020204020204" charset="-122"/>
                <a:sym typeface="Arial" panose="020B0604020202020204" pitchFamily="34" charset="0"/>
              </a:rPr>
              <a:t>Therefore, </a:t>
            </a:r>
            <a:r>
              <a:rPr kumimoji="0" lang="zh-CN" altLang="en-US" kern="0" dirty="0">
                <a:latin typeface="微软雅黑" panose="020B0503020204020204" charset="-122"/>
                <a:ea typeface="微软雅黑" panose="020B0503020204020204" charset="-122"/>
                <a:sym typeface="Arial" panose="020B0604020202020204" pitchFamily="34" charset="0"/>
              </a:rPr>
              <a:t>It is imperative to continuously promote scientific and technological innovation, promote efficient and </a:t>
            </a:r>
            <a:r>
              <a:rPr kumimoji="0" lang="en-US" altLang="zh-CN" kern="0" dirty="0">
                <a:latin typeface="微软雅黑" panose="020B0503020204020204" charset="-122"/>
                <a:ea typeface="微软雅黑" panose="020B0503020204020204" charset="-122"/>
                <a:sym typeface="Arial" panose="020B0604020202020204" pitchFamily="34" charset="0"/>
              </a:rPr>
              <a:t>extensive</a:t>
            </a:r>
            <a:r>
              <a:rPr kumimoji="0" lang="zh-CN" altLang="en-US" kern="0" dirty="0">
                <a:latin typeface="微软雅黑" panose="020B0503020204020204" charset="-122"/>
                <a:ea typeface="微软雅黑" panose="020B0503020204020204" charset="-122"/>
                <a:sym typeface="Arial" panose="020B0604020202020204" pitchFamily="34" charset="0"/>
              </a:rPr>
              <a:t> exploration, stabl</a:t>
            </a:r>
            <a:r>
              <a:rPr kumimoji="0" lang="en-US" altLang="zh-CN" kern="0" dirty="0">
                <a:latin typeface="微软雅黑" panose="020B0503020204020204" charset="-122"/>
                <a:ea typeface="微软雅黑" panose="020B0503020204020204" charset="-122"/>
                <a:sym typeface="Arial" panose="020B0604020202020204" pitchFamily="34" charset="0"/>
              </a:rPr>
              <a:t>ize</a:t>
            </a:r>
            <a:r>
              <a:rPr kumimoji="0" lang="zh-CN" altLang="en-US" kern="0" dirty="0">
                <a:latin typeface="微软雅黑" panose="020B0503020204020204" charset="-122"/>
                <a:ea typeface="微软雅黑" panose="020B0503020204020204" charset="-122"/>
                <a:sym typeface="Arial" panose="020B0604020202020204" pitchFamily="34" charset="0"/>
              </a:rPr>
              <a:t> production of </a:t>
            </a:r>
            <a:r>
              <a:rPr kumimoji="0" lang="en-US" altLang="zh-CN" kern="0" dirty="0">
                <a:latin typeface="微软雅黑" panose="020B0503020204020204" charset="-122"/>
                <a:ea typeface="微软雅黑" panose="020B0503020204020204" charset="-122"/>
                <a:sym typeface="Arial" panose="020B0604020202020204" pitchFamily="34" charset="0"/>
              </a:rPr>
              <a:t>mature</a:t>
            </a:r>
            <a:r>
              <a:rPr kumimoji="0" lang="zh-CN" altLang="en-US" kern="0" dirty="0">
                <a:latin typeface="微软雅黑" panose="020B0503020204020204" charset="-122"/>
                <a:ea typeface="微软雅黑" panose="020B0503020204020204" charset="-122"/>
                <a:sym typeface="Arial" panose="020B0604020202020204" pitchFamily="34" charset="0"/>
              </a:rPr>
              <a:t> gas fields</a:t>
            </a:r>
            <a:r>
              <a:rPr kumimoji="0" lang="en-US" altLang="zh-CN" kern="0" dirty="0">
                <a:latin typeface="微软雅黑" panose="020B0503020204020204" charset="-122"/>
                <a:ea typeface="微软雅黑" panose="020B0503020204020204" charset="-122"/>
                <a:sym typeface="Arial" panose="020B0604020202020204" pitchFamily="34" charset="0"/>
              </a:rPr>
              <a:t>, commercially </a:t>
            </a:r>
            <a:r>
              <a:rPr kumimoji="0" lang="en-US" kern="0" dirty="0">
                <a:latin typeface="微软雅黑" panose="020B0503020204020204" charset="-122"/>
                <a:ea typeface="微软雅黑" panose="020B0503020204020204" charset="-122"/>
                <a:sym typeface="Arial" panose="020B0604020202020204" pitchFamily="34" charset="0"/>
              </a:rPr>
              <a:t>develop</a:t>
            </a:r>
            <a:r>
              <a:rPr kumimoji="0" lang="zh-CN" altLang="en-US" kern="0" dirty="0">
                <a:latin typeface="微软雅黑" panose="020B0503020204020204" charset="-122"/>
                <a:ea typeface="微软雅黑" panose="020B0503020204020204" charset="-122"/>
                <a:sym typeface="Arial" panose="020B0604020202020204" pitchFamily="34" charset="0"/>
              </a:rPr>
              <a:t> new areas, and strive </a:t>
            </a:r>
            <a:r>
              <a:rPr kumimoji="0" lang="en-US" altLang="zh-CN" kern="0" dirty="0">
                <a:latin typeface="微软雅黑" panose="020B0503020204020204" charset="-122"/>
                <a:ea typeface="微软雅黑" panose="020B0503020204020204" charset="-122"/>
                <a:sym typeface="Arial" panose="020B0604020202020204" pitchFamily="34" charset="0"/>
              </a:rPr>
              <a:t>for</a:t>
            </a:r>
            <a:r>
              <a:rPr kumimoji="0" lang="zh-CN" altLang="en-US" kern="0" dirty="0">
                <a:latin typeface="微软雅黑" panose="020B0503020204020204" charset="-122"/>
                <a:ea typeface="微软雅黑" panose="020B0503020204020204" charset="-122"/>
                <a:sym typeface="Arial" panose="020B0604020202020204" pitchFamily="34" charset="0"/>
              </a:rPr>
              <a:t> high-quality and sustainable development of </a:t>
            </a:r>
            <a:r>
              <a:rPr kumimoji="0" lang="en-US" altLang="zh-CN" kern="0" dirty="0">
                <a:latin typeface="微软雅黑" panose="020B0503020204020204" charset="-122"/>
                <a:ea typeface="微软雅黑" panose="020B0503020204020204" charset="-122"/>
                <a:sym typeface="Arial" panose="020B0604020202020204" pitchFamily="34" charset="0"/>
              </a:rPr>
              <a:t>NG</a:t>
            </a:r>
            <a:r>
              <a:rPr kumimoji="0" lang="zh-CN" altLang="en-US" kern="0" dirty="0">
                <a:latin typeface="微软雅黑" panose="020B0503020204020204" charset="-122"/>
                <a:ea typeface="微软雅黑" panose="020B0503020204020204" charset="-122"/>
                <a:sym typeface="Arial" panose="020B0604020202020204" pitchFamily="34" charset="0"/>
              </a:rPr>
              <a:t>.</a:t>
            </a:r>
            <a:endParaRPr kumimoji="0" lang="zh-CN" altLang="en-US" kern="0" dirty="0">
              <a:latin typeface="微软雅黑" panose="020B0503020204020204" charset="-122"/>
              <a:ea typeface="微软雅黑" panose="020B0503020204020204" charset="-122"/>
              <a:sym typeface="Arial" panose="020B0604020202020204" pitchFamily="34" charset="0"/>
            </a:endParaRPr>
          </a:p>
        </p:txBody>
      </p:sp>
      <p:sp>
        <p:nvSpPr>
          <p:cNvPr id="32" name="矩形 31"/>
          <p:cNvSpPr/>
          <p:nvPr>
            <p:custDataLst>
              <p:tags r:id="rId1"/>
            </p:custDataLst>
          </p:nvPr>
        </p:nvSpPr>
        <p:spPr>
          <a:xfrm>
            <a:off x="635" y="260350"/>
            <a:ext cx="12167870" cy="583565"/>
          </a:xfrm>
          <a:prstGeom prst="rect">
            <a:avLst/>
          </a:prstGeom>
        </p:spPr>
        <p:txBody>
          <a:bodyPr wrap="square">
            <a:spAutoFit/>
          </a:bodyPr>
          <a:p>
            <a:pPr algn="ctr"/>
            <a:r>
              <a:rPr lang="en-US" sz="3200" b="1" dirty="0">
                <a:solidFill>
                  <a:srgbClr val="FF0000"/>
                </a:solidFill>
                <a:latin typeface="Times New Roman" panose="02020603050405020304" charset="0"/>
                <a:ea typeface="黑体" panose="02010600030101010101" pitchFamily="49" charset="-122"/>
                <a:cs typeface="Times New Roman" panose="02020603050405020304" charset="0"/>
              </a:rPr>
              <a:t>Conclusion</a:t>
            </a:r>
            <a:endParaRPr lang="en-US" sz="32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加燥"/>
          <p:cNvPicPr>
            <a:picLocks noChangeAspect="1" noChangeArrowheads="1"/>
          </p:cNvPicPr>
          <p:nvPr/>
        </p:nvPicPr>
        <p:blipFill>
          <a:blip r:embed="rId1">
            <a:lum bright="-4000" contrast="24000"/>
            <a:extLst>
              <a:ext uri="{28A0092B-C50C-407E-A947-70E740481C1C}">
                <a14:useLocalDpi xmlns:a14="http://schemas.microsoft.com/office/drawing/2010/main" val="0"/>
              </a:ext>
            </a:extLst>
          </a:blip>
          <a:srcRect/>
          <a:stretch>
            <a:fillRect/>
          </a:stretch>
        </p:blipFill>
        <p:spPr bwMode="auto">
          <a:xfrm>
            <a:off x="0" y="42545"/>
            <a:ext cx="12192000" cy="68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 y="2359025"/>
            <a:ext cx="12157075" cy="1322070"/>
          </a:xfrm>
          <a:prstGeom prst="rect">
            <a:avLst/>
          </a:prstGeom>
          <a:effectLst>
            <a:softEdge rad="317500"/>
          </a:effectLst>
        </p:spPr>
        <p:txBody>
          <a:bodyPr wrap="square">
            <a:spAutoFit/>
          </a:bodyPr>
          <a:lstStyle/>
          <a:p>
            <a:pPr algn="ctr"/>
            <a:r>
              <a:rPr kumimoji="1" lang="en-US" altLang="zh-CN" sz="8000" b="1" dirty="0">
                <a:solidFill>
                  <a:schemeClr val="accent2"/>
                </a:solidFill>
              </a:rPr>
              <a:t>Thank You</a:t>
            </a:r>
            <a:r>
              <a:rPr kumimoji="1" lang="en-US" altLang="zh-CN" sz="8000" b="1" dirty="0" smtClean="0">
                <a:solidFill>
                  <a:schemeClr val="accent2"/>
                </a:solidFill>
              </a:rPr>
              <a:t>!</a:t>
            </a:r>
            <a:endParaRPr kumimoji="1" lang="zh-CN" altLang="en-US" sz="8000" b="1" dirty="0">
              <a:solidFill>
                <a:schemeClr val="accent2"/>
              </a:solidFill>
            </a:endParaRPr>
          </a:p>
        </p:txBody>
      </p:sp>
      <p:pic>
        <p:nvPicPr>
          <p:cNvPr id="3" name="图片 2"/>
          <p:cNvPicPr>
            <a:picLocks noChangeAspect="1"/>
          </p:cNvPicPr>
          <p:nvPr/>
        </p:nvPicPr>
        <p:blipFill>
          <a:blip r:embed="rId2"/>
          <a:stretch>
            <a:fillRect/>
          </a:stretch>
        </p:blipFill>
        <p:spPr>
          <a:xfrm>
            <a:off x="9912350" y="260985"/>
            <a:ext cx="1446530" cy="1446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7"/>
          <p:cNvSpPr txBox="1">
            <a:spLocks noChangeArrowheads="1"/>
          </p:cNvSpPr>
          <p:nvPr/>
        </p:nvSpPr>
        <p:spPr bwMode="auto">
          <a:xfrm>
            <a:off x="263525" y="981075"/>
            <a:ext cx="11649075" cy="1370965"/>
          </a:xfrm>
          <a:prstGeom prst="rect">
            <a:avLst/>
          </a:prstGeom>
          <a:noFill/>
        </p:spPr>
        <p:txBody>
          <a:bodyPr wrap="square">
            <a:spAutoFit/>
          </a:bodyPr>
          <a:lstStyle/>
          <a:p>
            <a:pPr marL="200025" lvl="0" indent="-200025" algn="l">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In 2022, global NG production was 4.25 tcm, with an average annual growth rate of 2.3% over the past decade</a:t>
            </a:r>
            <a:endPar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p>
            <a:pPr marL="200025" lvl="0" indent="-200025" algn="l">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The gloabal residual recoverable proven reserves of NG reached about 188 tcm by 2020,  with an average annual growth rate of about 1.7% over the past decade</a:t>
            </a:r>
            <a:endPar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p>
            <a:pPr marL="200025" lvl="0" indent="-200025" algn="l">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The residual recoverable reserves mainly distribute in the Middle East, Eurasia, Asia-Pacific and America, accounting for over</a:t>
            </a:r>
            <a:r>
              <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80%</a:t>
            </a:r>
            <a:endParaRPr lang="en-US" altLang="zh-CN" sz="16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p:txBody>
      </p:sp>
      <p:sp>
        <p:nvSpPr>
          <p:cNvPr id="17" name="Rectangle 14"/>
          <p:cNvSpPr txBox="1">
            <a:spLocks noChangeArrowheads="1"/>
          </p:cNvSpPr>
          <p:nvPr/>
        </p:nvSpPr>
        <p:spPr bwMode="gray">
          <a:xfrm>
            <a:off x="6490970" y="5993130"/>
            <a:ext cx="4589145" cy="47180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lnSpc>
                <a:spcPct val="120000"/>
              </a:lnSpc>
              <a:spcBef>
                <a:spcPts val="0"/>
              </a:spcBef>
              <a:spcAft>
                <a:spcPts val="0"/>
              </a:spcAft>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Regional distribution of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global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recoverable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reserves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lnSpc>
                <a:spcPct val="120000"/>
              </a:lnSpc>
              <a:spcBef>
                <a:spcPts val="0"/>
              </a:spcBef>
              <a:spcAft>
                <a:spcPts val="0"/>
              </a:spcAft>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（BP Statistics）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2" name="Text Box 34"/>
          <p:cNvSpPr txBox="1">
            <a:spLocks noChangeArrowheads="1"/>
          </p:cNvSpPr>
          <p:nvPr/>
        </p:nvSpPr>
        <p:spPr bwMode="gray">
          <a:xfrm>
            <a:off x="818515" y="5993765"/>
            <a:ext cx="4788535" cy="48768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lnSpc>
                <a:spcPct val="120000"/>
              </a:lnSpc>
              <a:spcBef>
                <a:spcPts val="0"/>
              </a:spcBef>
              <a:spcAft>
                <a:spcPts val="0"/>
              </a:spcAft>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Global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production, reserves and reserve</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ratio</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lnSpc>
                <a:spcPct val="120000"/>
              </a:lnSpc>
              <a:spcBef>
                <a:spcPts val="0"/>
              </a:spcBef>
              <a:spcAft>
                <a:spcPts val="0"/>
              </a:spcAft>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BP Statistics</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文本框 4"/>
          <p:cNvSpPr txBox="1"/>
          <p:nvPr/>
        </p:nvSpPr>
        <p:spPr>
          <a:xfrm rot="16200000">
            <a:off x="5201381" y="5651870"/>
            <a:ext cx="516002" cy="246221"/>
          </a:xfrm>
          <a:prstGeom prst="rect">
            <a:avLst/>
          </a:prstGeom>
          <a:noFill/>
        </p:spPr>
        <p:txBody>
          <a:bodyPr wrap="square" rtlCol="0">
            <a:spAutoFit/>
          </a:bodyPr>
          <a:lstStyle/>
          <a:p>
            <a:r>
              <a:rPr lang="en-US" altLang="zh-CN" sz="1000" dirty="0">
                <a:solidFill>
                  <a:srgbClr val="0000FF"/>
                </a:solidFill>
                <a:latin typeface="+mn-ea"/>
                <a:ea typeface="+mn-ea"/>
                <a:cs typeface="Times New Roman" panose="02020603050405020304" charset="0"/>
              </a:rPr>
              <a:t>2020</a:t>
            </a:r>
            <a:endParaRPr lang="zh-CN" altLang="en-US" sz="1000" dirty="0">
              <a:solidFill>
                <a:srgbClr val="0000FF"/>
              </a:solidFill>
              <a:latin typeface="+mn-ea"/>
              <a:ea typeface="+mn-ea"/>
              <a:cs typeface="Times New Roman" panose="02020603050405020304" charset="0"/>
            </a:endParaRPr>
          </a:p>
        </p:txBody>
      </p:sp>
      <p:sp>
        <p:nvSpPr>
          <p:cNvPr id="29" name="TextBox 3"/>
          <p:cNvSpPr txBox="1"/>
          <p:nvPr>
            <p:custDataLst>
              <p:tags r:id="rId1"/>
            </p:custDataLst>
          </p:nvPr>
        </p:nvSpPr>
        <p:spPr>
          <a:xfrm>
            <a:off x="263525" y="71755"/>
            <a:ext cx="11470640" cy="835660"/>
          </a:xfrm>
          <a:prstGeom prst="rect">
            <a:avLst/>
          </a:prstGeom>
          <a:noFill/>
          <a:ln>
            <a:noFill/>
          </a:ln>
        </p:spPr>
        <p:txBody>
          <a:bodyPr wrap="square" lIns="91420" tIns="45719" rIns="91420" bIns="45719">
            <a:no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2. </a:t>
            </a:r>
            <a:r>
              <a:rPr sz="1800" dirty="0"/>
              <a:t>Global reserves and production</a:t>
            </a:r>
            <a:r>
              <a:rPr lang="en-US" sz="1800" dirty="0"/>
              <a:t> of </a:t>
            </a:r>
            <a:r>
              <a:rPr lang="en-US" sz="1800" dirty="0">
                <a:sym typeface="+mn-ea"/>
              </a:rPr>
              <a:t>NG </a:t>
            </a:r>
            <a:r>
              <a:rPr lang="en-US" sz="1800" dirty="0"/>
              <a:t>keep growing</a:t>
            </a:r>
            <a:r>
              <a:rPr sz="1800" dirty="0"/>
              <a:t> steadily, but their distribution is uneven across </a:t>
            </a:r>
            <a:r>
              <a:rPr lang="en-US" sz="1800" dirty="0"/>
              <a:t>different </a:t>
            </a:r>
            <a:r>
              <a:rPr sz="1800" dirty="0"/>
              <a:t>regions</a:t>
            </a:r>
            <a:endParaRPr sz="1800" dirty="0"/>
          </a:p>
        </p:txBody>
      </p:sp>
      <p:sp>
        <p:nvSpPr>
          <p:cNvPr id="6" name="Text Box 34"/>
          <p:cNvSpPr txBox="1">
            <a:spLocks noChangeArrowheads="1"/>
          </p:cNvSpPr>
          <p:nvPr>
            <p:custDataLst>
              <p:tags r:id="rId2"/>
            </p:custDataLst>
          </p:nvPr>
        </p:nvSpPr>
        <p:spPr bwMode="gray">
          <a:xfrm rot="16200000">
            <a:off x="-243840" y="4225290"/>
            <a:ext cx="1413510" cy="2546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algn="ctr"/>
            <a:endParaRPr lang="en-US" sz="1200" b="1" dirty="0">
              <a:solidFill>
                <a:srgbClr val="0000FF"/>
              </a:solidFill>
              <a:latin typeface="Arial" panose="020B0604020202020204" pitchFamily="34" charset="0"/>
              <a:ea typeface="黑体" panose="02010600030101010101" pitchFamily="49" charset="-122"/>
              <a:cs typeface="Arial" panose="020B0604020202020204" pitchFamily="34" charset="0"/>
            </a:endParaRPr>
          </a:p>
        </p:txBody>
      </p:sp>
      <p:grpSp>
        <p:nvGrpSpPr>
          <p:cNvPr id="20" name="组合 19"/>
          <p:cNvGrpSpPr/>
          <p:nvPr/>
        </p:nvGrpSpPr>
        <p:grpSpPr>
          <a:xfrm>
            <a:off x="263525" y="3038475"/>
            <a:ext cx="6153785" cy="3133090"/>
            <a:chOff x="415" y="5124"/>
            <a:chExt cx="9691" cy="4934"/>
          </a:xfrm>
        </p:grpSpPr>
        <p:grpSp>
          <p:nvGrpSpPr>
            <p:cNvPr id="3" name="组合 2"/>
            <p:cNvGrpSpPr/>
            <p:nvPr/>
          </p:nvGrpSpPr>
          <p:grpSpPr>
            <a:xfrm>
              <a:off x="415" y="5124"/>
              <a:ext cx="9486" cy="4935"/>
              <a:chOff x="148568" y="3129352"/>
              <a:chExt cx="4597295" cy="2621928"/>
            </a:xfrm>
          </p:grpSpPr>
          <p:pic>
            <p:nvPicPr>
              <p:cNvPr id="4" name="图片 3"/>
              <p:cNvPicPr>
                <a:picLocks noChangeAspect="1"/>
              </p:cNvPicPr>
              <p:nvPr/>
            </p:nvPicPr>
            <p:blipFill rotWithShape="1">
              <a:blip r:embed="rId3"/>
              <a:srcRect r="14705"/>
              <a:stretch>
                <a:fillRect/>
              </a:stretch>
            </p:blipFill>
            <p:spPr>
              <a:xfrm>
                <a:off x="148568" y="3129353"/>
                <a:ext cx="3859586" cy="2621927"/>
              </a:xfrm>
              <a:prstGeom prst="rect">
                <a:avLst/>
              </a:prstGeom>
            </p:spPr>
          </p:pic>
          <p:pic>
            <p:nvPicPr>
              <p:cNvPr id="10" name="图片 9"/>
              <p:cNvPicPr>
                <a:picLocks noChangeAspect="1"/>
              </p:cNvPicPr>
              <p:nvPr/>
            </p:nvPicPr>
            <p:blipFill rotWithShape="1">
              <a:blip r:embed="rId3"/>
              <a:srcRect l="85932"/>
              <a:stretch>
                <a:fillRect/>
              </a:stretch>
            </p:blipFill>
            <p:spPr>
              <a:xfrm>
                <a:off x="4109273" y="3129352"/>
                <a:ext cx="636590" cy="2621927"/>
              </a:xfrm>
              <a:prstGeom prst="rect">
                <a:avLst/>
              </a:prstGeom>
            </p:spPr>
          </p:pic>
          <p:pic>
            <p:nvPicPr>
              <p:cNvPr id="13" name="图片 12"/>
              <p:cNvPicPr>
                <a:picLocks noChangeAspect="1"/>
              </p:cNvPicPr>
              <p:nvPr/>
            </p:nvPicPr>
            <p:blipFill rotWithShape="1">
              <a:blip r:embed="rId3"/>
              <a:srcRect l="82749" r="14582" b="16603"/>
              <a:stretch>
                <a:fillRect/>
              </a:stretch>
            </p:blipFill>
            <p:spPr>
              <a:xfrm>
                <a:off x="4008155" y="3192655"/>
                <a:ext cx="117327" cy="2124000"/>
              </a:xfrm>
              <a:prstGeom prst="rect">
                <a:avLst/>
              </a:prstGeom>
            </p:spPr>
          </p:pic>
        </p:grpSp>
        <p:sp>
          <p:nvSpPr>
            <p:cNvPr id="7" name="Text Box 34"/>
            <p:cNvSpPr txBox="1">
              <a:spLocks noChangeArrowheads="1"/>
            </p:cNvSpPr>
            <p:nvPr>
              <p:custDataLst>
                <p:tags r:id="rId4"/>
              </p:custDataLst>
            </p:nvPr>
          </p:nvSpPr>
          <p:spPr bwMode="gray">
            <a:xfrm rot="16200000">
              <a:off x="8278" y="6704"/>
              <a:ext cx="2925" cy="733"/>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eserves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0.1</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b</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8" name="Text Box 34"/>
            <p:cNvSpPr txBox="1">
              <a:spLocks noChangeArrowheads="1"/>
            </p:cNvSpPr>
            <p:nvPr>
              <p:custDataLst>
                <p:tags r:id="rId5"/>
              </p:custDataLst>
            </p:nvPr>
          </p:nvSpPr>
          <p:spPr bwMode="gray">
            <a:xfrm rot="16200000">
              <a:off x="-1220" y="7104"/>
              <a:ext cx="3900"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algn="ct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a:t>
              </a:r>
              <a:r>
                <a:rPr lang="zh-CN" altLang="en-US"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eserve</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 ratio</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Text Box 34"/>
            <p:cNvSpPr txBox="1">
              <a:spLocks noChangeArrowheads="1"/>
            </p:cNvSpPr>
            <p:nvPr>
              <p:custDataLst>
                <p:tags r:id="rId6"/>
              </p:custDataLst>
            </p:nvPr>
          </p:nvSpPr>
          <p:spPr bwMode="gray">
            <a:xfrm>
              <a:off x="2343" y="5331"/>
              <a:ext cx="2587" cy="768"/>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lnSpc>
                  <a:spcPct val="10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Reserves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0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Production</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0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Reserve/production ratio</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grpSp>
        <p:nvGrpSpPr>
          <p:cNvPr id="19" name="组合 18"/>
          <p:cNvGrpSpPr/>
          <p:nvPr/>
        </p:nvGrpSpPr>
        <p:grpSpPr>
          <a:xfrm>
            <a:off x="6887845" y="2997835"/>
            <a:ext cx="4702175" cy="2807970"/>
            <a:chOff x="10847" y="5060"/>
            <a:chExt cx="7405" cy="4422"/>
          </a:xfrm>
        </p:grpSpPr>
        <p:pic>
          <p:nvPicPr>
            <p:cNvPr id="16" name="Picture 10"/>
            <p:cNvPicPr>
              <a:picLocks noChangeAspect="1" noChangeArrowheads="1"/>
            </p:cNvPicPr>
            <p:nvPr/>
          </p:nvPicPr>
          <p:blipFill>
            <a:blip r:embed="rId7">
              <a:extLst>
                <a:ext uri="{28A0092B-C50C-407E-A947-70E740481C1C}">
                  <a14:useLocalDpi xmlns:a14="http://schemas.microsoft.com/office/drawing/2010/main" val="0"/>
                </a:ext>
              </a:extLst>
            </a:blip>
            <a:srcRect l="1748" t="1863" r="2506" b="599"/>
            <a:stretch>
              <a:fillRect/>
            </a:stretch>
          </p:blipFill>
          <p:spPr bwMode="auto">
            <a:xfrm>
              <a:off x="10847" y="5084"/>
              <a:ext cx="6189" cy="4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sp>
          <p:nvSpPr>
            <p:cNvPr id="18" name="Text Box 34"/>
            <p:cNvSpPr txBox="1">
              <a:spLocks noChangeArrowheads="1"/>
            </p:cNvSpPr>
            <p:nvPr>
              <p:custDataLst>
                <p:tags r:id="rId8"/>
              </p:custDataLst>
            </p:nvPr>
          </p:nvSpPr>
          <p:spPr bwMode="gray">
            <a:xfrm>
              <a:off x="15384" y="5060"/>
              <a:ext cx="2868" cy="1741"/>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Middle East </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Eurasia</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Asia-Pacific</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Africa</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North America</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l">
                <a:lnSpc>
                  <a:spcPct val="120000"/>
                </a:lnSpc>
                <a:spcBef>
                  <a:spcPts val="0"/>
                </a:spcBef>
                <a:spcAft>
                  <a:spcPts val="0"/>
                </a:spcAft>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Central and South America</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263525" y="909320"/>
            <a:ext cx="11620500" cy="1997075"/>
          </a:xfrm>
          <a:prstGeom prst="rect">
            <a:avLst/>
          </a:prstGeom>
          <a:noFill/>
        </p:spPr>
        <p:txBody>
          <a:bodyPr wrap="square">
            <a:noAutofit/>
          </a:bodyPr>
          <a:lstStyle/>
          <a:p>
            <a:pPr marL="200025" lvl="0" indent="-200025" algn="just">
              <a:lnSpc>
                <a:spcPct val="15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Over</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the past decade, unconventional gas production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experienced a</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rapid</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growth</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In 2022, the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global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unconventional gas production reached 1.03 tcm, accounting for 24.2%.</a:t>
            </a:r>
            <a:endPar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p>
            <a:pPr marL="200025" lvl="0" indent="-200025" algn="just">
              <a:lnSpc>
                <a:spcPct val="150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The growth of unconventional gas production mainly consists of shale gas and tight gas from the US and China. In 2022, the US produced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about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800 bcm of shale gas</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while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China produced 24 bcm of shale gas and 62 bcm of tight gas</a:t>
            </a:r>
            <a:endPar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p>
            <a:pPr marL="200025" lvl="0" indent="-200025" algn="just">
              <a:lnSpc>
                <a:spcPct val="150000"/>
              </a:lnSpc>
              <a:spcBef>
                <a:spcPts val="0"/>
              </a:spcBef>
              <a:spcAft>
                <a:spcPts val="0"/>
              </a:spcAft>
              <a:buClr>
                <a:srgbClr val="FF0000"/>
              </a:buClr>
              <a:buSzTx/>
              <a:buFont typeface="Wingdings" panose="05000000000000000000" pitchFamily="2" charset="2"/>
              <a:buChar char="l"/>
              <a:defRPr/>
            </a:pPr>
            <a:endPar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p:txBody>
      </p:sp>
      <p:sp>
        <p:nvSpPr>
          <p:cNvPr id="29" name="TextBox 3"/>
          <p:cNvSpPr txBox="1"/>
          <p:nvPr>
            <p:custDataLst>
              <p:tags r:id="rId1"/>
            </p:custDataLst>
          </p:nvPr>
        </p:nvSpPr>
        <p:spPr>
          <a:xfrm>
            <a:off x="335280" y="45085"/>
            <a:ext cx="11320145" cy="782320"/>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sz="1800" dirty="0"/>
              <a:t>3. </a:t>
            </a:r>
            <a:r>
              <a:rPr lang="en-US" sz="1800" dirty="0"/>
              <a:t>U</a:t>
            </a:r>
            <a:r>
              <a:rPr sz="1800" dirty="0"/>
              <a:t>nconventional gas production</a:t>
            </a:r>
            <a:r>
              <a:rPr lang="en-US" sz="1800" dirty="0"/>
              <a:t> increases</a:t>
            </a:r>
            <a:r>
              <a:rPr sz="1800" dirty="0"/>
              <a:t> rapidly and will become one of the main </a:t>
            </a:r>
            <a:r>
              <a:rPr lang="en-US" sz="1800" dirty="0"/>
              <a:t>source</a:t>
            </a:r>
            <a:r>
              <a:rPr sz="1800" dirty="0"/>
              <a:t> of natural gas </a:t>
            </a:r>
            <a:r>
              <a:rPr lang="en-US" sz="1800" dirty="0"/>
              <a:t>supply</a:t>
            </a:r>
            <a:r>
              <a:rPr sz="1800" dirty="0"/>
              <a:t> in the future</a:t>
            </a:r>
            <a:endParaRPr sz="1800" dirty="0"/>
          </a:p>
        </p:txBody>
      </p:sp>
      <p:grpSp>
        <p:nvGrpSpPr>
          <p:cNvPr id="20" name="组合 19"/>
          <p:cNvGrpSpPr/>
          <p:nvPr/>
        </p:nvGrpSpPr>
        <p:grpSpPr>
          <a:xfrm>
            <a:off x="622300" y="2773045"/>
            <a:ext cx="10784205" cy="3700780"/>
            <a:chOff x="867" y="5173"/>
            <a:chExt cx="17047" cy="5099"/>
          </a:xfrm>
        </p:grpSpPr>
        <p:grpSp>
          <p:nvGrpSpPr>
            <p:cNvPr id="18" name="组合 17"/>
            <p:cNvGrpSpPr/>
            <p:nvPr/>
          </p:nvGrpSpPr>
          <p:grpSpPr>
            <a:xfrm>
              <a:off x="867" y="5173"/>
              <a:ext cx="17047" cy="5099"/>
              <a:chOff x="415" y="4947"/>
              <a:chExt cx="17047" cy="5099"/>
            </a:xfrm>
          </p:grpSpPr>
          <p:grpSp>
            <p:nvGrpSpPr>
              <p:cNvPr id="10" name="组合 9"/>
              <p:cNvGrpSpPr/>
              <p:nvPr/>
            </p:nvGrpSpPr>
            <p:grpSpPr>
              <a:xfrm>
                <a:off x="415" y="4947"/>
                <a:ext cx="17047" cy="5099"/>
                <a:chOff x="-2107033" y="3157697"/>
                <a:chExt cx="7709137" cy="3061792"/>
              </a:xfrm>
            </p:grpSpPr>
            <p:grpSp>
              <p:nvGrpSpPr>
                <p:cNvPr id="9" name="组合 8"/>
                <p:cNvGrpSpPr/>
                <p:nvPr/>
              </p:nvGrpSpPr>
              <p:grpSpPr>
                <a:xfrm>
                  <a:off x="-2107033" y="3157697"/>
                  <a:ext cx="7709137" cy="3061792"/>
                  <a:chOff x="-2107033" y="3157697"/>
                  <a:chExt cx="7709137" cy="3061792"/>
                </a:xfrm>
              </p:grpSpPr>
              <p:pic>
                <p:nvPicPr>
                  <p:cNvPr id="8" name="图片 7"/>
                  <p:cNvPicPr/>
                  <p:nvPr/>
                </p:nvPicPr>
                <p:blipFill>
                  <a:blip r:embed="rId2">
                    <a:extLst>
                      <a:ext uri="{28A0092B-C50C-407E-A947-70E740481C1C}">
                        <a14:useLocalDpi xmlns:a14="http://schemas.microsoft.com/office/drawing/2010/main" val="0"/>
                      </a:ext>
                    </a:extLst>
                  </a:blip>
                  <a:srcRect/>
                  <a:stretch>
                    <a:fillRect/>
                  </a:stretch>
                </p:blipFill>
                <p:spPr bwMode="auto">
                  <a:xfrm>
                    <a:off x="-2107033" y="3157697"/>
                    <a:ext cx="6984776" cy="3061792"/>
                  </a:xfrm>
                  <a:prstGeom prst="rect">
                    <a:avLst/>
                  </a:prstGeom>
                  <a:noFill/>
                </p:spPr>
              </p:pic>
              <p:pic>
                <p:nvPicPr>
                  <p:cNvPr id="6" name="图片 5"/>
                  <p:cNvPicPr>
                    <a:picLocks noChangeAspect="1"/>
                  </p:cNvPicPr>
                  <p:nvPr/>
                </p:nvPicPr>
                <p:blipFill>
                  <a:blip r:embed="rId3"/>
                  <a:stretch>
                    <a:fillRect/>
                  </a:stretch>
                </p:blipFill>
                <p:spPr>
                  <a:xfrm>
                    <a:off x="4651046" y="4759444"/>
                    <a:ext cx="951058" cy="313298"/>
                  </a:xfrm>
                  <a:prstGeom prst="rect">
                    <a:avLst/>
                  </a:prstGeom>
                </p:spPr>
              </p:pic>
            </p:grpSp>
            <p:pic>
              <p:nvPicPr>
                <p:cNvPr id="7" name="图片 6"/>
                <p:cNvPicPr/>
                <p:nvPr/>
              </p:nvPicPr>
              <p:blipFill rotWithShape="1">
                <a:blip r:embed="rId2">
                  <a:extLst>
                    <a:ext uri="{28A0092B-C50C-407E-A947-70E740481C1C}">
                      <a14:useLocalDpi xmlns:a14="http://schemas.microsoft.com/office/drawing/2010/main" val="0"/>
                    </a:ext>
                  </a:extLst>
                </a:blip>
                <a:srcRect l="89442" b="46469"/>
                <a:stretch>
                  <a:fillRect/>
                </a:stretch>
              </p:blipFill>
              <p:spPr bwMode="auto">
                <a:xfrm>
                  <a:off x="4675694" y="3321152"/>
                  <a:ext cx="737419" cy="1476000"/>
                </a:xfrm>
                <a:prstGeom prst="rect">
                  <a:avLst/>
                </a:prstGeom>
                <a:noFill/>
              </p:spPr>
            </p:pic>
          </p:grpSp>
          <p:sp>
            <p:nvSpPr>
              <p:cNvPr id="17" name="Rectangle 14"/>
              <p:cNvSpPr txBox="1">
                <a:spLocks noChangeArrowheads="1"/>
              </p:cNvSpPr>
              <p:nvPr>
                <p:custDataLst>
                  <p:tags r:id="rId4"/>
                </p:custDataLst>
              </p:nvPr>
            </p:nvSpPr>
            <p:spPr bwMode="gray">
              <a:xfrm>
                <a:off x="3529" y="9419"/>
                <a:ext cx="3400" cy="353"/>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Onshore conventional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 name="Rectangle 14"/>
              <p:cNvSpPr txBox="1">
                <a:spLocks noChangeArrowheads="1"/>
              </p:cNvSpPr>
              <p:nvPr>
                <p:custDataLst>
                  <p:tags r:id="rId5"/>
                </p:custDataLst>
              </p:nvPr>
            </p:nvSpPr>
            <p:spPr bwMode="gray">
              <a:xfrm>
                <a:off x="7446" y="9419"/>
                <a:ext cx="2399" cy="353"/>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Offshore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6"/>
                </p:custDataLst>
              </p:nvPr>
            </p:nvSpPr>
            <p:spPr bwMode="gray">
              <a:xfrm>
                <a:off x="10583" y="9419"/>
                <a:ext cx="2762" cy="353"/>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Unconventional gas</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1" name="Rectangle 14"/>
              <p:cNvSpPr txBox="1">
                <a:spLocks noChangeArrowheads="1"/>
              </p:cNvSpPr>
              <p:nvPr>
                <p:custDataLst>
                  <p:tags r:id="rId7"/>
                </p:custDataLst>
              </p:nvPr>
            </p:nvSpPr>
            <p:spPr bwMode="gray">
              <a:xfrm rot="16200000">
                <a:off x="-1048" y="7000"/>
                <a:ext cx="4691" cy="58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 productionincrement (bcm)</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9" name="Rectangle 14"/>
            <p:cNvSpPr txBox="1">
              <a:spLocks noChangeArrowheads="1"/>
            </p:cNvSpPr>
            <p:nvPr>
              <p:custDataLst>
                <p:tags r:id="rId8"/>
              </p:custDataLst>
            </p:nvPr>
          </p:nvSpPr>
          <p:spPr bwMode="gray">
            <a:xfrm>
              <a:off x="7334" y="8236"/>
              <a:ext cx="4366" cy="576"/>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4" name="Rectangle 14"/>
          <p:cNvSpPr txBox="1">
            <a:spLocks noChangeArrowheads="1"/>
          </p:cNvSpPr>
          <p:nvPr>
            <p:custDataLst>
              <p:tags r:id="rId9"/>
            </p:custDataLst>
          </p:nvPr>
        </p:nvSpPr>
        <p:spPr bwMode="gray">
          <a:xfrm>
            <a:off x="3794125" y="6403975"/>
            <a:ext cx="5266690" cy="32829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Composition of global NG production increment</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4" name="Rectangle 14"/>
          <p:cNvSpPr txBox="1">
            <a:spLocks noChangeArrowheads="1"/>
          </p:cNvSpPr>
          <p:nvPr>
            <p:custDataLst>
              <p:tags r:id="rId10"/>
            </p:custDataLst>
          </p:nvPr>
        </p:nvSpPr>
        <p:spPr bwMode="gray">
          <a:xfrm>
            <a:off x="1886585" y="2636520"/>
            <a:ext cx="187960" cy="354965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bwMode="auto">
          <a:xfrm>
            <a:off x="333375" y="980440"/>
            <a:ext cx="11130280" cy="1594485"/>
          </a:xfrm>
          <a:prstGeom prst="rect">
            <a:avLst/>
          </a:prstGeom>
          <a:noFill/>
        </p:spPr>
        <p:txBody>
          <a:bodyPr wrap="square">
            <a:noAutofit/>
          </a:bodyPr>
          <a:p>
            <a:pPr marL="200025" lvl="0" indent="-200025" algn="just">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Developed countries in Europe and America have giant markets, sound facilities, and stable demand, but geopolitical conflicts pose significant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challenges to</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NG supply.</a:t>
            </a:r>
            <a:endPar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a:p>
            <a:pPr marL="200025" lvl="0" indent="-200025" algn="just">
              <a:lnSpc>
                <a:spcPct val="135000"/>
              </a:lnSpc>
              <a:spcBef>
                <a:spcPts val="0"/>
              </a:spcBef>
              <a:spcAft>
                <a:spcPts val="0"/>
              </a:spcAft>
              <a:buClr>
                <a:srgbClr val="FF0000"/>
              </a:buClr>
              <a:buSzTx/>
              <a:buFont typeface="Wingdings" panose="05000000000000000000" pitchFamily="2" charset="2"/>
              <a:buChar char="l"/>
              <a:defRPr/>
            </a:pP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Countries in the Asia Pacific</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 exhibit robust demand for NG , and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NG </a:t>
            </a:r>
            <a:r>
              <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rPr>
              <a:t>consumption will continue to grow over the next 15-20 years.</a:t>
            </a:r>
            <a:endParaRPr lang="en-US" altLang="zh-CN" sz="1800" b="1" dirty="0">
              <a:solidFill>
                <a:srgbClr val="0000FF"/>
              </a:solidFill>
              <a:latin typeface="Calibri" panose="020F0502020204030204" pitchFamily="34" charset="0"/>
              <a:ea typeface="黑体" panose="02010600030101010101" pitchFamily="49" charset="-122"/>
              <a:cs typeface="Calibri" panose="020F0502020204030204" pitchFamily="34" charset="0"/>
              <a:sym typeface="+mn-ea"/>
            </a:endParaRPr>
          </a:p>
        </p:txBody>
      </p:sp>
      <p:sp>
        <p:nvSpPr>
          <p:cNvPr id="10" name="TextBox 9"/>
          <p:cNvSpPr txBox="1"/>
          <p:nvPr/>
        </p:nvSpPr>
        <p:spPr bwMode="gray">
          <a:xfrm>
            <a:off x="6297295" y="2872740"/>
            <a:ext cx="5127625" cy="53086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Forecast of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g</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lobal</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onsumption</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IEA,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PetroChina</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aphicFrame>
        <p:nvGraphicFramePr>
          <p:cNvPr id="12" name="表格 11"/>
          <p:cNvGraphicFramePr>
            <a:graphicFrameLocks noGrp="1"/>
          </p:cNvGraphicFramePr>
          <p:nvPr/>
        </p:nvGraphicFramePr>
        <p:xfrm>
          <a:off x="6264485" y="3501626"/>
          <a:ext cx="5088351" cy="2488572"/>
        </p:xfrm>
        <a:graphic>
          <a:graphicData uri="http://schemas.openxmlformats.org/drawingml/2006/table">
            <a:tbl>
              <a:tblPr/>
              <a:tblGrid>
                <a:gridCol w="1096010"/>
                <a:gridCol w="1037590"/>
                <a:gridCol w="1059815"/>
                <a:gridCol w="986155"/>
                <a:gridCol w="908781"/>
              </a:tblGrid>
              <a:tr h="497683">
                <a:tc rowSpan="2">
                  <a:txBody>
                    <a:bodyPr/>
                    <a:lstStyle/>
                    <a:p>
                      <a:pPr algn="l" fontAlgn="ctr"/>
                      <a:r>
                        <a:rPr lang="zh-CN" altLang="en-US" sz="1600" b="1" i="0" u="none" strike="noStrike" dirty="0">
                          <a:solidFill>
                            <a:srgbClr val="FF0000"/>
                          </a:solidFill>
                          <a:effectLst/>
                          <a:latin typeface="Calibri" panose="020F0502020204030204" pitchFamily="34" charset="0"/>
                          <a:ea typeface="黑体" panose="02010600030101010101" pitchFamily="49" charset="-122"/>
                          <a:cs typeface="Arial Unicode MS" panose="020B0604020202020204" pitchFamily="34" charset="-122"/>
                        </a:rPr>
                        <a:t>　</a:t>
                      </a:r>
                      <a:endParaRPr lang="zh-CN" altLang="en-US" sz="1600" b="1" i="0" u="none" strike="noStrike" dirty="0">
                        <a:solidFill>
                          <a:srgbClr val="FF0000"/>
                        </a:solidFill>
                        <a:effectLst/>
                        <a:latin typeface="Calibri" panose="020F0502020204030204" pitchFamily="34" charset="0"/>
                        <a:ea typeface="黑体" panose="02010600030101010101" pitchFamily="49" charset="-122"/>
                        <a:cs typeface="Arial Unicode MS" panose="020B0604020202020204" pitchFamily="34" charset="-122"/>
                      </a:endParaRPr>
                    </a:p>
                    <a:p>
                      <a:pPr algn="r" fontAlgn="ctr"/>
                      <a:r>
                        <a:rPr lang="zh-CN" altLang="en-US" sz="1600" b="1" i="0" u="none" strike="noStrike" dirty="0">
                          <a:solidFill>
                            <a:srgbClr val="FF0000"/>
                          </a:solidFill>
                          <a:effectLst/>
                          <a:latin typeface="Calibri" panose="020F0502020204030204" pitchFamily="34" charset="0"/>
                          <a:ea typeface="黑体" panose="02010600030101010101" pitchFamily="49" charset="-122"/>
                          <a:cs typeface="Arial Unicode MS" panose="020B0604020202020204" pitchFamily="34" charset="-122"/>
                        </a:rPr>
                        <a:t>　</a:t>
                      </a:r>
                      <a:endParaRPr lang="zh-CN" altLang="en-US" sz="1600" b="1" i="0" u="none" strike="noStrike" dirty="0">
                        <a:solidFill>
                          <a:srgbClr val="FF0000"/>
                        </a:solidFill>
                        <a:effectLst/>
                        <a:latin typeface="Calibri" panose="020F0502020204030204" pitchFamily="34" charset="0"/>
                        <a:ea typeface="黑体" panose="02010600030101010101" pitchFamily="49" charset="-122"/>
                        <a:cs typeface="Arial Unicode MS" panose="020B0604020202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Annual </a:t>
                      </a:r>
                      <a:r>
                        <a:rPr lang="zh-CN" altLang="en-US"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NG consumption</a:t>
                      </a: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 / bcm</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cPr/>
                </a:tc>
                <a:tc hMerge="1">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97683">
                <a:tc v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2020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2025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2030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2035</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97683">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China</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324 </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441 </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550</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rPr>
                        <a:t>600</a:t>
                      </a:r>
                      <a:endParaRPr lang="en-US" altLang="zh-CN" sz="1600" b="1" i="0" u="none" strike="noStrike" dirty="0">
                        <a:solidFill>
                          <a:srgbClr val="FF0000"/>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683">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India</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111</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128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138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148</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840">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Total World</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4000 </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4800</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5700</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rPr>
                        <a:t>6300</a:t>
                      </a:r>
                      <a:endParaRPr lang="en-US" altLang="zh-CN" sz="1600" b="1" i="0" u="none" strike="noStrike" dirty="0">
                        <a:solidFill>
                          <a:srgbClr val="0000FF"/>
                        </a:solidFill>
                        <a:effectLst/>
                        <a:latin typeface="Calibri" panose="020F0502020204030204" pitchFamily="34" charset="0"/>
                        <a:ea typeface="黑体" panose="02010600030101010101" pitchFamily="49" charset="-122"/>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bwMode="gray">
          <a:xfrm>
            <a:off x="829310" y="2853055"/>
            <a:ext cx="5117465" cy="41910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The annual increment of golbal NG consumption</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9" name="TextBox 3"/>
          <p:cNvSpPr txBox="1"/>
          <p:nvPr>
            <p:custDataLst>
              <p:tags r:id="rId2"/>
            </p:custDataLst>
          </p:nvPr>
        </p:nvSpPr>
        <p:spPr>
          <a:xfrm>
            <a:off x="335915" y="-27305"/>
            <a:ext cx="11199495" cy="802005"/>
          </a:xfrm>
          <a:prstGeom prst="rect">
            <a:avLst/>
          </a:prstGeom>
          <a:noFill/>
          <a:ln>
            <a:noFill/>
          </a:ln>
        </p:spPr>
        <p:txBody>
          <a:bodyPr wrap="square" lIns="91420" tIns="45719" rIns="91420" bIns="45719">
            <a:no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gn="just">
              <a:lnSpc>
                <a:spcPct val="125000"/>
              </a:lnSpc>
              <a:spcBef>
                <a:spcPts val="0"/>
              </a:spcBef>
              <a:spcAft>
                <a:spcPts val="0"/>
              </a:spcAft>
            </a:pPr>
            <a:r>
              <a:rPr lang="en-US" altLang="zh-CN" dirty="0"/>
              <a:t>4. </a:t>
            </a:r>
            <a:r>
              <a:rPr dirty="0"/>
              <a:t>The global </a:t>
            </a:r>
            <a:r>
              <a:rPr lang="en-US" dirty="0"/>
              <a:t>NG</a:t>
            </a:r>
            <a:r>
              <a:rPr dirty="0"/>
              <a:t> industry is currently experiencing a prosperous era, driven by the </a:t>
            </a:r>
            <a:r>
              <a:rPr lang="en-US" dirty="0"/>
              <a:t>continuous</a:t>
            </a:r>
            <a:r>
              <a:rPr dirty="0"/>
              <a:t> growth </a:t>
            </a:r>
            <a:r>
              <a:rPr lang="en-US" dirty="0"/>
              <a:t>of</a:t>
            </a:r>
            <a:r>
              <a:rPr dirty="0"/>
              <a:t> demand</a:t>
            </a:r>
            <a:r>
              <a:rPr lang="en-US" dirty="0"/>
              <a:t> for </a:t>
            </a:r>
            <a:r>
              <a:rPr lang="en-US" dirty="0">
                <a:sym typeface="+mn-ea"/>
              </a:rPr>
              <a:t>NG</a:t>
            </a:r>
            <a:endParaRPr dirty="0"/>
          </a:p>
        </p:txBody>
      </p:sp>
      <p:sp>
        <p:nvSpPr>
          <p:cNvPr id="11" name="Rectangle 14"/>
          <p:cNvSpPr txBox="1">
            <a:spLocks noChangeArrowheads="1"/>
          </p:cNvSpPr>
          <p:nvPr>
            <p:custDataLst>
              <p:tags r:id="rId3"/>
            </p:custDataLst>
          </p:nvPr>
        </p:nvSpPr>
        <p:spPr bwMode="gray">
          <a:xfrm rot="16200000">
            <a:off x="-829945" y="4463415"/>
            <a:ext cx="3041015" cy="278130"/>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NG consumption </a:t>
            </a: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increment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8" name="Rectangle 14"/>
          <p:cNvSpPr txBox="1">
            <a:spLocks noChangeArrowheads="1"/>
          </p:cNvSpPr>
          <p:nvPr>
            <p:custDataLst>
              <p:tags r:id="rId4"/>
            </p:custDataLst>
          </p:nvPr>
        </p:nvSpPr>
        <p:spPr bwMode="gray">
          <a:xfrm>
            <a:off x="1017270" y="3550285"/>
            <a:ext cx="83820" cy="2318385"/>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9" name="Rectangle 14"/>
          <p:cNvSpPr txBox="1">
            <a:spLocks noChangeArrowheads="1"/>
          </p:cNvSpPr>
          <p:nvPr>
            <p:custDataLst>
              <p:tags r:id="rId5"/>
            </p:custDataLst>
          </p:nvPr>
        </p:nvSpPr>
        <p:spPr bwMode="gray">
          <a:xfrm>
            <a:off x="839470" y="3284855"/>
            <a:ext cx="898525" cy="2743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pic>
        <p:nvPicPr>
          <p:cNvPr id="3" name="图片 2"/>
          <p:cNvPicPr>
            <a:picLocks noChangeAspect="1"/>
          </p:cNvPicPr>
          <p:nvPr>
            <p:custDataLst>
              <p:tags r:id="rId6"/>
            </p:custDataLst>
          </p:nvPr>
        </p:nvPicPr>
        <p:blipFill>
          <a:blip r:embed="rId7"/>
          <a:stretch>
            <a:fillRect/>
          </a:stretch>
        </p:blipFill>
        <p:spPr>
          <a:xfrm>
            <a:off x="838835" y="3213100"/>
            <a:ext cx="5332095" cy="31489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332657"/>
            <a:ext cx="12192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rPr>
              <a:t>Contents</a:t>
            </a:r>
            <a:endParaRPr lang="zh-CN" altLang="en-US" sz="44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cxnSp>
        <p:nvCxnSpPr>
          <p:cNvPr id="5" name="直接连接符 4"/>
          <p:cNvCxnSpPr/>
          <p:nvPr/>
        </p:nvCxnSpPr>
        <p:spPr>
          <a:xfrm>
            <a:off x="1524000" y="11406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custDataLst>
              <p:tags r:id="rId1"/>
            </p:custDataLst>
          </p:nvPr>
        </p:nvSpPr>
        <p:spPr bwMode="auto">
          <a:xfrm>
            <a:off x="820420" y="1716088"/>
            <a:ext cx="1159954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pattFill prst="sphere">
                  <a:fgClr>
                    <a:srgbClr val="FF0000"/>
                  </a:fgClr>
                  <a:bgClr>
                    <a:srgbClr val="FFFF99"/>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rPr>
              <a:t>S1: P</a:t>
            </a:r>
            <a:r>
              <a:rPr lang="zh-CN" altLang="en-US" sz="3000" b="1" dirty="0">
                <a:solidFill>
                  <a:srgbClr val="0000FF"/>
                </a:solidFill>
                <a:latin typeface="+mn-lt"/>
                <a:ea typeface="黑体" panose="02010600030101010101" pitchFamily="49" charset="-122"/>
                <a:cs typeface="+mn-lt"/>
              </a:rPr>
              <a:t>rogress of </a:t>
            </a:r>
            <a:r>
              <a:rPr lang="en-US" altLang="zh-CN" sz="3000" b="1" dirty="0">
                <a:solidFill>
                  <a:srgbClr val="0000FF"/>
                </a:solidFill>
                <a:latin typeface="+mn-lt"/>
                <a:ea typeface="黑体" panose="02010600030101010101" pitchFamily="49" charset="-122"/>
                <a:cs typeface="+mn-lt"/>
              </a:rPr>
              <a:t>g</a:t>
            </a:r>
            <a:r>
              <a:rPr lang="en-US" altLang="zh-CN" sz="3000" b="1" dirty="0">
                <a:solidFill>
                  <a:srgbClr val="0000FF"/>
                </a:solidFill>
                <a:latin typeface="+mn-lt"/>
                <a:ea typeface="黑体" panose="02010600030101010101" pitchFamily="49" charset="-122"/>
                <a:cs typeface="+mn-lt"/>
                <a:sym typeface="+mn-ea"/>
              </a:rPr>
              <a:t>lobal </a:t>
            </a:r>
            <a:r>
              <a:rPr lang="en-US" altLang="zh-CN" sz="3000" b="1" dirty="0">
                <a:solidFill>
                  <a:srgbClr val="0000FF"/>
                </a:solidFill>
                <a:latin typeface="+mn-lt"/>
                <a:ea typeface="黑体" panose="02010600030101010101" pitchFamily="49" charset="-122"/>
                <a:cs typeface="+mn-lt"/>
              </a:rPr>
              <a:t>NG</a:t>
            </a:r>
            <a:r>
              <a:rPr lang="zh-CN" altLang="en-US" sz="3000" b="1" dirty="0">
                <a:solidFill>
                  <a:srgbClr val="0000FF"/>
                </a:solidFill>
                <a:latin typeface="+mn-lt"/>
                <a:ea typeface="黑体" panose="02010600030101010101" pitchFamily="49" charset="-122"/>
                <a:cs typeface="+mn-lt"/>
              </a:rPr>
              <a:t> development</a:t>
            </a:r>
            <a:endParaRPr lang="zh-CN" altLang="en-US" sz="3000" b="1" dirty="0">
              <a:solidFill>
                <a:srgbClr val="0000FF"/>
              </a:solidFill>
              <a:latin typeface="+mn-lt"/>
              <a:ea typeface="黑体" panose="02010600030101010101" pitchFamily="49" charset="-122"/>
              <a:cs typeface="+mn-lt"/>
            </a:endParaRPr>
          </a:p>
          <a:p>
            <a:pPr marL="1028700" lvl="1" indent="-571500">
              <a:lnSpc>
                <a:spcPct val="200000"/>
              </a:lnSpc>
              <a:buFont typeface="Wingdings" panose="05000000000000000000" charset="0"/>
              <a:buChar char="Ø"/>
            </a:pPr>
            <a:r>
              <a:rPr lang="en-US" altLang="zh-CN" sz="3000" b="1" dirty="0">
                <a:solidFill>
                  <a:srgbClr val="FF0000"/>
                </a:solidFill>
                <a:latin typeface="+mn-lt"/>
                <a:ea typeface="黑体" panose="02010600030101010101" pitchFamily="49" charset="-122"/>
                <a:cs typeface="+mn-lt"/>
                <a:sym typeface="+mn-ea"/>
              </a:rPr>
              <a:t>S2: P</a:t>
            </a:r>
            <a:r>
              <a:rPr lang="zh-CN" altLang="en-US" sz="3000" b="1" dirty="0">
                <a:solidFill>
                  <a:srgbClr val="FF0000"/>
                </a:solidFill>
                <a:latin typeface="+mn-lt"/>
                <a:ea typeface="黑体" panose="02010600030101010101" pitchFamily="49" charset="-122"/>
                <a:cs typeface="+mn-lt"/>
                <a:sym typeface="+mn-ea"/>
              </a:rPr>
              <a:t>rogress of </a:t>
            </a:r>
            <a:r>
              <a:rPr lang="en-US" altLang="zh-CN" sz="3000" b="1" dirty="0">
                <a:solidFill>
                  <a:srgbClr val="FF0000"/>
                </a:solidFill>
                <a:latin typeface="+mn-lt"/>
                <a:ea typeface="黑体" panose="02010600030101010101" pitchFamily="49" charset="-122"/>
                <a:cs typeface="+mn-lt"/>
                <a:sym typeface="+mn-ea"/>
              </a:rPr>
              <a:t>NG</a:t>
            </a:r>
            <a:r>
              <a:rPr lang="zh-CN" altLang="en-US" sz="3000" b="1" dirty="0">
                <a:solidFill>
                  <a:srgbClr val="FF0000"/>
                </a:solidFill>
                <a:latin typeface="+mn-lt"/>
                <a:ea typeface="黑体" panose="02010600030101010101" pitchFamily="49" charset="-122"/>
                <a:cs typeface="+mn-lt"/>
                <a:sym typeface="+mn-ea"/>
              </a:rPr>
              <a:t> development</a:t>
            </a:r>
            <a:r>
              <a:rPr lang="en-US" altLang="zh-CN" sz="3000" b="1" dirty="0">
                <a:solidFill>
                  <a:srgbClr val="FF0000"/>
                </a:solidFill>
                <a:latin typeface="+mn-lt"/>
                <a:ea typeface="黑体" panose="02010600030101010101" pitchFamily="49" charset="-122"/>
                <a:cs typeface="+mn-lt"/>
                <a:sym typeface="+mn-ea"/>
              </a:rPr>
              <a:t> in China</a:t>
            </a:r>
            <a:endParaRPr lang="en-US" altLang="zh-CN" sz="3000" b="1" dirty="0">
              <a:solidFill>
                <a:srgbClr val="FF0000"/>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S3: </a:t>
            </a:r>
            <a:r>
              <a:rPr lang="en-US" altLang="zh-CN" sz="3000" b="1" dirty="0">
                <a:solidFill>
                  <a:srgbClr val="0000FF"/>
                </a:solidFill>
                <a:latin typeface="+mn-lt"/>
                <a:ea typeface="黑体" panose="02010600030101010101" pitchFamily="49" charset="-122"/>
                <a:cs typeface="+mn-lt"/>
                <a:sym typeface="+mn-ea"/>
              </a:rPr>
              <a:t>P</a:t>
            </a:r>
            <a:r>
              <a:rPr lang="zh-CN" altLang="en-US" sz="3000" b="1" dirty="0">
                <a:solidFill>
                  <a:srgbClr val="0000FF"/>
                </a:solidFill>
                <a:latin typeface="+mn-lt"/>
                <a:ea typeface="黑体" panose="02010600030101010101" pitchFamily="49" charset="-122"/>
                <a:cs typeface="+mn-lt"/>
                <a:sym typeface="+mn-ea"/>
              </a:rPr>
              <a:t>rogress </a:t>
            </a:r>
            <a:r>
              <a:rPr lang="en-US" altLang="zh-CN" sz="3000" b="1" dirty="0">
                <a:solidFill>
                  <a:srgbClr val="0000FF"/>
                </a:solidFill>
                <a:latin typeface="+mn-lt"/>
                <a:ea typeface="黑体" panose="02010600030101010101" pitchFamily="49" charset="-122"/>
                <a:cs typeface="+mn-lt"/>
                <a:sym typeface="+mn-ea"/>
              </a:rPr>
              <a:t>and challenge </a:t>
            </a:r>
            <a:r>
              <a:rPr lang="zh-CN" altLang="en-US" sz="3000" b="1" dirty="0">
                <a:solidFill>
                  <a:srgbClr val="0000FF"/>
                </a:solidFill>
                <a:latin typeface="+mn-lt"/>
                <a:ea typeface="黑体" panose="02010600030101010101" pitchFamily="49" charset="-122"/>
                <a:cs typeface="+mn-lt"/>
                <a:sym typeface="+mn-ea"/>
              </a:rPr>
              <a:t>of </a:t>
            </a:r>
            <a:r>
              <a:rPr lang="en-US" altLang="zh-CN" sz="3000" b="1" dirty="0">
                <a:solidFill>
                  <a:srgbClr val="0000FF"/>
                </a:solidFill>
                <a:latin typeface="+mn-lt"/>
                <a:ea typeface="黑体" panose="02010600030101010101" pitchFamily="49" charset="-122"/>
                <a:cs typeface="+mn-lt"/>
                <a:sym typeface="+mn-ea"/>
              </a:rPr>
              <a:t>NG</a:t>
            </a:r>
            <a:r>
              <a:rPr lang="zh-CN" altLang="en-US" sz="3000" b="1" dirty="0">
                <a:solidFill>
                  <a:srgbClr val="0000FF"/>
                </a:solidFill>
                <a:latin typeface="+mn-lt"/>
                <a:ea typeface="黑体" panose="02010600030101010101" pitchFamily="49" charset="-122"/>
                <a:cs typeface="+mn-lt"/>
                <a:sym typeface="+mn-ea"/>
              </a:rPr>
              <a:t> development</a:t>
            </a:r>
            <a:r>
              <a:rPr lang="en-US" altLang="zh-CN" sz="3000" b="1" dirty="0">
                <a:solidFill>
                  <a:srgbClr val="0000FF"/>
                </a:solidFill>
                <a:latin typeface="+mn-lt"/>
                <a:ea typeface="黑体" panose="02010600030101010101" pitchFamily="49" charset="-122"/>
                <a:cs typeface="+mn-lt"/>
                <a:sym typeface="+mn-ea"/>
              </a:rPr>
              <a:t> in PetroChina</a:t>
            </a:r>
            <a:endParaRPr lang="en-US" altLang="zh-CN" sz="3000" b="1" dirty="0">
              <a:solidFill>
                <a:srgbClr val="0000FF"/>
              </a:solidFill>
              <a:latin typeface="+mn-lt"/>
              <a:ea typeface="黑体" panose="02010600030101010101" pitchFamily="49" charset="-122"/>
              <a:cs typeface="+mn-lt"/>
              <a:sym typeface="+mn-ea"/>
            </a:endParaRPr>
          </a:p>
          <a:p>
            <a:pPr marL="1028700" lvl="1" indent="-571500">
              <a:lnSpc>
                <a:spcPct val="200000"/>
              </a:lnSpc>
              <a:buFont typeface="Wingdings" panose="05000000000000000000" charset="0"/>
              <a:buChar char="Ø"/>
            </a:pPr>
            <a:r>
              <a:rPr lang="en-US" altLang="zh-CN" sz="3000" b="1" dirty="0">
                <a:solidFill>
                  <a:srgbClr val="0000FF"/>
                </a:solidFill>
                <a:latin typeface="+mn-lt"/>
                <a:ea typeface="黑体" panose="02010600030101010101" pitchFamily="49" charset="-122"/>
                <a:cs typeface="+mn-lt"/>
                <a:sym typeface="+mn-ea"/>
              </a:rPr>
              <a:t>S4: </a:t>
            </a:r>
            <a:r>
              <a:rPr lang="en-US" altLang="zh-CN" sz="3000" b="1" dirty="0">
                <a:solidFill>
                  <a:srgbClr val="0000FF"/>
                </a:solidFill>
                <a:latin typeface="+mn-lt"/>
                <a:ea typeface="黑体" panose="02010600030101010101" pitchFamily="49" charset="-122"/>
                <a:cs typeface="+mn-lt"/>
              </a:rPr>
              <a:t>Outlook of NG development in</a:t>
            </a:r>
            <a:r>
              <a:rPr lang="en-US" altLang="zh-CN" sz="3000" b="1" dirty="0">
                <a:solidFill>
                  <a:srgbClr val="0000FF"/>
                </a:solidFill>
                <a:latin typeface="+mn-lt"/>
                <a:ea typeface="黑体" panose="02010600030101010101" pitchFamily="49" charset="-122"/>
                <a:cs typeface="+mn-lt"/>
                <a:sym typeface="+mn-ea"/>
              </a:rPr>
              <a:t> China and </a:t>
            </a:r>
            <a:r>
              <a:rPr lang="en-US" altLang="zh-CN" sz="3000" b="1" dirty="0">
                <a:solidFill>
                  <a:srgbClr val="0000FF"/>
                </a:solidFill>
                <a:latin typeface="+mn-lt"/>
                <a:ea typeface="黑体" panose="02010600030101010101" pitchFamily="49" charset="-122"/>
                <a:cs typeface="+mn-lt"/>
                <a:sym typeface="+mn-ea"/>
              </a:rPr>
              <a:t>PetroChina</a:t>
            </a:r>
            <a:endParaRPr lang="en-US" altLang="zh-CN" sz="3000" b="1" dirty="0">
              <a:solidFill>
                <a:srgbClr val="0000FF"/>
              </a:solidFill>
              <a:latin typeface="+mn-lt"/>
              <a:ea typeface="黑体" panose="02010600030101010101" pitchFamily="49" charset="-122"/>
              <a:cs typeface="+mn-lt"/>
              <a:sym typeface="+mn-ea"/>
            </a:endParaRPr>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
          <p:cNvSpPr txBox="1">
            <a:spLocks noChangeArrowheads="1"/>
          </p:cNvSpPr>
          <p:nvPr/>
        </p:nvSpPr>
        <p:spPr bwMode="gray">
          <a:xfrm>
            <a:off x="6097270" y="5932805"/>
            <a:ext cx="5140960" cy="52451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Prove</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rate and exploration stage of three major basins in China</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4" name="Text Box 5"/>
          <p:cNvSpPr txBox="1">
            <a:spLocks noChangeArrowheads="1"/>
          </p:cNvSpPr>
          <p:nvPr/>
        </p:nvSpPr>
        <p:spPr bwMode="auto">
          <a:xfrm>
            <a:off x="407035" y="1412875"/>
            <a:ext cx="11077575" cy="1390015"/>
          </a:xfrm>
          <a:prstGeom prst="rect">
            <a:avLst/>
          </a:prstGeom>
          <a:noFill/>
        </p:spPr>
        <p:txBody>
          <a:bodyPr wrap="square">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just">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China's NG resources are 172 tcm,  and the NG exploration is currently at an early to middle stages, with a proven rate less than 20%. </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just">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China's recoverable resources of unconventional gas are 33.1 tcm,  which approach that of the US. </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32" name="矩形 31"/>
          <p:cNvSpPr/>
          <p:nvPr>
            <p:custDataLst>
              <p:tags r:id="rId2"/>
            </p:custDataLst>
          </p:nvPr>
        </p:nvSpPr>
        <p:spPr>
          <a:xfrm>
            <a:off x="144145" y="188595"/>
            <a:ext cx="12167870" cy="521970"/>
          </a:xfrm>
          <a:prstGeom prst="rect">
            <a:avLst/>
          </a:prstGeom>
        </p:spPr>
        <p:txBody>
          <a:bodyPr wrap="square">
            <a:spAutoFit/>
          </a:bodyPr>
          <a:p>
            <a:pPr algn="l"/>
            <a:r>
              <a:rPr lang="en-US" altLang="zh-CN" sz="2800" b="1" dirty="0">
                <a:solidFill>
                  <a:srgbClr val="FF0000"/>
                </a:solidFill>
                <a:latin typeface="Times New Roman" panose="02020603050405020304" charset="0"/>
                <a:ea typeface="黑体" panose="02010600030101010101" pitchFamily="49" charset="-122"/>
                <a:cs typeface="Times New Roman" panose="02020603050405020304" charset="0"/>
              </a:rPr>
              <a:t>  S2. </a:t>
            </a:r>
            <a:r>
              <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rPr>
              <a:t>Progress of NG development in China</a:t>
            </a:r>
            <a:endParaRPr lang="zh-CN" altLang="en-US" sz="2800" b="1" dirty="0">
              <a:solidFill>
                <a:srgbClr val="FF0000"/>
              </a:solidFill>
              <a:latin typeface="Times New Roman" panose="02020603050405020304" charset="0"/>
              <a:ea typeface="黑体" panose="02010600030101010101" pitchFamily="49" charset="-122"/>
              <a:cs typeface="Times New Roman" panose="02020603050405020304" charset="0"/>
            </a:endParaRPr>
          </a:p>
        </p:txBody>
      </p:sp>
      <p:sp>
        <p:nvSpPr>
          <p:cNvPr id="3" name="TextBox 3"/>
          <p:cNvSpPr txBox="1"/>
          <p:nvPr>
            <p:custDataLst>
              <p:tags r:id="rId3"/>
            </p:custDataLst>
          </p:nvPr>
        </p:nvSpPr>
        <p:spPr>
          <a:xfrm>
            <a:off x="335280" y="962660"/>
            <a:ext cx="12121515" cy="436245"/>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1. </a:t>
            </a:r>
            <a:r>
              <a:rPr sz="1800" dirty="0"/>
              <a:t>China </a:t>
            </a:r>
            <a:r>
              <a:rPr lang="en-US" sz="1800" dirty="0"/>
              <a:t>possesses</a:t>
            </a:r>
            <a:r>
              <a:rPr sz="1800" dirty="0"/>
              <a:t> abundant </a:t>
            </a:r>
            <a:r>
              <a:rPr lang="en-US" sz="1800" dirty="0"/>
              <a:t>NG</a:t>
            </a:r>
            <a:r>
              <a:rPr sz="1800" dirty="0"/>
              <a:t> resources</a:t>
            </a:r>
            <a:r>
              <a:rPr lang="en-US" sz="1800" dirty="0"/>
              <a:t>, with a low proven rate and huge potential</a:t>
            </a:r>
            <a:endParaRPr lang="en-US" sz="1800" dirty="0"/>
          </a:p>
        </p:txBody>
      </p:sp>
      <p:sp>
        <p:nvSpPr>
          <p:cNvPr id="14" name="TextBox 13"/>
          <p:cNvSpPr txBox="1"/>
          <p:nvPr>
            <p:custDataLst>
              <p:tags r:id="rId4"/>
            </p:custDataLst>
          </p:nvPr>
        </p:nvSpPr>
        <p:spPr bwMode="gray">
          <a:xfrm>
            <a:off x="767715" y="5920105"/>
            <a:ext cx="5117465" cy="544195"/>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Comparison of recoverable NG resources between China and the US</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nvGrpSpPr>
          <p:cNvPr id="9" name="组合 8"/>
          <p:cNvGrpSpPr/>
          <p:nvPr/>
        </p:nvGrpSpPr>
        <p:grpSpPr>
          <a:xfrm>
            <a:off x="509905" y="2905125"/>
            <a:ext cx="5472430" cy="2829560"/>
            <a:chOff x="803" y="5027"/>
            <a:chExt cx="8618" cy="4456"/>
          </a:xfrm>
        </p:grpSpPr>
        <p:grpSp>
          <p:nvGrpSpPr>
            <p:cNvPr id="24" name="组合 23"/>
            <p:cNvGrpSpPr/>
            <p:nvPr/>
          </p:nvGrpSpPr>
          <p:grpSpPr>
            <a:xfrm>
              <a:off x="803" y="5027"/>
              <a:ext cx="8618" cy="4456"/>
              <a:chOff x="663718" y="3137647"/>
              <a:chExt cx="5952565" cy="3085367"/>
            </a:xfrm>
          </p:grpSpPr>
          <p:graphicFrame>
            <p:nvGraphicFramePr>
              <p:cNvPr id="26" name="图表 25"/>
              <p:cNvGraphicFramePr/>
              <p:nvPr/>
            </p:nvGraphicFramePr>
            <p:xfrm>
              <a:off x="663718" y="3137647"/>
              <a:ext cx="5952565" cy="3085367"/>
            </p:xfrm>
            <a:graphic>
              <a:graphicData uri="http://schemas.openxmlformats.org/drawingml/2006/chart">
                <c:chart xmlns:c="http://schemas.openxmlformats.org/drawingml/2006/chart" xmlns:r="http://schemas.openxmlformats.org/officeDocument/2006/relationships" r:id="rId1"/>
              </a:graphicData>
            </a:graphic>
          </p:graphicFrame>
          <p:sp>
            <p:nvSpPr>
              <p:cNvPr id="27" name="文本框 26"/>
              <p:cNvSpPr txBox="1"/>
              <p:nvPr/>
            </p:nvSpPr>
            <p:spPr bwMode="gray">
              <a:xfrm>
                <a:off x="4577249" y="4003933"/>
                <a:ext cx="1262582" cy="29705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(Unit</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tcm</a:t>
                </a: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17" name="Rectangle 14"/>
            <p:cNvSpPr txBox="1">
              <a:spLocks noChangeArrowheads="1"/>
            </p:cNvSpPr>
            <p:nvPr>
              <p:custDataLst>
                <p:tags r:id="rId5"/>
              </p:custDataLst>
            </p:nvPr>
          </p:nvSpPr>
          <p:spPr bwMode="gray">
            <a:xfrm>
              <a:off x="940" y="8823"/>
              <a:ext cx="2877" cy="52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Conventional gas</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5" name="Rectangle 14"/>
            <p:cNvSpPr txBox="1">
              <a:spLocks noChangeArrowheads="1"/>
            </p:cNvSpPr>
            <p:nvPr>
              <p:custDataLst>
                <p:tags r:id="rId6"/>
              </p:custDataLst>
            </p:nvPr>
          </p:nvSpPr>
          <p:spPr bwMode="gray">
            <a:xfrm>
              <a:off x="3704" y="8802"/>
              <a:ext cx="2877" cy="52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Shale gas</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6" name="Rectangle 14"/>
            <p:cNvSpPr txBox="1">
              <a:spLocks noChangeArrowheads="1"/>
            </p:cNvSpPr>
            <p:nvPr>
              <p:custDataLst>
                <p:tags r:id="rId7"/>
              </p:custDataLst>
            </p:nvPr>
          </p:nvSpPr>
          <p:spPr bwMode="gray">
            <a:xfrm>
              <a:off x="6425" y="8802"/>
              <a:ext cx="2877" cy="52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Tight gas</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7" name="Rectangle 14"/>
            <p:cNvSpPr txBox="1">
              <a:spLocks noChangeArrowheads="1"/>
            </p:cNvSpPr>
            <p:nvPr>
              <p:custDataLst>
                <p:tags r:id="rId8"/>
              </p:custDataLst>
            </p:nvPr>
          </p:nvSpPr>
          <p:spPr bwMode="gray">
            <a:xfrm>
              <a:off x="6521" y="5770"/>
              <a:ext cx="713" cy="52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US</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8" name="Rectangle 14"/>
            <p:cNvSpPr txBox="1">
              <a:spLocks noChangeArrowheads="1"/>
            </p:cNvSpPr>
            <p:nvPr>
              <p:custDataLst>
                <p:tags r:id="rId9"/>
              </p:custDataLst>
            </p:nvPr>
          </p:nvSpPr>
          <p:spPr bwMode="gray">
            <a:xfrm>
              <a:off x="7673" y="5770"/>
              <a:ext cx="989" cy="52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China</a:t>
              </a: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grpSp>
        <p:nvGrpSpPr>
          <p:cNvPr id="38" name="组合 37"/>
          <p:cNvGrpSpPr/>
          <p:nvPr/>
        </p:nvGrpSpPr>
        <p:grpSpPr>
          <a:xfrm>
            <a:off x="6096000" y="2921000"/>
            <a:ext cx="4968240" cy="2684780"/>
            <a:chOff x="9261" y="5052"/>
            <a:chExt cx="7824" cy="4228"/>
          </a:xfrm>
        </p:grpSpPr>
        <p:pic>
          <p:nvPicPr>
            <p:cNvPr id="3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22" y="5052"/>
              <a:ext cx="7663" cy="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txBox="1">
              <a:spLocks noChangeArrowheads="1"/>
            </p:cNvSpPr>
            <p:nvPr>
              <p:custDataLst>
                <p:tags r:id="rId11"/>
              </p:custDataLst>
            </p:nvPr>
          </p:nvSpPr>
          <p:spPr bwMode="gray">
            <a:xfrm rot="16200000">
              <a:off x="7565" y="7015"/>
              <a:ext cx="3850" cy="459"/>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Annual incremental proven rate</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5" name="Rectangle 14"/>
            <p:cNvSpPr txBox="1">
              <a:spLocks noChangeArrowheads="1"/>
            </p:cNvSpPr>
            <p:nvPr>
              <p:custDataLst>
                <p:tags r:id="rId12"/>
              </p:custDataLst>
            </p:nvPr>
          </p:nvSpPr>
          <p:spPr bwMode="gray">
            <a:xfrm>
              <a:off x="14286" y="6038"/>
              <a:ext cx="1470" cy="59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Cumulative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proven rate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6" name="Rectangle 14"/>
            <p:cNvSpPr txBox="1">
              <a:spLocks noChangeArrowheads="1"/>
            </p:cNvSpPr>
            <p:nvPr>
              <p:custDataLst>
                <p:tags r:id="rId13"/>
              </p:custDataLst>
            </p:nvPr>
          </p:nvSpPr>
          <p:spPr bwMode="gray">
            <a:xfrm>
              <a:off x="14121" y="7668"/>
              <a:ext cx="2119" cy="488"/>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Annual incremental</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proven rate</a:t>
              </a:r>
              <a:endParaRPr lang="en-US" altLang="zh-CN" sz="10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8" name="Rectangle 14"/>
            <p:cNvSpPr txBox="1">
              <a:spLocks noChangeArrowheads="1"/>
            </p:cNvSpPr>
            <p:nvPr>
              <p:custDataLst>
                <p:tags r:id="rId14"/>
              </p:custDataLst>
            </p:nvPr>
          </p:nvSpPr>
          <p:spPr bwMode="gray">
            <a:xfrm>
              <a:off x="15285" y="5679"/>
              <a:ext cx="869" cy="246"/>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19" name="文本框 18"/>
            <p:cNvSpPr txBox="1"/>
            <p:nvPr>
              <p:custDataLst>
                <p:tags r:id="rId15"/>
              </p:custDataLst>
            </p:nvPr>
          </p:nvSpPr>
          <p:spPr bwMode="gray">
            <a:xfrm>
              <a:off x="12408" y="8689"/>
              <a:ext cx="2082" cy="209"/>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0" name="Rectangle 14"/>
            <p:cNvSpPr txBox="1">
              <a:spLocks noChangeArrowheads="1"/>
            </p:cNvSpPr>
            <p:nvPr>
              <p:custDataLst>
                <p:tags r:id="rId16"/>
              </p:custDataLst>
            </p:nvPr>
          </p:nvSpPr>
          <p:spPr bwMode="gray">
            <a:xfrm>
              <a:off x="11414" y="8816"/>
              <a:ext cx="1266" cy="27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Tarim Basin</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2" name="文本框 21"/>
            <p:cNvSpPr txBox="1"/>
            <p:nvPr>
              <p:custDataLst>
                <p:tags r:id="rId17"/>
              </p:custDataLst>
            </p:nvPr>
          </p:nvSpPr>
          <p:spPr bwMode="gray">
            <a:xfrm>
              <a:off x="14928" y="8815"/>
              <a:ext cx="1177" cy="217"/>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endParaRPr lang="en-US" altLang="zh-CN" sz="14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3" name="Rectangle 14"/>
            <p:cNvSpPr txBox="1">
              <a:spLocks noChangeArrowheads="1"/>
            </p:cNvSpPr>
            <p:nvPr>
              <p:custDataLst>
                <p:tags r:id="rId18"/>
              </p:custDataLst>
            </p:nvPr>
          </p:nvSpPr>
          <p:spPr bwMode="gray">
            <a:xfrm>
              <a:off x="12209" y="8063"/>
              <a:ext cx="1266" cy="27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Ordos Basin</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5" name="Rectangle 14"/>
            <p:cNvSpPr txBox="1">
              <a:spLocks noChangeArrowheads="1"/>
            </p:cNvSpPr>
            <p:nvPr>
              <p:custDataLst>
                <p:tags r:id="rId19"/>
              </p:custDataLst>
            </p:nvPr>
          </p:nvSpPr>
          <p:spPr bwMode="gray">
            <a:xfrm>
              <a:off x="11868" y="8349"/>
              <a:ext cx="1266" cy="274"/>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Sichuan Basin</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28" name="Rectangle 14"/>
            <p:cNvSpPr txBox="1">
              <a:spLocks noChangeArrowheads="1"/>
            </p:cNvSpPr>
            <p:nvPr>
              <p:custDataLst>
                <p:tags r:id="rId20"/>
              </p:custDataLst>
            </p:nvPr>
          </p:nvSpPr>
          <p:spPr bwMode="gray">
            <a:xfrm>
              <a:off x="11641" y="8575"/>
              <a:ext cx="1570" cy="248"/>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Averag in China</a:t>
              </a: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5" name="Rectangle 14"/>
            <p:cNvSpPr txBox="1">
              <a:spLocks noChangeArrowheads="1"/>
            </p:cNvSpPr>
            <p:nvPr>
              <p:custDataLst>
                <p:tags r:id="rId21"/>
              </p:custDataLst>
            </p:nvPr>
          </p:nvSpPr>
          <p:spPr bwMode="gray">
            <a:xfrm>
              <a:off x="10344" y="5173"/>
              <a:ext cx="1185" cy="4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Early stage of </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exploration</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6" name="Rectangle 14"/>
            <p:cNvSpPr txBox="1">
              <a:spLocks noChangeArrowheads="1"/>
            </p:cNvSpPr>
            <p:nvPr>
              <p:custDataLst>
                <p:tags r:id="rId22"/>
              </p:custDataLst>
            </p:nvPr>
          </p:nvSpPr>
          <p:spPr bwMode="gray">
            <a:xfrm>
              <a:off x="12095" y="5209"/>
              <a:ext cx="1185" cy="4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Middle stage of </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exploration</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7" name="Rectangle 14"/>
            <p:cNvSpPr txBox="1">
              <a:spLocks noChangeArrowheads="1"/>
            </p:cNvSpPr>
            <p:nvPr>
              <p:custDataLst>
                <p:tags r:id="rId23"/>
              </p:custDataLst>
            </p:nvPr>
          </p:nvSpPr>
          <p:spPr bwMode="gray">
            <a:xfrm>
              <a:off x="14023" y="5183"/>
              <a:ext cx="1185" cy="42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Late stage of </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a:p>
              <a:pPr lvl="0" algn="ctr">
                <a:buClrTx/>
                <a:buSzTx/>
                <a:buFontTx/>
              </a:pPr>
              <a:r>
                <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exploration</a:t>
              </a:r>
              <a:endParaRPr lang="en-US" altLang="zh-CN" sz="8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grpSp>
      <p:sp>
        <p:nvSpPr>
          <p:cNvPr id="39" name="Rectangle 14"/>
          <p:cNvSpPr txBox="1">
            <a:spLocks noChangeArrowheads="1"/>
          </p:cNvSpPr>
          <p:nvPr>
            <p:custDataLst>
              <p:tags r:id="rId24"/>
            </p:custDataLst>
          </p:nvPr>
        </p:nvSpPr>
        <p:spPr bwMode="gray">
          <a:xfrm rot="16200000">
            <a:off x="9843135" y="4140200"/>
            <a:ext cx="2268855" cy="25971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Cumulative proven rate</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custDataLst>
              <p:tags r:id="rId1"/>
            </p:custDataLst>
          </p:nvPr>
        </p:nvSpPr>
        <p:spPr>
          <a:xfrm>
            <a:off x="335280" y="45720"/>
            <a:ext cx="11572240" cy="782320"/>
          </a:xfrm>
          <a:prstGeom prst="rect">
            <a:avLst/>
          </a:prstGeom>
          <a:noFill/>
          <a:ln>
            <a:noFill/>
          </a:ln>
        </p:spPr>
        <p:txBody>
          <a:bodyPr wrap="square" lIns="91420" tIns="45719" rIns="91420" bIns="45719">
            <a:spAutoFit/>
          </a:bodyPr>
          <a:lstStyle>
            <a:defPPr>
              <a:defRPr lang="zh-CN"/>
            </a:defPPr>
            <a:lvl1pPr marR="0" lvl="0" indent="0" eaLnBrk="0" fontAlgn="base" hangingPunct="0">
              <a:lnSpc>
                <a:spcPct val="150000"/>
              </a:lnSpc>
              <a:spcBef>
                <a:spcPct val="0"/>
              </a:spcBef>
              <a:spcAft>
                <a:spcPct val="0"/>
              </a:spcAft>
              <a:buClr>
                <a:srgbClr val="FF0000"/>
              </a:buClr>
              <a:buSzPct val="90000"/>
              <a:buFontTx/>
              <a:buNone/>
              <a:defRPr kumimoji="0" sz="2000" b="1" i="0" u="none" strike="noStrike" cap="none" spc="0" normalizeH="0" baseline="0">
                <a:ln>
                  <a:noFill/>
                </a:ln>
                <a:solidFill>
                  <a:srgbClr val="C00000"/>
                </a:solidFill>
                <a:effectLst/>
                <a:uLnTx/>
                <a:uFillTx/>
                <a:latin typeface="微软雅黑" panose="020B0503020204020204" charset="-122"/>
                <a:ea typeface="微软雅黑" panose="020B0503020204020204" charset="-122"/>
              </a:defRPr>
            </a:lvl1pPr>
            <a:lvl2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2pPr>
            <a:lvl3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3pPr>
            <a:lvl4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4pPr>
            <a:lvl5pPr eaLnBrk="0" fontAlgn="base" hangingPunct="0">
              <a:spcBef>
                <a:spcPct val="0"/>
              </a:spcBef>
              <a:spcAft>
                <a:spcPct val="0"/>
              </a:spcAft>
              <a:defRPr sz="1400" b="1">
                <a:solidFill>
                  <a:srgbClr val="0000FF"/>
                </a:solidFill>
                <a:latin typeface="微软雅黑" panose="020B0503020204020204" charset="-122"/>
                <a:ea typeface="微软雅黑" panose="020B0503020204020204" charset="-122"/>
              </a:defRPr>
            </a:lvl5pPr>
            <a:lvl6pPr>
              <a:defRPr sz="1400" b="1">
                <a:solidFill>
                  <a:srgbClr val="0000FF"/>
                </a:solidFill>
                <a:latin typeface="微软雅黑" panose="020B0503020204020204" charset="-122"/>
                <a:ea typeface="微软雅黑" panose="020B0503020204020204" charset="-122"/>
              </a:defRPr>
            </a:lvl6pPr>
            <a:lvl7pPr>
              <a:defRPr sz="1400" b="1">
                <a:solidFill>
                  <a:srgbClr val="0000FF"/>
                </a:solidFill>
                <a:latin typeface="微软雅黑" panose="020B0503020204020204" charset="-122"/>
                <a:ea typeface="微软雅黑" panose="020B0503020204020204" charset="-122"/>
              </a:defRPr>
            </a:lvl7pPr>
            <a:lvl8pPr>
              <a:defRPr sz="1400" b="1">
                <a:solidFill>
                  <a:srgbClr val="0000FF"/>
                </a:solidFill>
                <a:latin typeface="微软雅黑" panose="020B0503020204020204" charset="-122"/>
                <a:ea typeface="微软雅黑" panose="020B0503020204020204" charset="-122"/>
              </a:defRPr>
            </a:lvl8pPr>
            <a:lvl9pPr>
              <a:defRPr sz="1400" b="1">
                <a:solidFill>
                  <a:srgbClr val="0000FF"/>
                </a:solidFill>
                <a:latin typeface="微软雅黑" panose="020B0503020204020204" charset="-122"/>
                <a:ea typeface="微软雅黑" panose="020B0503020204020204" charset="-122"/>
              </a:defRPr>
            </a:lvl9pPr>
          </a:lstStyle>
          <a:p>
            <a:pPr>
              <a:lnSpc>
                <a:spcPct val="125000"/>
              </a:lnSpc>
              <a:spcBef>
                <a:spcPts val="0"/>
              </a:spcBef>
              <a:spcAft>
                <a:spcPts val="0"/>
              </a:spcAft>
            </a:pPr>
            <a:r>
              <a:rPr lang="en-US" altLang="zh-CN" sz="1800" dirty="0"/>
              <a:t>2. The growth of </a:t>
            </a:r>
            <a:r>
              <a:rPr sz="1800" dirty="0"/>
              <a:t>N</a:t>
            </a:r>
            <a:r>
              <a:rPr lang="en-US" sz="1800" dirty="0"/>
              <a:t>G</a:t>
            </a:r>
            <a:r>
              <a:rPr sz="1800" dirty="0"/>
              <a:t> reserves </a:t>
            </a:r>
            <a:r>
              <a:rPr lang="en-US" sz="1800" dirty="0"/>
              <a:t>remained robust in past few decades</a:t>
            </a:r>
            <a:r>
              <a:rPr sz="1800" dirty="0"/>
              <a:t>, </a:t>
            </a:r>
            <a:r>
              <a:rPr lang="en-US" sz="1800" dirty="0"/>
              <a:t>but</a:t>
            </a:r>
            <a:r>
              <a:rPr sz="1800" dirty="0"/>
              <a:t> reserves </a:t>
            </a:r>
            <a:r>
              <a:rPr lang="en-US" sz="1800" dirty="0"/>
              <a:t>with poor property contributed </a:t>
            </a:r>
            <a:r>
              <a:rPr sz="1800" dirty="0"/>
              <a:t>t</a:t>
            </a:r>
            <a:r>
              <a:rPr lang="en-US" sz="1800" dirty="0"/>
              <a:t>o t</a:t>
            </a:r>
            <a:r>
              <a:rPr sz="1800" dirty="0"/>
              <a:t>he ma</a:t>
            </a:r>
            <a:r>
              <a:rPr lang="en-US" sz="1800" dirty="0"/>
              <a:t>jority</a:t>
            </a:r>
            <a:endParaRPr lang="en-US" sz="1800" dirty="0"/>
          </a:p>
        </p:txBody>
      </p:sp>
      <p:sp>
        <p:nvSpPr>
          <p:cNvPr id="2" name="Rectangle 14"/>
          <p:cNvSpPr txBox="1">
            <a:spLocks noChangeArrowheads="1"/>
          </p:cNvSpPr>
          <p:nvPr>
            <p:custDataLst>
              <p:tags r:id="rId2"/>
            </p:custDataLst>
          </p:nvPr>
        </p:nvSpPr>
        <p:spPr bwMode="gray">
          <a:xfrm rot="16200000">
            <a:off x="-683895" y="4090670"/>
            <a:ext cx="3187700" cy="283845"/>
          </a:xfrm>
          <a:prstGeom prst="rect">
            <a:avLst/>
          </a:prstGeom>
          <a:solidFill>
            <a:schemeClr val="bg1"/>
          </a:solidFill>
          <a:ln>
            <a:noFill/>
          </a:ln>
        </p:spPr>
        <p:txBody>
          <a:bodyPr wrap="square" lIns="58067" tIns="29033" rIns="58067"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Incremental proven reserves (bcm)</a:t>
            </a:r>
            <a:endParaRPr lang="en-US" altLang="zh-CN" sz="12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
        <p:nvSpPr>
          <p:cNvPr id="34" name="Text Box 5"/>
          <p:cNvSpPr txBox="1">
            <a:spLocks noChangeArrowheads="1"/>
          </p:cNvSpPr>
          <p:nvPr>
            <p:custDataLst>
              <p:tags r:id="rId3"/>
            </p:custDataLst>
          </p:nvPr>
        </p:nvSpPr>
        <p:spPr bwMode="auto">
          <a:xfrm>
            <a:off x="407035" y="976630"/>
            <a:ext cx="11384280" cy="1851660"/>
          </a:xfrm>
          <a:prstGeom prst="rect">
            <a:avLst/>
          </a:prstGeom>
          <a:noFill/>
        </p:spPr>
        <p:txBody>
          <a:bodyPr wrap="square">
            <a:noAutofit/>
          </a:bodyPr>
          <a:lstStyle>
            <a:lvl1pPr marL="263525" indent="-263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00025" lvl="0" indent="-200025" algn="l">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Since 2000, China's average annual incremental proven reserves of NG reach 734 bcm, with unconventional gas and ultra deep gas account for the majority</a:t>
            </a:r>
            <a:endParaRPr lang="en-US" altLang="zh-CN" sz="1600" b="1" dirty="0">
              <a:solidFill>
                <a:srgbClr val="0000FF"/>
              </a:solidFill>
              <a:ea typeface="黑体" panose="02010600030101010101" pitchFamily="49" charset="-122"/>
              <a:cs typeface="Calibri" panose="020F0502020204030204" pitchFamily="34" charset="0"/>
              <a:sym typeface="+mn-ea"/>
            </a:endParaRPr>
          </a:p>
          <a:p>
            <a:pPr marL="200025" lvl="0" indent="-200025" algn="l">
              <a:lnSpc>
                <a:spcPct val="130000"/>
              </a:lnSpc>
              <a:spcBef>
                <a:spcPts val="0"/>
              </a:spcBef>
              <a:spcAft>
                <a:spcPts val="0"/>
              </a:spcAft>
              <a:buClr>
                <a:srgbClr val="FF0000"/>
              </a:buClr>
              <a:buSzTx/>
              <a:buFont typeface="Wingdings" panose="05000000000000000000" pitchFamily="2" charset="2"/>
              <a:buChar char="l"/>
              <a:defRPr/>
            </a:pPr>
            <a:r>
              <a:rPr lang="en-US" altLang="zh-CN" sz="1600" b="1" dirty="0">
                <a:solidFill>
                  <a:srgbClr val="0000FF"/>
                </a:solidFill>
                <a:ea typeface="黑体" panose="02010600030101010101" pitchFamily="49" charset="-122"/>
                <a:cs typeface="Calibri" panose="020F0502020204030204" pitchFamily="34" charset="0"/>
                <a:sym typeface="+mn-ea"/>
              </a:rPr>
              <a:t>By the end of 2022, China's cumulative proven reserves are 19 tcm: 9.11 tcm of conventional gas (53%), 5.40 bcm of tight gas (32%), 1.81 tcm of shale gas (11%), and 0.73 tcm of coalbed methane (4%)</a:t>
            </a:r>
            <a:endParaRPr lang="en-US" altLang="zh-CN" sz="1600" b="1" dirty="0">
              <a:solidFill>
                <a:srgbClr val="0000FF"/>
              </a:solidFill>
              <a:ea typeface="黑体" panose="02010600030101010101" pitchFamily="49" charset="-122"/>
              <a:cs typeface="Calibri" panose="020F0502020204030204" pitchFamily="34" charset="0"/>
              <a:sym typeface="+mn-ea"/>
            </a:endParaRPr>
          </a:p>
        </p:txBody>
      </p:sp>
      <p:sp>
        <p:nvSpPr>
          <p:cNvPr id="8" name="Rectangle 14"/>
          <p:cNvSpPr txBox="1">
            <a:spLocks noChangeArrowheads="1"/>
          </p:cNvSpPr>
          <p:nvPr>
            <p:custDataLst>
              <p:tags r:id="rId4"/>
            </p:custDataLst>
          </p:nvPr>
        </p:nvSpPr>
        <p:spPr bwMode="gray">
          <a:xfrm flipH="1">
            <a:off x="1353820" y="2571750"/>
            <a:ext cx="76200" cy="3025140"/>
          </a:xfrm>
          <a:prstGeom prst="rect">
            <a:avLst/>
          </a:prstGeom>
          <a:solidFill>
            <a:schemeClr val="bg1"/>
          </a:solidFill>
          <a:ln>
            <a:noFill/>
          </a:ln>
        </p:spPr>
        <p:txBody>
          <a:bodyPr wrap="square" lIns="0" tIns="29033" rIns="0" bIns="29033">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l">
              <a:buClrTx/>
              <a:buSzTx/>
              <a:buFontTx/>
            </a:pPr>
            <a:endParaRPr lang="en-US" altLang="zh-CN" sz="9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pic>
        <p:nvPicPr>
          <p:cNvPr id="11" name="图片 10"/>
          <p:cNvPicPr>
            <a:picLocks noChangeAspect="1"/>
          </p:cNvPicPr>
          <p:nvPr>
            <p:custDataLst>
              <p:tags r:id="rId5"/>
            </p:custDataLst>
          </p:nvPr>
        </p:nvPicPr>
        <p:blipFill>
          <a:blip r:embed="rId6"/>
          <a:stretch>
            <a:fillRect/>
          </a:stretch>
        </p:blipFill>
        <p:spPr>
          <a:xfrm>
            <a:off x="983615" y="2708275"/>
            <a:ext cx="10697210" cy="3505835"/>
          </a:xfrm>
          <a:prstGeom prst="rect">
            <a:avLst/>
          </a:prstGeom>
        </p:spPr>
      </p:pic>
      <p:sp>
        <p:nvSpPr>
          <p:cNvPr id="4" name="TextBox 13"/>
          <p:cNvSpPr txBox="1"/>
          <p:nvPr>
            <p:custDataLst>
              <p:tags r:id="rId7"/>
            </p:custDataLst>
          </p:nvPr>
        </p:nvSpPr>
        <p:spPr bwMode="gray">
          <a:xfrm>
            <a:off x="2348865" y="6094095"/>
            <a:ext cx="7545705" cy="369570"/>
          </a:xfrm>
          <a:prstGeom prst="rect">
            <a:avLst/>
          </a:prstGeom>
          <a:solidFill>
            <a:schemeClr val="bg1"/>
          </a:solidFill>
          <a:ln>
            <a:noFill/>
          </a:ln>
        </p:spPr>
        <p:txBody>
          <a:bodyPr wrap="square" lIns="58067" tIns="29033" rIns="58067" bIns="29033" rtlCol="0">
            <a:noAutofit/>
          </a:bodyPr>
          <a:lstStyle>
            <a:lvl1pPr marL="263525" indent="-263525">
              <a:defRPr>
                <a:solidFill>
                  <a:srgbClr val="003399"/>
                </a:solidFill>
                <a:latin typeface="方正黑体简体" panose="02010601030101010101" pitchFamily="2" charset="-122"/>
                <a:ea typeface="宋体" panose="02010600030101010101" pitchFamily="2" charset="-122"/>
              </a:defRPr>
            </a:lvl1pPr>
            <a:lvl2pPr marL="742950" indent="-285750">
              <a:defRPr>
                <a:solidFill>
                  <a:srgbClr val="003399"/>
                </a:solidFill>
                <a:latin typeface="方正黑体简体" panose="02010601030101010101" pitchFamily="2" charset="-122"/>
                <a:ea typeface="宋体" panose="02010600030101010101" pitchFamily="2" charset="-122"/>
              </a:defRPr>
            </a:lvl2pPr>
            <a:lvl3pPr marL="1143000" indent="-228600">
              <a:defRPr>
                <a:solidFill>
                  <a:srgbClr val="003399"/>
                </a:solidFill>
                <a:latin typeface="方正黑体简体" panose="02010601030101010101" pitchFamily="2" charset="-122"/>
                <a:ea typeface="宋体" panose="02010600030101010101" pitchFamily="2" charset="-122"/>
              </a:defRPr>
            </a:lvl3pPr>
            <a:lvl4pPr marL="1600200" indent="-228600">
              <a:defRPr>
                <a:solidFill>
                  <a:srgbClr val="003399"/>
                </a:solidFill>
                <a:latin typeface="方正黑体简体" panose="02010601030101010101" pitchFamily="2" charset="-122"/>
                <a:ea typeface="宋体" panose="02010600030101010101" pitchFamily="2" charset="-122"/>
              </a:defRPr>
            </a:lvl4pPr>
            <a:lvl5pPr marL="2057400" indent="-228600">
              <a:defRPr>
                <a:solidFill>
                  <a:srgbClr val="003399"/>
                </a:solidFill>
                <a:latin typeface="方正黑体简体" panose="02010601030101010101" pitchFamily="2" charset="-122"/>
                <a:ea typeface="宋体" panose="02010600030101010101" pitchFamily="2" charset="-122"/>
              </a:defRPr>
            </a:lvl5pPr>
            <a:lvl6pPr marL="25146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6pPr>
            <a:lvl7pPr marL="29718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7pPr>
            <a:lvl8pPr marL="34290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8pPr>
            <a:lvl9pPr marL="3886200" indent="-228600" eaLnBrk="0" fontAlgn="base" hangingPunct="0">
              <a:spcBef>
                <a:spcPct val="0"/>
              </a:spcBef>
              <a:spcAft>
                <a:spcPct val="0"/>
              </a:spcAft>
              <a:defRPr>
                <a:solidFill>
                  <a:srgbClr val="003399"/>
                </a:solidFill>
                <a:latin typeface="方正黑体简体" panose="02010601030101010101" pitchFamily="2" charset="-122"/>
                <a:ea typeface="宋体" panose="02010600030101010101" pitchFamily="2" charset="-122"/>
              </a:defRPr>
            </a:lvl9pPr>
          </a:lstStyle>
          <a:p>
            <a:pPr lvl="0" algn="ctr">
              <a:buClrTx/>
              <a:buSzTx/>
              <a:buFontTx/>
            </a:pP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Annual incremental proven reserves of NG in</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PetroChina and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China </a:t>
            </a:r>
            <a:r>
              <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rPr>
              <a:t>  </a:t>
            </a:r>
            <a:endParaRPr lang="en-US" altLang="zh-CN" sz="1600" b="1" dirty="0">
              <a:solidFill>
                <a:srgbClr val="3333FF"/>
              </a:solidFill>
              <a:latin typeface="Arial" panose="020B0604020202020204" pitchFamily="34" charset="0"/>
              <a:ea typeface="黑体" panose="02010600030101010101" pitchFamily="49" charset="-122"/>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UNIT_TABLE_BEAUTIFY" val="smartTable{71595b08-687b-45c7-b35e-39dab153559e}"/>
  <p:tag name="TABLE_ENDDRAG_ORIGIN_RECT" val="332*263"/>
  <p:tag name="TABLE_ENDDRAG_RECT" val="583*257*332*263"/>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TABLE_ENDDRAG_ORIGIN_RECT" val="839*291"/>
  <p:tag name="TABLE_ENDDRAG_RECT" val="43*211*839*29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TABLE_ENDDRAG_ORIGIN_RECT" val="834*227"/>
  <p:tag name="TABLE_ENDDRAG_RECT" val="66*298*834*227"/>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COMMONDATA" val="eyJoZGlkIjoiY2NmMjk2YWRiMGJmNTM5YzgyMjAwMGNmNGQwNjU1ZTU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000FF"/>
            </a:solidFill>
            <a:latin typeface="黑体" panose="02010600030101010101" pitchFamily="49" charset="-122"/>
            <a:ea typeface="黑体" panose="0201060003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123">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长庆油田工作汇报">
    <a:majorFont>
      <a:latin typeface="方正小标宋简体"/>
      <a:ea typeface="方正小标宋简体"/>
      <a:cs typeface=""/>
    </a:majorFont>
    <a:minorFont>
      <a:latin typeface="方正大黑简体"/>
      <a:ea typeface="方正黑体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18267</Words>
  <Application>WPS 演示</Application>
  <PresentationFormat>宽屏</PresentationFormat>
  <Paragraphs>954</Paragraphs>
  <Slides>31</Slides>
  <Notes>6</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0</vt:i4>
      </vt:variant>
      <vt:variant>
        <vt:lpstr>幻灯片标题</vt:lpstr>
      </vt:variant>
      <vt:variant>
        <vt:i4>31</vt:i4>
      </vt:variant>
    </vt:vector>
  </HeadingPairs>
  <TitlesOfParts>
    <vt:vector size="48" baseType="lpstr">
      <vt:lpstr>Arial</vt:lpstr>
      <vt:lpstr>宋体</vt:lpstr>
      <vt:lpstr>Wingdings</vt:lpstr>
      <vt:lpstr>黑体</vt:lpstr>
      <vt:lpstr>方正黑体简体</vt:lpstr>
      <vt:lpstr>Calibri</vt:lpstr>
      <vt:lpstr>Calibri</vt:lpstr>
      <vt:lpstr>微软雅黑</vt:lpstr>
      <vt:lpstr>Times New Roman</vt:lpstr>
      <vt:lpstr>Arial Unicode MS</vt:lpstr>
      <vt:lpstr>Wingdings</vt:lpstr>
      <vt:lpstr>Roboto</vt:lpstr>
      <vt:lpstr>Arial Unicode MS</vt:lpstr>
      <vt:lpstr>等线</vt:lpstr>
      <vt:lpstr>方正大黑简体</vt:lpstr>
      <vt:lpstr>自定义设计方案</vt:lpstr>
      <vt:lpstr>5_Office 主题​​</vt:lpstr>
      <vt:lpstr>The Progress and Outlook of  Natural Gas Development in Petrochina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www.ftpdown.com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陆家亮</dc:creator>
  <dc:subject>2009年油气田开发工作会议</dc:subject>
  <cp:lastModifiedBy>程刚</cp:lastModifiedBy>
  <cp:revision>4672</cp:revision>
  <cp:lastPrinted>2021-05-14T02:40:00Z</cp:lastPrinted>
  <dcterms:created xsi:type="dcterms:W3CDTF">2008-10-25T12:27:00Z</dcterms:created>
  <dcterms:modified xsi:type="dcterms:W3CDTF">2023-10-12T01:04:49Z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C9FD1BAFB01B4A5FBD00244D0DB2050F</vt:lpwstr>
  </property>
  <property fmtid="{D5CDD505-2E9C-101B-9397-08002B2CF9AE}" pid="3" name="KSOProductBuildVer">
    <vt:lpwstr>2052-12.1.0.15712</vt:lpwstr>
  </property>
</Properties>
</file>