
<file path=[Content_Types].xml><?xml version="1.0" encoding="utf-8"?>
<Types xmlns="http://schemas.openxmlformats.org/package/2006/content-types">
  <Default Extension="jpeg" ContentType="image/jpeg"/>
  <Default Extension="JPG" ContentType="image/.jpg"/>
  <Default Extension="xlsx" ContentType="application/vnd.openxmlformats-officedocument.spreadsheetml.sheet"/>
  <Default Extension="tiff" ContentType="image/tiff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handoutMasterIdLst>
    <p:handoutMasterId r:id="rId29"/>
  </p:handoutMasterIdLst>
  <p:sldIdLst>
    <p:sldId id="281" r:id="rId3"/>
    <p:sldId id="344" r:id="rId4"/>
    <p:sldId id="345" r:id="rId5"/>
    <p:sldId id="371" r:id="rId6"/>
    <p:sldId id="350" r:id="rId7"/>
    <p:sldId id="400" r:id="rId8"/>
    <p:sldId id="351" r:id="rId9"/>
    <p:sldId id="352" r:id="rId11"/>
    <p:sldId id="353" r:id="rId12"/>
    <p:sldId id="354" r:id="rId13"/>
    <p:sldId id="355" r:id="rId14"/>
    <p:sldId id="356" r:id="rId15"/>
    <p:sldId id="357" r:id="rId16"/>
    <p:sldId id="401" r:id="rId17"/>
    <p:sldId id="368" r:id="rId18"/>
    <p:sldId id="324" r:id="rId19"/>
    <p:sldId id="325" r:id="rId20"/>
    <p:sldId id="326" r:id="rId21"/>
    <p:sldId id="402" r:id="rId22"/>
    <p:sldId id="393" r:id="rId23"/>
    <p:sldId id="394" r:id="rId24"/>
    <p:sldId id="395" r:id="rId25"/>
    <p:sldId id="396" r:id="rId26"/>
    <p:sldId id="405" r:id="rId27"/>
    <p:sldId id="305" r:id="rId28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FF00"/>
    <a:srgbClr val="EA5514"/>
    <a:srgbClr val="4F81BD"/>
    <a:srgbClr val="E4ECF5"/>
    <a:srgbClr val="EC7320"/>
    <a:srgbClr val="FDF7B8"/>
    <a:srgbClr val="F08602"/>
    <a:srgbClr val="F38D0A"/>
    <a:srgbClr val="F49C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37" autoAdjust="0"/>
    <p:restoredTop sz="95872" autoAdjust="0"/>
  </p:normalViewPr>
  <p:slideViewPr>
    <p:cSldViewPr>
      <p:cViewPr varScale="1">
        <p:scale>
          <a:sx n="144" d="100"/>
          <a:sy n="144" d="100"/>
        </p:scale>
        <p:origin x="444" y="102"/>
      </p:cViewPr>
      <p:guideLst>
        <p:guide pos="242"/>
        <p:guide orient="horz" pos="667"/>
        <p:guide pos="2880"/>
        <p:guide orient="horz" pos="22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" Target="slides/slide1.xml"/><Relationship Id="rId29" Type="http://schemas.openxmlformats.org/officeDocument/2006/relationships/handoutMaster" Target="handoutMasters/handoutMaster1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themeOverride" Target="../theme/themeOverride1.xml"/><Relationship Id="rId1" Type="http://schemas.openxmlformats.org/officeDocument/2006/relationships/package" Target="../embeddings/Workbook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themeOverride" Target="../theme/themeOverride2.xml"/><Relationship Id="rId1" Type="http://schemas.openxmlformats.org/officeDocument/2006/relationships/package" Target="../embeddings/Workbook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 w="9525" cap="flat" cmpd="sng" algn="ctr">
          <a:solidFill>
            <a:schemeClr val="tx1">
              <a:tint val="75000"/>
              <a:shade val="95000"/>
              <a:satMod val="105000"/>
            </a:schemeClr>
          </a:solidFill>
          <a:prstDash val="solid"/>
          <a:round/>
        </a:ln>
        <a:effectLst/>
      </c:spPr>
    </c:floor>
    <c:sideWall>
      <c:thickness val="0"/>
      <c:spPr>
        <a:noFill/>
        <a:ln>
          <a:noFill/>
        </a:ln>
        <a:effectLst/>
      </c:spPr>
    </c:sideWall>
    <c:backWall>
      <c:thickness val="0"/>
      <c:spPr>
        <a:noFill/>
        <a:ln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0.0128992948465233"/>
          <c:y val="0.0335916096094222"/>
          <c:w val="0.629741134649786"/>
          <c:h val="0.928746641500292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explosion val="6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>
              <c:idx val="0"/>
              <c:layout>
                <c:manualLayout>
                  <c:x val="-0.159343109854956"/>
                  <c:y val="0.0723471583758237"/>
                </c:manualLayout>
              </c:layout>
              <c:tx>
                <c:rich>
                  <a:bodyPr rot="0" spcFirstLastPara="0" vertOverflow="ellipsis" vert="horz" wrap="square" lIns="38100" tIns="19050" rIns="38100" bIns="19050" anchor="ctr" anchorCtr="1"/>
                  <a:lstStyle/>
                  <a:p>
                    <a:pPr>
                      <a:defRPr lang="zh-CN" sz="12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altLang="zh-CN" dirty="0">
                        <a:solidFill>
                          <a:srgbClr val="FFFFD5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37%</a:t>
                    </a:r>
                    <a:endParaRPr lang="en-US" altLang="zh-CN" dirty="0">
                      <a:solidFill>
                        <a:srgbClr val="FFFFD5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86870702781383"/>
                  <c:y val="0.0569161333987324"/>
                </c:manualLayout>
              </c:layout>
              <c:tx>
                <c:rich>
                  <a:bodyPr rot="0" spcFirstLastPara="0" vertOverflow="ellipsis" vert="horz" wrap="square" lIns="38100" tIns="19050" rIns="38100" bIns="19050" anchor="ctr" anchorCtr="1"/>
                  <a:lstStyle/>
                  <a:p>
                    <a:pPr>
                      <a:defRPr lang="zh-CN" sz="12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altLang="zh-CN" dirty="0">
                        <a:latin typeface="Arial" panose="020B0604020202020204" pitchFamily="34" charset="0"/>
                      </a:rPr>
                      <a:t>39%</a:t>
                    </a:r>
                    <a:endParaRPr lang="en-US" altLang="zh-CN" dirty="0">
                      <a:latin typeface="Arial" panose="020B0604020202020204" pitchFamily="34" charset="0"/>
                    </a:endParaRP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Over 45 years old</c:v>
                </c:pt>
                <c:pt idx="1">
                  <c:v>35 years old and below</c:v>
                </c:pt>
                <c:pt idx="2">
                  <c:v>35-45 years old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1056</c:v>
                </c:pt>
                <c:pt idx="1">
                  <c:v>675</c:v>
                </c:pt>
                <c:pt idx="2">
                  <c:v>1048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</c:dLbls>
      </c:pie3D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</a:p>
        </c:txPr>
      </c:legendEntry>
      <c:legendEntry>
        <c:idx val="1"/>
        <c:txPr>
          <a:bodyPr rot="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</a:p>
        </c:txPr>
      </c:legendEntry>
      <c:legendEntry>
        <c:idx val="2"/>
        <c:txPr>
          <a:bodyPr rot="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</a:p>
        </c:txPr>
      </c:legendEntry>
      <c:layout>
        <c:manualLayout>
          <c:xMode val="edge"/>
          <c:yMode val="edge"/>
          <c:x val="0.621053609959491"/>
          <c:y val="0.237835122299915"/>
          <c:w val="0.378946506482933"/>
          <c:h val="0.508635423439458"/>
        </c:manualLayout>
      </c:layout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9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</a:p>
      </c:txPr>
    </c:legend>
    <c:plotVisOnly val="1"/>
    <c:dispBlanksAs val="zero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lang="zh-CN" sz="1200"/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16"/>
      <c:depthPercent val="100"/>
      <c:rAngAx val="0"/>
    </c:view3D>
    <c:floor>
      <c:thickness val="0"/>
      <c:spPr>
        <a:noFill/>
        <a:ln w="9525" cap="flat" cmpd="sng" algn="ctr">
          <a:solidFill>
            <a:schemeClr val="tx1">
              <a:tint val="75000"/>
              <a:shade val="95000"/>
              <a:satMod val="105000"/>
            </a:schemeClr>
          </a:solidFill>
          <a:prstDash val="solid"/>
          <a:round/>
        </a:ln>
        <a:effectLst/>
      </c:spPr>
    </c:floor>
    <c:sideWall>
      <c:thickness val="0"/>
      <c:spPr>
        <a:noFill/>
        <a:ln>
          <a:noFill/>
        </a:ln>
        <a:effectLst/>
      </c:spPr>
    </c:sideWall>
    <c:backWall>
      <c:thickness val="0"/>
      <c:spPr>
        <a:noFill/>
        <a:ln>
          <a:noFill/>
        </a:ln>
        <a:effectLst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explosion val="13"/>
          <c:dPt>
            <c:idx val="0"/>
            <c:bubble3D val="0"/>
            <c:spPr>
              <a:solidFill>
                <a:schemeClr val="accent1"/>
              </a:solidFill>
              <a:ln w="9525" cap="flat" cmpd="sng" algn="ctr">
                <a:solidFill>
                  <a:schemeClr val="lt1">
                    <a:shade val="95000"/>
                    <a:satMod val="105000"/>
                  </a:schemeClr>
                </a:solidFill>
                <a:prstDash val="solid"/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scene3d>
                <a:camera prst="orthographicFront"/>
                <a:lightRig rig="threePt" dir="t"/>
              </a:scene3d>
              <a:sp3d contourW="9525">
                <a:contourClr>
                  <a:schemeClr val="lt1">
                    <a:shade val="95000"/>
                    <a:satMod val="105000"/>
                  </a:schemeClr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9525" cap="flat" cmpd="sng" algn="ctr">
                <a:solidFill>
                  <a:schemeClr val="lt1">
                    <a:shade val="95000"/>
                    <a:satMod val="105000"/>
                  </a:schemeClr>
                </a:solidFill>
                <a:prstDash val="solid"/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scene3d>
                <a:camera prst="orthographicFront"/>
                <a:lightRig rig="threePt" dir="t"/>
              </a:scene3d>
              <a:sp3d contourW="9525">
                <a:contourClr>
                  <a:schemeClr val="lt1">
                    <a:shade val="95000"/>
                    <a:satMod val="105000"/>
                  </a:schemeClr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9525" cap="flat" cmpd="sng" algn="ctr">
                <a:solidFill>
                  <a:schemeClr val="lt1">
                    <a:shade val="95000"/>
                    <a:satMod val="105000"/>
                  </a:schemeClr>
                </a:solidFill>
                <a:prstDash val="solid"/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scene3d>
                <a:camera prst="orthographicFront"/>
                <a:lightRig rig="threePt" dir="t"/>
              </a:scene3d>
              <a:sp3d contourW="9525">
                <a:contourClr>
                  <a:schemeClr val="lt1">
                    <a:shade val="95000"/>
                    <a:satMod val="105000"/>
                  </a:schemeClr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9525" cap="flat" cmpd="sng" algn="ctr">
                <a:solidFill>
                  <a:schemeClr val="lt1">
                    <a:shade val="95000"/>
                    <a:satMod val="105000"/>
                  </a:schemeClr>
                </a:solidFill>
                <a:prstDash val="solid"/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scene3d>
                <a:camera prst="orthographicFront"/>
                <a:lightRig rig="threePt" dir="t"/>
              </a:scene3d>
              <a:sp3d contourW="9525">
                <a:contourClr>
                  <a:schemeClr val="lt1">
                    <a:shade val="95000"/>
                    <a:satMod val="105000"/>
                  </a:schemeClr>
                </a:contourClr>
              </a:sp3d>
            </c:spPr>
          </c:dPt>
          <c:dLbls>
            <c:dLbl>
              <c:idx val="0"/>
              <c:layout>
                <c:manualLayout>
                  <c:x val="-0.141908517296343"/>
                  <c:y val="2.70014559185031e-7"/>
                </c:manualLayout>
              </c:layout>
              <c:tx>
                <c:rich>
                  <a:bodyPr rot="0" spcFirstLastPara="0" vertOverflow="ellipsis" vert="horz" wrap="square" lIns="38100" tIns="19050" rIns="38100" bIns="19050" anchor="ctr" anchorCtr="1"/>
                  <a:lstStyle/>
                  <a:p>
                    <a:pPr>
                      <a:defRPr lang="zh-CN" sz="700" b="1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altLang="zh-CN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Administration:</a:t>
                    </a:r>
                    <a:r>
                      <a:rPr lang="en-US" altLang="zh-CN" baseline="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endPara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pPr>
                      <a:defRPr lang="zh-CN" sz="700" b="1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altLang="zh-CN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149 people
5%</a:t>
                    </a:r>
                    <a:endPara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67860770710746"/>
                      <c:h val="0.241414617076153"/>
                    </c:manualLayout>
                  </c15:layout>
                </c:ext>
              </c:extLst>
            </c:dLbl>
            <c:dLbl>
              <c:idx val="1"/>
              <c:layout/>
              <c:tx>
                <c:rich>
                  <a:bodyPr rot="0" spcFirstLastPara="0" vertOverflow="ellipsis" vert="horz" wrap="square" lIns="38100" tIns="19050" rIns="38100" bIns="19050" anchor="ctr" anchorCtr="1"/>
                  <a:lstStyle/>
                  <a:p>
                    <a:pPr>
                      <a:defRPr lang="zh-CN" sz="700" b="1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altLang="zh-CN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endPara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/>
              <c:tx>
                <c:rich>
                  <a:bodyPr rot="0" spcFirstLastPara="0" vertOverflow="ellipsis" vert="horz" wrap="square" lIns="38100" tIns="19050" rIns="38100" bIns="19050" anchor="ctr" anchorCtr="1"/>
                  <a:lstStyle/>
                  <a:p>
                    <a:pPr>
                      <a:defRPr lang="zh-CN" sz="700" b="1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altLang="zh-CN" sz="700" b="1" i="0" u="none" strike="noStrike" baseline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rPr>
                      <a:t>Logistical support</a:t>
                    </a:r>
                    <a:endPara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pPr>
                      <a:defRPr lang="zh-CN" sz="700" b="1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altLang="zh-CN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145</a:t>
                    </a:r>
                    <a:r>
                      <a:rPr lang="en-US" altLang="zh-CN" baseline="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people</a:t>
                    </a:r>
                    <a:r>
                      <a:rPr lang="en-US" altLang="zh-CN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
5%</a:t>
                    </a:r>
                    <a:endPara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286380371363132"/>
                  <c:y val="-0.252472540568733"/>
                </c:manualLayout>
              </c:layout>
              <c:tx>
                <c:rich>
                  <a:bodyPr rot="0" spcFirstLastPara="0" vertOverflow="ellipsis" vert="horz" wrap="square" lIns="38100" tIns="19050" rIns="38100" bIns="19050" anchor="ctr" anchorCtr="1"/>
                  <a:lstStyle/>
                  <a:p>
                    <a:pPr>
                      <a:defRPr lang="zh-CN" sz="700" b="1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altLang="zh-CN" sz="700" b="1" i="0" u="none" strike="noStrike" baseline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rPr>
                      <a:t>R&amp;D institutions: </a:t>
                    </a:r>
                    <a:r>
                      <a:rPr lang="en-US" altLang="zh-CN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2175</a:t>
                    </a:r>
                    <a:r>
                      <a:rPr lang="en-US" altLang="zh-CN" baseline="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people</a:t>
                    </a:r>
                    <a:r>
                      <a:rPr lang="en-US" altLang="zh-CN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
83%</a:t>
                    </a:r>
                    <a:endPara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72981638386099"/>
                      <c:h val="0.20400247981371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7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Administration: 149 people</c:v>
                </c:pt>
                <c:pt idx="1">
                  <c:v>Technical Support and Support Units: 191 people</c:v>
                </c:pt>
                <c:pt idx="2">
                  <c:v>Logistics and Support Units: 145 people</c:v>
                </c:pt>
                <c:pt idx="3">
                  <c:v>Research Units: 2,294 people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149</c:v>
                </c:pt>
                <c:pt idx="1">
                  <c:v>191</c:v>
                </c:pt>
                <c:pt idx="2">
                  <c:v>145</c:v>
                </c:pt>
                <c:pt idx="3">
                  <c:v>2294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lang="zh-CN" sz="700" b="1"/>
      </a:pPr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D79C78-765C-476B-9402-5D4D36A8B8DF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27108D5A-C4EF-471A-9CD4-B4A8D5E539BA}">
      <dgm:prSet phldrT="[文本]" custT="1"/>
      <dgm:spPr>
        <a:solidFill>
          <a:srgbClr val="F38D0A"/>
        </a:solidFill>
      </dgm:spPr>
      <dgm:t>
        <a:bodyPr/>
        <a:lstStyle/>
        <a:p>
          <a:r>
            <a:rPr lang="en-US" sz="1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rPr>
            <a:t>A Unified Whole </a:t>
          </a:r>
        </a:p>
      </dgm:t>
    </dgm:pt>
    <dgm:pt modelId="{FC7C0C3C-BA10-43AC-B8FD-648B579DE8C6}" cxnId="{0EA8BAE9-97AB-4646-9BAE-0663CA178CAA}" type="parTrans">
      <dgm:prSet/>
      <dgm:spPr/>
      <dgm:t>
        <a:bodyPr/>
        <a:lstStyle/>
        <a:p>
          <a:endParaRPr lang="zh-CN" altLang="en-US" sz="1400" b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230CFA5A-CE12-418B-90CE-C13DE60A2583}" cxnId="{0EA8BAE9-97AB-4646-9BAE-0663CA178CAA}" type="sibTrans">
      <dgm:prSet/>
      <dgm:spPr/>
      <dgm:t>
        <a:bodyPr/>
        <a:lstStyle/>
        <a:p>
          <a:endParaRPr lang="zh-CN" altLang="en-US" sz="1400" b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4CDA9DA0-A589-42E7-8385-972144652915}">
      <dgm:prSet phldrT="[文本]" custT="1"/>
      <dgm:sp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100000">
              <a:srgbClr val="F38D0A"/>
            </a:gs>
          </a:gsLst>
          <a:lin ang="8100000" scaled="1"/>
          <a:tileRect/>
        </a:gradFill>
      </dgm:spPr>
      <dgm:t>
        <a:bodyPr/>
        <a:lstStyle/>
        <a:p>
          <a:r>
            <a:rPr lang="en-US" sz="1200" b="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rPr>
            <a:t>Unified strategic planning</a:t>
          </a:r>
        </a:p>
      </dgm:t>
    </dgm:pt>
    <dgm:pt modelId="{2C942A0E-2FB5-4237-8195-79EEF2FCFDA9}" cxnId="{7A1FC5D4-241A-40CF-83CF-FD6F474D18BA}" type="parTrans">
      <dgm:prSet/>
      <dgm:spPr/>
      <dgm:t>
        <a:bodyPr/>
        <a:lstStyle/>
        <a:p>
          <a:endParaRPr lang="zh-CN" altLang="en-US" sz="1400" b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A340FE9B-39DF-4CE5-84D3-8D5089397B47}" cxnId="{7A1FC5D4-241A-40CF-83CF-FD6F474D18BA}" type="sibTrans">
      <dgm:prSet/>
      <dgm:spPr/>
      <dgm:t>
        <a:bodyPr/>
        <a:lstStyle/>
        <a:p>
          <a:endParaRPr lang="zh-CN" altLang="en-US" sz="1400" b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BF94218B-8722-4A5D-94A0-68A6F6E8647E}">
      <dgm:prSet phldrT="[文本]" custT="1"/>
      <dgm:spPr>
        <a:gradFill flip="none" rotWithShape="1">
          <a:gsLst>
            <a:gs pos="0">
              <a:srgbClr val="F79646">
                <a:lumMod val="5000"/>
                <a:lumOff val="95000"/>
              </a:srgbClr>
            </a:gs>
            <a:gs pos="100000">
              <a:srgbClr val="F38D0A"/>
            </a:gs>
          </a:gsLst>
          <a:lin ang="8100000" scaled="1"/>
          <a:tileRect/>
        </a:gra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113792" tIns="113792" rIns="113792" bIns="113792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rPr>
            <a:t>Unified system design</a:t>
          </a:r>
        </a:p>
      </dgm:t>
    </dgm:pt>
    <dgm:pt modelId="{D5672C62-3D2C-4032-8791-5A63C3939D2A}" cxnId="{CB37905A-5731-418C-A30E-DC42444B7894}" type="parTrans">
      <dgm:prSet/>
      <dgm:spPr/>
      <dgm:t>
        <a:bodyPr/>
        <a:lstStyle/>
        <a:p>
          <a:endParaRPr lang="zh-CN" altLang="en-US" sz="1400" b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CDC15101-154D-4A70-9D8A-DC2C4A187444}" cxnId="{CB37905A-5731-418C-A30E-DC42444B7894}" type="sibTrans">
      <dgm:prSet/>
      <dgm:spPr/>
      <dgm:t>
        <a:bodyPr/>
        <a:lstStyle/>
        <a:p>
          <a:endParaRPr lang="zh-CN" altLang="en-US" sz="1400" b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902F47FA-2262-4399-9412-7BEEA14F55E5}">
      <dgm:prSet phldrT="[文本]" custT="1"/>
      <dgm:spPr>
        <a:gradFill flip="none" rotWithShape="1">
          <a:gsLst>
            <a:gs pos="0">
              <a:srgbClr val="F79646">
                <a:lumMod val="5000"/>
                <a:lumOff val="95000"/>
              </a:srgbClr>
            </a:gs>
            <a:gs pos="100000">
              <a:srgbClr val="F38D0A"/>
            </a:gs>
          </a:gsLst>
          <a:lin ang="8100000" scaled="1"/>
          <a:tileRect/>
        </a:gra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113792" tIns="113792" rIns="113792" bIns="113792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rPr>
            <a:t>Unified project advancement</a:t>
          </a:r>
        </a:p>
      </dgm:t>
    </dgm:pt>
    <dgm:pt modelId="{844DAC54-E916-40AE-93D8-535EB7B0AB20}" cxnId="{7E870B52-2C32-4303-AF8D-BC29BAA63D2B}" type="parTrans">
      <dgm:prSet/>
      <dgm:spPr/>
      <dgm:t>
        <a:bodyPr/>
        <a:lstStyle/>
        <a:p>
          <a:endParaRPr lang="zh-CN" altLang="en-US" sz="1400" b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AD6CD67B-7E02-4558-97DE-BB3BA64C0524}" cxnId="{7E870B52-2C32-4303-AF8D-BC29BAA63D2B}" type="sibTrans">
      <dgm:prSet/>
      <dgm:spPr/>
      <dgm:t>
        <a:bodyPr/>
        <a:lstStyle/>
        <a:p>
          <a:endParaRPr lang="zh-CN" altLang="en-US" sz="1400" b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3C40D2F6-031D-486A-9F56-1324A0BAFDD9}">
      <dgm:prSet phldrT="[文本]" custT="1"/>
      <dgm:spPr>
        <a:gradFill flip="none" rotWithShape="1">
          <a:gsLst>
            <a:gs pos="0">
              <a:srgbClr val="F79646">
                <a:lumMod val="5000"/>
                <a:lumOff val="95000"/>
              </a:srgbClr>
            </a:gs>
            <a:gs pos="100000">
              <a:srgbClr val="F38D0A"/>
            </a:gs>
          </a:gsLst>
          <a:lin ang="8100000" scaled="1"/>
          <a:tileRect/>
        </a:gradFill>
        <a:ln w="25400" cap="rnd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113792" tIns="113792" rIns="113792" bIns="113792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rPr>
            <a:t>Unified business coordination</a:t>
          </a:r>
        </a:p>
      </dgm:t>
    </dgm:pt>
    <dgm:pt modelId="{CA49D4CF-05BF-42FD-B323-812925015F22}" cxnId="{2AD6C788-EAA5-4C32-BD92-E2479494157B}" type="parTrans">
      <dgm:prSet/>
      <dgm:spPr/>
      <dgm:t>
        <a:bodyPr/>
        <a:lstStyle/>
        <a:p>
          <a:endParaRPr lang="zh-CN" altLang="en-US" sz="1400" b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0F1791AD-DEEE-45E2-84EC-C34460ECC844}" cxnId="{2AD6C788-EAA5-4C32-BD92-E2479494157B}" type="sibTrans">
      <dgm:prSet/>
      <dgm:spPr/>
      <dgm:t>
        <a:bodyPr/>
        <a:lstStyle/>
        <a:p>
          <a:endParaRPr lang="zh-CN" altLang="en-US" sz="1400" b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652A98DB-AD58-49C6-A49D-91BA2B921FBA}" type="pres">
      <dgm:prSet presAssocID="{0BD79C78-765C-476B-9402-5D4D36A8B8DF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FEA4B8B-6AC4-424E-BB8F-F972AC41A4DA}" type="pres">
      <dgm:prSet presAssocID="{0BD79C78-765C-476B-9402-5D4D36A8B8DF}" presName="matrix" presStyleCnt="0"/>
      <dgm:spPr/>
    </dgm:pt>
    <dgm:pt modelId="{63F7D865-CC00-4783-9D0F-B833F9E7567B}" type="pres">
      <dgm:prSet presAssocID="{0BD79C78-765C-476B-9402-5D4D36A8B8DF}" presName="tile1" presStyleLbl="node1" presStyleIdx="0" presStyleCnt="4"/>
      <dgm:spPr/>
    </dgm:pt>
    <dgm:pt modelId="{D9C8E775-3603-4375-87F3-103E7FD25195}" type="pres">
      <dgm:prSet presAssocID="{0BD79C78-765C-476B-9402-5D4D36A8B8DF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7EE1CAEA-A038-464C-83AE-148A367C6EEB}" type="pres">
      <dgm:prSet presAssocID="{0BD79C78-765C-476B-9402-5D4D36A8B8DF}" presName="tile2" presStyleLbl="node1" presStyleIdx="1" presStyleCnt="4"/>
      <dgm:spPr>
        <a:xfrm>
          <a:off x="1820032" y="0"/>
          <a:ext cx="1820032" cy="831501"/>
        </a:xfrm>
        <a:prstGeom prst="round1Rect">
          <a:avLst/>
        </a:prstGeom>
      </dgm:spPr>
    </dgm:pt>
    <dgm:pt modelId="{43FBFEE2-2700-46BA-9378-311BFA8F1FFF}" type="pres">
      <dgm:prSet presAssocID="{0BD79C78-765C-476B-9402-5D4D36A8B8DF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6C8D9DE9-9019-4D2C-8466-CC8EE09AA699}" type="pres">
      <dgm:prSet presAssocID="{0BD79C78-765C-476B-9402-5D4D36A8B8DF}" presName="tile3" presStyleLbl="node1" presStyleIdx="2" presStyleCnt="4"/>
      <dgm:spPr>
        <a:xfrm rot="10800000">
          <a:off x="0" y="831501"/>
          <a:ext cx="1820032" cy="831501"/>
        </a:xfrm>
        <a:prstGeom prst="round1Rect">
          <a:avLst/>
        </a:prstGeom>
      </dgm:spPr>
    </dgm:pt>
    <dgm:pt modelId="{161BFBE3-562C-4A55-8109-3E89B30C74BB}" type="pres">
      <dgm:prSet presAssocID="{0BD79C78-765C-476B-9402-5D4D36A8B8DF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DBBEDE45-F641-4A8F-97E2-995D99CFDB1C}" type="pres">
      <dgm:prSet presAssocID="{0BD79C78-765C-476B-9402-5D4D36A8B8DF}" presName="tile4" presStyleLbl="node1" presStyleIdx="3" presStyleCnt="4"/>
      <dgm:spPr>
        <a:xfrm rot="5400000">
          <a:off x="2314297" y="337235"/>
          <a:ext cx="831501" cy="1820032"/>
        </a:xfrm>
        <a:prstGeom prst="round1Rect">
          <a:avLst/>
        </a:prstGeom>
      </dgm:spPr>
    </dgm:pt>
    <dgm:pt modelId="{1BD530F4-4EB8-4A10-9CA2-6C83028DB5F5}" type="pres">
      <dgm:prSet presAssocID="{0BD79C78-765C-476B-9402-5D4D36A8B8DF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4D497834-DBB4-4308-905C-09C780067847}" type="pres">
      <dgm:prSet presAssocID="{0BD79C78-765C-476B-9402-5D4D36A8B8DF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D576B604-89AB-47EB-81E4-95CC12EE2537}" type="presOf" srcId="{902F47FA-2262-4399-9412-7BEEA14F55E5}" destId="{6C8D9DE9-9019-4D2C-8466-CC8EE09AA699}" srcOrd="0" destOrd="0" presId="urn:microsoft.com/office/officeart/2005/8/layout/matrix1"/>
    <dgm:cxn modelId="{680B510B-3D88-460A-8A45-DA2F5DA1FC78}" type="presOf" srcId="{0BD79C78-765C-476B-9402-5D4D36A8B8DF}" destId="{652A98DB-AD58-49C6-A49D-91BA2B921FBA}" srcOrd="0" destOrd="0" presId="urn:microsoft.com/office/officeart/2005/8/layout/matrix1"/>
    <dgm:cxn modelId="{0D813665-DD9F-4B08-8EB4-810226A22C5B}" type="presOf" srcId="{902F47FA-2262-4399-9412-7BEEA14F55E5}" destId="{161BFBE3-562C-4A55-8109-3E89B30C74BB}" srcOrd="1" destOrd="0" presId="urn:microsoft.com/office/officeart/2005/8/layout/matrix1"/>
    <dgm:cxn modelId="{D802324D-4AF7-4916-90D1-EACC9C70F341}" type="presOf" srcId="{4CDA9DA0-A589-42E7-8385-972144652915}" destId="{63F7D865-CC00-4783-9D0F-B833F9E7567B}" srcOrd="0" destOrd="0" presId="urn:microsoft.com/office/officeart/2005/8/layout/matrix1"/>
    <dgm:cxn modelId="{7E870B52-2C32-4303-AF8D-BC29BAA63D2B}" srcId="{27108D5A-C4EF-471A-9CD4-B4A8D5E539BA}" destId="{902F47FA-2262-4399-9412-7BEEA14F55E5}" srcOrd="2" destOrd="0" parTransId="{844DAC54-E916-40AE-93D8-535EB7B0AB20}" sibTransId="{AD6CD67B-7E02-4558-97DE-BB3BA64C0524}"/>
    <dgm:cxn modelId="{A61C3D52-90B7-4ABA-83AE-E3E98B80752C}" type="presOf" srcId="{BF94218B-8722-4A5D-94A0-68A6F6E8647E}" destId="{43FBFEE2-2700-46BA-9378-311BFA8F1FFF}" srcOrd="1" destOrd="0" presId="urn:microsoft.com/office/officeart/2005/8/layout/matrix1"/>
    <dgm:cxn modelId="{CB37905A-5731-418C-A30E-DC42444B7894}" srcId="{27108D5A-C4EF-471A-9CD4-B4A8D5E539BA}" destId="{BF94218B-8722-4A5D-94A0-68A6F6E8647E}" srcOrd="1" destOrd="0" parTransId="{D5672C62-3D2C-4032-8791-5A63C3939D2A}" sibTransId="{CDC15101-154D-4A70-9D8A-DC2C4A187444}"/>
    <dgm:cxn modelId="{516A017E-9FE8-4B91-809D-2E1FC83D7436}" type="presOf" srcId="{BF94218B-8722-4A5D-94A0-68A6F6E8647E}" destId="{7EE1CAEA-A038-464C-83AE-148A367C6EEB}" srcOrd="0" destOrd="0" presId="urn:microsoft.com/office/officeart/2005/8/layout/matrix1"/>
    <dgm:cxn modelId="{2AD6C788-EAA5-4C32-BD92-E2479494157B}" srcId="{27108D5A-C4EF-471A-9CD4-B4A8D5E539BA}" destId="{3C40D2F6-031D-486A-9F56-1324A0BAFDD9}" srcOrd="3" destOrd="0" parTransId="{CA49D4CF-05BF-42FD-B323-812925015F22}" sibTransId="{0F1791AD-DEEE-45E2-84EC-C34460ECC844}"/>
    <dgm:cxn modelId="{24A82BC3-545F-4C7C-89E7-705BB9AAB089}" type="presOf" srcId="{4CDA9DA0-A589-42E7-8385-972144652915}" destId="{D9C8E775-3603-4375-87F3-103E7FD25195}" srcOrd="1" destOrd="0" presId="urn:microsoft.com/office/officeart/2005/8/layout/matrix1"/>
    <dgm:cxn modelId="{2F93E9CE-0BC0-4628-9162-C157BF67F89A}" type="presOf" srcId="{3C40D2F6-031D-486A-9F56-1324A0BAFDD9}" destId="{1BD530F4-4EB8-4A10-9CA2-6C83028DB5F5}" srcOrd="1" destOrd="0" presId="urn:microsoft.com/office/officeart/2005/8/layout/matrix1"/>
    <dgm:cxn modelId="{7A1FC5D4-241A-40CF-83CF-FD6F474D18BA}" srcId="{27108D5A-C4EF-471A-9CD4-B4A8D5E539BA}" destId="{4CDA9DA0-A589-42E7-8385-972144652915}" srcOrd="0" destOrd="0" parTransId="{2C942A0E-2FB5-4237-8195-79EEF2FCFDA9}" sibTransId="{A340FE9B-39DF-4CE5-84D3-8D5089397B47}"/>
    <dgm:cxn modelId="{C4B072E8-16C4-4954-88C6-1DAEF4B16108}" type="presOf" srcId="{3C40D2F6-031D-486A-9F56-1324A0BAFDD9}" destId="{DBBEDE45-F641-4A8F-97E2-995D99CFDB1C}" srcOrd="0" destOrd="0" presId="urn:microsoft.com/office/officeart/2005/8/layout/matrix1"/>
    <dgm:cxn modelId="{0EA8BAE9-97AB-4646-9BAE-0663CA178CAA}" srcId="{0BD79C78-765C-476B-9402-5D4D36A8B8DF}" destId="{27108D5A-C4EF-471A-9CD4-B4A8D5E539BA}" srcOrd="0" destOrd="0" parTransId="{FC7C0C3C-BA10-43AC-B8FD-648B579DE8C6}" sibTransId="{230CFA5A-CE12-418B-90CE-C13DE60A2583}"/>
    <dgm:cxn modelId="{54EE33ED-2464-441D-96E5-C87AC4927A42}" type="presOf" srcId="{27108D5A-C4EF-471A-9CD4-B4A8D5E539BA}" destId="{4D497834-DBB4-4308-905C-09C780067847}" srcOrd="0" destOrd="0" presId="urn:microsoft.com/office/officeart/2005/8/layout/matrix1"/>
    <dgm:cxn modelId="{14D60642-76AB-4C1E-A8C4-E7319F52387D}" type="presParOf" srcId="{652A98DB-AD58-49C6-A49D-91BA2B921FBA}" destId="{FFEA4B8B-6AC4-424E-BB8F-F972AC41A4DA}" srcOrd="0" destOrd="0" presId="urn:microsoft.com/office/officeart/2005/8/layout/matrix1"/>
    <dgm:cxn modelId="{6E5753E9-C94F-4BF2-8CA1-0B0019D79304}" type="presParOf" srcId="{FFEA4B8B-6AC4-424E-BB8F-F972AC41A4DA}" destId="{63F7D865-CC00-4783-9D0F-B833F9E7567B}" srcOrd="0" destOrd="0" presId="urn:microsoft.com/office/officeart/2005/8/layout/matrix1"/>
    <dgm:cxn modelId="{DD1041BE-B4EC-4341-AA56-8A04F8F099B9}" type="presParOf" srcId="{FFEA4B8B-6AC4-424E-BB8F-F972AC41A4DA}" destId="{D9C8E775-3603-4375-87F3-103E7FD25195}" srcOrd="1" destOrd="0" presId="urn:microsoft.com/office/officeart/2005/8/layout/matrix1"/>
    <dgm:cxn modelId="{6E38EFCF-EAEE-40E1-AF30-ACBBAACB8C95}" type="presParOf" srcId="{FFEA4B8B-6AC4-424E-BB8F-F972AC41A4DA}" destId="{7EE1CAEA-A038-464C-83AE-148A367C6EEB}" srcOrd="2" destOrd="0" presId="urn:microsoft.com/office/officeart/2005/8/layout/matrix1"/>
    <dgm:cxn modelId="{E8375733-74CE-4C70-9EB2-3AD1EAE82101}" type="presParOf" srcId="{FFEA4B8B-6AC4-424E-BB8F-F972AC41A4DA}" destId="{43FBFEE2-2700-46BA-9378-311BFA8F1FFF}" srcOrd="3" destOrd="0" presId="urn:microsoft.com/office/officeart/2005/8/layout/matrix1"/>
    <dgm:cxn modelId="{49822448-25B3-42F2-8883-F32E545D6B4A}" type="presParOf" srcId="{FFEA4B8B-6AC4-424E-BB8F-F972AC41A4DA}" destId="{6C8D9DE9-9019-4D2C-8466-CC8EE09AA699}" srcOrd="4" destOrd="0" presId="urn:microsoft.com/office/officeart/2005/8/layout/matrix1"/>
    <dgm:cxn modelId="{6F83AAA7-6635-4AFB-A0E8-24DDF0CA911D}" type="presParOf" srcId="{FFEA4B8B-6AC4-424E-BB8F-F972AC41A4DA}" destId="{161BFBE3-562C-4A55-8109-3E89B30C74BB}" srcOrd="5" destOrd="0" presId="urn:microsoft.com/office/officeart/2005/8/layout/matrix1"/>
    <dgm:cxn modelId="{63F90B11-29C2-41DC-9E33-F8A4007BC447}" type="presParOf" srcId="{FFEA4B8B-6AC4-424E-BB8F-F972AC41A4DA}" destId="{DBBEDE45-F641-4A8F-97E2-995D99CFDB1C}" srcOrd="6" destOrd="0" presId="urn:microsoft.com/office/officeart/2005/8/layout/matrix1"/>
    <dgm:cxn modelId="{F4796083-B15F-4D35-A070-C477211B5AB5}" type="presParOf" srcId="{FFEA4B8B-6AC4-424E-BB8F-F972AC41A4DA}" destId="{1BD530F4-4EB8-4A10-9CA2-6C83028DB5F5}" srcOrd="7" destOrd="0" presId="urn:microsoft.com/office/officeart/2005/8/layout/matrix1"/>
    <dgm:cxn modelId="{60C05BBD-A4E4-4C3F-815D-67EC9212BF3E}" type="presParOf" srcId="{652A98DB-AD58-49C6-A49D-91BA2B921FBA}" destId="{4D497834-DBB4-4308-905C-09C780067847}" srcOrd="1" destOrd="0" presId="urn:microsoft.com/office/officeart/2005/8/layout/matrix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F7D865-CC00-4783-9D0F-B833F9E7567B}">
      <dsp:nvSpPr>
        <dsp:cNvPr id="0" name=""/>
        <dsp:cNvSpPr/>
      </dsp:nvSpPr>
      <dsp:spPr>
        <a:xfrm rot="16200000">
          <a:off x="494265" y="-494265"/>
          <a:ext cx="831501" cy="1820032"/>
        </a:xfrm>
        <a:prstGeom prst="round1Rect">
          <a:avLst/>
        </a:prstGeom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100000">
              <a:srgbClr val="F38D0A"/>
            </a:gs>
          </a:gsLst>
          <a:lin ang="81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rPr>
            <a:t>Unified strategic planning</a:t>
          </a:r>
        </a:p>
      </dsp:txBody>
      <dsp:txXfrm rot="5400000">
        <a:off x="0" y="0"/>
        <a:ext cx="1820032" cy="623625"/>
      </dsp:txXfrm>
    </dsp:sp>
    <dsp:sp modelId="{7EE1CAEA-A038-464C-83AE-148A367C6EEB}">
      <dsp:nvSpPr>
        <dsp:cNvPr id="0" name=""/>
        <dsp:cNvSpPr/>
      </dsp:nvSpPr>
      <dsp:spPr>
        <a:xfrm>
          <a:off x="1820032" y="0"/>
          <a:ext cx="1820032" cy="831501"/>
        </a:xfrm>
        <a:prstGeom prst="round1Rect">
          <a:avLst/>
        </a:prstGeom>
        <a:gradFill flip="none" rotWithShape="1">
          <a:gsLst>
            <a:gs pos="0">
              <a:srgbClr val="F79646">
                <a:lumMod val="5000"/>
                <a:lumOff val="95000"/>
              </a:srgbClr>
            </a:gs>
            <a:gs pos="100000">
              <a:srgbClr val="F38D0A"/>
            </a:gs>
          </a:gsLst>
          <a:lin ang="8100000" scaled="1"/>
          <a:tileRect/>
        </a:gra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rPr>
            <a:t>Unified system design</a:t>
          </a:r>
        </a:p>
      </dsp:txBody>
      <dsp:txXfrm>
        <a:off x="1820032" y="0"/>
        <a:ext cx="1820032" cy="623625"/>
      </dsp:txXfrm>
    </dsp:sp>
    <dsp:sp modelId="{6C8D9DE9-9019-4D2C-8466-CC8EE09AA699}">
      <dsp:nvSpPr>
        <dsp:cNvPr id="0" name=""/>
        <dsp:cNvSpPr/>
      </dsp:nvSpPr>
      <dsp:spPr>
        <a:xfrm rot="10800000">
          <a:off x="0" y="831501"/>
          <a:ext cx="1820032" cy="831501"/>
        </a:xfrm>
        <a:prstGeom prst="round1Rect">
          <a:avLst/>
        </a:prstGeom>
        <a:gradFill flip="none" rotWithShape="1">
          <a:gsLst>
            <a:gs pos="0">
              <a:srgbClr val="F79646">
                <a:lumMod val="5000"/>
                <a:lumOff val="95000"/>
              </a:srgbClr>
            </a:gs>
            <a:gs pos="100000">
              <a:srgbClr val="F38D0A"/>
            </a:gs>
          </a:gsLst>
          <a:lin ang="8100000" scaled="1"/>
          <a:tileRect/>
        </a:gra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rPr>
            <a:t>Unified project advancement</a:t>
          </a:r>
        </a:p>
      </dsp:txBody>
      <dsp:txXfrm rot="10800000">
        <a:off x="0" y="1039376"/>
        <a:ext cx="1820032" cy="623625"/>
      </dsp:txXfrm>
    </dsp:sp>
    <dsp:sp modelId="{DBBEDE45-F641-4A8F-97E2-995D99CFDB1C}">
      <dsp:nvSpPr>
        <dsp:cNvPr id="0" name=""/>
        <dsp:cNvSpPr/>
      </dsp:nvSpPr>
      <dsp:spPr>
        <a:xfrm rot="5400000">
          <a:off x="2314297" y="337235"/>
          <a:ext cx="831501" cy="1820032"/>
        </a:xfrm>
        <a:prstGeom prst="round1Rect">
          <a:avLst/>
        </a:prstGeom>
        <a:gradFill flip="none" rotWithShape="1">
          <a:gsLst>
            <a:gs pos="0">
              <a:srgbClr val="F79646">
                <a:lumMod val="5000"/>
                <a:lumOff val="95000"/>
              </a:srgbClr>
            </a:gs>
            <a:gs pos="100000">
              <a:srgbClr val="F38D0A"/>
            </a:gs>
          </a:gsLst>
          <a:lin ang="8100000" scaled="1"/>
          <a:tileRect/>
        </a:gradFill>
        <a:ln w="25400" cap="rnd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rPr>
            <a:t>Unified business coordination</a:t>
          </a:r>
        </a:p>
      </dsp:txBody>
      <dsp:txXfrm rot="-5400000">
        <a:off x="1820032" y="1039376"/>
        <a:ext cx="1820032" cy="623625"/>
      </dsp:txXfrm>
    </dsp:sp>
    <dsp:sp modelId="{4D497834-DBB4-4308-905C-09C780067847}">
      <dsp:nvSpPr>
        <dsp:cNvPr id="0" name=""/>
        <dsp:cNvSpPr/>
      </dsp:nvSpPr>
      <dsp:spPr>
        <a:xfrm>
          <a:off x="1274022" y="623625"/>
          <a:ext cx="1092019" cy="415750"/>
        </a:xfrm>
        <a:prstGeom prst="roundRect">
          <a:avLst/>
        </a:prstGeom>
        <a:solidFill>
          <a:srgbClr val="F38D0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rPr>
            <a:t>A Unified Whole </a:t>
          </a:r>
        </a:p>
      </dsp:txBody>
      <dsp:txXfrm>
        <a:off x="1294317" y="643920"/>
        <a:ext cx="1051429" cy="3751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type="round1Rect" r:blip="" rot="270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parTxLTRAlign" val="l"/>
                  <dgm:param type="parTxRTLAlign" val="r"/>
                  <dgm:param type="txAnchorVert" val="t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type="rect" r:blip="" rot="270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parTxLTRAlign" val="l"/>
                  <dgm:param type="parTxRTLAlign" val="r"/>
                  <dgm:param type="txAnchorVert" val="t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type="round1Rect" r:blip="" rot="180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parTxLTRAlign" val="l"/>
                  <dgm:param type="parTxRTLAlign" val="r"/>
                  <dgm:param type="txAnchorVert" val="t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type="rect" r:blip="" rot="180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type="round1Rect" r:blip="" rot="90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parTxLTRAlign" val="l"/>
                  <dgm:param type="parTxRTLAlign" val="r"/>
                  <dgm:param type="txAnchorVert" val="t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type="rect" r:blip="" rot="90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60AD22-9198-4A6D-83ED-3FA721E04D3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428EAA-D7D7-4580-83AC-5B5B7CE1FAF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AF393342-462D-47FB-A8D3-207DB1A83B0D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A6D31226-CBBB-4746-9592-017743BF18E7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A6D31226-CBBB-4746-9592-017743BF18E7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C47CCAEA-CFEA-4B86-887B-1EED8C07A66C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C47CCAEA-CFEA-4B86-887B-1EED8C07A66C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C47CCAEA-CFEA-4B86-887B-1EED8C07A66C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9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latin typeface="Arial" panose="020B0604020202020204" pitchFamily="34" charset="0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C47CCAEA-CFEA-4B86-887B-1EED8C07A66C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4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4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C47CCAEA-CFEA-4B86-887B-1EED8C07A66C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C47CCAEA-CFEA-4B86-887B-1EED8C07A66C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C47CCAEA-CFEA-4B86-887B-1EED8C07A66C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Box 2"/>
          <p:cNvSpPr txBox="1"/>
          <p:nvPr userDrawn="1"/>
        </p:nvSpPr>
        <p:spPr>
          <a:xfrm>
            <a:off x="533400" y="4857750"/>
            <a:ext cx="2992050" cy="92333"/>
          </a:xfrm>
          <a:prstGeom prst="rect">
            <a:avLst/>
          </a:prstGeom>
          <a:noFill/>
          <a:ln w="9525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6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</a:rPr>
              <a:t>Research Institute of Petroleum Exploration and Development (CNPC)</a:t>
            </a:r>
            <a:endParaRPr lang="en-US" altLang="zh-CN" sz="6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388424" y="4813161"/>
            <a:ext cx="611088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47CCAEA-CFEA-4B86-887B-1EED8C07A66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95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C47CCAEA-CFEA-4B86-887B-1EED8C07A66C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9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C47CCAEA-CFEA-4B86-887B-1EED8C07A66C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1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9.jpeg"/><Relationship Id="rId8" Type="http://schemas.openxmlformats.org/officeDocument/2006/relationships/image" Target="../media/image18.png"/><Relationship Id="rId7" Type="http://schemas.openxmlformats.org/officeDocument/2006/relationships/image" Target="../media/image17.png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Relationship Id="rId32" Type="http://schemas.openxmlformats.org/officeDocument/2006/relationships/slideLayout" Target="../slideLayouts/slideLayout7.xml"/><Relationship Id="rId31" Type="http://schemas.openxmlformats.org/officeDocument/2006/relationships/image" Target="../media/image41.jpeg"/><Relationship Id="rId30" Type="http://schemas.openxmlformats.org/officeDocument/2006/relationships/image" Target="../media/image40.png"/><Relationship Id="rId3" Type="http://schemas.openxmlformats.org/officeDocument/2006/relationships/image" Target="../media/image13.png"/><Relationship Id="rId29" Type="http://schemas.openxmlformats.org/officeDocument/2006/relationships/image" Target="../media/image39.png"/><Relationship Id="rId28" Type="http://schemas.openxmlformats.org/officeDocument/2006/relationships/image" Target="../media/image38.png"/><Relationship Id="rId27" Type="http://schemas.openxmlformats.org/officeDocument/2006/relationships/image" Target="../media/image37.jpeg"/><Relationship Id="rId26" Type="http://schemas.openxmlformats.org/officeDocument/2006/relationships/image" Target="../media/image36.jpeg"/><Relationship Id="rId25" Type="http://schemas.openxmlformats.org/officeDocument/2006/relationships/image" Target="../media/image35.jpeg"/><Relationship Id="rId24" Type="http://schemas.openxmlformats.org/officeDocument/2006/relationships/image" Target="../media/image34.png"/><Relationship Id="rId23" Type="http://schemas.openxmlformats.org/officeDocument/2006/relationships/image" Target="../media/image33.jpeg"/><Relationship Id="rId22" Type="http://schemas.openxmlformats.org/officeDocument/2006/relationships/image" Target="../media/image32.png"/><Relationship Id="rId21" Type="http://schemas.openxmlformats.org/officeDocument/2006/relationships/image" Target="../media/image31.png"/><Relationship Id="rId20" Type="http://schemas.openxmlformats.org/officeDocument/2006/relationships/image" Target="../media/image30.png"/><Relationship Id="rId2" Type="http://schemas.openxmlformats.org/officeDocument/2006/relationships/image" Target="../media/image12.png"/><Relationship Id="rId19" Type="http://schemas.openxmlformats.org/officeDocument/2006/relationships/image" Target="../media/image29.jpeg"/><Relationship Id="rId18" Type="http://schemas.openxmlformats.org/officeDocument/2006/relationships/image" Target="../media/image28.png"/><Relationship Id="rId17" Type="http://schemas.openxmlformats.org/officeDocument/2006/relationships/image" Target="../media/image27.png"/><Relationship Id="rId16" Type="http://schemas.openxmlformats.org/officeDocument/2006/relationships/image" Target="../media/image26.png"/><Relationship Id="rId15" Type="http://schemas.openxmlformats.org/officeDocument/2006/relationships/image" Target="../media/image25.png"/><Relationship Id="rId14" Type="http://schemas.openxmlformats.org/officeDocument/2006/relationships/image" Target="../media/image24.jpeg"/><Relationship Id="rId13" Type="http://schemas.openxmlformats.org/officeDocument/2006/relationships/image" Target="../media/image23.png"/><Relationship Id="rId12" Type="http://schemas.openxmlformats.org/officeDocument/2006/relationships/image" Target="../media/image22.png"/><Relationship Id="rId11" Type="http://schemas.openxmlformats.org/officeDocument/2006/relationships/image" Target="../media/image21.jpeg"/><Relationship Id="rId10" Type="http://schemas.openxmlformats.org/officeDocument/2006/relationships/image" Target="../media/image20.png"/><Relationship Id="rId1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49.png"/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hart" Target="../charts/chart2.xml"/><Relationship Id="rId1" Type="http://schemas.openxmlformats.org/officeDocument/2006/relationships/chart" Target="../charts/char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1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emf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150640" y="2139702"/>
            <a:ext cx="6842720" cy="101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ts val="3620"/>
              </a:lnSpc>
            </a:pP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Technology Innovation and Energy Transition of CNPC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2"/>
          <p:cNvSpPr txBox="1"/>
          <p:nvPr/>
        </p:nvSpPr>
        <p:spPr>
          <a:xfrm>
            <a:off x="0" y="4317266"/>
            <a:ext cx="914400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11</a:t>
            </a:r>
            <a:r>
              <a:rPr lang="en-US" sz="1600" baseline="30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th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October, 2023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323849" y="771644"/>
            <a:ext cx="5688311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9pPr>
          </a:lstStyle>
          <a:p>
            <a:pPr lvl="0"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Technology </a:t>
            </a:r>
            <a:r>
              <a:rPr lang="en-US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Innovation System </a:t>
            </a:r>
            <a:r>
              <a:rPr kumimoji="0" lang="en-US" sz="1800" i="0" u="none" strike="noStrike" cap="none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- R&amp;D System</a:t>
            </a:r>
            <a:endParaRPr kumimoji="0" lang="en-US" sz="1800" i="0" u="none" strike="noStrike" cap="none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5" name="Rectangle 3"/>
          <p:cNvSpPr/>
          <p:nvPr/>
        </p:nvSpPr>
        <p:spPr>
          <a:xfrm>
            <a:off x="323849" y="1131261"/>
            <a:ext cx="8566151" cy="854136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algn="just" fontAlgn="auto">
              <a:lnSpc>
                <a:spcPct val="150000"/>
              </a:lnSpc>
              <a:buClr>
                <a:srgbClr val="FF0000"/>
              </a:buClr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Based on the level of S&amp;T maturity, the system is divided into</a:t>
            </a: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three levels and ten directions or focus areas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.Totally </a:t>
            </a: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50 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science and technology projects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are deployed to support various business units.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aphicFrame>
        <p:nvGraphicFramePr>
          <p:cNvPr id="33" name="Group 162"/>
          <p:cNvGraphicFramePr>
            <a:graphicFrameLocks noGrp="1"/>
          </p:cNvGraphicFramePr>
          <p:nvPr/>
        </p:nvGraphicFramePr>
        <p:xfrm>
          <a:off x="395694" y="1923420"/>
          <a:ext cx="8425180" cy="2700020"/>
        </p:xfrm>
        <a:graphic>
          <a:graphicData uri="http://schemas.openxmlformats.org/drawingml/2006/table">
            <a:tbl>
              <a:tblPr/>
              <a:tblGrid>
                <a:gridCol w="504825"/>
                <a:gridCol w="1027505"/>
                <a:gridCol w="720080"/>
                <a:gridCol w="792088"/>
                <a:gridCol w="648072"/>
                <a:gridCol w="592430"/>
                <a:gridCol w="539750"/>
                <a:gridCol w="619125"/>
                <a:gridCol w="461125"/>
                <a:gridCol w="720000"/>
                <a:gridCol w="720000"/>
                <a:gridCol w="596042"/>
                <a:gridCol w="483958"/>
              </a:tblGrid>
              <a:tr h="9448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No.</a:t>
                      </a: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6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Project type</a:t>
                      </a: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6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Exploration</a:t>
                      </a: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6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Development</a:t>
                      </a: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6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Refining</a:t>
                      </a: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6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Chemicals</a:t>
                      </a: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6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Storage and transportation</a:t>
                      </a: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6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Overseas</a:t>
                      </a: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6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Engineering technology</a:t>
                      </a: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6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Safety, environmental protection and energy and water saving</a:t>
                      </a: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6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Unconventional and New Energy</a:t>
                      </a: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6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Decision support</a:t>
                      </a: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6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Total</a:t>
                      </a: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6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52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1</a:t>
                      </a: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6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Foundational and disruptive technologies</a:t>
                      </a: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6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2</a:t>
                      </a: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6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2</a:t>
                      </a: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6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1</a:t>
                      </a: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6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1</a:t>
                      </a: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6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6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altLang="zh-CN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6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3</a:t>
                      </a: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6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6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1</a:t>
                      </a: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6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6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10</a:t>
                      </a: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6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52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2</a:t>
                      </a: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6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Technical breakthroughs and experimentation</a:t>
                      </a: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6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4</a:t>
                      </a: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6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5</a:t>
                      </a: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6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4</a:t>
                      </a: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6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4</a:t>
                      </a: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6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3</a:t>
                      </a: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6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altLang="zh-CN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6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4</a:t>
                      </a: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6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6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1</a:t>
                      </a: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6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6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25</a:t>
                      </a: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6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52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3</a:t>
                      </a: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6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Supporting promotion and industrialization</a:t>
                      </a: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6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2</a:t>
                      </a: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6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2</a:t>
                      </a: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6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1</a:t>
                      </a: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6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1</a:t>
                      </a: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6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6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3</a:t>
                      </a: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6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3</a:t>
                      </a: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6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2</a:t>
                      </a: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6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6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1</a:t>
                      </a: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6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15</a:t>
                      </a: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6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1911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Total</a:t>
                      </a: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6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8</a:t>
                      </a: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6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9</a:t>
                      </a: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6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6</a:t>
                      </a: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6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6</a:t>
                      </a: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6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3</a:t>
                      </a: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6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3</a:t>
                      </a: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6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10</a:t>
                      </a: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6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2</a:t>
                      </a: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6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2</a:t>
                      </a: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6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1</a:t>
                      </a: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6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50</a:t>
                      </a: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6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8388424" y="4813161"/>
            <a:ext cx="611088" cy="273844"/>
          </a:xfrm>
        </p:spPr>
        <p:txBody>
          <a:bodyPr/>
          <a:lstStyle/>
          <a:p>
            <a:pPr algn="r"/>
            <a:fld id="{C47CCAEA-CFEA-4B86-887B-1EED8C07A66C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TextBox 2"/>
          <p:cNvSpPr txBox="1"/>
          <p:nvPr/>
        </p:nvSpPr>
        <p:spPr>
          <a:xfrm>
            <a:off x="457200" y="266656"/>
            <a:ext cx="391223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cap="none" normalizeH="0" baseline="0" noProof="0" dirty="0">
                <a:ln>
                  <a:noFill/>
                </a:ln>
                <a:solidFill>
                  <a:prstClr val="white"/>
                </a:solidFill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2. Technology Innovation of CNPC</a:t>
            </a:r>
            <a:endParaRPr kumimoji="0" lang="en-US" sz="1800" b="1" i="0" u="none" strike="noStrike" cap="none" normalizeH="0" baseline="0" noProof="0" dirty="0">
              <a:ln>
                <a:noFill/>
              </a:ln>
              <a:solidFill>
                <a:prstClr val="white"/>
              </a:solidFill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323849" y="918329"/>
            <a:ext cx="6120359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Technology Innovation System </a:t>
            </a:r>
            <a:r>
              <a:rPr kumimoji="0" lang="en-US" altLang="zh-CN" sz="1800" i="0" u="none" strike="noStrike" cap="none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– Platform System</a:t>
            </a:r>
            <a:endParaRPr kumimoji="0" lang="en-US" sz="1800" i="0" u="none" strike="noStrike" cap="none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5" name="Rectangle 3"/>
          <p:cNvSpPr/>
          <p:nvPr/>
        </p:nvSpPr>
        <p:spPr>
          <a:xfrm>
            <a:off x="310305" y="1419622"/>
            <a:ext cx="8566151" cy="1368152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indent="457200" algn="just">
              <a:buClr>
                <a:srgbClr val="FF0000"/>
              </a:buClr>
            </a:pPr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Since 2006, CNPC has invested over 3 billion yuan to establish </a:t>
            </a:r>
            <a:r>
              <a:rPr lang="en-US" sz="1500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55</a:t>
            </a:r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key laboratories and test bases cover</a:t>
            </a:r>
            <a:r>
              <a:rPr lang="en-US" altLang="zh-CN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ing</a:t>
            </a:r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the entire upstream, midstream, and downstream business chains. It is the central enterprise with the highest number of national-level R&amp;D platforms (</a:t>
            </a:r>
            <a:r>
              <a:rPr lang="en-US" sz="1500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16</a:t>
            </a:r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), holding a dominant position in the national petroleum S&amp;T innovation system.</a:t>
            </a:r>
            <a:endParaRPr lang="en-US" sz="15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349993" y="3008562"/>
            <a:ext cx="4243388" cy="15859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04493" y="3003799"/>
            <a:ext cx="4203700" cy="1587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8388424" y="4813161"/>
            <a:ext cx="611088" cy="273844"/>
          </a:xfrm>
        </p:spPr>
        <p:txBody>
          <a:bodyPr/>
          <a:lstStyle/>
          <a:p>
            <a:pPr algn="r"/>
            <a:fld id="{C47CCAEA-CFEA-4B86-887B-1EED8C07A66C}" type="slidenum">
              <a:rPr lang="zh-CN" altLang="en-US" smtClean="0"/>
            </a:fld>
            <a:endParaRPr lang="zh-CN" altLang="en-US"/>
          </a:p>
        </p:txBody>
      </p:sp>
      <p:sp>
        <p:nvSpPr>
          <p:cNvPr id="9" name="TextBox 2"/>
          <p:cNvSpPr txBox="1"/>
          <p:nvPr/>
        </p:nvSpPr>
        <p:spPr>
          <a:xfrm>
            <a:off x="457200" y="266656"/>
            <a:ext cx="391223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cap="none" normalizeH="0" baseline="0" noProof="0" dirty="0">
                <a:ln>
                  <a:noFill/>
                </a:ln>
                <a:solidFill>
                  <a:prstClr val="white"/>
                </a:solidFill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2. Technology Innovation of CNPC</a:t>
            </a:r>
            <a:endParaRPr kumimoji="0" lang="en-US" sz="1800" b="1" i="0" u="none" strike="noStrike" cap="none" normalizeH="0" baseline="0" noProof="0" dirty="0">
              <a:ln>
                <a:noFill/>
              </a:ln>
              <a:solidFill>
                <a:prstClr val="white"/>
              </a:solidFill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323849" y="848406"/>
            <a:ext cx="5688311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9pPr>
          </a:lstStyle>
          <a:p>
            <a:pPr lvl="0"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Technology </a:t>
            </a:r>
            <a:r>
              <a:rPr kumimoji="0" lang="en-US" sz="1800" b="1" i="0" u="none" strike="noStrike" cap="none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Innovation System</a:t>
            </a:r>
            <a:r>
              <a:rPr kumimoji="0" lang="en-US" sz="1800" i="0" u="none" strike="noStrike" cap="none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- Support System</a:t>
            </a:r>
            <a:endParaRPr kumimoji="0" lang="en-US" sz="1800" i="0" u="none" strike="noStrike" cap="none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5" name="Rectangle 3"/>
          <p:cNvSpPr/>
          <p:nvPr/>
        </p:nvSpPr>
        <p:spPr>
          <a:xfrm>
            <a:off x="323849" y="1191435"/>
            <a:ext cx="8376204" cy="715316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indent="457200" algn="just">
              <a:buClr>
                <a:srgbClr val="FF0000"/>
              </a:buClr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A comprehensive S&amp;T support system has been established that includes stable investment, well-developed institutional frameworks, and team-building efforts. The environment for S&amp;T innovation continues to improve.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" name="矩形 4"/>
          <p:cNvSpPr>
            <a:spLocks noChangeArrowheads="1"/>
          </p:cNvSpPr>
          <p:nvPr/>
        </p:nvSpPr>
        <p:spPr bwMode="auto">
          <a:xfrm>
            <a:off x="395605" y="2530475"/>
            <a:ext cx="3799840" cy="1333500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indent="541655" algn="just">
              <a:spcBef>
                <a:spcPts val="600"/>
              </a:spcBef>
              <a:buClr>
                <a:srgbClr val="CC0000"/>
              </a:buClr>
              <a:buNone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方正大黑简体" panose="02010601030101010101" pitchFamily="2" charset="-122"/>
              </a:rPr>
              <a:t>In 2022, the actual</a:t>
            </a:r>
            <a:r>
              <a:rPr lang="en-US" sz="14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方正大黑简体" panose="02010601030101010101" pitchFamily="2" charset="-122"/>
              </a:rPr>
              <a:t> </a:t>
            </a:r>
            <a:r>
              <a:rPr lang="en-US" sz="1400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方正大黑简体" panose="02010601030101010101" pitchFamily="2" charset="-122"/>
              </a:rPr>
              <a:t>expenditure reaching 27.74 billion yuan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方正大黑简体" panose="02010601030101010101" pitchFamily="2" charset="-122"/>
              </a:rPr>
              <a:t>, up 33% over the previous year. Calculated based on a total revenue of 3.4011 trillion yuan,</a:t>
            </a:r>
            <a:r>
              <a:rPr lang="en-US" sz="14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方正大黑简体" panose="02010601030101010101" pitchFamily="2" charset="-122"/>
              </a:rPr>
              <a:t> </a:t>
            </a:r>
            <a:r>
              <a:rPr lang="en-US" sz="1400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方正大黑简体" panose="02010601030101010101" pitchFamily="2" charset="-122"/>
              </a:rPr>
              <a:t>the R&amp;D investment intensity stands at 0.8%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方正大黑简体" panose="02010601030101010101" pitchFamily="2" charset="-122"/>
              </a:rPr>
              <a:t>.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方正大黑简体" panose="02010601030101010101" pitchFamily="2" charset="-122"/>
            </a:endParaRPr>
          </a:p>
        </p:txBody>
      </p:sp>
      <p:sp>
        <p:nvSpPr>
          <p:cNvPr id="7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8388424" y="4813161"/>
            <a:ext cx="611088" cy="273844"/>
          </a:xfrm>
        </p:spPr>
        <p:txBody>
          <a:bodyPr/>
          <a:lstStyle/>
          <a:p>
            <a:pPr algn="r"/>
            <a:fld id="{C47CCAEA-CFEA-4B86-887B-1EED8C07A66C}" type="slidenum">
              <a:rPr lang="zh-CN" altLang="en-US" smtClean="0"/>
            </a:fld>
            <a:endParaRPr lang="zh-CN" altLang="en-US" dirty="0"/>
          </a:p>
        </p:txBody>
      </p:sp>
      <p:grpSp>
        <p:nvGrpSpPr>
          <p:cNvPr id="5" name="组合 4"/>
          <p:cNvGrpSpPr/>
          <p:nvPr/>
        </p:nvGrpSpPr>
        <p:grpSpPr>
          <a:xfrm>
            <a:off x="4499610" y="2283460"/>
            <a:ext cx="4027805" cy="1992630"/>
            <a:chOff x="4511951" y="1848676"/>
            <a:chExt cx="4385300" cy="2833657"/>
          </a:xfrm>
        </p:grpSpPr>
        <p:pic>
          <p:nvPicPr>
            <p:cNvPr id="8" name="图片 14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4541892" y="2002977"/>
              <a:ext cx="4325418" cy="267935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" name="矩形 3"/>
            <p:cNvSpPr/>
            <p:nvPr/>
          </p:nvSpPr>
          <p:spPr>
            <a:xfrm rot="16200000">
              <a:off x="3975656" y="3028625"/>
              <a:ext cx="1310965" cy="2383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方正大黑简体" panose="02010601030101010101" pitchFamily="2" charset="-122"/>
                </a:rPr>
                <a:t>Amount(100 million RMB)</a:t>
              </a:r>
              <a:endPara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364088" y="1848676"/>
              <a:ext cx="2485362" cy="42620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方正大黑简体" panose="02010601030101010101" pitchFamily="2" charset="-122"/>
                </a:rPr>
                <a:t>R&amp;D Investment of CNPC from 2018-2022</a:t>
              </a:r>
              <a:endPara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5701323" y="4518788"/>
              <a:ext cx="1020727" cy="14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CN" sz="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方正大黑简体" panose="02010601030101010101" pitchFamily="2" charset="-122"/>
                </a:rPr>
                <a:t>R&amp;D Expenditure</a:t>
              </a:r>
              <a:endPara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6930641" y="4503203"/>
              <a:ext cx="1457783" cy="17518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CN" sz="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方正大黑简体" panose="02010601030101010101" pitchFamily="2" charset="-122"/>
                </a:rPr>
                <a:t>R&amp;D  Investment Intensity</a:t>
              </a:r>
              <a:endPara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 rot="16200000">
              <a:off x="8431289" y="3486103"/>
              <a:ext cx="693549" cy="2383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方正大黑简体" panose="02010601030101010101" pitchFamily="2" charset="-122"/>
                </a:rPr>
                <a:t>Intensity</a:t>
              </a:r>
              <a:endPara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15" name="TextBox 2"/>
          <p:cNvSpPr txBox="1"/>
          <p:nvPr/>
        </p:nvSpPr>
        <p:spPr>
          <a:xfrm>
            <a:off x="457200" y="266656"/>
            <a:ext cx="391223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cap="none" normalizeH="0" baseline="0" noProof="0" dirty="0">
                <a:ln>
                  <a:noFill/>
                </a:ln>
                <a:solidFill>
                  <a:prstClr val="white"/>
                </a:solidFill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2. Technology Innovation of CNPC</a:t>
            </a:r>
            <a:endParaRPr kumimoji="0" lang="en-US" sz="1800" b="1" i="0" u="none" strike="noStrike" cap="none" normalizeH="0" baseline="0" noProof="0" dirty="0">
              <a:ln>
                <a:noFill/>
              </a:ln>
              <a:solidFill>
                <a:prstClr val="white"/>
              </a:solidFill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323849" y="918329"/>
            <a:ext cx="3816103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9pPr>
          </a:lstStyle>
          <a:p>
            <a:pPr lvl="0"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kumimoji="0" lang="en-US" sz="1800" b="1" i="0" u="none" strike="noStrike" cap="none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Collaboration and Sharing</a:t>
            </a:r>
            <a:endParaRPr kumimoji="0" lang="en-US" sz="1800" b="1" i="0" u="none" strike="noStrike" cap="none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7" name="图片 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065193" y="3770210"/>
            <a:ext cx="1254125" cy="94615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0" name="组合 3"/>
          <p:cNvGrpSpPr/>
          <p:nvPr/>
        </p:nvGrpSpPr>
        <p:grpSpPr>
          <a:xfrm>
            <a:off x="6929190" y="1939251"/>
            <a:ext cx="1489075" cy="511175"/>
            <a:chOff x="6135648" y="1698647"/>
            <a:chExt cx="1975683" cy="646113"/>
          </a:xfrm>
        </p:grpSpPr>
        <p:pic>
          <p:nvPicPr>
            <p:cNvPr id="11" name="Picture 11" descr="H:\科技交流与合作工作目录\20100806BAK\2010科技交流与合作工作\Oil Company Logo\Chevron_logo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35648" y="1698647"/>
              <a:ext cx="1795464" cy="64611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2" name="矩形 11"/>
            <p:cNvSpPr/>
            <p:nvPr/>
          </p:nvSpPr>
          <p:spPr>
            <a:xfrm>
              <a:off x="6803336" y="1698647"/>
              <a:ext cx="1307995" cy="6461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3" name="Picture 10" descr="H:\科技交流与合作工作目录\20100806BAK\2010科技交流与合作工作\Oil Company Logo\BP_log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0040" y="1786851"/>
            <a:ext cx="585787" cy="635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Picture 2" descr="H:\科技交流与合作工作目录\20100806BAK\2010科技交流与合作工作\Oil Company Logo\CNOOC_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2592" y="2482176"/>
            <a:ext cx="847725" cy="889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" name="Picture 3" descr="H:\科技交流与合作工作目录\20100806BAK\2010科技交流与合作工作\Oil Company Logo\Gazprom_log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21190" y="2666326"/>
            <a:ext cx="1017587" cy="488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" name="Picture 5" descr="H:\科技交流与合作工作目录\20100806BAK\2010科技交流与合作工作\Oil Company Logo\Petronas_logo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92777" y="3648294"/>
            <a:ext cx="1063625" cy="495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" name="Picture 6" descr="H:\科技交流与合作工作目录\20100806BAK\2010科技交流与合作工作\Oil Company Logo\Shell_logo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313115" y="1936076"/>
            <a:ext cx="460375" cy="425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" name="Picture 7" descr="H:\科技交流与合作工作目录\20100806BAK\2010科技交流与合作工作\Oil Company Logo\Sinopec_logo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80778" y="1713151"/>
            <a:ext cx="596900" cy="631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" name="Picture 12" descr="H:\Documents\Drive's HandBook\Pic\exxonMobilHeaderLogo2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021842" y="2715856"/>
            <a:ext cx="1069975" cy="209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" name="Picture 14" descr="H:\科技交流与合作工作目录\20100806BAK\2010科技交流与合作工作\Oil Company Logo\Schlumberger_logo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919290" y="3067646"/>
            <a:ext cx="1311275" cy="48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" name="Picture 18" descr="C:\Documents and Settings\CNPC\My Documents\My Pictures\10index_topimg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232025" y="1723390"/>
            <a:ext cx="1619250" cy="5378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" name="Picture 19" descr="C:\Documents and Settings\CNPC\My Documents\My Pictures\sylogo.gi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225427" y="3964583"/>
            <a:ext cx="2144713" cy="4111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" name="Picture 16" descr="H:\科技交流与合作工作目录\20100806BAK\2010科技交流与合作工作\Oil Company Logo\Rosnef_logo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597527" y="2656801"/>
            <a:ext cx="1022350" cy="539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" name="Picture 21" descr="C:\Documents and Settings\CNPC\My Documents\My Pictures\img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533277" y="1706324"/>
            <a:ext cx="523875" cy="52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" name="Picture 15" descr="H:\科技交流与合作工作目录\20100806BAK\2010科技交流与合作工作\Oil Company Logo\Sundpet_logo.gif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7913609" y="4072593"/>
            <a:ext cx="476250" cy="5857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" name="Picture 33" descr="C:\Documents and Settings\CNPC\My Documents\My Pictures\logo_1_0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4370140" y="3866476"/>
            <a:ext cx="558800" cy="558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" name="图片 2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574427" y="3519726"/>
            <a:ext cx="714375" cy="714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" name="图片 2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7293918" y="4082574"/>
            <a:ext cx="523875" cy="485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" name="Picture 25" descr="C:\Documents and Settings\CNPC\My Documents\My Pictures\halliburton_logo.jp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4022090" y="3589655"/>
            <a:ext cx="1346835" cy="200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" name="图片 1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5548065" y="3282276"/>
            <a:ext cx="1008062" cy="463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" name="图片 1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6703765" y="3317201"/>
            <a:ext cx="1295400" cy="3921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" name="图片 2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5146427" y="4058563"/>
            <a:ext cx="655638" cy="365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Picture 5"/>
          <p:cNvPicPr>
            <a:picLocks noChangeAspect="1"/>
          </p:cNvPicPr>
          <p:nvPr/>
        </p:nvPicPr>
        <p:blipFill>
          <a:blip r:embed="rId23" cstate="print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80237" y="4431903"/>
            <a:ext cx="1398587" cy="266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" name="图片 34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6264821" y="3789538"/>
            <a:ext cx="350837" cy="530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6" name="图片 1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2811337" y="2450426"/>
            <a:ext cx="625475" cy="6175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" name="Picture 39" descr="https://gimg2.baidu.com/image_search/src=http%3A%2F%2F5b0988e595225.cdn.sohucs.com%2Fimages%2F20180606%2Ff46e00d14d12417bb4a462c4b13f4fe3.jpeg&amp;refer=http%3A%2F%2F5b0988e595225.cdn.sohucs.com&amp;app=2002&amp;size=f9999,10000&amp;q=a80&amp;n=0&amp;g=0n&amp;fmt=jpeg?sec=1629342600&amp;t=23954c95569ff8761a45d99666c4d034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1776039" y="3242906"/>
            <a:ext cx="1649413" cy="520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" name="图片 1"/>
          <p:cNvPicPr>
            <a:picLocks noChangeAspect="1"/>
          </p:cNvPicPr>
          <p:nvPr/>
        </p:nvPicPr>
        <p:blipFill>
          <a:blip r:embed="rId27" cstate="print"/>
          <a:stretch>
            <a:fillRect/>
          </a:stretch>
        </p:blipFill>
        <p:spPr>
          <a:xfrm>
            <a:off x="1769938" y="2433705"/>
            <a:ext cx="665162" cy="701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" name="Picture 20"/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7597775" y="1211580"/>
            <a:ext cx="724535" cy="51181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" name="图片 2"/>
          <p:cNvPicPr>
            <a:picLocks noChangeAspect="1"/>
          </p:cNvPicPr>
          <p:nvPr/>
        </p:nvPicPr>
        <p:blipFill>
          <a:blip r:embed="rId29" cstate="print"/>
          <a:stretch>
            <a:fillRect/>
          </a:stretch>
        </p:blipFill>
        <p:spPr>
          <a:xfrm>
            <a:off x="7659588" y="1738527"/>
            <a:ext cx="909985" cy="59948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" name="Picture 40" descr="Uzbekneftegaz - Globuc"/>
          <p:cNvPicPr>
            <a:picLocks noChangeAspect="1"/>
          </p:cNvPicPr>
          <p:nvPr/>
        </p:nvPicPr>
        <p:blipFill>
          <a:blip r:embed="rId30" cstate="print"/>
          <a:stretch>
            <a:fillRect/>
          </a:stretch>
        </p:blipFill>
        <p:spPr>
          <a:xfrm>
            <a:off x="5438527" y="2494876"/>
            <a:ext cx="747713" cy="7032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8388424" y="4813161"/>
            <a:ext cx="611088" cy="273844"/>
          </a:xfrm>
        </p:spPr>
        <p:txBody>
          <a:bodyPr/>
          <a:lstStyle/>
          <a:p>
            <a:pPr algn="r"/>
            <a:fld id="{C47CCAEA-CFEA-4B86-887B-1EED8C07A66C}" type="slidenum">
              <a:rPr lang="zh-CN" altLang="en-US" smtClean="0"/>
            </a:fld>
            <a:endParaRPr lang="zh-CN" altLang="en-US" dirty="0"/>
          </a:p>
        </p:txBody>
      </p:sp>
      <p:sp>
        <p:nvSpPr>
          <p:cNvPr id="43" name="TextBox 2"/>
          <p:cNvSpPr txBox="1"/>
          <p:nvPr/>
        </p:nvSpPr>
        <p:spPr>
          <a:xfrm>
            <a:off x="457200" y="266656"/>
            <a:ext cx="391223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cap="none" normalizeH="0" baseline="0" noProof="0" dirty="0">
                <a:ln>
                  <a:noFill/>
                </a:ln>
                <a:solidFill>
                  <a:prstClr val="white"/>
                </a:solidFill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2. Technology Innovation of CNPC</a:t>
            </a:r>
            <a:endParaRPr kumimoji="0" lang="en-US" sz="1800" b="1" i="0" u="none" strike="noStrike" cap="none" normalizeH="0" baseline="0" noProof="0" dirty="0">
              <a:ln>
                <a:noFill/>
              </a:ln>
              <a:solidFill>
                <a:prstClr val="white"/>
              </a:solidFill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8" name="object 8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4022090" y="1555115"/>
            <a:ext cx="1026160" cy="81407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2195736" y="1399922"/>
            <a:ext cx="4752528" cy="1938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03225"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9pPr>
          </a:lstStyle>
          <a:p>
            <a:pPr marL="342900" indent="-342900" algn="just" eaLnBrk="1" hangingPunct="1">
              <a:lnSpc>
                <a:spcPct val="150000"/>
              </a:lnSpc>
              <a:buClr>
                <a:srgbClr val="006665"/>
              </a:buClr>
              <a:buFont typeface="Wingdings" panose="05000000000000000000" pitchFamily="2" charset="2"/>
              <a:buChar char="n"/>
            </a:pPr>
            <a:r>
              <a:rPr kumimoji="1"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About CNPC</a:t>
            </a:r>
            <a:endParaRPr kumimoji="1"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342900" indent="-342900" algn="just" eaLnBrk="1" hangingPunct="1">
              <a:lnSpc>
                <a:spcPct val="150000"/>
              </a:lnSpc>
              <a:buClr>
                <a:srgbClr val="006665"/>
              </a:buClr>
              <a:buFont typeface="Wingdings" panose="05000000000000000000" pitchFamily="2" charset="2"/>
              <a:buChar char="n"/>
            </a:pPr>
            <a:r>
              <a:rPr kumimoji="1"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Technology Innovation of CNPC</a:t>
            </a:r>
            <a:endParaRPr kumimoji="1"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342900" indent="-342900" algn="just" eaLnBrk="1" hangingPunct="1">
              <a:lnSpc>
                <a:spcPct val="150000"/>
              </a:lnSpc>
              <a:buClr>
                <a:srgbClr val="006665"/>
              </a:buClr>
              <a:buFont typeface="Wingdings" panose="05000000000000000000" pitchFamily="2" charset="2"/>
              <a:buChar char="n"/>
            </a:pPr>
            <a:r>
              <a:rPr kumimoji="1" lang="en-US" sz="2000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Energy Transition of CNPC</a:t>
            </a:r>
            <a:endParaRPr kumimoji="1" lang="en-US" sz="2000" dirty="0">
              <a:solidFill>
                <a:srgbClr val="C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342900" indent="-342900" algn="just" eaLnBrk="1" hangingPunct="1">
              <a:lnSpc>
                <a:spcPct val="150000"/>
              </a:lnSpc>
              <a:buClr>
                <a:srgbClr val="006665"/>
              </a:buClr>
              <a:buFont typeface="Wingdings" panose="05000000000000000000" pitchFamily="2" charset="2"/>
              <a:buChar char="n"/>
            </a:pPr>
            <a:r>
              <a:rPr kumimoji="1"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About RIPED</a:t>
            </a:r>
            <a:endParaRPr kumimoji="1"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TextBox 2"/>
          <p:cNvSpPr txBox="1"/>
          <p:nvPr/>
        </p:nvSpPr>
        <p:spPr>
          <a:xfrm>
            <a:off x="457200" y="266656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Contents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/>
          <p:cNvSpPr txBox="1"/>
          <p:nvPr/>
        </p:nvSpPr>
        <p:spPr>
          <a:xfrm>
            <a:off x="457200" y="266656"/>
            <a:ext cx="3357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cap="none" normalizeH="0" baseline="0" noProof="0" dirty="0">
                <a:ln>
                  <a:noFill/>
                </a:ln>
                <a:solidFill>
                  <a:prstClr val="white"/>
                </a:solidFill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3. Energy Transition of CNPC</a:t>
            </a:r>
            <a:endParaRPr kumimoji="0" lang="en-US" sz="1800" b="1" i="0" u="none" strike="noStrike" cap="none" normalizeH="0" baseline="0" noProof="0" dirty="0">
              <a:ln>
                <a:noFill/>
              </a:ln>
              <a:solidFill>
                <a:prstClr val="white"/>
              </a:solidFill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23851" y="1293240"/>
            <a:ext cx="849662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defRPr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In 2022, CNPC incorporated green and low-carbon initiatives into its development strategy. It has laid out a three-step overall scheme for green and low-carbon transitional development </a:t>
            </a:r>
            <a:r>
              <a:rPr lang="en-US" sz="1600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“Clean Substitution, Strategic Succession and Green Transition</a:t>
            </a:r>
            <a:r>
              <a:rPr lang="en-US" altLang="zh-CN" sz="1600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”</a:t>
            </a:r>
            <a:r>
              <a:rPr lang="en-US" sz="16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.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CNPC has explicitly identified new energy as its core business area moving forward.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2" name="圆角矩形 37"/>
          <p:cNvSpPr>
            <a:spLocks noChangeArrowheads="1"/>
          </p:cNvSpPr>
          <p:nvPr/>
        </p:nvSpPr>
        <p:spPr bwMode="auto">
          <a:xfrm>
            <a:off x="646223" y="2942244"/>
            <a:ext cx="7851554" cy="1244862"/>
          </a:xfrm>
          <a:prstGeom prst="roundRect">
            <a:avLst>
              <a:gd name="adj" fmla="val 1106"/>
            </a:avLst>
          </a:prstGeom>
          <a:solidFill>
            <a:schemeClr val="bg1"/>
          </a:solidFill>
          <a:ln w="9525">
            <a:solidFill>
              <a:srgbClr val="A7B9DF"/>
            </a:solidFill>
            <a:round/>
          </a:ln>
        </p:spPr>
        <p:txBody>
          <a:bodyPr anchor="ctr"/>
          <a:lstStyle>
            <a:lvl1pPr>
              <a:defRPr sz="14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 sz="14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defRPr sz="14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defRPr sz="14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defRPr sz="14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defRPr/>
            </a:pPr>
            <a:endParaRPr lang="zh-CN" altLang="en-US" sz="1660" b="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3" name="直接连接符 56"/>
          <p:cNvCxnSpPr>
            <a:cxnSpLocks noChangeShapeType="1"/>
          </p:cNvCxnSpPr>
          <p:nvPr/>
        </p:nvCxnSpPr>
        <p:spPr bwMode="auto">
          <a:xfrm flipH="1" flipV="1">
            <a:off x="3182671" y="3362893"/>
            <a:ext cx="8692" cy="758697"/>
          </a:xfrm>
          <a:prstGeom prst="line">
            <a:avLst/>
          </a:prstGeom>
          <a:noFill/>
          <a:ln w="9525">
            <a:solidFill>
              <a:srgbClr val="A6A6A6"/>
            </a:solidFill>
            <a:prstDash val="sys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" name="直接连接符 56"/>
          <p:cNvCxnSpPr>
            <a:cxnSpLocks noChangeShapeType="1"/>
          </p:cNvCxnSpPr>
          <p:nvPr/>
        </p:nvCxnSpPr>
        <p:spPr bwMode="auto">
          <a:xfrm flipH="1" flipV="1">
            <a:off x="5837676" y="3350651"/>
            <a:ext cx="17983" cy="770940"/>
          </a:xfrm>
          <a:prstGeom prst="line">
            <a:avLst/>
          </a:prstGeom>
          <a:noFill/>
          <a:ln w="9525">
            <a:solidFill>
              <a:srgbClr val="A6A6A6"/>
            </a:solidFill>
            <a:prstDash val="sys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" name="六边形 34"/>
          <p:cNvSpPr/>
          <p:nvPr/>
        </p:nvSpPr>
        <p:spPr>
          <a:xfrm>
            <a:off x="943177" y="3251599"/>
            <a:ext cx="2009454" cy="721076"/>
          </a:xfrm>
          <a:prstGeom prst="hexagon">
            <a:avLst>
              <a:gd name="adj" fmla="val 22480"/>
              <a:gd name="vf" fmla="val 115470"/>
            </a:avLst>
          </a:prstGeom>
          <a:solidFill>
            <a:schemeClr val="accent3">
              <a:lumMod val="20000"/>
              <a:lumOff val="80000"/>
            </a:schemeClr>
          </a:solidFill>
          <a:ln w="6350">
            <a:noFill/>
          </a:ln>
          <a:effectLst>
            <a:outerShdw blurRad="149987" dist="6350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50800" h="50800"/>
          </a:sp3d>
        </p:spPr>
        <p:txBody>
          <a:bodyPr rot="0" spcFirstLastPara="0" vertOverflow="overflow" horzOverflow="overflow" vert="horz" wrap="none" lIns="68591" tIns="0" rIns="68591" bIns="0" numCol="1" spcCol="0" rtlCol="0" fromWordArt="0" anchor="ctr" anchorCtr="1" forceAA="0" compatLnSpc="1">
            <a:noAutofit/>
          </a:bodyPr>
          <a:lstStyle/>
          <a:p>
            <a:pPr algn="ctr" hangingPunct="0">
              <a:buClr>
                <a:srgbClr val="FF0000"/>
              </a:buClr>
              <a:buSzPct val="100000"/>
              <a:defRPr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Clean Substitution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 hangingPunct="0">
              <a:buClr>
                <a:srgbClr val="FF0000"/>
              </a:buClr>
              <a:buSzPct val="100000"/>
              <a:defRPr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2021—2025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6" name="六边形 35"/>
          <p:cNvSpPr/>
          <p:nvPr/>
        </p:nvSpPr>
        <p:spPr>
          <a:xfrm>
            <a:off x="3567715" y="3251599"/>
            <a:ext cx="2009454" cy="721076"/>
          </a:xfrm>
          <a:prstGeom prst="hexagon">
            <a:avLst>
              <a:gd name="adj" fmla="val 22480"/>
              <a:gd name="vf" fmla="val 115470"/>
            </a:avLst>
          </a:prstGeom>
          <a:solidFill>
            <a:schemeClr val="accent3">
              <a:lumMod val="40000"/>
              <a:lumOff val="60000"/>
            </a:schemeClr>
          </a:solidFill>
          <a:ln w="6350">
            <a:noFill/>
          </a:ln>
          <a:effectLst>
            <a:outerShdw blurRad="149987" dist="6350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50800" h="50800"/>
          </a:sp3d>
        </p:spPr>
        <p:txBody>
          <a:bodyPr rot="0" spcFirstLastPara="0" vertOverflow="overflow" horzOverflow="overflow" vert="horz" wrap="none" lIns="68591" tIns="0" rIns="68591" bIns="0" numCol="1" spcCol="0" rtlCol="0" fromWordArt="0" anchor="ctr" anchorCtr="1" forceAA="0" compatLnSpc="1">
            <a:noAutofit/>
          </a:bodyPr>
          <a:lstStyle/>
          <a:p>
            <a:pPr algn="ctr" hangingPunct="0">
              <a:buClr>
                <a:srgbClr val="FF0000"/>
              </a:buClr>
              <a:buSzTx/>
              <a:buFontTx/>
              <a:defRPr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Strategic Succession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 hangingPunct="0">
              <a:buClr>
                <a:srgbClr val="FF0000"/>
              </a:buClr>
              <a:buSzTx/>
              <a:buFontTx/>
              <a:defRPr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2026—2035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7" name="六边形 36"/>
          <p:cNvSpPr/>
          <p:nvPr/>
        </p:nvSpPr>
        <p:spPr>
          <a:xfrm>
            <a:off x="6214028" y="3251599"/>
            <a:ext cx="2009454" cy="721076"/>
          </a:xfrm>
          <a:prstGeom prst="hexagon">
            <a:avLst>
              <a:gd name="adj" fmla="val 22480"/>
              <a:gd name="vf" fmla="val 115470"/>
            </a:avLst>
          </a:prstGeom>
          <a:solidFill>
            <a:schemeClr val="accent3">
              <a:lumMod val="60000"/>
              <a:lumOff val="40000"/>
            </a:schemeClr>
          </a:solidFill>
          <a:ln w="6350">
            <a:noFill/>
          </a:ln>
          <a:effectLst>
            <a:outerShdw blurRad="149987" dist="6350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50800" h="50800"/>
          </a:sp3d>
        </p:spPr>
        <p:txBody>
          <a:bodyPr rot="0" spcFirstLastPara="0" vertOverflow="overflow" horzOverflow="overflow" vert="horz" wrap="none" lIns="68591" tIns="0" rIns="68591" bIns="0" numCol="1" spcCol="0" rtlCol="0" fromWordArt="0" anchor="ctr" anchorCtr="1" forceAA="0" compatLnSpc="1">
            <a:noAutofit/>
          </a:bodyPr>
          <a:lstStyle/>
          <a:p>
            <a:pPr algn="ctr" hangingPunct="0">
              <a:buClr>
                <a:srgbClr val="FF0000"/>
              </a:buClr>
              <a:buSzTx/>
              <a:buNone/>
              <a:defRPr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Transition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 hangingPunct="0">
              <a:buClr>
                <a:srgbClr val="FF0000"/>
              </a:buClr>
              <a:buSzTx/>
              <a:buNone/>
              <a:defRPr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2036—2050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8" name="ï$ļïḓe"/>
          <p:cNvSpPr/>
          <p:nvPr/>
        </p:nvSpPr>
        <p:spPr>
          <a:xfrm>
            <a:off x="2396613" y="2737015"/>
            <a:ext cx="4374505" cy="378896"/>
          </a:xfrm>
          <a:prstGeom prst="rect">
            <a:avLst/>
          </a:prstGeom>
          <a:pattFill prst="wdDnDiag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4420" tIns="42210" rIns="84420" bIns="42210" rtlCol="0" anchor="ctr">
            <a:normAutofit/>
          </a:bodyPr>
          <a:lstStyle/>
          <a:p>
            <a:pPr algn="ctr">
              <a:defRPr/>
            </a:pPr>
            <a:endParaRPr sz="166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9" name="矩形 48"/>
          <p:cNvSpPr>
            <a:spLocks noChangeArrowheads="1"/>
          </p:cNvSpPr>
          <p:nvPr/>
        </p:nvSpPr>
        <p:spPr bwMode="auto">
          <a:xfrm>
            <a:off x="2195736" y="2603384"/>
            <a:ext cx="4761060" cy="606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2518" tIns="56259" rIns="112518" bIns="56259">
            <a:spAutoFit/>
          </a:bodyPr>
          <a:lstStyle>
            <a:lvl1pPr defTabSz="1219200">
              <a:defRPr sz="14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 defTabSz="1219200">
              <a:defRPr sz="14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 defTabSz="1219200">
              <a:defRPr sz="14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 defTabSz="1219200">
              <a:defRPr sz="14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 defTabSz="1219200">
              <a:defRPr sz="14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algn="ctr" fontAlgn="base">
              <a:buClr>
                <a:srgbClr val="FF0000"/>
              </a:buClr>
              <a:defRPr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Three-step overall scheme for green and low-carbon transitional development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8388424" y="4813161"/>
            <a:ext cx="611088" cy="273844"/>
          </a:xfrm>
        </p:spPr>
        <p:txBody>
          <a:bodyPr/>
          <a:lstStyle/>
          <a:p>
            <a:pPr algn="r"/>
            <a:fld id="{C47CCAEA-CFEA-4B86-887B-1EED8C07A66C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8388424" y="4813161"/>
            <a:ext cx="611088" cy="273844"/>
          </a:xfrm>
        </p:spPr>
        <p:txBody>
          <a:bodyPr/>
          <a:lstStyle/>
          <a:p>
            <a:pPr algn="r"/>
            <a:fld id="{C47CCAEA-CFEA-4B86-887B-1EED8C07A66C}" type="slidenum">
              <a:rPr lang="zh-CN" altLang="en-US" smtClean="0"/>
            </a:fld>
            <a:endParaRPr lang="zh-CN" altLang="en-US" dirty="0"/>
          </a:p>
        </p:txBody>
      </p:sp>
      <p:grpSp>
        <p:nvGrpSpPr>
          <p:cNvPr id="8" name="组合 7"/>
          <p:cNvGrpSpPr/>
          <p:nvPr/>
        </p:nvGrpSpPr>
        <p:grpSpPr>
          <a:xfrm>
            <a:off x="539552" y="2020662"/>
            <a:ext cx="8229003" cy="2929421"/>
            <a:chOff x="688197" y="850415"/>
            <a:chExt cx="7772235" cy="2613066"/>
          </a:xfrm>
        </p:grpSpPr>
        <p:sp>
          <p:nvSpPr>
            <p:cNvPr id="9" name="Shape 1452"/>
            <p:cNvSpPr>
              <a:spLocks noChangeArrowheads="1"/>
            </p:cNvSpPr>
            <p:nvPr/>
          </p:nvSpPr>
          <p:spPr bwMode="auto">
            <a:xfrm>
              <a:off x="3854315" y="1232061"/>
              <a:ext cx="1440000" cy="1698957"/>
            </a:xfrm>
            <a:prstGeom prst="roundRect">
              <a:avLst>
                <a:gd name="adj" fmla="val 6926"/>
              </a:avLst>
            </a:prstGeom>
            <a:noFill/>
            <a:ln w="12700">
              <a:solidFill>
                <a:srgbClr val="A6AAA9"/>
              </a:solidFill>
              <a:miter lim="400000"/>
            </a:ln>
          </p:spPr>
          <p:txBody>
            <a:bodyPr lIns="13191" tIns="13191" rIns="13191" bIns="13191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0" name="Shape 1454"/>
            <p:cNvSpPr>
              <a:spLocks noChangeArrowheads="1"/>
            </p:cNvSpPr>
            <p:nvPr/>
          </p:nvSpPr>
          <p:spPr bwMode="auto">
            <a:xfrm>
              <a:off x="5437374" y="1232059"/>
              <a:ext cx="1440000" cy="1698958"/>
            </a:xfrm>
            <a:prstGeom prst="roundRect">
              <a:avLst>
                <a:gd name="adj" fmla="val 6926"/>
              </a:avLst>
            </a:prstGeom>
            <a:noFill/>
            <a:ln w="12700">
              <a:solidFill>
                <a:srgbClr val="A6AAA9"/>
              </a:solidFill>
              <a:miter lim="400000"/>
            </a:ln>
          </p:spPr>
          <p:txBody>
            <a:bodyPr lIns="13191" tIns="13191" rIns="13191" bIns="13191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1" name="Shape 1456"/>
            <p:cNvSpPr>
              <a:spLocks noChangeArrowheads="1"/>
            </p:cNvSpPr>
            <p:nvPr/>
          </p:nvSpPr>
          <p:spPr bwMode="auto">
            <a:xfrm>
              <a:off x="7020432" y="1232059"/>
              <a:ext cx="1440000" cy="1698958"/>
            </a:xfrm>
            <a:prstGeom prst="roundRect">
              <a:avLst>
                <a:gd name="adj" fmla="val 6926"/>
              </a:avLst>
            </a:prstGeom>
            <a:noFill/>
            <a:ln w="12700">
              <a:solidFill>
                <a:srgbClr val="A6AAA9"/>
              </a:solidFill>
              <a:miter lim="400000"/>
            </a:ln>
          </p:spPr>
          <p:txBody>
            <a:bodyPr lIns="13191" tIns="13191" rIns="13191" bIns="13191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2" name="Shape 1458"/>
            <p:cNvSpPr>
              <a:spLocks noChangeArrowheads="1"/>
            </p:cNvSpPr>
            <p:nvPr/>
          </p:nvSpPr>
          <p:spPr bwMode="auto">
            <a:xfrm>
              <a:off x="688197" y="1232059"/>
              <a:ext cx="1440000" cy="1698958"/>
            </a:xfrm>
            <a:prstGeom prst="roundRect">
              <a:avLst>
                <a:gd name="adj" fmla="val 6926"/>
              </a:avLst>
            </a:prstGeom>
            <a:noFill/>
            <a:ln w="12700">
              <a:solidFill>
                <a:srgbClr val="A6AAA9"/>
              </a:solidFill>
              <a:miter lim="400000"/>
            </a:ln>
          </p:spPr>
          <p:txBody>
            <a:bodyPr lIns="13191" tIns="13191" rIns="13191" bIns="13191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3" name="Shape 1460"/>
            <p:cNvSpPr/>
            <p:nvPr/>
          </p:nvSpPr>
          <p:spPr>
            <a:xfrm>
              <a:off x="4220984" y="858850"/>
              <a:ext cx="702032" cy="7020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7030A0"/>
            </a:solidFill>
            <a:ln w="12700" cap="flat">
              <a:noFill/>
              <a:miter lim="400000"/>
            </a:ln>
            <a:effectLst/>
          </p:spPr>
          <p:txBody>
            <a:bodyPr lIns="13191" tIns="13191" rIns="13191" bIns="1319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4" name="Shape 1465"/>
            <p:cNvSpPr/>
            <p:nvPr/>
          </p:nvSpPr>
          <p:spPr>
            <a:xfrm>
              <a:off x="5776133" y="858850"/>
              <a:ext cx="700566" cy="7020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0070C0"/>
            </a:solidFill>
            <a:ln w="12700" cap="flat">
              <a:noFill/>
              <a:miter lim="400000"/>
            </a:ln>
            <a:effectLst/>
          </p:spPr>
          <p:txBody>
            <a:bodyPr lIns="13191" tIns="13191" rIns="13191" bIns="1319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5" name="Shape 1468"/>
            <p:cNvSpPr/>
            <p:nvPr/>
          </p:nvSpPr>
          <p:spPr>
            <a:xfrm>
              <a:off x="7380208" y="875498"/>
              <a:ext cx="700566" cy="7005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/>
          </p:spPr>
          <p:txBody>
            <a:bodyPr lIns="13191" tIns="13191" rIns="13191" bIns="1319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6" name="Shape 1471"/>
            <p:cNvSpPr/>
            <p:nvPr/>
          </p:nvSpPr>
          <p:spPr>
            <a:xfrm>
              <a:off x="1087624" y="852278"/>
              <a:ext cx="700566" cy="699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0000"/>
            </a:solidFill>
            <a:ln w="12700" cap="flat">
              <a:noFill/>
              <a:miter lim="400000"/>
            </a:ln>
            <a:effectLst/>
          </p:spPr>
          <p:txBody>
            <a:bodyPr lIns="13191" tIns="13191" rIns="13191" bIns="1319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7" name="Shape 1458"/>
            <p:cNvSpPr>
              <a:spLocks noChangeArrowheads="1"/>
            </p:cNvSpPr>
            <p:nvPr/>
          </p:nvSpPr>
          <p:spPr bwMode="auto">
            <a:xfrm>
              <a:off x="2271256" y="1232061"/>
              <a:ext cx="1440000" cy="1698957"/>
            </a:xfrm>
            <a:prstGeom prst="roundRect">
              <a:avLst>
                <a:gd name="adj" fmla="val 6926"/>
              </a:avLst>
            </a:prstGeom>
            <a:noFill/>
            <a:ln w="12700">
              <a:solidFill>
                <a:srgbClr val="A6AAA9"/>
              </a:solidFill>
              <a:miter lim="400000"/>
            </a:ln>
          </p:spPr>
          <p:txBody>
            <a:bodyPr lIns="13191" tIns="13191" rIns="13191" bIns="13191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8" name="Shape 1471"/>
            <p:cNvSpPr/>
            <p:nvPr/>
          </p:nvSpPr>
          <p:spPr>
            <a:xfrm>
              <a:off x="2624271" y="850415"/>
              <a:ext cx="699101" cy="7005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EC7320"/>
            </a:solidFill>
            <a:ln w="12700" cap="flat">
              <a:noFill/>
              <a:miter lim="400000"/>
            </a:ln>
            <a:effectLst/>
          </p:spPr>
          <p:txBody>
            <a:bodyPr lIns="13191" tIns="13191" rIns="13191" bIns="1319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9" name="Text Placeholder 5"/>
            <p:cNvSpPr txBox="1"/>
            <p:nvPr/>
          </p:nvSpPr>
          <p:spPr bwMode="auto">
            <a:xfrm>
              <a:off x="4130801" y="990887"/>
              <a:ext cx="909996" cy="40011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1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Geo-thermal</a:t>
              </a:r>
              <a:endParaRPr kumimoji="0" lang="en-US" sz="1100" b="1" i="0" u="none" strike="noStrike" cap="none" normalizeH="0" baseline="0" noProof="0" dirty="0">
                <a:ln>
                  <a:noFill/>
                </a:ln>
                <a:solidFill>
                  <a:srgbClr val="FFFFFF"/>
                </a:solidFill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0" name="Text Placeholder 5"/>
            <p:cNvSpPr txBox="1"/>
            <p:nvPr/>
          </p:nvSpPr>
          <p:spPr bwMode="auto">
            <a:xfrm>
              <a:off x="5808704" y="1009078"/>
              <a:ext cx="654123" cy="40011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0" tIns="0" rIns="0" bIns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925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1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Green Power</a:t>
              </a:r>
              <a:endParaRPr kumimoji="0" lang="en-US" sz="1100" b="1" i="0" u="none" strike="noStrike" cap="none" normalizeH="0" baseline="0" noProof="0" dirty="0">
                <a:ln>
                  <a:noFill/>
                </a:ln>
                <a:solidFill>
                  <a:srgbClr val="FFFFFF"/>
                </a:solidFill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1" name="Text Placeholder 5"/>
            <p:cNvSpPr txBox="1"/>
            <p:nvPr/>
          </p:nvSpPr>
          <p:spPr>
            <a:xfrm>
              <a:off x="1099284" y="977823"/>
              <a:ext cx="671011" cy="400114"/>
            </a:xfrm>
            <a:prstGeom prst="rect">
              <a:avLst/>
            </a:prstGeom>
          </p:spPr>
          <p:txBody>
            <a:bodyPr lIns="0" tIns="0" rIns="0" bIns="0" anchor="ctr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750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Open Sans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Open Sans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Open Sans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Open Sans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sz="1100" b="1" i="0" u="none" strike="noStrike" cap="none" normalizeH="0" baseline="0" noProof="0" dirty="0">
                  <a:ln>
                    <a:noFill/>
                  </a:ln>
                  <a:solidFill>
                    <a:prstClr val="white"/>
                  </a:solidFill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Crude Oil</a:t>
              </a:r>
              <a:endParaRPr kumimoji="0" lang="en-US" sz="1100" b="1" i="0" u="none" strike="noStrike" cap="none" normalizeH="0" baseline="0" noProof="0" dirty="0">
                <a:ln>
                  <a:noFill/>
                </a:ln>
                <a:solidFill>
                  <a:prstClr val="white"/>
                </a:solidFill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2" name="Text Placeholder 5"/>
            <p:cNvSpPr txBox="1"/>
            <p:nvPr/>
          </p:nvSpPr>
          <p:spPr bwMode="auto">
            <a:xfrm>
              <a:off x="7350813" y="1017699"/>
              <a:ext cx="785572" cy="40011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0" tIns="0" rIns="0" bIns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1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Hydrogen</a:t>
              </a:r>
              <a:endParaRPr kumimoji="0" lang="en-US" sz="1100" b="1" i="0" u="none" strike="noStrike" cap="none" normalizeH="0" baseline="0" noProof="0" dirty="0">
                <a:ln>
                  <a:noFill/>
                </a:ln>
                <a:solidFill>
                  <a:srgbClr val="FFFFFF"/>
                </a:solidFill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3" name="Text Placeholder 5"/>
            <p:cNvSpPr txBox="1"/>
            <p:nvPr/>
          </p:nvSpPr>
          <p:spPr bwMode="auto">
            <a:xfrm>
              <a:off x="2591707" y="1016172"/>
              <a:ext cx="779710" cy="40011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0" tIns="0" rIns="0" bIns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100" b="1" i="0" u="none" strike="noStrike" cap="none" normalizeH="0" baseline="0" noProof="0" dirty="0">
                  <a:ln>
                    <a:noFill/>
                  </a:ln>
                  <a:solidFill>
                    <a:schemeClr val="bg1"/>
                  </a:solidFill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Natural Gas</a:t>
              </a:r>
              <a:endParaRPr kumimoji="0" lang="en-US" sz="1100" b="1" i="0" u="none" strike="noStrike" cap="none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4" name="Text Placeholder 6"/>
            <p:cNvSpPr txBox="1"/>
            <p:nvPr/>
          </p:nvSpPr>
          <p:spPr bwMode="auto">
            <a:xfrm>
              <a:off x="3881871" y="1623740"/>
              <a:ext cx="1347912" cy="90633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33236" tIns="0" rIns="33236" bIns="0" anchor="t" anchorCtr="0">
              <a:spAutoFit/>
            </a:bodyPr>
            <a:lstStyle/>
            <a:p>
              <a:pPr marL="99695" marR="0" lvl="0" indent="-99695" algn="l" defTabSz="914400" rtl="0" eaLnBrk="1" fontAlgn="base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Tx/>
                <a:buFont typeface="Wingdings" panose="05000000000000000000" pitchFamily="2" charset="2"/>
                <a:buChar char="ü"/>
                <a:defRPr/>
              </a:pPr>
              <a:r>
                <a:rPr kumimoji="0" lang="en-US" sz="1000" i="0" u="none" strike="noStrike" cap="none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Medium and deep geothermal development</a:t>
              </a:r>
              <a:endParaRPr kumimoji="0" lang="en-US" sz="1000" i="0" u="none" strike="noStrike" cap="none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  <a:p>
              <a:pPr marL="99695" marR="0" lvl="0" indent="-99695" algn="l" defTabSz="914400" rtl="0" eaLnBrk="1" fontAlgn="base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Tx/>
                <a:buFont typeface="Wingdings" panose="05000000000000000000" pitchFamily="2" charset="2"/>
                <a:buChar char="ü"/>
                <a:defRPr/>
              </a:pPr>
              <a:r>
                <a:rPr kumimoji="0" lang="en-US" sz="1000" i="0" u="none" strike="noStrike" cap="none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Hot dry rock power generation</a:t>
              </a:r>
              <a:endParaRPr kumimoji="0" lang="en-US" sz="1000" i="0" u="none" strike="noStrike" cap="none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5" name="Text Placeholder 6"/>
            <p:cNvSpPr txBox="1"/>
            <p:nvPr/>
          </p:nvSpPr>
          <p:spPr bwMode="auto">
            <a:xfrm>
              <a:off x="755576" y="1623740"/>
              <a:ext cx="1326931" cy="72167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33236" tIns="0" rIns="33236" bIns="0" anchor="t" anchorCtr="0">
              <a:spAutoFit/>
            </a:bodyPr>
            <a:lstStyle/>
            <a:p>
              <a:pPr marL="99695" marR="0" lvl="0" indent="-99695" algn="l" defTabSz="914400" rtl="0" eaLnBrk="1" fontAlgn="base" latinLnBrk="0" hangingPunct="1">
                <a:lnSpc>
                  <a:spcPct val="120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FF0000"/>
                </a:buClr>
                <a:buSzTx/>
                <a:buFont typeface="Wingdings" panose="05000000000000000000" pitchFamily="2" charset="2"/>
                <a:buChar char="ü"/>
                <a:defRPr/>
              </a:pPr>
              <a:r>
                <a:rPr kumimoji="0" lang="en-US" sz="1000" i="0" u="none" strike="noStrike" cap="none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Facilitate exploration and development </a:t>
              </a:r>
              <a:endParaRPr kumimoji="0" lang="en-US" sz="1000" i="0" u="none" strike="noStrike" cap="none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  <a:p>
              <a:pPr marL="99695" marR="0" lvl="0" indent="-99695" algn="l" defTabSz="914400" rtl="0" eaLnBrk="1" fontAlgn="base" latinLnBrk="0" hangingPunct="1">
                <a:lnSpc>
                  <a:spcPct val="120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FF0000"/>
                </a:buClr>
                <a:buSzTx/>
                <a:buFont typeface="Wingdings" panose="05000000000000000000" pitchFamily="2" charset="2"/>
                <a:buChar char="ü"/>
                <a:defRPr/>
              </a:pPr>
              <a:r>
                <a:rPr kumimoji="0" lang="en-US" sz="1000" i="0" u="none" strike="noStrike" cap="none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Steady production increase</a:t>
              </a:r>
              <a:endParaRPr kumimoji="0" lang="en-US" sz="1000" i="0" u="none" strike="noStrike" cap="none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6" name="Text Placeholder 6"/>
            <p:cNvSpPr txBox="1"/>
            <p:nvPr/>
          </p:nvSpPr>
          <p:spPr bwMode="auto">
            <a:xfrm>
              <a:off x="2321096" y="1623740"/>
              <a:ext cx="1322186" cy="72167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33236" tIns="0" rIns="33236" bIns="0" anchor="t" anchorCtr="0">
              <a:spAutoFit/>
            </a:bodyPr>
            <a:lstStyle/>
            <a:p>
              <a:pPr marL="99695" marR="0" lvl="0" indent="-99695" algn="l" defTabSz="914400" rtl="0" eaLnBrk="1" fontAlgn="base" latinLnBrk="0" hangingPunct="1">
                <a:lnSpc>
                  <a:spcPct val="120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FF0000"/>
                </a:buClr>
                <a:buSzTx/>
                <a:buFont typeface="Wingdings" panose="05000000000000000000" pitchFamily="2" charset="2"/>
                <a:buChar char="ü"/>
                <a:defRPr/>
              </a:pPr>
              <a:r>
                <a:rPr kumimoji="0" lang="en-US" sz="1000" i="0" u="none" strike="noStrike" cap="none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Develop natural gas as a priority</a:t>
              </a:r>
              <a:endParaRPr kumimoji="0" lang="en-US" sz="1000" i="0" u="none" strike="noStrike" cap="none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  <a:p>
              <a:pPr marL="99695" marR="0" lvl="0" indent="-99695" algn="l" defTabSz="914400" rtl="0" eaLnBrk="1" fontAlgn="base" latinLnBrk="0" hangingPunct="1">
                <a:lnSpc>
                  <a:spcPct val="120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FF0000"/>
                </a:buClr>
                <a:buSzTx/>
                <a:buFont typeface="Wingdings" panose="05000000000000000000" pitchFamily="2" charset="2"/>
                <a:buChar char="ü"/>
                <a:defRPr/>
              </a:pPr>
              <a:r>
                <a:rPr kumimoji="0" lang="en-US" sz="1000" i="0" u="none" strike="noStrike" cap="none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Increase at a large scale</a:t>
              </a:r>
              <a:endParaRPr kumimoji="0" lang="en-US" sz="1000" i="0" u="none" strike="noStrike" cap="none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7" name="Text Placeholder 6"/>
            <p:cNvSpPr txBox="1"/>
            <p:nvPr/>
          </p:nvSpPr>
          <p:spPr bwMode="auto">
            <a:xfrm>
              <a:off x="5468372" y="1623740"/>
              <a:ext cx="1375185" cy="109100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33236" tIns="0" rIns="33236" bIns="0" anchor="t" anchorCtr="0">
              <a:spAutoFit/>
            </a:bodyPr>
            <a:lstStyle/>
            <a:p>
              <a:pPr marL="99695" marR="0" lvl="0" indent="-99695" algn="l" defTabSz="914400" rtl="0" eaLnBrk="1" fontAlgn="base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Tx/>
                <a:buFont typeface="Wingdings" panose="05000000000000000000" pitchFamily="2" charset="2"/>
                <a:buChar char="ü"/>
                <a:defRPr/>
              </a:pPr>
              <a:r>
                <a:rPr kumimoji="0" lang="en-US" sz="1000" i="0" u="none" strike="noStrike" cap="none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Integrated development of wind-solar gas-electricity</a:t>
              </a:r>
              <a:endParaRPr kumimoji="0" lang="en-US" sz="1000" i="0" u="none" strike="noStrike" cap="none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  <a:p>
              <a:pPr marL="99695" marR="0" lvl="0" indent="-99695" algn="l" defTabSz="914400" rtl="0" eaLnBrk="1" fontAlgn="base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Tx/>
                <a:buFont typeface="Wingdings" panose="05000000000000000000" pitchFamily="2" charset="2"/>
                <a:buChar char="ü"/>
                <a:defRPr/>
              </a:pPr>
              <a:r>
                <a:rPr kumimoji="0" lang="en-US" sz="1000" i="0" u="none" strike="noStrike" cap="none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Centralized and distributed synchronization</a:t>
              </a:r>
              <a:endParaRPr kumimoji="0" lang="en-US" sz="1000" i="0" u="none" strike="noStrike" cap="none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8" name="Text Placeholder 6"/>
            <p:cNvSpPr txBox="1"/>
            <p:nvPr/>
          </p:nvSpPr>
          <p:spPr bwMode="auto">
            <a:xfrm>
              <a:off x="7082145" y="1623740"/>
              <a:ext cx="1366118" cy="109100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33236" tIns="0" rIns="33236" bIns="0" anchor="t" anchorCtr="0">
              <a:spAutoFit/>
            </a:bodyPr>
            <a:lstStyle/>
            <a:p>
              <a:pPr marL="99695" marR="0" lvl="0" indent="-99695" algn="l" defTabSz="914400" rtl="0" eaLnBrk="1" fontAlgn="base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Tx/>
                <a:buFont typeface="Wingdings" panose="05000000000000000000" pitchFamily="2" charset="2"/>
                <a:buChar char="ü"/>
                <a:defRPr/>
              </a:pPr>
              <a:r>
                <a:rPr kumimoji="0" lang="en-US" sz="1000" i="0" u="none" strike="noStrike" cap="none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Transportation sector, refinery by-product hydrogen</a:t>
              </a:r>
              <a:endParaRPr kumimoji="0" lang="en-US" sz="1000" i="0" u="none" strike="noStrike" cap="none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  <a:p>
              <a:pPr marL="99695" marR="0" lvl="0" indent="-99695" algn="l" defTabSz="914400" rtl="0" eaLnBrk="1" fontAlgn="base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Tx/>
                <a:buFont typeface="Wingdings" panose="05000000000000000000" pitchFamily="2" charset="2"/>
                <a:buChar char="ü"/>
                <a:defRPr/>
              </a:pPr>
              <a:r>
                <a:rPr kumimoji="0" lang="en-US" sz="1000" i="0" u="none" strike="noStrike" cap="none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Gradual transition to blue and green hydrogen</a:t>
              </a:r>
              <a:endParaRPr kumimoji="0" lang="en-US" sz="1000" i="0" u="none" strike="noStrike" cap="none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3" name="矩形 2"/>
            <p:cNvSpPr/>
            <p:nvPr/>
          </p:nvSpPr>
          <p:spPr>
            <a:xfrm>
              <a:off x="4243388" y="3094149"/>
              <a:ext cx="65722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oil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31" name="矩形 30"/>
          <p:cNvSpPr/>
          <p:nvPr/>
        </p:nvSpPr>
        <p:spPr>
          <a:xfrm>
            <a:off x="6922787" y="3369250"/>
            <a:ext cx="6572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gas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503709" y="962747"/>
            <a:ext cx="81365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Formulated a special plan for the development of new energy and new business, promoting corporate transition into a comprehensive energy company of "oil, gas, thermal power, and hydrogen".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0" name="TextBox 2"/>
          <p:cNvSpPr txBox="1"/>
          <p:nvPr/>
        </p:nvSpPr>
        <p:spPr>
          <a:xfrm>
            <a:off x="457200" y="266656"/>
            <a:ext cx="3357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cap="none" normalizeH="0" baseline="0" noProof="0" dirty="0">
                <a:ln>
                  <a:noFill/>
                </a:ln>
                <a:solidFill>
                  <a:prstClr val="white"/>
                </a:solidFill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3. Energy Transition of CNPC</a:t>
            </a:r>
            <a:endParaRPr kumimoji="0" lang="en-US" sz="1800" b="1" i="0" u="none" strike="noStrike" cap="none" normalizeH="0" baseline="0" noProof="0" dirty="0">
              <a:ln>
                <a:noFill/>
              </a:ln>
              <a:solidFill>
                <a:prstClr val="white"/>
              </a:solidFill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Box 2"/>
          <p:cNvSpPr txBox="1">
            <a:spLocks noChangeArrowheads="1"/>
          </p:cNvSpPr>
          <p:nvPr/>
        </p:nvSpPr>
        <p:spPr bwMode="auto">
          <a:xfrm>
            <a:off x="323849" y="918329"/>
            <a:ext cx="4357663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cap="none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Six New Energy Bases</a:t>
            </a:r>
            <a:endParaRPr kumimoji="0" lang="en-US" sz="1800" b="1" i="0" u="none" strike="noStrike" cap="none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323849" y="1287661"/>
            <a:ext cx="5171137" cy="3516337"/>
            <a:chOff x="323528" y="1988840"/>
            <a:chExt cx="4806280" cy="3139851"/>
          </a:xfrm>
        </p:grpSpPr>
        <p:sp>
          <p:nvSpPr>
            <p:cNvPr id="32" name="矩形 31"/>
            <p:cNvSpPr/>
            <p:nvPr/>
          </p:nvSpPr>
          <p:spPr>
            <a:xfrm>
              <a:off x="3131840" y="3068960"/>
              <a:ext cx="1997968" cy="2473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600" b="1" i="0" u="none" strike="noStrike" cap="none" normalizeH="0" baseline="0" noProof="0" dirty="0">
                  <a:ln>
                    <a:noFill/>
                  </a:ln>
                  <a:solidFill>
                    <a:srgbClr val="FF0000"/>
                  </a:solidFill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Daqing Oilfield green low-carbon sustainable development demonstration base </a:t>
              </a:r>
              <a:endParaRPr kumimoji="0" lang="en-US" sz="600" b="1" i="0" u="none" strike="noStrike" cap="none" normalizeH="0" baseline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5" name="图片 3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323528" y="1988840"/>
              <a:ext cx="4509729" cy="3139851"/>
            </a:xfrm>
            <a:prstGeom prst="rect">
              <a:avLst/>
            </a:prstGeom>
          </p:spPr>
        </p:pic>
      </p:grpSp>
      <p:sp>
        <p:nvSpPr>
          <p:cNvPr id="44" name="TextBox 3"/>
          <p:cNvSpPr txBox="1"/>
          <p:nvPr/>
        </p:nvSpPr>
        <p:spPr>
          <a:xfrm>
            <a:off x="5324801" y="1514640"/>
            <a:ext cx="3639687" cy="3062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Clr>
                <a:srgbClr val="00B0F0"/>
              </a:buClr>
              <a:buFont typeface="Wingdings" panose="05000000000000000000" pitchFamily="2" charset="2"/>
              <a:buChar char="n"/>
            </a:pP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方正大黑简体" panose="02010601030101010101" pitchFamily="2" charset="-122"/>
                <a:cs typeface="Arial" panose="020B0604020202020204" pitchFamily="34" charset="0"/>
              </a:rPr>
              <a:t>Beijing-Tianjin-Hebei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方正大黑简体" panose="02010601030101010101" pitchFamily="2" charset="-122"/>
                <a:cs typeface="Arial" panose="020B0604020202020204" pitchFamily="34" charset="0"/>
              </a:rPr>
              <a:t>Geothermal Heating Demonstration Base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方正大黑简体" panose="02010601030101010101" pitchFamily="2" charset="-122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buClr>
                <a:srgbClr val="00B0F0"/>
              </a:buClr>
              <a:buFont typeface="Wingdings" panose="05000000000000000000" pitchFamily="2" charset="2"/>
              <a:buChar char="n"/>
            </a:pP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方正大黑简体" panose="02010601030101010101" pitchFamily="2" charset="-122"/>
                <a:cs typeface="Arial" panose="020B0604020202020204" pitchFamily="34" charset="0"/>
              </a:rPr>
              <a:t>Daqing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方正大黑简体" panose="02010601030101010101" pitchFamily="2" charset="-122"/>
                <a:cs typeface="Arial" panose="020B0604020202020204" pitchFamily="34" charset="0"/>
              </a:rPr>
              <a:t> Oilfield Green &amp; Low-carbon Sustainable Development Demonstration Base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方正大黑简体" panose="02010601030101010101" pitchFamily="2" charset="-122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buClr>
                <a:srgbClr val="00B0F0"/>
              </a:buClr>
              <a:buFont typeface="Wingdings" panose="05000000000000000000" pitchFamily="2" charset="2"/>
              <a:buChar char="n"/>
            </a:pP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方正大黑简体" panose="02010601030101010101" pitchFamily="2" charset="-122"/>
                <a:cs typeface="Arial" panose="020B0604020202020204" pitchFamily="34" charset="0"/>
              </a:rPr>
              <a:t>Jilin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方正大黑简体" panose="02010601030101010101" pitchFamily="2" charset="-122"/>
                <a:cs typeface="Arial" panose="020B0604020202020204" pitchFamily="34" charset="0"/>
              </a:rPr>
              <a:t>Green Collaborative Development Demonstration Base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方正大黑简体" panose="02010601030101010101" pitchFamily="2" charset="-122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buClr>
                <a:srgbClr val="00B0F0"/>
              </a:buClr>
              <a:buFont typeface="Wingdings" panose="05000000000000000000" pitchFamily="2" charset="2"/>
              <a:buChar char="n"/>
            </a:pP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方正大黑简体" panose="02010601030101010101" pitchFamily="2" charset="-122"/>
                <a:cs typeface="Arial" panose="020B0604020202020204" pitchFamily="34" charset="0"/>
              </a:rPr>
              <a:t>Qinghai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方正大黑简体" panose="02010601030101010101" pitchFamily="2" charset="-122"/>
                <a:cs typeface="Arial" panose="020B0604020202020204" pitchFamily="34" charset="0"/>
              </a:rPr>
              <a:t> Green Power Production Base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方正大黑简体" panose="02010601030101010101" pitchFamily="2" charset="-122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buClr>
                <a:srgbClr val="00B0F0"/>
              </a:buClr>
              <a:buFont typeface="Wingdings" panose="05000000000000000000" pitchFamily="2" charset="2"/>
              <a:buChar char="n"/>
            </a:pP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方正大黑简体" panose="02010601030101010101" pitchFamily="2" charset="-122"/>
                <a:cs typeface="Arial" panose="020B0604020202020204" pitchFamily="34" charset="0"/>
              </a:rPr>
              <a:t>Yumen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方正大黑简体" panose="02010601030101010101" pitchFamily="2" charset="-122"/>
                <a:cs typeface="Arial" panose="020B0604020202020204" pitchFamily="34" charset="0"/>
              </a:rPr>
              <a:t> Clean Transformation Demonstration Base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方正大黑简体" panose="02010601030101010101" pitchFamily="2" charset="-122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buClr>
                <a:srgbClr val="00B0F0"/>
              </a:buClr>
              <a:buFont typeface="Wingdings" panose="05000000000000000000" pitchFamily="2" charset="2"/>
              <a:buChar char="n"/>
            </a:pP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方正大黑简体" panose="02010601030101010101" pitchFamily="2" charset="-122"/>
                <a:cs typeface="Arial" panose="020B0604020202020204" pitchFamily="34" charset="0"/>
              </a:rPr>
              <a:t>Xinjiang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方正大黑简体" panose="02010601030101010101" pitchFamily="2" charset="-122"/>
                <a:cs typeface="Arial" panose="020B0604020202020204" pitchFamily="34" charset="0"/>
              </a:rPr>
              <a:t> Green Energy Industrialization Development Demonstration Base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方正大黑简体" panose="02010601030101010101" pitchFamily="2" charset="-122"/>
              <a:cs typeface="Arial" panose="020B0604020202020204" pitchFamily="34" charset="0"/>
            </a:endParaRPr>
          </a:p>
        </p:txBody>
      </p:sp>
      <p:sp>
        <p:nvSpPr>
          <p:cNvPr id="8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8388424" y="4813161"/>
            <a:ext cx="611088" cy="273844"/>
          </a:xfrm>
        </p:spPr>
        <p:txBody>
          <a:bodyPr/>
          <a:lstStyle/>
          <a:p>
            <a:pPr algn="r"/>
            <a:fld id="{C47CCAEA-CFEA-4B86-887B-1EED8C07A66C}" type="slidenum">
              <a:rPr lang="zh-CN" altLang="en-US" smtClean="0"/>
            </a:fld>
            <a:endParaRPr lang="zh-CN" altLang="en-US" dirty="0"/>
          </a:p>
        </p:txBody>
      </p:sp>
      <p:grpSp>
        <p:nvGrpSpPr>
          <p:cNvPr id="11" name="组合 10"/>
          <p:cNvGrpSpPr/>
          <p:nvPr/>
        </p:nvGrpSpPr>
        <p:grpSpPr>
          <a:xfrm>
            <a:off x="349676" y="1368117"/>
            <a:ext cx="4728898" cy="3248611"/>
            <a:chOff x="349676" y="1368117"/>
            <a:chExt cx="4728898" cy="3248611"/>
          </a:xfrm>
        </p:grpSpPr>
        <p:sp>
          <p:nvSpPr>
            <p:cNvPr id="2" name="矩形 1"/>
            <p:cNvSpPr/>
            <p:nvPr/>
          </p:nvSpPr>
          <p:spPr>
            <a:xfrm>
              <a:off x="971600" y="3579862"/>
              <a:ext cx="720080" cy="99715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" name="矩形 2"/>
            <p:cNvSpPr/>
            <p:nvPr/>
          </p:nvSpPr>
          <p:spPr>
            <a:xfrm>
              <a:off x="457200" y="3052431"/>
              <a:ext cx="1306488" cy="437906"/>
            </a:xfrm>
            <a:prstGeom prst="rect">
              <a:avLst/>
            </a:prstGeom>
            <a:solidFill>
              <a:srgbClr val="FFFFCC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spcBef>
                  <a:spcPts val="600"/>
                </a:spcBef>
                <a:buClr>
                  <a:srgbClr val="00B0F0"/>
                </a:buClr>
              </a:pPr>
              <a:r>
                <a:rPr lang="en-US" altLang="zh-CN" sz="900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ea typeface="方正大黑简体" panose="02010601030101010101" pitchFamily="2" charset="-122"/>
                  <a:cs typeface="Arial" panose="020B0604020202020204" pitchFamily="34" charset="0"/>
                </a:rPr>
                <a:t>Qinghai Green Power Production Base</a:t>
              </a:r>
              <a:endParaRPr lang="en-US" altLang="zh-CN" sz="9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方正大黑简体" panose="02010601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3698827" y="3147815"/>
              <a:ext cx="1379747" cy="576064"/>
            </a:xfrm>
            <a:prstGeom prst="rect">
              <a:avLst/>
            </a:prstGeom>
            <a:solidFill>
              <a:srgbClr val="FFFFCC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spcBef>
                  <a:spcPts val="600"/>
                </a:spcBef>
                <a:buClr>
                  <a:srgbClr val="00B0F0"/>
                </a:buClr>
              </a:pPr>
              <a:endParaRPr lang="en-US" altLang="zh-CN" sz="9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方正大黑简体" panose="02010601030101010101" pitchFamily="2" charset="-122"/>
                <a:cs typeface="Arial" panose="020B0604020202020204" pitchFamily="34" charset="0"/>
              </a:endParaRPr>
            </a:p>
            <a:p>
              <a:pPr>
                <a:spcBef>
                  <a:spcPts val="600"/>
                </a:spcBef>
                <a:buClr>
                  <a:srgbClr val="00B0F0"/>
                </a:buClr>
              </a:pPr>
              <a:r>
                <a:rPr lang="en-US" altLang="zh-CN" sz="900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ea typeface="方正大黑简体" panose="02010601030101010101" pitchFamily="2" charset="-122"/>
                  <a:cs typeface="Arial" panose="020B0604020202020204" pitchFamily="34" charset="0"/>
                </a:rPr>
                <a:t>Beijing-Tianjin-Hebei Geothermal Heating Demonstration Base</a:t>
              </a:r>
              <a:endParaRPr lang="en-US" altLang="zh-CN" sz="9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方正大黑简体" panose="02010601030101010101" pitchFamily="2" charset="-122"/>
                <a:cs typeface="Arial" panose="020B0604020202020204" pitchFamily="34" charset="0"/>
              </a:endParaRPr>
            </a:p>
            <a:p>
              <a:pPr>
                <a:spcBef>
                  <a:spcPts val="600"/>
                </a:spcBef>
                <a:buClr>
                  <a:srgbClr val="00B0F0"/>
                </a:buClr>
              </a:pPr>
              <a:endParaRPr lang="en-US" altLang="zh-CN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方正大黑简体" panose="02010601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3635896" y="2347761"/>
              <a:ext cx="1442678" cy="576064"/>
            </a:xfrm>
            <a:prstGeom prst="rect">
              <a:avLst/>
            </a:prstGeom>
            <a:solidFill>
              <a:srgbClr val="FFFFCC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spcBef>
                  <a:spcPts val="600"/>
                </a:spcBef>
                <a:buClr>
                  <a:srgbClr val="00B0F0"/>
                </a:buClr>
              </a:pPr>
              <a:endParaRPr lang="en-US" altLang="zh-CN" sz="9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方正大黑简体" panose="02010601030101010101" pitchFamily="2" charset="-122"/>
                <a:cs typeface="Arial" panose="020B0604020202020204" pitchFamily="34" charset="0"/>
              </a:endParaRPr>
            </a:p>
            <a:p>
              <a:pPr>
                <a:spcBef>
                  <a:spcPts val="600"/>
                </a:spcBef>
                <a:buClr>
                  <a:srgbClr val="00B0F0"/>
                </a:buClr>
              </a:pPr>
              <a:endParaRPr lang="en-US" altLang="zh-CN" sz="9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方正大黑简体" panose="02010601030101010101" pitchFamily="2" charset="-122"/>
                <a:cs typeface="Arial" panose="020B0604020202020204" pitchFamily="34" charset="0"/>
              </a:endParaRPr>
            </a:p>
            <a:p>
              <a:pPr>
                <a:spcBef>
                  <a:spcPts val="600"/>
                </a:spcBef>
                <a:buClr>
                  <a:srgbClr val="00B0F0"/>
                </a:buClr>
              </a:pPr>
              <a:r>
                <a:rPr lang="en-US" altLang="zh-CN" sz="900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ea typeface="方正大黑简体" panose="02010601030101010101" pitchFamily="2" charset="-122"/>
                  <a:cs typeface="Arial" panose="020B0604020202020204" pitchFamily="34" charset="0"/>
                </a:rPr>
                <a:t>Jilin Green Collaborative Development Demonstration Base</a:t>
              </a:r>
              <a:endParaRPr lang="en-US" altLang="zh-CN" sz="9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方正大黑简体" panose="02010601030101010101" pitchFamily="2" charset="-122"/>
                <a:cs typeface="Arial" panose="020B0604020202020204" pitchFamily="34" charset="0"/>
              </a:endParaRPr>
            </a:p>
            <a:p>
              <a:pPr>
                <a:spcBef>
                  <a:spcPts val="600"/>
                </a:spcBef>
                <a:buClr>
                  <a:srgbClr val="00B0F0"/>
                </a:buClr>
              </a:pPr>
              <a:endParaRPr lang="en-US" altLang="zh-CN" sz="9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方正大黑简体" panose="02010601030101010101" pitchFamily="2" charset="-122"/>
                <a:cs typeface="Arial" panose="020B0604020202020204" pitchFamily="34" charset="0"/>
              </a:endParaRPr>
            </a:p>
            <a:p>
              <a:pPr>
                <a:spcBef>
                  <a:spcPts val="600"/>
                </a:spcBef>
                <a:buClr>
                  <a:srgbClr val="00B0F0"/>
                </a:buClr>
              </a:pPr>
              <a:endParaRPr lang="en-US" altLang="zh-CN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方正大黑简体" panose="02010601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3493096" y="1390808"/>
              <a:ext cx="1442678" cy="576064"/>
            </a:xfrm>
            <a:prstGeom prst="rect">
              <a:avLst/>
            </a:prstGeom>
            <a:solidFill>
              <a:srgbClr val="FFFFCC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spcBef>
                  <a:spcPts val="600"/>
                </a:spcBef>
                <a:buClr>
                  <a:srgbClr val="00B0F0"/>
                </a:buClr>
              </a:pPr>
              <a:r>
                <a:rPr lang="en-US" altLang="zh-CN" sz="900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ea typeface="方正大黑简体" panose="02010601030101010101" pitchFamily="2" charset="-122"/>
                  <a:cs typeface="Arial" panose="020B0604020202020204" pitchFamily="34" charset="0"/>
                </a:rPr>
                <a:t>Daqing Oilfield Green &amp; Low-carbon Sustainable Development Demonstration Base</a:t>
              </a:r>
              <a:endParaRPr lang="en-US" altLang="zh-CN" sz="9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方正大黑简体" panose="02010601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2028547" y="1910300"/>
              <a:ext cx="1442678" cy="576064"/>
            </a:xfrm>
            <a:prstGeom prst="rect">
              <a:avLst/>
            </a:prstGeom>
            <a:solidFill>
              <a:srgbClr val="FFFFCC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spcBef>
                  <a:spcPts val="600"/>
                </a:spcBef>
                <a:buClr>
                  <a:srgbClr val="00B0F0"/>
                </a:buClr>
              </a:pPr>
              <a:r>
                <a:rPr lang="en-US" altLang="zh-CN" sz="900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ea typeface="方正大黑简体" panose="02010601030101010101" pitchFamily="2" charset="-122"/>
                  <a:cs typeface="Arial" panose="020B0604020202020204" pitchFamily="34" charset="0"/>
                </a:rPr>
                <a:t>Yumen Clean Transformation Demonstration Base</a:t>
              </a:r>
              <a:endParaRPr lang="en-US" altLang="zh-CN" sz="9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方正大黑简体" panose="02010601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419046" y="1678840"/>
              <a:ext cx="1442678" cy="576064"/>
            </a:xfrm>
            <a:prstGeom prst="rect">
              <a:avLst/>
            </a:prstGeom>
            <a:solidFill>
              <a:srgbClr val="FFFFCC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spcBef>
                  <a:spcPts val="600"/>
                </a:spcBef>
                <a:buClr>
                  <a:srgbClr val="00B0F0"/>
                </a:buClr>
              </a:pPr>
              <a:r>
                <a:rPr lang="en-US" altLang="zh-CN" sz="900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ea typeface="方正大黑简体" panose="02010601030101010101" pitchFamily="2" charset="-122"/>
                  <a:cs typeface="Arial" panose="020B0604020202020204" pitchFamily="34" charset="0"/>
                </a:rPr>
                <a:t>Xinjiang Green Energy Industrialization Development Demonstration Base</a:t>
              </a:r>
              <a:endParaRPr lang="en-US" altLang="zh-CN" sz="9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方正大黑简体" panose="02010601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1763688" y="1419622"/>
              <a:ext cx="1707537" cy="25921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349676" y="1368117"/>
              <a:ext cx="3307987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Distribution of oil-bearing basins in China</a:t>
              </a:r>
              <a:endPara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925793" y="3579862"/>
              <a:ext cx="1205094" cy="1036866"/>
              <a:chOff x="925793" y="3579862"/>
              <a:chExt cx="1205094" cy="1036866"/>
            </a:xfrm>
          </p:grpSpPr>
          <p:sp>
            <p:nvSpPr>
              <p:cNvPr id="19" name="矩形 18"/>
              <p:cNvSpPr/>
              <p:nvPr/>
            </p:nvSpPr>
            <p:spPr>
              <a:xfrm>
                <a:off x="925793" y="4102933"/>
                <a:ext cx="1205094" cy="5137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250000"/>
                  </a:lnSpc>
                </a:pPr>
                <a:r>
                  <a:rPr lang="en-US" altLang="zh-CN" sz="600" dirty="0">
                    <a:latin typeface="Arial" panose="020B0604020202020204" pitchFamily="34" charset="0"/>
                    <a:cs typeface="Arial" panose="020B0604020202020204" pitchFamily="34" charset="0"/>
                  </a:rPr>
                  <a:t>Mesozoic sedimentary basin  </a:t>
                </a:r>
                <a:endParaRPr lang="zh-CN" altLang="zh-CN" sz="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250000"/>
                  </a:lnSpc>
                </a:pPr>
                <a:r>
                  <a:rPr lang="en-US" altLang="zh-CN" sz="600" dirty="0">
                    <a:latin typeface="Arial" panose="020B0604020202020204" pitchFamily="34" charset="0"/>
                    <a:cs typeface="Arial" panose="020B0604020202020204" pitchFamily="34" charset="0"/>
                  </a:rPr>
                  <a:t>Cenozoic sedimentary basin </a:t>
                </a:r>
                <a:endParaRPr lang="zh-CN" altLang="en-US" sz="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" name="文本框 19"/>
              <p:cNvSpPr txBox="1"/>
              <p:nvPr/>
            </p:nvSpPr>
            <p:spPr>
              <a:xfrm>
                <a:off x="930145" y="3579862"/>
                <a:ext cx="1200742" cy="3231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ts val="600"/>
                  </a:lnSpc>
                </a:pPr>
                <a:r>
                  <a:rPr lang="en-US" altLang="zh-CN" sz="600" dirty="0">
                    <a:latin typeface="Arial" panose="020B0604020202020204" pitchFamily="34" charset="0"/>
                    <a:cs typeface="Arial" panose="020B0604020202020204" pitchFamily="34" charset="0"/>
                  </a:rPr>
                  <a:t>Mesozoic-Cenozoic and Paleozoic superposed sedimentary basin </a:t>
                </a:r>
                <a:endParaRPr lang="en-US" altLang="zh-CN" sz="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" name="文本框 21"/>
              <p:cNvSpPr txBox="1"/>
              <p:nvPr/>
            </p:nvSpPr>
            <p:spPr>
              <a:xfrm>
                <a:off x="930145" y="3909705"/>
                <a:ext cx="977559" cy="246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>
                  <a:lnSpc>
                    <a:spcPts val="600"/>
                  </a:lnSpc>
                  <a:defRPr sz="600"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</a:lstStyle>
              <a:p>
                <a:r>
                  <a:rPr lang="en-US" altLang="zh-CN" dirty="0"/>
                  <a:t>Mesozoic-Cenozoic sedimentary basin  </a:t>
                </a:r>
                <a:endParaRPr lang="zh-CN" altLang="zh-CN" dirty="0"/>
              </a:p>
            </p:txBody>
          </p:sp>
        </p:grpSp>
      </p:grpSp>
      <p:sp>
        <p:nvSpPr>
          <p:cNvPr id="23" name="TextBox 2"/>
          <p:cNvSpPr txBox="1"/>
          <p:nvPr/>
        </p:nvSpPr>
        <p:spPr>
          <a:xfrm>
            <a:off x="457200" y="266656"/>
            <a:ext cx="3357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cap="none" normalizeH="0" baseline="0" noProof="0" dirty="0">
                <a:ln>
                  <a:noFill/>
                </a:ln>
                <a:solidFill>
                  <a:prstClr val="white"/>
                </a:solidFill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3. Energy Transition of CNPC</a:t>
            </a:r>
            <a:endParaRPr kumimoji="0" lang="en-US" sz="1800" b="1" i="0" u="none" strike="noStrike" cap="none" normalizeH="0" baseline="0" noProof="0" dirty="0">
              <a:ln>
                <a:noFill/>
              </a:ln>
              <a:solidFill>
                <a:prstClr val="white"/>
              </a:solidFill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7"/>
          <p:cNvSpPr>
            <a:spLocks noChangeArrowheads="1"/>
          </p:cNvSpPr>
          <p:nvPr/>
        </p:nvSpPr>
        <p:spPr bwMode="auto">
          <a:xfrm>
            <a:off x="4413092" y="1600984"/>
            <a:ext cx="4623404" cy="139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9708" tIns="99708" rIns="99708" bIns="99708" anchor="t" anchorCtr="0">
            <a:spAutoFit/>
          </a:bodyPr>
          <a:lstStyle/>
          <a:p>
            <a:pPr marL="263525" indent="-263525" algn="just" defTabSz="914400" fontAlgn="base" hangingPunct="0">
              <a:spcBef>
                <a:spcPts val="300"/>
              </a:spcBef>
              <a:buClr>
                <a:srgbClr val="FF0000"/>
              </a:buClr>
              <a:buSzTx/>
              <a:buFont typeface="Wingdings" panose="05000000000000000000" pitchFamily="2" charset="2"/>
              <a:buChar char="ü"/>
              <a:tabLst>
                <a:tab pos="304800" algn="l"/>
              </a:tabLst>
            </a:pPr>
            <a:r>
              <a:rPr lang="en-US" sz="14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Build into China’s largest geothermal company</a:t>
            </a:r>
            <a:endParaRPr lang="en-US" sz="1400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263525" indent="-263525" algn="just" defTabSz="914400" fontAlgn="base" hangingPunct="0">
              <a:spcBef>
                <a:spcPts val="300"/>
              </a:spcBef>
              <a:buClr>
                <a:srgbClr val="FF0000"/>
              </a:buClr>
              <a:buSzTx/>
              <a:buFont typeface="Wingdings" panose="05000000000000000000" pitchFamily="2" charset="2"/>
              <a:buChar char="ü"/>
              <a:tabLst>
                <a:tab pos="304800" algn="l"/>
              </a:tabLst>
            </a:pPr>
            <a:r>
              <a:rPr lang="en-US" sz="14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Clean power installation capacity among Top 10 in China</a:t>
            </a:r>
            <a:endParaRPr lang="en-US" sz="1400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263525" indent="-263525" algn="just" defTabSz="914400" fontAlgn="base" hangingPunct="0">
              <a:spcBef>
                <a:spcPts val="300"/>
              </a:spcBef>
              <a:buClr>
                <a:srgbClr val="FF0000"/>
              </a:buClr>
              <a:buSzTx/>
              <a:buFont typeface="Wingdings" panose="05000000000000000000" pitchFamily="2" charset="2"/>
              <a:buChar char="ü"/>
              <a:tabLst>
                <a:tab pos="304800" algn="l"/>
              </a:tabLst>
            </a:pPr>
            <a:r>
              <a:rPr lang="en-US" sz="14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A leading Company in Hydrogen business in China </a:t>
            </a:r>
            <a:endParaRPr lang="en-US" sz="1400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263525" indent="-263525" algn="just" defTabSz="914400" fontAlgn="base" hangingPunct="0">
              <a:spcBef>
                <a:spcPts val="300"/>
              </a:spcBef>
              <a:buClr>
                <a:srgbClr val="FF0000"/>
              </a:buClr>
              <a:buSzTx/>
              <a:buFont typeface="Wingdings" panose="05000000000000000000" pitchFamily="2" charset="2"/>
              <a:buChar char="ü"/>
              <a:tabLst>
                <a:tab pos="304800" algn="l"/>
              </a:tabLst>
            </a:pPr>
            <a:r>
              <a:rPr lang="en-US" sz="14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Carbon neutrality Model Company</a:t>
            </a:r>
            <a:endParaRPr lang="en-US" sz="1400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67168" y="1697318"/>
            <a:ext cx="3584398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3525" indent="-263525" algn="just" defTabSz="914400" fontAlgn="base" hangingPunct="0">
              <a:spcBef>
                <a:spcPts val="300"/>
              </a:spcBef>
              <a:buClr>
                <a:srgbClr val="FF0000"/>
              </a:buClr>
              <a:buFont typeface="Wingdings" panose="05000000000000000000" pitchFamily="2" charset="2"/>
              <a:buChar char="ü"/>
              <a:tabLst>
                <a:tab pos="304800" algn="l"/>
              </a:tabLst>
            </a:pP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Total energy production and supply doubled</a:t>
            </a:r>
            <a:endParaRPr lang="en-US" sz="14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263525" indent="-263525" algn="just" defTabSz="914400" fontAlgn="base" hangingPunct="0">
              <a:spcBef>
                <a:spcPts val="300"/>
              </a:spcBef>
              <a:buClr>
                <a:srgbClr val="FF0000"/>
              </a:buClr>
              <a:buFont typeface="Wingdings" panose="05000000000000000000" pitchFamily="2" charset="2"/>
              <a:buChar char="ü"/>
              <a:tabLst>
                <a:tab pos="304800" algn="l"/>
              </a:tabLst>
            </a:pP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Low-carbon / Net Zero energy: 80%</a:t>
            </a:r>
            <a:endParaRPr lang="en-US" sz="14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263525" indent="-263525" defTabSz="914400" fontAlgn="base" hangingPunct="0">
              <a:spcBef>
                <a:spcPts val="300"/>
              </a:spcBef>
              <a:buClr>
                <a:srgbClr val="FF0000"/>
              </a:buClr>
              <a:buFont typeface="Wingdings" panose="05000000000000000000" pitchFamily="2" charset="2"/>
              <a:buChar char="ü"/>
              <a:tabLst>
                <a:tab pos="304800" algn="l"/>
              </a:tabLst>
            </a:pP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Heat, Wind, solar Power, and hydrogen : 50%</a:t>
            </a:r>
            <a:endParaRPr lang="en-US" sz="14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4427984" y="1281666"/>
            <a:ext cx="4489557" cy="319318"/>
            <a:chOff x="4787826" y="1935513"/>
            <a:chExt cx="4489557" cy="319318"/>
          </a:xfrm>
        </p:grpSpPr>
        <p:sp>
          <p:nvSpPr>
            <p:cNvPr id="8" name="矩形 7"/>
            <p:cNvSpPr/>
            <p:nvPr/>
          </p:nvSpPr>
          <p:spPr>
            <a:xfrm>
              <a:off x="5090751" y="1935513"/>
              <a:ext cx="4186632" cy="3193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1037590" fontAlgn="base" hangingPunct="0">
                <a:buClr>
                  <a:srgbClr val="FF0000"/>
                </a:buClr>
                <a:tabLst>
                  <a:tab pos="304800" algn="l"/>
                </a:tabLst>
                <a:defRPr/>
              </a:pPr>
              <a:r>
                <a:rPr lang="en-US" sz="1475" b="1" dirty="0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Green &amp; Low-carbon / Net Zero Development</a:t>
              </a:r>
              <a:endParaRPr lang="en-US" sz="1475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pic>
          <p:nvPicPr>
            <p:cNvPr id="9" name="Picture 5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7826" y="1989509"/>
              <a:ext cx="238701" cy="2237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组合 9"/>
          <p:cNvGrpSpPr/>
          <p:nvPr/>
        </p:nvGrpSpPr>
        <p:grpSpPr>
          <a:xfrm>
            <a:off x="694518" y="1305234"/>
            <a:ext cx="3102585" cy="319318"/>
            <a:chOff x="1187639" y="1917034"/>
            <a:chExt cx="3102585" cy="319318"/>
          </a:xfrm>
        </p:grpSpPr>
        <p:sp>
          <p:nvSpPr>
            <p:cNvPr id="11" name="矩形 10"/>
            <p:cNvSpPr/>
            <p:nvPr/>
          </p:nvSpPr>
          <p:spPr>
            <a:xfrm>
              <a:off x="1404078" y="1917034"/>
              <a:ext cx="2886146" cy="3193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1037590" fontAlgn="base" hangingPunct="0">
                <a:buClr>
                  <a:srgbClr val="FF0000"/>
                </a:buClr>
                <a:tabLst>
                  <a:tab pos="304800" algn="l"/>
                </a:tabLst>
                <a:defRPr/>
              </a:pPr>
              <a:r>
                <a:rPr lang="en-US" sz="1475" b="1" dirty="0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Key Supplier of Clean Energy</a:t>
              </a:r>
              <a:endParaRPr lang="en-US" sz="1475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pic>
          <p:nvPicPr>
            <p:cNvPr id="12" name="Picture 5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7639" y="1989003"/>
              <a:ext cx="238701" cy="2237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323849" y="918329"/>
            <a:ext cx="4357663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cap="none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2050 Targets</a:t>
            </a:r>
            <a:endParaRPr kumimoji="0" lang="en-US" sz="1800" b="1" i="0" u="none" strike="noStrike" cap="none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6286" y="3068559"/>
            <a:ext cx="2476001" cy="1689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303" y="3205099"/>
            <a:ext cx="2331570" cy="155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8388424" y="4813161"/>
            <a:ext cx="611088" cy="273844"/>
          </a:xfrm>
        </p:spPr>
        <p:txBody>
          <a:bodyPr/>
          <a:lstStyle/>
          <a:p>
            <a:pPr algn="r"/>
            <a:fld id="{C47CCAEA-CFEA-4B86-887B-1EED8C07A66C}" type="slidenum">
              <a:rPr lang="zh-CN" altLang="en-US" smtClean="0"/>
            </a:fld>
            <a:endParaRPr lang="zh-CN" altLang="en-US" dirty="0"/>
          </a:p>
        </p:txBody>
      </p:sp>
      <p:sp>
        <p:nvSpPr>
          <p:cNvPr id="20" name="TextBox 2"/>
          <p:cNvSpPr txBox="1"/>
          <p:nvPr/>
        </p:nvSpPr>
        <p:spPr>
          <a:xfrm>
            <a:off x="457200" y="266656"/>
            <a:ext cx="3357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cap="none" normalizeH="0" baseline="0" noProof="0" dirty="0">
                <a:ln>
                  <a:noFill/>
                </a:ln>
                <a:solidFill>
                  <a:prstClr val="white"/>
                </a:solidFill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3. Energy Transition of CNPC</a:t>
            </a:r>
            <a:endParaRPr kumimoji="0" lang="en-US" sz="1800" b="1" i="0" u="none" strike="noStrike" cap="none" normalizeH="0" baseline="0" noProof="0" dirty="0">
              <a:ln>
                <a:noFill/>
              </a:ln>
              <a:solidFill>
                <a:prstClr val="white"/>
              </a:solidFill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2195736" y="1399922"/>
            <a:ext cx="4752528" cy="1938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03225"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9pPr>
          </a:lstStyle>
          <a:p>
            <a:pPr marL="342900" indent="-342900" algn="just" eaLnBrk="1" hangingPunct="1">
              <a:lnSpc>
                <a:spcPct val="150000"/>
              </a:lnSpc>
              <a:buClr>
                <a:srgbClr val="006665"/>
              </a:buClr>
              <a:buFont typeface="Wingdings" panose="05000000000000000000" pitchFamily="2" charset="2"/>
              <a:buChar char="n"/>
            </a:pPr>
            <a:r>
              <a:rPr kumimoji="1"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About CNPC</a:t>
            </a:r>
            <a:endParaRPr kumimoji="1"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342900" indent="-342900" algn="just" eaLnBrk="1" hangingPunct="1">
              <a:lnSpc>
                <a:spcPct val="150000"/>
              </a:lnSpc>
              <a:buClr>
                <a:srgbClr val="006665"/>
              </a:buClr>
              <a:buFont typeface="Wingdings" panose="05000000000000000000" pitchFamily="2" charset="2"/>
              <a:buChar char="n"/>
            </a:pPr>
            <a:r>
              <a:rPr kumimoji="1"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Technology Innovation of CNPC</a:t>
            </a:r>
            <a:endParaRPr kumimoji="1"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342900" indent="-342900" algn="just" eaLnBrk="1" hangingPunct="1">
              <a:lnSpc>
                <a:spcPct val="150000"/>
              </a:lnSpc>
              <a:buClr>
                <a:srgbClr val="006665"/>
              </a:buClr>
              <a:buFont typeface="Wingdings" panose="05000000000000000000" pitchFamily="2" charset="2"/>
              <a:buChar char="n"/>
            </a:pPr>
            <a:r>
              <a:rPr kumimoji="1"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Energy Transition of CNPC</a:t>
            </a:r>
            <a:endParaRPr kumimoji="1"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342900" indent="-342900" algn="just" eaLnBrk="1" hangingPunct="1">
              <a:lnSpc>
                <a:spcPct val="150000"/>
              </a:lnSpc>
              <a:buClr>
                <a:srgbClr val="006665"/>
              </a:buClr>
              <a:buFont typeface="Wingdings" panose="05000000000000000000" pitchFamily="2" charset="2"/>
              <a:buChar char="n"/>
            </a:pPr>
            <a:r>
              <a:rPr kumimoji="1" lang="en-US" sz="2000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About RIPED</a:t>
            </a:r>
            <a:endParaRPr kumimoji="1" lang="en-US" sz="2000" dirty="0">
              <a:solidFill>
                <a:srgbClr val="C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5" name="TextBox 2"/>
          <p:cNvSpPr txBox="1"/>
          <p:nvPr/>
        </p:nvSpPr>
        <p:spPr>
          <a:xfrm>
            <a:off x="457200" y="266656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Contents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2195736" y="1399922"/>
            <a:ext cx="4752528" cy="1938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03225"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9pPr>
          </a:lstStyle>
          <a:p>
            <a:pPr marL="342900" indent="-342900" algn="just" eaLnBrk="1" hangingPunct="1">
              <a:lnSpc>
                <a:spcPct val="150000"/>
              </a:lnSpc>
              <a:buClr>
                <a:srgbClr val="006665"/>
              </a:buClr>
              <a:buFont typeface="Wingdings" panose="05000000000000000000" pitchFamily="2" charset="2"/>
              <a:buChar char="n"/>
            </a:pPr>
            <a:r>
              <a:rPr kumimoji="1" lang="en-US" sz="2000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About CNPC</a:t>
            </a:r>
            <a:endParaRPr kumimoji="1" lang="en-US" sz="2000" dirty="0">
              <a:solidFill>
                <a:srgbClr val="C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342900" indent="-342900" algn="just" eaLnBrk="1" hangingPunct="1">
              <a:lnSpc>
                <a:spcPct val="150000"/>
              </a:lnSpc>
              <a:buClr>
                <a:srgbClr val="006665"/>
              </a:buClr>
              <a:buFont typeface="Wingdings" panose="05000000000000000000" pitchFamily="2" charset="2"/>
              <a:buChar char="n"/>
            </a:pPr>
            <a:r>
              <a:rPr kumimoji="1"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Technology Innovation of CNPC</a:t>
            </a:r>
            <a:endParaRPr kumimoji="1"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342900" indent="-342900" algn="just" eaLnBrk="1" hangingPunct="1">
              <a:lnSpc>
                <a:spcPct val="150000"/>
              </a:lnSpc>
              <a:buClr>
                <a:srgbClr val="006665"/>
              </a:buClr>
              <a:buFont typeface="Wingdings" panose="05000000000000000000" pitchFamily="2" charset="2"/>
              <a:buChar char="n"/>
            </a:pPr>
            <a:r>
              <a:rPr kumimoji="1"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Energy Transition of CNPC</a:t>
            </a:r>
            <a:endParaRPr kumimoji="1"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342900" indent="-342900" algn="just" eaLnBrk="1" hangingPunct="1">
              <a:lnSpc>
                <a:spcPct val="150000"/>
              </a:lnSpc>
              <a:buClr>
                <a:srgbClr val="006665"/>
              </a:buClr>
              <a:buFont typeface="Wingdings" panose="05000000000000000000" pitchFamily="2" charset="2"/>
              <a:buChar char="n"/>
            </a:pPr>
            <a:r>
              <a:rPr kumimoji="1"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About RIPED</a:t>
            </a:r>
            <a:endParaRPr kumimoji="1"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TextBox 2"/>
          <p:cNvSpPr txBox="1"/>
          <p:nvPr/>
        </p:nvSpPr>
        <p:spPr>
          <a:xfrm>
            <a:off x="457200" y="266656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Contents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57200" y="266656"/>
            <a:ext cx="185039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cap="none" normalizeH="0" baseline="0" noProof="0" dirty="0">
                <a:ln>
                  <a:noFill/>
                </a:ln>
                <a:solidFill>
                  <a:prstClr val="white"/>
                </a:solidFill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4. About RIPED</a:t>
            </a:r>
            <a:endParaRPr kumimoji="0" lang="en-US" sz="1800" b="1" i="0" u="none" strike="noStrike" cap="none" normalizeH="0" baseline="0" noProof="0" dirty="0">
              <a:ln>
                <a:noFill/>
              </a:ln>
              <a:solidFill>
                <a:prstClr val="white"/>
              </a:solidFill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323849" y="1318401"/>
            <a:ext cx="8533387" cy="103682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51430" tIns="25717" rIns="51430" bIns="25717">
            <a:spAutoFit/>
          </a:bodyPr>
          <a:lstStyle/>
          <a:p>
            <a:pPr indent="457200" algn="just" fontAlgn="base">
              <a:spcBef>
                <a:spcPct val="0"/>
              </a:spcBef>
              <a:spcAft>
                <a:spcPct val="0"/>
              </a:spcAft>
              <a:buClr>
                <a:srgbClr val="9900CC"/>
              </a:buClr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RIPED was established in </a:t>
            </a:r>
            <a:r>
              <a:rPr lang="en-US" sz="1600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1958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. Alongside the start, construction, and rapid development of China's petroleum industry, the Research Institute has gone through four phases of development. It has now become a domestic first-class and internationally renowned comprehensive research institution for oil, gas, and new energy.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4" name="直接连接符 5"/>
          <p:cNvCxnSpPr/>
          <p:nvPr/>
        </p:nvCxnSpPr>
        <p:spPr>
          <a:xfrm>
            <a:off x="1022458" y="4624396"/>
            <a:ext cx="153409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>
            <a:off x="441113" y="2871841"/>
            <a:ext cx="1970647" cy="51296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fontAlgn="base">
              <a:lnSpc>
                <a:spcPts val="1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Petroleum Science Research Institute (Upstream + Refining &amp; Chemical) of the </a:t>
            </a: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Petroleum department</a:t>
            </a:r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701825" y="4529981"/>
            <a:ext cx="468557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buClr>
                <a:srgbClr val="00B050"/>
              </a:buClr>
            </a:pP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1999</a:t>
            </a:r>
            <a:endParaRPr lang="en-US" sz="12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41113" y="4529982"/>
            <a:ext cx="383118" cy="1846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1958 </a:t>
            </a:r>
            <a:endParaRPr lang="en-US" sz="12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598465" y="4529982"/>
            <a:ext cx="339837" cy="1846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1972</a:t>
            </a:r>
            <a:endParaRPr lang="en-US" sz="12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622197" y="4529982"/>
            <a:ext cx="351973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1978</a:t>
            </a:r>
            <a:endParaRPr lang="en-US" sz="12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5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33" y="3377701"/>
            <a:ext cx="2096000" cy="108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 descr="03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02" t="6861" r="6479" b="42872"/>
          <a:stretch>
            <a:fillRect/>
          </a:stretch>
        </p:blipFill>
        <p:spPr bwMode="auto">
          <a:xfrm>
            <a:off x="2589750" y="3378304"/>
            <a:ext cx="2041186" cy="1090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 descr="80年代的研究院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25" b="20833"/>
          <a:stretch>
            <a:fillRect/>
          </a:stretch>
        </p:blipFill>
        <p:spPr bwMode="auto">
          <a:xfrm>
            <a:off x="4668666" y="3378839"/>
            <a:ext cx="2017121" cy="1096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图片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78" b="3423"/>
          <a:stretch>
            <a:fillRect/>
          </a:stretch>
        </p:blipFill>
        <p:spPr bwMode="auto">
          <a:xfrm>
            <a:off x="6724022" y="3377701"/>
            <a:ext cx="2013644" cy="108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组合 16"/>
          <p:cNvGrpSpPr/>
          <p:nvPr/>
        </p:nvGrpSpPr>
        <p:grpSpPr>
          <a:xfrm>
            <a:off x="772054" y="4572910"/>
            <a:ext cx="227514" cy="106725"/>
            <a:chOff x="1081561" y="2388825"/>
            <a:chExt cx="219669" cy="106725"/>
          </a:xfrm>
        </p:grpSpPr>
        <p:sp>
          <p:nvSpPr>
            <p:cNvPr id="18" name="半闭框 17"/>
            <p:cNvSpPr/>
            <p:nvPr/>
          </p:nvSpPr>
          <p:spPr>
            <a:xfrm rot="8129739">
              <a:off x="1081561" y="2388825"/>
              <a:ext cx="106725" cy="106725"/>
            </a:xfrm>
            <a:prstGeom prst="halfFram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半闭框 18"/>
            <p:cNvSpPr/>
            <p:nvPr/>
          </p:nvSpPr>
          <p:spPr>
            <a:xfrm rot="8129739">
              <a:off x="1194505" y="2388825"/>
              <a:ext cx="106725" cy="106725"/>
            </a:xfrm>
            <a:prstGeom prst="halfFram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0" name="直接连接符 5"/>
          <p:cNvCxnSpPr/>
          <p:nvPr/>
        </p:nvCxnSpPr>
        <p:spPr>
          <a:xfrm>
            <a:off x="3192487" y="4624396"/>
            <a:ext cx="1379513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组合 20"/>
          <p:cNvGrpSpPr/>
          <p:nvPr/>
        </p:nvGrpSpPr>
        <p:grpSpPr>
          <a:xfrm>
            <a:off x="2942082" y="4572910"/>
            <a:ext cx="227514" cy="106725"/>
            <a:chOff x="1081561" y="2388825"/>
            <a:chExt cx="219669" cy="106725"/>
          </a:xfrm>
        </p:grpSpPr>
        <p:sp>
          <p:nvSpPr>
            <p:cNvPr id="22" name="半闭框 21"/>
            <p:cNvSpPr/>
            <p:nvPr/>
          </p:nvSpPr>
          <p:spPr>
            <a:xfrm rot="8129739">
              <a:off x="1081561" y="2388825"/>
              <a:ext cx="106725" cy="106725"/>
            </a:xfrm>
            <a:prstGeom prst="halfFram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半闭框 22"/>
            <p:cNvSpPr/>
            <p:nvPr/>
          </p:nvSpPr>
          <p:spPr>
            <a:xfrm rot="8129739">
              <a:off x="1194505" y="2388825"/>
              <a:ext cx="106725" cy="106725"/>
            </a:xfrm>
            <a:prstGeom prst="halfFram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4" name="直接连接符 5"/>
          <p:cNvCxnSpPr/>
          <p:nvPr/>
        </p:nvCxnSpPr>
        <p:spPr>
          <a:xfrm>
            <a:off x="5199849" y="4624397"/>
            <a:ext cx="1414646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组合 24"/>
          <p:cNvGrpSpPr/>
          <p:nvPr/>
        </p:nvGrpSpPr>
        <p:grpSpPr>
          <a:xfrm>
            <a:off x="4949445" y="4572910"/>
            <a:ext cx="227514" cy="106725"/>
            <a:chOff x="1081561" y="2388825"/>
            <a:chExt cx="219669" cy="106725"/>
          </a:xfrm>
        </p:grpSpPr>
        <p:sp>
          <p:nvSpPr>
            <p:cNvPr id="26" name="半闭框 25"/>
            <p:cNvSpPr/>
            <p:nvPr/>
          </p:nvSpPr>
          <p:spPr>
            <a:xfrm rot="8129739">
              <a:off x="1081561" y="2388825"/>
              <a:ext cx="106725" cy="106725"/>
            </a:xfrm>
            <a:prstGeom prst="halfFram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半闭框 26"/>
            <p:cNvSpPr/>
            <p:nvPr/>
          </p:nvSpPr>
          <p:spPr>
            <a:xfrm rot="8129739">
              <a:off x="1194505" y="2388825"/>
              <a:ext cx="106725" cy="106725"/>
            </a:xfrm>
            <a:prstGeom prst="halfFram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8" name="直接连接符 5"/>
          <p:cNvCxnSpPr/>
          <p:nvPr/>
        </p:nvCxnSpPr>
        <p:spPr>
          <a:xfrm>
            <a:off x="7287359" y="4624396"/>
            <a:ext cx="1450307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组合 28"/>
          <p:cNvGrpSpPr/>
          <p:nvPr/>
        </p:nvGrpSpPr>
        <p:grpSpPr>
          <a:xfrm>
            <a:off x="7036955" y="4572910"/>
            <a:ext cx="227514" cy="106725"/>
            <a:chOff x="1081561" y="2388825"/>
            <a:chExt cx="219669" cy="106725"/>
          </a:xfrm>
        </p:grpSpPr>
        <p:sp>
          <p:nvSpPr>
            <p:cNvPr id="30" name="半闭框 29"/>
            <p:cNvSpPr/>
            <p:nvPr/>
          </p:nvSpPr>
          <p:spPr>
            <a:xfrm rot="8129739">
              <a:off x="1081561" y="2388825"/>
              <a:ext cx="106725" cy="106725"/>
            </a:xfrm>
            <a:prstGeom prst="halfFram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半闭框 30"/>
            <p:cNvSpPr/>
            <p:nvPr/>
          </p:nvSpPr>
          <p:spPr>
            <a:xfrm rot="8129739">
              <a:off x="1194505" y="2388825"/>
              <a:ext cx="106725" cy="106725"/>
            </a:xfrm>
            <a:prstGeom prst="halfFram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2" name="矩形 31"/>
          <p:cNvSpPr/>
          <p:nvPr/>
        </p:nvSpPr>
        <p:spPr>
          <a:xfrm>
            <a:off x="2545142" y="2828004"/>
            <a:ext cx="2096000" cy="51296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fontAlgn="base">
              <a:lnSpc>
                <a:spcPts val="1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Petroleum Exploration and Development Planning Research Institute </a:t>
            </a: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Of the Combustion &amp; Chemical Department / Petrochemical Department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4742182" y="2827577"/>
            <a:ext cx="2017122" cy="51296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fontAlgn="base">
              <a:lnSpc>
                <a:spcPts val="1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Institute of Petroleum Exploration and Development of the </a:t>
            </a: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Research 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Petroleum Department/Parent Company</a:t>
            </a:r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6724022" y="2833368"/>
            <a:ext cx="2096000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Research Institute of Petroleum Exploration and Development </a:t>
            </a:r>
            <a:r>
              <a:rPr lang="zh-CN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(RIPED)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of the </a:t>
            </a: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CNPC</a:t>
            </a:r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5" name="Text Box 2"/>
          <p:cNvSpPr txBox="1">
            <a:spLocks noChangeArrowheads="1"/>
          </p:cNvSpPr>
          <p:nvPr/>
        </p:nvSpPr>
        <p:spPr bwMode="auto">
          <a:xfrm>
            <a:off x="323849" y="918329"/>
            <a:ext cx="3816103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9pPr>
          </a:lstStyle>
          <a:p>
            <a:pPr lvl="0"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kumimoji="0" lang="en-US" sz="1800" b="1" i="0" u="none" strike="noStrike" cap="none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Development History</a:t>
            </a:r>
            <a:endParaRPr kumimoji="0" lang="en-US" sz="1800" b="1" i="0" u="none" strike="noStrike" cap="none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6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8388424" y="4813161"/>
            <a:ext cx="611088" cy="273844"/>
          </a:xfrm>
        </p:spPr>
        <p:txBody>
          <a:bodyPr/>
          <a:lstStyle/>
          <a:p>
            <a:pPr algn="r"/>
            <a:fld id="{C47CCAEA-CFEA-4B86-887B-1EED8C07A66C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57200" y="266656"/>
            <a:ext cx="185039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cap="none" normalizeH="0" baseline="0" noProof="0" dirty="0">
                <a:ln>
                  <a:noFill/>
                </a:ln>
                <a:solidFill>
                  <a:prstClr val="white"/>
                </a:solidFill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4. About RIPED</a:t>
            </a:r>
            <a:endParaRPr kumimoji="0" lang="en-US" sz="1800" b="1" i="0" u="none" strike="noStrike" cap="none" normalizeH="0" baseline="0" noProof="0" dirty="0">
              <a:ln>
                <a:noFill/>
              </a:ln>
              <a:solidFill>
                <a:prstClr val="white"/>
              </a:solidFill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6" name="TextBox 3"/>
          <p:cNvSpPr txBox="1">
            <a:spLocks noChangeArrowheads="1"/>
          </p:cNvSpPr>
          <p:nvPr/>
        </p:nvSpPr>
        <p:spPr bwMode="auto">
          <a:xfrm>
            <a:off x="352425" y="699770"/>
            <a:ext cx="8035925" cy="75819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51430" tIns="25717" rIns="51430" bIns="25717">
            <a:spAutoFit/>
          </a:bodyPr>
          <a:lstStyle/>
          <a:p>
            <a:pPr algn="ctr" fontAlgn="auto">
              <a:lnSpc>
                <a:spcPct val="200000"/>
              </a:lnSpc>
              <a:buClrTx/>
              <a:buSzTx/>
              <a:buFontTx/>
            </a:pPr>
            <a:r>
              <a:rPr lang="en-US" sz="1500" b="1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Role, Responsibilities, and Business Layout</a:t>
            </a:r>
            <a:endParaRPr lang="en-US" sz="1500" b="1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  <a:p>
            <a:pPr indent="457200" algn="just" fontAlgn="base">
              <a:lnSpc>
                <a:spcPct val="100000"/>
              </a:lnSpc>
              <a:buClr>
                <a:srgbClr val="9900CC"/>
              </a:buClr>
              <a:buSzTx/>
              <a:buFontTx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“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One think tank and three centers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” of CNPC's global upstream business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457200" y="1753235"/>
            <a:ext cx="4190365" cy="2879090"/>
            <a:chOff x="629790" y="2921425"/>
            <a:chExt cx="4668434" cy="3408057"/>
          </a:xfrm>
        </p:grpSpPr>
        <p:sp>
          <p:nvSpPr>
            <p:cNvPr id="38" name="Oval 5"/>
            <p:cNvSpPr>
              <a:spLocks noChangeArrowheads="1"/>
            </p:cNvSpPr>
            <p:nvPr/>
          </p:nvSpPr>
          <p:spPr bwMode="auto">
            <a:xfrm>
              <a:off x="2552594" y="3217053"/>
              <a:ext cx="1109663" cy="1098550"/>
            </a:xfrm>
            <a:prstGeom prst="ellipse">
              <a:avLst/>
            </a:prstGeom>
            <a:solidFill>
              <a:srgbClr val="F9CB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1435" tIns="25718" rIns="51435" bIns="25718" numCol="1" anchor="t" anchorCtr="0" compatLnSpc="1"/>
            <a:lstStyle/>
            <a:p>
              <a:pPr marL="0" marR="0" lvl="0" indent="0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9" name="Freeform 6"/>
            <p:cNvSpPr>
              <a:spLocks noEditPoints="1"/>
            </p:cNvSpPr>
            <p:nvPr/>
          </p:nvSpPr>
          <p:spPr bwMode="auto">
            <a:xfrm>
              <a:off x="2267639" y="2921425"/>
              <a:ext cx="1679575" cy="1663700"/>
            </a:xfrm>
            <a:custGeom>
              <a:avLst/>
              <a:gdLst>
                <a:gd name="T0" fmla="*/ 107 w 165"/>
                <a:gd name="T1" fmla="*/ 4 h 165"/>
                <a:gd name="T2" fmla="*/ 113 w 165"/>
                <a:gd name="T3" fmla="*/ 29 h 165"/>
                <a:gd name="T4" fmla="*/ 135 w 165"/>
                <a:gd name="T5" fmla="*/ 19 h 165"/>
                <a:gd name="T6" fmla="*/ 131 w 165"/>
                <a:gd name="T7" fmla="*/ 45 h 165"/>
                <a:gd name="T8" fmla="*/ 156 w 165"/>
                <a:gd name="T9" fmla="*/ 44 h 165"/>
                <a:gd name="T10" fmla="*/ 142 w 165"/>
                <a:gd name="T11" fmla="*/ 66 h 165"/>
                <a:gd name="T12" fmla="*/ 165 w 165"/>
                <a:gd name="T13" fmla="*/ 75 h 165"/>
                <a:gd name="T14" fmla="*/ 144 w 165"/>
                <a:gd name="T15" fmla="*/ 90 h 165"/>
                <a:gd name="T16" fmla="*/ 161 w 165"/>
                <a:gd name="T17" fmla="*/ 107 h 165"/>
                <a:gd name="T18" fmla="*/ 136 w 165"/>
                <a:gd name="T19" fmla="*/ 113 h 165"/>
                <a:gd name="T20" fmla="*/ 146 w 165"/>
                <a:gd name="T21" fmla="*/ 135 h 165"/>
                <a:gd name="T22" fmla="*/ 120 w 165"/>
                <a:gd name="T23" fmla="*/ 131 h 165"/>
                <a:gd name="T24" fmla="*/ 120 w 165"/>
                <a:gd name="T25" fmla="*/ 156 h 165"/>
                <a:gd name="T26" fmla="*/ 99 w 165"/>
                <a:gd name="T27" fmla="*/ 142 h 165"/>
                <a:gd name="T28" fmla="*/ 90 w 165"/>
                <a:gd name="T29" fmla="*/ 165 h 165"/>
                <a:gd name="T30" fmla="*/ 75 w 165"/>
                <a:gd name="T31" fmla="*/ 144 h 165"/>
                <a:gd name="T32" fmla="*/ 58 w 165"/>
                <a:gd name="T33" fmla="*/ 161 h 165"/>
                <a:gd name="T34" fmla="*/ 52 w 165"/>
                <a:gd name="T35" fmla="*/ 136 h 165"/>
                <a:gd name="T36" fmla="*/ 29 w 165"/>
                <a:gd name="T37" fmla="*/ 146 h 165"/>
                <a:gd name="T38" fmla="*/ 33 w 165"/>
                <a:gd name="T39" fmla="*/ 120 h 165"/>
                <a:gd name="T40" fmla="*/ 9 w 165"/>
                <a:gd name="T41" fmla="*/ 120 h 165"/>
                <a:gd name="T42" fmla="*/ 23 w 165"/>
                <a:gd name="T43" fmla="*/ 99 h 165"/>
                <a:gd name="T44" fmla="*/ 0 w 165"/>
                <a:gd name="T45" fmla="*/ 90 h 165"/>
                <a:gd name="T46" fmla="*/ 21 w 165"/>
                <a:gd name="T47" fmla="*/ 74 h 165"/>
                <a:gd name="T48" fmla="*/ 4 w 165"/>
                <a:gd name="T49" fmla="*/ 58 h 165"/>
                <a:gd name="T50" fmla="*/ 29 w 165"/>
                <a:gd name="T51" fmla="*/ 52 h 165"/>
                <a:gd name="T52" fmla="*/ 19 w 165"/>
                <a:gd name="T53" fmla="*/ 29 h 165"/>
                <a:gd name="T54" fmla="*/ 45 w 165"/>
                <a:gd name="T55" fmla="*/ 33 h 165"/>
                <a:gd name="T56" fmla="*/ 44 w 165"/>
                <a:gd name="T57" fmla="*/ 9 h 165"/>
                <a:gd name="T58" fmla="*/ 66 w 165"/>
                <a:gd name="T59" fmla="*/ 23 h 165"/>
                <a:gd name="T60" fmla="*/ 75 w 165"/>
                <a:gd name="T61" fmla="*/ 0 h 165"/>
                <a:gd name="T62" fmla="*/ 90 w 165"/>
                <a:gd name="T63" fmla="*/ 21 h 165"/>
                <a:gd name="T64" fmla="*/ 95 w 165"/>
                <a:gd name="T65" fmla="*/ 35 h 165"/>
                <a:gd name="T66" fmla="*/ 70 w 165"/>
                <a:gd name="T67" fmla="*/ 130 h 165"/>
                <a:gd name="T68" fmla="*/ 95 w 165"/>
                <a:gd name="T69" fmla="*/ 3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5" h="165">
                  <a:moveTo>
                    <a:pt x="100" y="2"/>
                  </a:moveTo>
                  <a:cubicBezTo>
                    <a:pt x="107" y="4"/>
                    <a:pt x="107" y="4"/>
                    <a:pt x="107" y="4"/>
                  </a:cubicBezTo>
                  <a:cubicBezTo>
                    <a:pt x="106" y="25"/>
                    <a:pt x="106" y="25"/>
                    <a:pt x="106" y="25"/>
                  </a:cubicBezTo>
                  <a:cubicBezTo>
                    <a:pt x="109" y="26"/>
                    <a:pt x="111" y="27"/>
                    <a:pt x="113" y="29"/>
                  </a:cubicBezTo>
                  <a:cubicBezTo>
                    <a:pt x="130" y="15"/>
                    <a:pt x="130" y="15"/>
                    <a:pt x="130" y="15"/>
                  </a:cubicBezTo>
                  <a:cubicBezTo>
                    <a:pt x="135" y="19"/>
                    <a:pt x="135" y="19"/>
                    <a:pt x="135" y="19"/>
                  </a:cubicBezTo>
                  <a:cubicBezTo>
                    <a:pt x="126" y="39"/>
                    <a:pt x="126" y="39"/>
                    <a:pt x="126" y="39"/>
                  </a:cubicBezTo>
                  <a:cubicBezTo>
                    <a:pt x="128" y="41"/>
                    <a:pt x="130" y="43"/>
                    <a:pt x="131" y="45"/>
                  </a:cubicBezTo>
                  <a:cubicBezTo>
                    <a:pt x="152" y="38"/>
                    <a:pt x="152" y="38"/>
                    <a:pt x="152" y="38"/>
                  </a:cubicBezTo>
                  <a:cubicBezTo>
                    <a:pt x="156" y="44"/>
                    <a:pt x="156" y="44"/>
                    <a:pt x="156" y="44"/>
                  </a:cubicBezTo>
                  <a:cubicBezTo>
                    <a:pt x="140" y="59"/>
                    <a:pt x="140" y="59"/>
                    <a:pt x="140" y="59"/>
                  </a:cubicBezTo>
                  <a:cubicBezTo>
                    <a:pt x="141" y="61"/>
                    <a:pt x="142" y="64"/>
                    <a:pt x="142" y="66"/>
                  </a:cubicBezTo>
                  <a:cubicBezTo>
                    <a:pt x="164" y="68"/>
                    <a:pt x="164" y="68"/>
                    <a:pt x="164" y="68"/>
                  </a:cubicBezTo>
                  <a:cubicBezTo>
                    <a:pt x="165" y="75"/>
                    <a:pt x="165" y="75"/>
                    <a:pt x="165" y="75"/>
                  </a:cubicBezTo>
                  <a:cubicBezTo>
                    <a:pt x="144" y="83"/>
                    <a:pt x="144" y="83"/>
                    <a:pt x="144" y="83"/>
                  </a:cubicBezTo>
                  <a:cubicBezTo>
                    <a:pt x="144" y="85"/>
                    <a:pt x="144" y="88"/>
                    <a:pt x="144" y="90"/>
                  </a:cubicBezTo>
                  <a:cubicBezTo>
                    <a:pt x="163" y="100"/>
                    <a:pt x="163" y="100"/>
                    <a:pt x="163" y="100"/>
                  </a:cubicBezTo>
                  <a:cubicBezTo>
                    <a:pt x="161" y="107"/>
                    <a:pt x="161" y="107"/>
                    <a:pt x="161" y="107"/>
                  </a:cubicBezTo>
                  <a:cubicBezTo>
                    <a:pt x="140" y="106"/>
                    <a:pt x="140" y="106"/>
                    <a:pt x="140" y="106"/>
                  </a:cubicBezTo>
                  <a:cubicBezTo>
                    <a:pt x="139" y="109"/>
                    <a:pt x="138" y="111"/>
                    <a:pt x="136" y="113"/>
                  </a:cubicBezTo>
                  <a:cubicBezTo>
                    <a:pt x="150" y="130"/>
                    <a:pt x="150" y="130"/>
                    <a:pt x="150" y="130"/>
                  </a:cubicBezTo>
                  <a:cubicBezTo>
                    <a:pt x="146" y="135"/>
                    <a:pt x="146" y="135"/>
                    <a:pt x="146" y="135"/>
                  </a:cubicBezTo>
                  <a:cubicBezTo>
                    <a:pt x="126" y="126"/>
                    <a:pt x="126" y="126"/>
                    <a:pt x="126" y="126"/>
                  </a:cubicBezTo>
                  <a:cubicBezTo>
                    <a:pt x="124" y="128"/>
                    <a:pt x="122" y="130"/>
                    <a:pt x="120" y="131"/>
                  </a:cubicBezTo>
                  <a:cubicBezTo>
                    <a:pt x="127" y="152"/>
                    <a:pt x="127" y="152"/>
                    <a:pt x="127" y="152"/>
                  </a:cubicBezTo>
                  <a:cubicBezTo>
                    <a:pt x="120" y="156"/>
                    <a:pt x="120" y="156"/>
                    <a:pt x="120" y="156"/>
                  </a:cubicBezTo>
                  <a:cubicBezTo>
                    <a:pt x="106" y="140"/>
                    <a:pt x="106" y="140"/>
                    <a:pt x="106" y="140"/>
                  </a:cubicBezTo>
                  <a:cubicBezTo>
                    <a:pt x="104" y="141"/>
                    <a:pt x="101" y="142"/>
                    <a:pt x="99" y="142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0" y="165"/>
                    <a:pt x="90" y="165"/>
                    <a:pt x="90" y="165"/>
                  </a:cubicBezTo>
                  <a:cubicBezTo>
                    <a:pt x="82" y="144"/>
                    <a:pt x="82" y="144"/>
                    <a:pt x="82" y="144"/>
                  </a:cubicBezTo>
                  <a:cubicBezTo>
                    <a:pt x="80" y="144"/>
                    <a:pt x="77" y="144"/>
                    <a:pt x="75" y="144"/>
                  </a:cubicBezTo>
                  <a:cubicBezTo>
                    <a:pt x="65" y="163"/>
                    <a:pt x="65" y="163"/>
                    <a:pt x="65" y="163"/>
                  </a:cubicBezTo>
                  <a:cubicBezTo>
                    <a:pt x="58" y="161"/>
                    <a:pt x="58" y="161"/>
                    <a:pt x="58" y="161"/>
                  </a:cubicBezTo>
                  <a:cubicBezTo>
                    <a:pt x="59" y="140"/>
                    <a:pt x="59" y="140"/>
                    <a:pt x="59" y="140"/>
                  </a:cubicBezTo>
                  <a:cubicBezTo>
                    <a:pt x="56" y="139"/>
                    <a:pt x="54" y="137"/>
                    <a:pt x="52" y="136"/>
                  </a:cubicBezTo>
                  <a:cubicBezTo>
                    <a:pt x="35" y="150"/>
                    <a:pt x="35" y="150"/>
                    <a:pt x="35" y="150"/>
                  </a:cubicBezTo>
                  <a:cubicBezTo>
                    <a:pt x="29" y="146"/>
                    <a:pt x="29" y="146"/>
                    <a:pt x="29" y="146"/>
                  </a:cubicBezTo>
                  <a:cubicBezTo>
                    <a:pt x="39" y="126"/>
                    <a:pt x="39" y="126"/>
                    <a:pt x="39" y="126"/>
                  </a:cubicBezTo>
                  <a:cubicBezTo>
                    <a:pt x="37" y="124"/>
                    <a:pt x="35" y="122"/>
                    <a:pt x="33" y="120"/>
                  </a:cubicBezTo>
                  <a:cubicBezTo>
                    <a:pt x="13" y="127"/>
                    <a:pt x="13" y="127"/>
                    <a:pt x="13" y="127"/>
                  </a:cubicBezTo>
                  <a:cubicBezTo>
                    <a:pt x="9" y="120"/>
                    <a:pt x="9" y="120"/>
                    <a:pt x="9" y="120"/>
                  </a:cubicBezTo>
                  <a:cubicBezTo>
                    <a:pt x="25" y="106"/>
                    <a:pt x="25" y="106"/>
                    <a:pt x="25" y="106"/>
                  </a:cubicBezTo>
                  <a:cubicBezTo>
                    <a:pt x="24" y="104"/>
                    <a:pt x="23" y="101"/>
                    <a:pt x="23" y="99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21" y="82"/>
                    <a:pt x="21" y="82"/>
                    <a:pt x="21" y="82"/>
                  </a:cubicBezTo>
                  <a:cubicBezTo>
                    <a:pt x="20" y="80"/>
                    <a:pt x="21" y="77"/>
                    <a:pt x="21" y="74"/>
                  </a:cubicBezTo>
                  <a:cubicBezTo>
                    <a:pt x="2" y="65"/>
                    <a:pt x="2" y="65"/>
                    <a:pt x="2" y="65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6" y="56"/>
                    <a:pt x="27" y="54"/>
                    <a:pt x="29" y="52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39" y="39"/>
                    <a:pt x="39" y="39"/>
                    <a:pt x="39" y="39"/>
                  </a:cubicBezTo>
                  <a:cubicBezTo>
                    <a:pt x="41" y="37"/>
                    <a:pt x="43" y="35"/>
                    <a:pt x="45" y="33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59" y="25"/>
                    <a:pt x="59" y="25"/>
                    <a:pt x="59" y="25"/>
                  </a:cubicBezTo>
                  <a:cubicBezTo>
                    <a:pt x="61" y="24"/>
                    <a:pt x="64" y="23"/>
                    <a:pt x="66" y="23"/>
                  </a:cubicBezTo>
                  <a:cubicBezTo>
                    <a:pt x="68" y="1"/>
                    <a:pt x="68" y="1"/>
                    <a:pt x="68" y="1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83" y="21"/>
                    <a:pt x="83" y="21"/>
                    <a:pt x="83" y="21"/>
                  </a:cubicBezTo>
                  <a:cubicBezTo>
                    <a:pt x="85" y="20"/>
                    <a:pt x="88" y="21"/>
                    <a:pt x="90" y="21"/>
                  </a:cubicBezTo>
                  <a:cubicBezTo>
                    <a:pt x="100" y="2"/>
                    <a:pt x="100" y="2"/>
                    <a:pt x="100" y="2"/>
                  </a:cubicBezTo>
                  <a:close/>
                  <a:moveTo>
                    <a:pt x="95" y="35"/>
                  </a:moveTo>
                  <a:cubicBezTo>
                    <a:pt x="121" y="42"/>
                    <a:pt x="137" y="69"/>
                    <a:pt x="130" y="95"/>
                  </a:cubicBezTo>
                  <a:cubicBezTo>
                    <a:pt x="123" y="121"/>
                    <a:pt x="96" y="137"/>
                    <a:pt x="70" y="130"/>
                  </a:cubicBezTo>
                  <a:cubicBezTo>
                    <a:pt x="44" y="123"/>
                    <a:pt x="28" y="96"/>
                    <a:pt x="35" y="69"/>
                  </a:cubicBezTo>
                  <a:cubicBezTo>
                    <a:pt x="42" y="43"/>
                    <a:pt x="69" y="28"/>
                    <a:pt x="95" y="35"/>
                  </a:cubicBezTo>
                  <a:close/>
                </a:path>
              </a:pathLst>
            </a:custGeom>
            <a:solidFill>
              <a:srgbClr val="F4B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1435" tIns="25718" rIns="51435" bIns="25718" numCol="1" anchor="t" anchorCtr="0" compatLnSpc="1"/>
            <a:lstStyle/>
            <a:p>
              <a:pPr marL="0" marR="0" lvl="0" indent="0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0" name="Freeform 7"/>
            <p:cNvSpPr>
              <a:spLocks noEditPoints="1"/>
            </p:cNvSpPr>
            <p:nvPr/>
          </p:nvSpPr>
          <p:spPr bwMode="auto">
            <a:xfrm>
              <a:off x="3618649" y="4651363"/>
              <a:ext cx="1679575" cy="1652588"/>
            </a:xfrm>
            <a:custGeom>
              <a:avLst/>
              <a:gdLst>
                <a:gd name="T0" fmla="*/ 86 w 165"/>
                <a:gd name="T1" fmla="*/ 0 h 164"/>
                <a:gd name="T2" fmla="*/ 98 w 165"/>
                <a:gd name="T3" fmla="*/ 22 h 164"/>
                <a:gd name="T4" fmla="*/ 117 w 165"/>
                <a:gd name="T5" fmla="*/ 7 h 164"/>
                <a:gd name="T6" fmla="*/ 120 w 165"/>
                <a:gd name="T7" fmla="*/ 33 h 164"/>
                <a:gd name="T8" fmla="*/ 143 w 165"/>
                <a:gd name="T9" fmla="*/ 26 h 164"/>
                <a:gd name="T10" fmla="*/ 136 w 165"/>
                <a:gd name="T11" fmla="*/ 51 h 164"/>
                <a:gd name="T12" fmla="*/ 160 w 165"/>
                <a:gd name="T13" fmla="*/ 54 h 164"/>
                <a:gd name="T14" fmla="*/ 144 w 165"/>
                <a:gd name="T15" fmla="*/ 74 h 164"/>
                <a:gd name="T16" fmla="*/ 165 w 165"/>
                <a:gd name="T17" fmla="*/ 86 h 164"/>
                <a:gd name="T18" fmla="*/ 142 w 165"/>
                <a:gd name="T19" fmla="*/ 98 h 164"/>
                <a:gd name="T20" fmla="*/ 157 w 165"/>
                <a:gd name="T21" fmla="*/ 117 h 164"/>
                <a:gd name="T22" fmla="*/ 132 w 165"/>
                <a:gd name="T23" fmla="*/ 119 h 164"/>
                <a:gd name="T24" fmla="*/ 138 w 165"/>
                <a:gd name="T25" fmla="*/ 143 h 164"/>
                <a:gd name="T26" fmla="*/ 114 w 165"/>
                <a:gd name="T27" fmla="*/ 135 h 164"/>
                <a:gd name="T28" fmla="*/ 111 w 165"/>
                <a:gd name="T29" fmla="*/ 159 h 164"/>
                <a:gd name="T30" fmla="*/ 91 w 165"/>
                <a:gd name="T31" fmla="*/ 143 h 164"/>
                <a:gd name="T32" fmla="*/ 79 w 165"/>
                <a:gd name="T33" fmla="*/ 164 h 164"/>
                <a:gd name="T34" fmla="*/ 67 w 165"/>
                <a:gd name="T35" fmla="*/ 142 h 164"/>
                <a:gd name="T36" fmla="*/ 48 w 165"/>
                <a:gd name="T37" fmla="*/ 157 h 164"/>
                <a:gd name="T38" fmla="*/ 45 w 165"/>
                <a:gd name="T39" fmla="*/ 131 h 164"/>
                <a:gd name="T40" fmla="*/ 22 w 165"/>
                <a:gd name="T41" fmla="*/ 138 h 164"/>
                <a:gd name="T42" fmla="*/ 29 w 165"/>
                <a:gd name="T43" fmla="*/ 113 h 164"/>
                <a:gd name="T44" fmla="*/ 5 w 165"/>
                <a:gd name="T45" fmla="*/ 110 h 164"/>
                <a:gd name="T46" fmla="*/ 21 w 165"/>
                <a:gd name="T47" fmla="*/ 90 h 164"/>
                <a:gd name="T48" fmla="*/ 0 w 165"/>
                <a:gd name="T49" fmla="*/ 78 h 164"/>
                <a:gd name="T50" fmla="*/ 23 w 165"/>
                <a:gd name="T51" fmla="*/ 66 h 164"/>
                <a:gd name="T52" fmla="*/ 8 w 165"/>
                <a:gd name="T53" fmla="*/ 47 h 164"/>
                <a:gd name="T54" fmla="*/ 33 w 165"/>
                <a:gd name="T55" fmla="*/ 44 h 164"/>
                <a:gd name="T56" fmla="*/ 27 w 165"/>
                <a:gd name="T57" fmla="*/ 21 h 164"/>
                <a:gd name="T58" fmla="*/ 51 w 165"/>
                <a:gd name="T59" fmla="*/ 28 h 164"/>
                <a:gd name="T60" fmla="*/ 54 w 165"/>
                <a:gd name="T61" fmla="*/ 4 h 164"/>
                <a:gd name="T62" fmla="*/ 74 w 165"/>
                <a:gd name="T63" fmla="*/ 21 h 164"/>
                <a:gd name="T64" fmla="*/ 83 w 165"/>
                <a:gd name="T65" fmla="*/ 32 h 164"/>
                <a:gd name="T66" fmla="*/ 83 w 165"/>
                <a:gd name="T67" fmla="*/ 131 h 164"/>
                <a:gd name="T68" fmla="*/ 83 w 165"/>
                <a:gd name="T69" fmla="*/ 32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5" h="164">
                  <a:moveTo>
                    <a:pt x="79" y="0"/>
                  </a:moveTo>
                  <a:cubicBezTo>
                    <a:pt x="86" y="0"/>
                    <a:pt x="86" y="0"/>
                    <a:pt x="86" y="0"/>
                  </a:cubicBezTo>
                  <a:cubicBezTo>
                    <a:pt x="91" y="21"/>
                    <a:pt x="91" y="21"/>
                    <a:pt x="91" y="21"/>
                  </a:cubicBezTo>
                  <a:cubicBezTo>
                    <a:pt x="93" y="21"/>
                    <a:pt x="96" y="21"/>
                    <a:pt x="98" y="22"/>
                  </a:cubicBezTo>
                  <a:cubicBezTo>
                    <a:pt x="111" y="4"/>
                    <a:pt x="111" y="4"/>
                    <a:pt x="111" y="4"/>
                  </a:cubicBezTo>
                  <a:cubicBezTo>
                    <a:pt x="117" y="7"/>
                    <a:pt x="117" y="7"/>
                    <a:pt x="117" y="7"/>
                  </a:cubicBezTo>
                  <a:cubicBezTo>
                    <a:pt x="114" y="28"/>
                    <a:pt x="114" y="28"/>
                    <a:pt x="114" y="28"/>
                  </a:cubicBezTo>
                  <a:cubicBezTo>
                    <a:pt x="116" y="30"/>
                    <a:pt x="118" y="31"/>
                    <a:pt x="120" y="33"/>
                  </a:cubicBezTo>
                  <a:cubicBezTo>
                    <a:pt x="138" y="21"/>
                    <a:pt x="138" y="21"/>
                    <a:pt x="138" y="21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32" y="44"/>
                    <a:pt x="132" y="44"/>
                    <a:pt x="132" y="44"/>
                  </a:cubicBezTo>
                  <a:cubicBezTo>
                    <a:pt x="133" y="46"/>
                    <a:pt x="135" y="49"/>
                    <a:pt x="136" y="51"/>
                  </a:cubicBezTo>
                  <a:cubicBezTo>
                    <a:pt x="157" y="47"/>
                    <a:pt x="157" y="47"/>
                    <a:pt x="157" y="47"/>
                  </a:cubicBezTo>
                  <a:cubicBezTo>
                    <a:pt x="160" y="54"/>
                    <a:pt x="160" y="54"/>
                    <a:pt x="160" y="54"/>
                  </a:cubicBezTo>
                  <a:cubicBezTo>
                    <a:pt x="142" y="66"/>
                    <a:pt x="142" y="66"/>
                    <a:pt x="142" y="66"/>
                  </a:cubicBezTo>
                  <a:cubicBezTo>
                    <a:pt x="143" y="69"/>
                    <a:pt x="144" y="71"/>
                    <a:pt x="144" y="74"/>
                  </a:cubicBezTo>
                  <a:cubicBezTo>
                    <a:pt x="165" y="78"/>
                    <a:pt x="165" y="78"/>
                    <a:pt x="165" y="78"/>
                  </a:cubicBezTo>
                  <a:cubicBezTo>
                    <a:pt x="165" y="86"/>
                    <a:pt x="165" y="86"/>
                    <a:pt x="165" y="86"/>
                  </a:cubicBezTo>
                  <a:cubicBezTo>
                    <a:pt x="144" y="90"/>
                    <a:pt x="144" y="90"/>
                    <a:pt x="144" y="90"/>
                  </a:cubicBezTo>
                  <a:cubicBezTo>
                    <a:pt x="144" y="93"/>
                    <a:pt x="143" y="95"/>
                    <a:pt x="142" y="98"/>
                  </a:cubicBezTo>
                  <a:cubicBezTo>
                    <a:pt x="160" y="110"/>
                    <a:pt x="160" y="110"/>
                    <a:pt x="160" y="110"/>
                  </a:cubicBezTo>
                  <a:cubicBezTo>
                    <a:pt x="157" y="117"/>
                    <a:pt x="157" y="117"/>
                    <a:pt x="157" y="117"/>
                  </a:cubicBezTo>
                  <a:cubicBezTo>
                    <a:pt x="136" y="113"/>
                    <a:pt x="136" y="113"/>
                    <a:pt x="136" y="113"/>
                  </a:cubicBezTo>
                  <a:cubicBezTo>
                    <a:pt x="135" y="115"/>
                    <a:pt x="133" y="117"/>
                    <a:pt x="132" y="119"/>
                  </a:cubicBezTo>
                  <a:cubicBezTo>
                    <a:pt x="143" y="138"/>
                    <a:pt x="143" y="138"/>
                    <a:pt x="143" y="138"/>
                  </a:cubicBezTo>
                  <a:cubicBezTo>
                    <a:pt x="138" y="143"/>
                    <a:pt x="138" y="143"/>
                    <a:pt x="138" y="143"/>
                  </a:cubicBezTo>
                  <a:cubicBezTo>
                    <a:pt x="120" y="131"/>
                    <a:pt x="120" y="131"/>
                    <a:pt x="120" y="131"/>
                  </a:cubicBezTo>
                  <a:cubicBezTo>
                    <a:pt x="118" y="133"/>
                    <a:pt x="116" y="134"/>
                    <a:pt x="114" y="135"/>
                  </a:cubicBezTo>
                  <a:cubicBezTo>
                    <a:pt x="117" y="157"/>
                    <a:pt x="117" y="157"/>
                    <a:pt x="117" y="157"/>
                  </a:cubicBezTo>
                  <a:cubicBezTo>
                    <a:pt x="111" y="159"/>
                    <a:pt x="111" y="159"/>
                    <a:pt x="111" y="159"/>
                  </a:cubicBezTo>
                  <a:cubicBezTo>
                    <a:pt x="98" y="142"/>
                    <a:pt x="98" y="142"/>
                    <a:pt x="98" y="142"/>
                  </a:cubicBezTo>
                  <a:cubicBezTo>
                    <a:pt x="96" y="142"/>
                    <a:pt x="93" y="143"/>
                    <a:pt x="91" y="143"/>
                  </a:cubicBezTo>
                  <a:cubicBezTo>
                    <a:pt x="86" y="164"/>
                    <a:pt x="86" y="164"/>
                    <a:pt x="86" y="164"/>
                  </a:cubicBezTo>
                  <a:cubicBezTo>
                    <a:pt x="79" y="164"/>
                    <a:pt x="79" y="164"/>
                    <a:pt x="79" y="164"/>
                  </a:cubicBezTo>
                  <a:cubicBezTo>
                    <a:pt x="74" y="143"/>
                    <a:pt x="74" y="143"/>
                    <a:pt x="74" y="143"/>
                  </a:cubicBezTo>
                  <a:cubicBezTo>
                    <a:pt x="72" y="143"/>
                    <a:pt x="69" y="142"/>
                    <a:pt x="67" y="142"/>
                  </a:cubicBezTo>
                  <a:cubicBezTo>
                    <a:pt x="54" y="159"/>
                    <a:pt x="54" y="159"/>
                    <a:pt x="54" y="159"/>
                  </a:cubicBezTo>
                  <a:cubicBezTo>
                    <a:pt x="48" y="157"/>
                    <a:pt x="48" y="157"/>
                    <a:pt x="48" y="157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9" y="134"/>
                    <a:pt x="47" y="133"/>
                    <a:pt x="45" y="131"/>
                  </a:cubicBezTo>
                  <a:cubicBezTo>
                    <a:pt x="27" y="143"/>
                    <a:pt x="27" y="143"/>
                    <a:pt x="27" y="143"/>
                  </a:cubicBezTo>
                  <a:cubicBezTo>
                    <a:pt x="22" y="138"/>
                    <a:pt x="22" y="138"/>
                    <a:pt x="22" y="138"/>
                  </a:cubicBezTo>
                  <a:cubicBezTo>
                    <a:pt x="33" y="119"/>
                    <a:pt x="33" y="119"/>
                    <a:pt x="33" y="119"/>
                  </a:cubicBezTo>
                  <a:cubicBezTo>
                    <a:pt x="32" y="117"/>
                    <a:pt x="30" y="115"/>
                    <a:pt x="29" y="113"/>
                  </a:cubicBezTo>
                  <a:cubicBezTo>
                    <a:pt x="8" y="117"/>
                    <a:pt x="8" y="117"/>
                    <a:pt x="8" y="117"/>
                  </a:cubicBezTo>
                  <a:cubicBezTo>
                    <a:pt x="5" y="110"/>
                    <a:pt x="5" y="110"/>
                    <a:pt x="5" y="110"/>
                  </a:cubicBezTo>
                  <a:cubicBezTo>
                    <a:pt x="23" y="98"/>
                    <a:pt x="23" y="98"/>
                    <a:pt x="23" y="98"/>
                  </a:cubicBezTo>
                  <a:cubicBezTo>
                    <a:pt x="22" y="95"/>
                    <a:pt x="21" y="93"/>
                    <a:pt x="21" y="90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21" y="74"/>
                    <a:pt x="21" y="74"/>
                    <a:pt x="21" y="74"/>
                  </a:cubicBezTo>
                  <a:cubicBezTo>
                    <a:pt x="21" y="71"/>
                    <a:pt x="22" y="69"/>
                    <a:pt x="23" y="66"/>
                  </a:cubicBezTo>
                  <a:cubicBezTo>
                    <a:pt x="5" y="54"/>
                    <a:pt x="5" y="54"/>
                    <a:pt x="5" y="54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29" y="51"/>
                    <a:pt x="29" y="51"/>
                    <a:pt x="29" y="51"/>
                  </a:cubicBezTo>
                  <a:cubicBezTo>
                    <a:pt x="30" y="49"/>
                    <a:pt x="32" y="46"/>
                    <a:pt x="33" y="44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45" y="33"/>
                    <a:pt x="45" y="33"/>
                    <a:pt x="45" y="33"/>
                  </a:cubicBezTo>
                  <a:cubicBezTo>
                    <a:pt x="47" y="31"/>
                    <a:pt x="49" y="30"/>
                    <a:pt x="51" y="28"/>
                  </a:cubicBezTo>
                  <a:cubicBezTo>
                    <a:pt x="48" y="7"/>
                    <a:pt x="48" y="7"/>
                    <a:pt x="48" y="7"/>
                  </a:cubicBezTo>
                  <a:cubicBezTo>
                    <a:pt x="54" y="4"/>
                    <a:pt x="54" y="4"/>
                    <a:pt x="54" y="4"/>
                  </a:cubicBezTo>
                  <a:cubicBezTo>
                    <a:pt x="67" y="22"/>
                    <a:pt x="67" y="22"/>
                    <a:pt x="67" y="22"/>
                  </a:cubicBezTo>
                  <a:cubicBezTo>
                    <a:pt x="69" y="21"/>
                    <a:pt x="72" y="21"/>
                    <a:pt x="74" y="21"/>
                  </a:cubicBezTo>
                  <a:cubicBezTo>
                    <a:pt x="79" y="0"/>
                    <a:pt x="79" y="0"/>
                    <a:pt x="79" y="0"/>
                  </a:cubicBezTo>
                  <a:close/>
                  <a:moveTo>
                    <a:pt x="83" y="32"/>
                  </a:moveTo>
                  <a:cubicBezTo>
                    <a:pt x="110" y="32"/>
                    <a:pt x="132" y="55"/>
                    <a:pt x="132" y="82"/>
                  </a:cubicBezTo>
                  <a:cubicBezTo>
                    <a:pt x="132" y="109"/>
                    <a:pt x="110" y="131"/>
                    <a:pt x="83" y="131"/>
                  </a:cubicBezTo>
                  <a:cubicBezTo>
                    <a:pt x="55" y="131"/>
                    <a:pt x="33" y="109"/>
                    <a:pt x="33" y="82"/>
                  </a:cubicBezTo>
                  <a:cubicBezTo>
                    <a:pt x="33" y="55"/>
                    <a:pt x="55" y="32"/>
                    <a:pt x="83" y="32"/>
                  </a:cubicBezTo>
                  <a:close/>
                </a:path>
              </a:pathLst>
            </a:custGeom>
            <a:solidFill>
              <a:srgbClr val="DED4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1435" tIns="25718" rIns="51435" bIns="25718" numCol="1" anchor="t" anchorCtr="0" compatLnSpc="1"/>
            <a:lstStyle/>
            <a:p>
              <a:pPr marL="0" marR="0" lvl="0" indent="0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1" name="Oval 8"/>
            <p:cNvSpPr>
              <a:spLocks noChangeArrowheads="1"/>
            </p:cNvSpPr>
            <p:nvPr/>
          </p:nvSpPr>
          <p:spPr bwMode="auto">
            <a:xfrm>
              <a:off x="3913699" y="4953119"/>
              <a:ext cx="1263660" cy="1098549"/>
            </a:xfrm>
            <a:prstGeom prst="ellipse">
              <a:avLst/>
            </a:prstGeom>
            <a:solidFill>
              <a:srgbClr val="E7E6E6">
                <a:lumMod val="90000"/>
              </a:srgbClr>
            </a:solidFill>
            <a:ln>
              <a:noFill/>
            </a:ln>
          </p:spPr>
          <p:txBody>
            <a:bodyPr vert="horz" wrap="square" lIns="51435" tIns="25718" rIns="51435" bIns="25718" numCol="1" anchor="t" anchorCtr="0" compatLnSpc="1"/>
            <a:lstStyle/>
            <a:p>
              <a:pPr marL="0" marR="0" lvl="0" indent="0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2" name="Freeform 9"/>
            <p:cNvSpPr>
              <a:spLocks noEditPoints="1"/>
            </p:cNvSpPr>
            <p:nvPr/>
          </p:nvSpPr>
          <p:spPr bwMode="auto">
            <a:xfrm>
              <a:off x="3615305" y="4659591"/>
              <a:ext cx="1679575" cy="1652588"/>
            </a:xfrm>
            <a:custGeom>
              <a:avLst/>
              <a:gdLst>
                <a:gd name="T0" fmla="*/ 86 w 165"/>
                <a:gd name="T1" fmla="*/ 0 h 164"/>
                <a:gd name="T2" fmla="*/ 98 w 165"/>
                <a:gd name="T3" fmla="*/ 22 h 164"/>
                <a:gd name="T4" fmla="*/ 117 w 165"/>
                <a:gd name="T5" fmla="*/ 7 h 164"/>
                <a:gd name="T6" fmla="*/ 120 w 165"/>
                <a:gd name="T7" fmla="*/ 33 h 164"/>
                <a:gd name="T8" fmla="*/ 143 w 165"/>
                <a:gd name="T9" fmla="*/ 26 h 164"/>
                <a:gd name="T10" fmla="*/ 136 w 165"/>
                <a:gd name="T11" fmla="*/ 51 h 164"/>
                <a:gd name="T12" fmla="*/ 160 w 165"/>
                <a:gd name="T13" fmla="*/ 54 h 164"/>
                <a:gd name="T14" fmla="*/ 144 w 165"/>
                <a:gd name="T15" fmla="*/ 74 h 164"/>
                <a:gd name="T16" fmla="*/ 165 w 165"/>
                <a:gd name="T17" fmla="*/ 86 h 164"/>
                <a:gd name="T18" fmla="*/ 142 w 165"/>
                <a:gd name="T19" fmla="*/ 98 h 164"/>
                <a:gd name="T20" fmla="*/ 157 w 165"/>
                <a:gd name="T21" fmla="*/ 117 h 164"/>
                <a:gd name="T22" fmla="*/ 132 w 165"/>
                <a:gd name="T23" fmla="*/ 119 h 164"/>
                <a:gd name="T24" fmla="*/ 138 w 165"/>
                <a:gd name="T25" fmla="*/ 143 h 164"/>
                <a:gd name="T26" fmla="*/ 114 w 165"/>
                <a:gd name="T27" fmla="*/ 135 h 164"/>
                <a:gd name="T28" fmla="*/ 111 w 165"/>
                <a:gd name="T29" fmla="*/ 159 h 164"/>
                <a:gd name="T30" fmla="*/ 91 w 165"/>
                <a:gd name="T31" fmla="*/ 143 h 164"/>
                <a:gd name="T32" fmla="*/ 79 w 165"/>
                <a:gd name="T33" fmla="*/ 164 h 164"/>
                <a:gd name="T34" fmla="*/ 67 w 165"/>
                <a:gd name="T35" fmla="*/ 142 h 164"/>
                <a:gd name="T36" fmla="*/ 48 w 165"/>
                <a:gd name="T37" fmla="*/ 157 h 164"/>
                <a:gd name="T38" fmla="*/ 45 w 165"/>
                <a:gd name="T39" fmla="*/ 131 h 164"/>
                <a:gd name="T40" fmla="*/ 22 w 165"/>
                <a:gd name="T41" fmla="*/ 138 h 164"/>
                <a:gd name="T42" fmla="*/ 29 w 165"/>
                <a:gd name="T43" fmla="*/ 113 h 164"/>
                <a:gd name="T44" fmla="*/ 5 w 165"/>
                <a:gd name="T45" fmla="*/ 110 h 164"/>
                <a:gd name="T46" fmla="*/ 21 w 165"/>
                <a:gd name="T47" fmla="*/ 90 h 164"/>
                <a:gd name="T48" fmla="*/ 0 w 165"/>
                <a:gd name="T49" fmla="*/ 78 h 164"/>
                <a:gd name="T50" fmla="*/ 23 w 165"/>
                <a:gd name="T51" fmla="*/ 66 h 164"/>
                <a:gd name="T52" fmla="*/ 8 w 165"/>
                <a:gd name="T53" fmla="*/ 47 h 164"/>
                <a:gd name="T54" fmla="*/ 33 w 165"/>
                <a:gd name="T55" fmla="*/ 44 h 164"/>
                <a:gd name="T56" fmla="*/ 27 w 165"/>
                <a:gd name="T57" fmla="*/ 21 h 164"/>
                <a:gd name="T58" fmla="*/ 51 w 165"/>
                <a:gd name="T59" fmla="*/ 28 h 164"/>
                <a:gd name="T60" fmla="*/ 54 w 165"/>
                <a:gd name="T61" fmla="*/ 4 h 164"/>
                <a:gd name="T62" fmla="*/ 74 w 165"/>
                <a:gd name="T63" fmla="*/ 21 h 164"/>
                <a:gd name="T64" fmla="*/ 83 w 165"/>
                <a:gd name="T65" fmla="*/ 32 h 164"/>
                <a:gd name="T66" fmla="*/ 83 w 165"/>
                <a:gd name="T67" fmla="*/ 131 h 164"/>
                <a:gd name="T68" fmla="*/ 83 w 165"/>
                <a:gd name="T69" fmla="*/ 32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5" h="164">
                  <a:moveTo>
                    <a:pt x="79" y="0"/>
                  </a:moveTo>
                  <a:cubicBezTo>
                    <a:pt x="86" y="0"/>
                    <a:pt x="86" y="0"/>
                    <a:pt x="86" y="0"/>
                  </a:cubicBezTo>
                  <a:cubicBezTo>
                    <a:pt x="91" y="21"/>
                    <a:pt x="91" y="21"/>
                    <a:pt x="91" y="21"/>
                  </a:cubicBezTo>
                  <a:cubicBezTo>
                    <a:pt x="93" y="21"/>
                    <a:pt x="96" y="21"/>
                    <a:pt x="98" y="22"/>
                  </a:cubicBezTo>
                  <a:cubicBezTo>
                    <a:pt x="111" y="4"/>
                    <a:pt x="111" y="4"/>
                    <a:pt x="111" y="4"/>
                  </a:cubicBezTo>
                  <a:cubicBezTo>
                    <a:pt x="117" y="7"/>
                    <a:pt x="117" y="7"/>
                    <a:pt x="117" y="7"/>
                  </a:cubicBezTo>
                  <a:cubicBezTo>
                    <a:pt x="114" y="28"/>
                    <a:pt x="114" y="28"/>
                    <a:pt x="114" y="28"/>
                  </a:cubicBezTo>
                  <a:cubicBezTo>
                    <a:pt x="116" y="30"/>
                    <a:pt x="118" y="31"/>
                    <a:pt x="120" y="33"/>
                  </a:cubicBezTo>
                  <a:cubicBezTo>
                    <a:pt x="138" y="21"/>
                    <a:pt x="138" y="21"/>
                    <a:pt x="138" y="21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32" y="44"/>
                    <a:pt x="132" y="44"/>
                    <a:pt x="132" y="44"/>
                  </a:cubicBezTo>
                  <a:cubicBezTo>
                    <a:pt x="133" y="46"/>
                    <a:pt x="135" y="49"/>
                    <a:pt x="136" y="51"/>
                  </a:cubicBezTo>
                  <a:cubicBezTo>
                    <a:pt x="157" y="47"/>
                    <a:pt x="157" y="47"/>
                    <a:pt x="157" y="47"/>
                  </a:cubicBezTo>
                  <a:cubicBezTo>
                    <a:pt x="160" y="54"/>
                    <a:pt x="160" y="54"/>
                    <a:pt x="160" y="54"/>
                  </a:cubicBezTo>
                  <a:cubicBezTo>
                    <a:pt x="142" y="66"/>
                    <a:pt x="142" y="66"/>
                    <a:pt x="142" y="66"/>
                  </a:cubicBezTo>
                  <a:cubicBezTo>
                    <a:pt x="143" y="69"/>
                    <a:pt x="144" y="71"/>
                    <a:pt x="144" y="74"/>
                  </a:cubicBezTo>
                  <a:cubicBezTo>
                    <a:pt x="165" y="78"/>
                    <a:pt x="165" y="78"/>
                    <a:pt x="165" y="78"/>
                  </a:cubicBezTo>
                  <a:cubicBezTo>
                    <a:pt x="165" y="86"/>
                    <a:pt x="165" y="86"/>
                    <a:pt x="165" y="86"/>
                  </a:cubicBezTo>
                  <a:cubicBezTo>
                    <a:pt x="144" y="90"/>
                    <a:pt x="144" y="90"/>
                    <a:pt x="144" y="90"/>
                  </a:cubicBezTo>
                  <a:cubicBezTo>
                    <a:pt x="144" y="93"/>
                    <a:pt x="143" y="95"/>
                    <a:pt x="142" y="98"/>
                  </a:cubicBezTo>
                  <a:cubicBezTo>
                    <a:pt x="160" y="110"/>
                    <a:pt x="160" y="110"/>
                    <a:pt x="160" y="110"/>
                  </a:cubicBezTo>
                  <a:cubicBezTo>
                    <a:pt x="157" y="117"/>
                    <a:pt x="157" y="117"/>
                    <a:pt x="157" y="117"/>
                  </a:cubicBezTo>
                  <a:cubicBezTo>
                    <a:pt x="136" y="113"/>
                    <a:pt x="136" y="113"/>
                    <a:pt x="136" y="113"/>
                  </a:cubicBezTo>
                  <a:cubicBezTo>
                    <a:pt x="135" y="115"/>
                    <a:pt x="133" y="117"/>
                    <a:pt x="132" y="119"/>
                  </a:cubicBezTo>
                  <a:cubicBezTo>
                    <a:pt x="143" y="138"/>
                    <a:pt x="143" y="138"/>
                    <a:pt x="143" y="138"/>
                  </a:cubicBezTo>
                  <a:cubicBezTo>
                    <a:pt x="138" y="143"/>
                    <a:pt x="138" y="143"/>
                    <a:pt x="138" y="143"/>
                  </a:cubicBezTo>
                  <a:cubicBezTo>
                    <a:pt x="120" y="131"/>
                    <a:pt x="120" y="131"/>
                    <a:pt x="120" y="131"/>
                  </a:cubicBezTo>
                  <a:cubicBezTo>
                    <a:pt x="118" y="133"/>
                    <a:pt x="116" y="134"/>
                    <a:pt x="114" y="135"/>
                  </a:cubicBezTo>
                  <a:cubicBezTo>
                    <a:pt x="117" y="157"/>
                    <a:pt x="117" y="157"/>
                    <a:pt x="117" y="157"/>
                  </a:cubicBezTo>
                  <a:cubicBezTo>
                    <a:pt x="111" y="159"/>
                    <a:pt x="111" y="159"/>
                    <a:pt x="111" y="159"/>
                  </a:cubicBezTo>
                  <a:cubicBezTo>
                    <a:pt x="98" y="142"/>
                    <a:pt x="98" y="142"/>
                    <a:pt x="98" y="142"/>
                  </a:cubicBezTo>
                  <a:cubicBezTo>
                    <a:pt x="96" y="142"/>
                    <a:pt x="93" y="143"/>
                    <a:pt x="91" y="143"/>
                  </a:cubicBezTo>
                  <a:cubicBezTo>
                    <a:pt x="86" y="164"/>
                    <a:pt x="86" y="164"/>
                    <a:pt x="86" y="164"/>
                  </a:cubicBezTo>
                  <a:cubicBezTo>
                    <a:pt x="79" y="164"/>
                    <a:pt x="79" y="164"/>
                    <a:pt x="79" y="164"/>
                  </a:cubicBezTo>
                  <a:cubicBezTo>
                    <a:pt x="74" y="143"/>
                    <a:pt x="74" y="143"/>
                    <a:pt x="74" y="143"/>
                  </a:cubicBezTo>
                  <a:cubicBezTo>
                    <a:pt x="72" y="143"/>
                    <a:pt x="69" y="142"/>
                    <a:pt x="67" y="142"/>
                  </a:cubicBezTo>
                  <a:cubicBezTo>
                    <a:pt x="54" y="159"/>
                    <a:pt x="54" y="159"/>
                    <a:pt x="54" y="159"/>
                  </a:cubicBezTo>
                  <a:cubicBezTo>
                    <a:pt x="48" y="157"/>
                    <a:pt x="48" y="157"/>
                    <a:pt x="48" y="157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9" y="134"/>
                    <a:pt x="47" y="133"/>
                    <a:pt x="45" y="131"/>
                  </a:cubicBezTo>
                  <a:cubicBezTo>
                    <a:pt x="27" y="143"/>
                    <a:pt x="27" y="143"/>
                    <a:pt x="27" y="143"/>
                  </a:cubicBezTo>
                  <a:cubicBezTo>
                    <a:pt x="22" y="138"/>
                    <a:pt x="22" y="138"/>
                    <a:pt x="22" y="138"/>
                  </a:cubicBezTo>
                  <a:cubicBezTo>
                    <a:pt x="33" y="119"/>
                    <a:pt x="33" y="119"/>
                    <a:pt x="33" y="119"/>
                  </a:cubicBezTo>
                  <a:cubicBezTo>
                    <a:pt x="32" y="117"/>
                    <a:pt x="30" y="115"/>
                    <a:pt x="29" y="113"/>
                  </a:cubicBezTo>
                  <a:cubicBezTo>
                    <a:pt x="8" y="117"/>
                    <a:pt x="8" y="117"/>
                    <a:pt x="8" y="117"/>
                  </a:cubicBezTo>
                  <a:cubicBezTo>
                    <a:pt x="5" y="110"/>
                    <a:pt x="5" y="110"/>
                    <a:pt x="5" y="110"/>
                  </a:cubicBezTo>
                  <a:cubicBezTo>
                    <a:pt x="23" y="98"/>
                    <a:pt x="23" y="98"/>
                    <a:pt x="23" y="98"/>
                  </a:cubicBezTo>
                  <a:cubicBezTo>
                    <a:pt x="22" y="95"/>
                    <a:pt x="21" y="93"/>
                    <a:pt x="21" y="90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21" y="74"/>
                    <a:pt x="21" y="74"/>
                    <a:pt x="21" y="74"/>
                  </a:cubicBezTo>
                  <a:cubicBezTo>
                    <a:pt x="21" y="71"/>
                    <a:pt x="22" y="69"/>
                    <a:pt x="23" y="66"/>
                  </a:cubicBezTo>
                  <a:cubicBezTo>
                    <a:pt x="5" y="54"/>
                    <a:pt x="5" y="54"/>
                    <a:pt x="5" y="54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29" y="51"/>
                    <a:pt x="29" y="51"/>
                    <a:pt x="29" y="51"/>
                  </a:cubicBezTo>
                  <a:cubicBezTo>
                    <a:pt x="30" y="49"/>
                    <a:pt x="32" y="46"/>
                    <a:pt x="33" y="44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45" y="33"/>
                    <a:pt x="45" y="33"/>
                    <a:pt x="45" y="33"/>
                  </a:cubicBezTo>
                  <a:cubicBezTo>
                    <a:pt x="47" y="31"/>
                    <a:pt x="49" y="30"/>
                    <a:pt x="51" y="28"/>
                  </a:cubicBezTo>
                  <a:cubicBezTo>
                    <a:pt x="48" y="7"/>
                    <a:pt x="48" y="7"/>
                    <a:pt x="48" y="7"/>
                  </a:cubicBezTo>
                  <a:cubicBezTo>
                    <a:pt x="54" y="4"/>
                    <a:pt x="54" y="4"/>
                    <a:pt x="54" y="4"/>
                  </a:cubicBezTo>
                  <a:cubicBezTo>
                    <a:pt x="67" y="22"/>
                    <a:pt x="67" y="22"/>
                    <a:pt x="67" y="22"/>
                  </a:cubicBezTo>
                  <a:cubicBezTo>
                    <a:pt x="69" y="21"/>
                    <a:pt x="72" y="21"/>
                    <a:pt x="74" y="21"/>
                  </a:cubicBezTo>
                  <a:cubicBezTo>
                    <a:pt x="79" y="0"/>
                    <a:pt x="79" y="0"/>
                    <a:pt x="79" y="0"/>
                  </a:cubicBezTo>
                  <a:close/>
                  <a:moveTo>
                    <a:pt x="83" y="32"/>
                  </a:moveTo>
                  <a:cubicBezTo>
                    <a:pt x="110" y="32"/>
                    <a:pt x="132" y="55"/>
                    <a:pt x="132" y="82"/>
                  </a:cubicBezTo>
                  <a:cubicBezTo>
                    <a:pt x="132" y="109"/>
                    <a:pt x="110" y="131"/>
                    <a:pt x="83" y="131"/>
                  </a:cubicBezTo>
                  <a:cubicBezTo>
                    <a:pt x="55" y="131"/>
                    <a:pt x="33" y="109"/>
                    <a:pt x="33" y="82"/>
                  </a:cubicBezTo>
                  <a:cubicBezTo>
                    <a:pt x="33" y="55"/>
                    <a:pt x="55" y="32"/>
                    <a:pt x="83" y="32"/>
                  </a:cubicBezTo>
                  <a:close/>
                </a:path>
              </a:pathLst>
            </a:custGeom>
            <a:solidFill>
              <a:srgbClr val="A5A5A5">
                <a:lumMod val="75000"/>
              </a:srgbClr>
            </a:solidFill>
            <a:ln>
              <a:noFill/>
            </a:ln>
          </p:spPr>
          <p:txBody>
            <a:bodyPr vert="horz" wrap="square" lIns="51435" tIns="25718" rIns="51435" bIns="25718" numCol="1" anchor="t" anchorCtr="0" compatLnSpc="1"/>
            <a:lstStyle/>
            <a:p>
              <a:pPr marL="0" marR="0" lvl="0" indent="0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3" name="Oval 10"/>
            <p:cNvSpPr>
              <a:spLocks noChangeArrowheads="1"/>
            </p:cNvSpPr>
            <p:nvPr/>
          </p:nvSpPr>
          <p:spPr bwMode="auto">
            <a:xfrm>
              <a:off x="2398111" y="4686498"/>
              <a:ext cx="1109663" cy="1098550"/>
            </a:xfrm>
            <a:prstGeom prst="ellipse">
              <a:avLst/>
            </a:prstGeom>
            <a:solidFill>
              <a:srgbClr val="FEE7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1435" tIns="25718" rIns="51435" bIns="25718" numCol="1" anchor="t" anchorCtr="0" compatLnSpc="1"/>
            <a:lstStyle/>
            <a:p>
              <a:pPr marL="0" marR="0" lvl="0" indent="0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4" name="Freeform 11"/>
            <p:cNvSpPr>
              <a:spLocks noEditPoints="1"/>
            </p:cNvSpPr>
            <p:nvPr/>
          </p:nvSpPr>
          <p:spPr bwMode="auto">
            <a:xfrm>
              <a:off x="2127310" y="4426932"/>
              <a:ext cx="1670050" cy="1663700"/>
            </a:xfrm>
            <a:custGeom>
              <a:avLst/>
              <a:gdLst>
                <a:gd name="T0" fmla="*/ 57 w 164"/>
                <a:gd name="T1" fmla="*/ 4 h 165"/>
                <a:gd name="T2" fmla="*/ 51 w 164"/>
                <a:gd name="T3" fmla="*/ 29 h 165"/>
                <a:gd name="T4" fmla="*/ 29 w 164"/>
                <a:gd name="T5" fmla="*/ 19 h 165"/>
                <a:gd name="T6" fmla="*/ 33 w 164"/>
                <a:gd name="T7" fmla="*/ 45 h 165"/>
                <a:gd name="T8" fmla="*/ 9 w 164"/>
                <a:gd name="T9" fmla="*/ 45 h 165"/>
                <a:gd name="T10" fmla="*/ 22 w 164"/>
                <a:gd name="T11" fmla="*/ 66 h 165"/>
                <a:gd name="T12" fmla="*/ 0 w 164"/>
                <a:gd name="T13" fmla="*/ 75 h 165"/>
                <a:gd name="T14" fmla="*/ 21 w 164"/>
                <a:gd name="T15" fmla="*/ 91 h 165"/>
                <a:gd name="T16" fmla="*/ 3 w 164"/>
                <a:gd name="T17" fmla="*/ 107 h 165"/>
                <a:gd name="T18" fmla="*/ 28 w 164"/>
                <a:gd name="T19" fmla="*/ 113 h 165"/>
                <a:gd name="T20" fmla="*/ 19 w 164"/>
                <a:gd name="T21" fmla="*/ 136 h 165"/>
                <a:gd name="T22" fmla="*/ 44 w 164"/>
                <a:gd name="T23" fmla="*/ 132 h 165"/>
                <a:gd name="T24" fmla="*/ 44 w 164"/>
                <a:gd name="T25" fmla="*/ 156 h 165"/>
                <a:gd name="T26" fmla="*/ 66 w 164"/>
                <a:gd name="T27" fmla="*/ 142 h 165"/>
                <a:gd name="T28" fmla="*/ 75 w 164"/>
                <a:gd name="T29" fmla="*/ 165 h 165"/>
                <a:gd name="T30" fmla="*/ 90 w 164"/>
                <a:gd name="T31" fmla="*/ 144 h 165"/>
                <a:gd name="T32" fmla="*/ 107 w 164"/>
                <a:gd name="T33" fmla="*/ 161 h 165"/>
                <a:gd name="T34" fmla="*/ 113 w 164"/>
                <a:gd name="T35" fmla="*/ 136 h 165"/>
                <a:gd name="T36" fmla="*/ 135 w 164"/>
                <a:gd name="T37" fmla="*/ 146 h 165"/>
                <a:gd name="T38" fmla="*/ 131 w 164"/>
                <a:gd name="T39" fmla="*/ 120 h 165"/>
                <a:gd name="T40" fmla="*/ 155 w 164"/>
                <a:gd name="T41" fmla="*/ 121 h 165"/>
                <a:gd name="T42" fmla="*/ 142 w 164"/>
                <a:gd name="T43" fmla="*/ 99 h 165"/>
                <a:gd name="T44" fmla="*/ 164 w 164"/>
                <a:gd name="T45" fmla="*/ 90 h 165"/>
                <a:gd name="T46" fmla="*/ 143 w 164"/>
                <a:gd name="T47" fmla="*/ 75 h 165"/>
                <a:gd name="T48" fmla="*/ 161 w 164"/>
                <a:gd name="T49" fmla="*/ 58 h 165"/>
                <a:gd name="T50" fmla="*/ 136 w 164"/>
                <a:gd name="T51" fmla="*/ 52 h 165"/>
                <a:gd name="T52" fmla="*/ 145 w 164"/>
                <a:gd name="T53" fmla="*/ 30 h 165"/>
                <a:gd name="T54" fmla="*/ 120 w 164"/>
                <a:gd name="T55" fmla="*/ 34 h 165"/>
                <a:gd name="T56" fmla="*/ 120 w 164"/>
                <a:gd name="T57" fmla="*/ 9 h 165"/>
                <a:gd name="T58" fmla="*/ 98 w 164"/>
                <a:gd name="T59" fmla="*/ 23 h 165"/>
                <a:gd name="T60" fmla="*/ 89 w 164"/>
                <a:gd name="T61" fmla="*/ 0 h 165"/>
                <a:gd name="T62" fmla="*/ 74 w 164"/>
                <a:gd name="T63" fmla="*/ 21 h 165"/>
                <a:gd name="T64" fmla="*/ 69 w 164"/>
                <a:gd name="T65" fmla="*/ 35 h 165"/>
                <a:gd name="T66" fmla="*/ 95 w 164"/>
                <a:gd name="T67" fmla="*/ 130 h 165"/>
                <a:gd name="T68" fmla="*/ 69 w 164"/>
                <a:gd name="T69" fmla="*/ 3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4" h="165">
                  <a:moveTo>
                    <a:pt x="64" y="2"/>
                  </a:moveTo>
                  <a:cubicBezTo>
                    <a:pt x="57" y="4"/>
                    <a:pt x="57" y="4"/>
                    <a:pt x="57" y="4"/>
                  </a:cubicBezTo>
                  <a:cubicBezTo>
                    <a:pt x="58" y="25"/>
                    <a:pt x="58" y="25"/>
                    <a:pt x="58" y="25"/>
                  </a:cubicBezTo>
                  <a:cubicBezTo>
                    <a:pt x="56" y="26"/>
                    <a:pt x="53" y="28"/>
                    <a:pt x="51" y="29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36" y="41"/>
                    <a:pt x="34" y="43"/>
                    <a:pt x="33" y="45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4" y="61"/>
                    <a:pt x="23" y="64"/>
                    <a:pt x="22" y="66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20" y="83"/>
                    <a:pt x="20" y="83"/>
                    <a:pt x="20" y="83"/>
                  </a:cubicBezTo>
                  <a:cubicBezTo>
                    <a:pt x="20" y="85"/>
                    <a:pt x="20" y="88"/>
                    <a:pt x="21" y="91"/>
                  </a:cubicBezTo>
                  <a:cubicBezTo>
                    <a:pt x="1" y="100"/>
                    <a:pt x="1" y="100"/>
                    <a:pt x="1" y="100"/>
                  </a:cubicBezTo>
                  <a:cubicBezTo>
                    <a:pt x="3" y="107"/>
                    <a:pt x="3" y="107"/>
                    <a:pt x="3" y="107"/>
                  </a:cubicBezTo>
                  <a:cubicBezTo>
                    <a:pt x="25" y="106"/>
                    <a:pt x="25" y="106"/>
                    <a:pt x="25" y="106"/>
                  </a:cubicBezTo>
                  <a:cubicBezTo>
                    <a:pt x="26" y="109"/>
                    <a:pt x="27" y="111"/>
                    <a:pt x="28" y="113"/>
                  </a:cubicBezTo>
                  <a:cubicBezTo>
                    <a:pt x="14" y="130"/>
                    <a:pt x="14" y="130"/>
                    <a:pt x="14" y="130"/>
                  </a:cubicBezTo>
                  <a:cubicBezTo>
                    <a:pt x="19" y="136"/>
                    <a:pt x="19" y="136"/>
                    <a:pt x="19" y="136"/>
                  </a:cubicBezTo>
                  <a:cubicBezTo>
                    <a:pt x="38" y="126"/>
                    <a:pt x="38" y="126"/>
                    <a:pt x="38" y="126"/>
                  </a:cubicBezTo>
                  <a:cubicBezTo>
                    <a:pt x="40" y="128"/>
                    <a:pt x="42" y="130"/>
                    <a:pt x="44" y="132"/>
                  </a:cubicBezTo>
                  <a:cubicBezTo>
                    <a:pt x="38" y="152"/>
                    <a:pt x="38" y="152"/>
                    <a:pt x="38" y="152"/>
                  </a:cubicBezTo>
                  <a:cubicBezTo>
                    <a:pt x="44" y="156"/>
                    <a:pt x="44" y="156"/>
                    <a:pt x="44" y="156"/>
                  </a:cubicBezTo>
                  <a:cubicBezTo>
                    <a:pt x="58" y="140"/>
                    <a:pt x="58" y="140"/>
                    <a:pt x="58" y="140"/>
                  </a:cubicBezTo>
                  <a:cubicBezTo>
                    <a:pt x="61" y="141"/>
                    <a:pt x="63" y="142"/>
                    <a:pt x="66" y="142"/>
                  </a:cubicBezTo>
                  <a:cubicBezTo>
                    <a:pt x="68" y="164"/>
                    <a:pt x="68" y="164"/>
                    <a:pt x="68" y="164"/>
                  </a:cubicBezTo>
                  <a:cubicBezTo>
                    <a:pt x="75" y="165"/>
                    <a:pt x="75" y="165"/>
                    <a:pt x="75" y="165"/>
                  </a:cubicBezTo>
                  <a:cubicBezTo>
                    <a:pt x="82" y="144"/>
                    <a:pt x="82" y="144"/>
                    <a:pt x="82" y="144"/>
                  </a:cubicBezTo>
                  <a:cubicBezTo>
                    <a:pt x="85" y="145"/>
                    <a:pt x="87" y="144"/>
                    <a:pt x="90" y="144"/>
                  </a:cubicBezTo>
                  <a:cubicBezTo>
                    <a:pt x="100" y="163"/>
                    <a:pt x="100" y="163"/>
                    <a:pt x="100" y="163"/>
                  </a:cubicBezTo>
                  <a:cubicBezTo>
                    <a:pt x="107" y="161"/>
                    <a:pt x="107" y="161"/>
                    <a:pt x="107" y="161"/>
                  </a:cubicBezTo>
                  <a:cubicBezTo>
                    <a:pt x="106" y="140"/>
                    <a:pt x="106" y="140"/>
                    <a:pt x="106" y="140"/>
                  </a:cubicBezTo>
                  <a:cubicBezTo>
                    <a:pt x="108" y="139"/>
                    <a:pt x="111" y="138"/>
                    <a:pt x="113" y="136"/>
                  </a:cubicBezTo>
                  <a:cubicBezTo>
                    <a:pt x="129" y="150"/>
                    <a:pt x="129" y="150"/>
                    <a:pt x="129" y="150"/>
                  </a:cubicBezTo>
                  <a:cubicBezTo>
                    <a:pt x="135" y="146"/>
                    <a:pt x="135" y="146"/>
                    <a:pt x="135" y="146"/>
                  </a:cubicBezTo>
                  <a:cubicBezTo>
                    <a:pt x="126" y="126"/>
                    <a:pt x="126" y="126"/>
                    <a:pt x="126" y="126"/>
                  </a:cubicBezTo>
                  <a:cubicBezTo>
                    <a:pt x="128" y="124"/>
                    <a:pt x="129" y="123"/>
                    <a:pt x="131" y="120"/>
                  </a:cubicBezTo>
                  <a:cubicBezTo>
                    <a:pt x="151" y="127"/>
                    <a:pt x="151" y="127"/>
                    <a:pt x="151" y="127"/>
                  </a:cubicBezTo>
                  <a:cubicBezTo>
                    <a:pt x="155" y="121"/>
                    <a:pt x="155" y="121"/>
                    <a:pt x="155" y="121"/>
                  </a:cubicBezTo>
                  <a:cubicBezTo>
                    <a:pt x="139" y="106"/>
                    <a:pt x="139" y="106"/>
                    <a:pt x="139" y="106"/>
                  </a:cubicBezTo>
                  <a:cubicBezTo>
                    <a:pt x="140" y="104"/>
                    <a:pt x="141" y="101"/>
                    <a:pt x="142" y="99"/>
                  </a:cubicBezTo>
                  <a:cubicBezTo>
                    <a:pt x="163" y="97"/>
                    <a:pt x="163" y="97"/>
                    <a:pt x="163" y="97"/>
                  </a:cubicBezTo>
                  <a:cubicBezTo>
                    <a:pt x="164" y="90"/>
                    <a:pt x="164" y="90"/>
                    <a:pt x="164" y="90"/>
                  </a:cubicBezTo>
                  <a:cubicBezTo>
                    <a:pt x="144" y="82"/>
                    <a:pt x="144" y="82"/>
                    <a:pt x="144" y="82"/>
                  </a:cubicBezTo>
                  <a:cubicBezTo>
                    <a:pt x="144" y="80"/>
                    <a:pt x="144" y="77"/>
                    <a:pt x="143" y="75"/>
                  </a:cubicBezTo>
                  <a:cubicBezTo>
                    <a:pt x="162" y="65"/>
                    <a:pt x="162" y="65"/>
                    <a:pt x="162" y="65"/>
                  </a:cubicBezTo>
                  <a:cubicBezTo>
                    <a:pt x="161" y="58"/>
                    <a:pt x="161" y="58"/>
                    <a:pt x="161" y="58"/>
                  </a:cubicBezTo>
                  <a:cubicBezTo>
                    <a:pt x="139" y="59"/>
                    <a:pt x="139" y="59"/>
                    <a:pt x="139" y="59"/>
                  </a:cubicBezTo>
                  <a:cubicBezTo>
                    <a:pt x="138" y="56"/>
                    <a:pt x="137" y="54"/>
                    <a:pt x="136" y="52"/>
                  </a:cubicBezTo>
                  <a:cubicBezTo>
                    <a:pt x="150" y="35"/>
                    <a:pt x="150" y="35"/>
                    <a:pt x="150" y="35"/>
                  </a:cubicBezTo>
                  <a:cubicBezTo>
                    <a:pt x="145" y="30"/>
                    <a:pt x="145" y="30"/>
                    <a:pt x="145" y="30"/>
                  </a:cubicBezTo>
                  <a:cubicBezTo>
                    <a:pt x="126" y="39"/>
                    <a:pt x="126" y="39"/>
                    <a:pt x="126" y="39"/>
                  </a:cubicBezTo>
                  <a:cubicBezTo>
                    <a:pt x="124" y="37"/>
                    <a:pt x="122" y="35"/>
                    <a:pt x="120" y="34"/>
                  </a:cubicBezTo>
                  <a:cubicBezTo>
                    <a:pt x="126" y="13"/>
                    <a:pt x="126" y="13"/>
                    <a:pt x="126" y="13"/>
                  </a:cubicBezTo>
                  <a:cubicBezTo>
                    <a:pt x="120" y="9"/>
                    <a:pt x="120" y="9"/>
                    <a:pt x="120" y="9"/>
                  </a:cubicBezTo>
                  <a:cubicBezTo>
                    <a:pt x="106" y="25"/>
                    <a:pt x="106" y="25"/>
                    <a:pt x="106" y="25"/>
                  </a:cubicBezTo>
                  <a:cubicBezTo>
                    <a:pt x="103" y="24"/>
                    <a:pt x="101" y="23"/>
                    <a:pt x="98" y="23"/>
                  </a:cubicBezTo>
                  <a:cubicBezTo>
                    <a:pt x="96" y="1"/>
                    <a:pt x="96" y="1"/>
                    <a:pt x="96" y="1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2" y="21"/>
                    <a:pt x="82" y="21"/>
                    <a:pt x="82" y="21"/>
                  </a:cubicBezTo>
                  <a:cubicBezTo>
                    <a:pt x="79" y="21"/>
                    <a:pt x="77" y="21"/>
                    <a:pt x="74" y="21"/>
                  </a:cubicBezTo>
                  <a:cubicBezTo>
                    <a:pt x="64" y="2"/>
                    <a:pt x="64" y="2"/>
                    <a:pt x="64" y="2"/>
                  </a:cubicBezTo>
                  <a:close/>
                  <a:moveTo>
                    <a:pt x="69" y="35"/>
                  </a:moveTo>
                  <a:cubicBezTo>
                    <a:pt x="43" y="42"/>
                    <a:pt x="27" y="69"/>
                    <a:pt x="34" y="95"/>
                  </a:cubicBezTo>
                  <a:cubicBezTo>
                    <a:pt x="41" y="121"/>
                    <a:pt x="68" y="137"/>
                    <a:pt x="95" y="130"/>
                  </a:cubicBezTo>
                  <a:cubicBezTo>
                    <a:pt x="121" y="123"/>
                    <a:pt x="137" y="96"/>
                    <a:pt x="130" y="70"/>
                  </a:cubicBezTo>
                  <a:cubicBezTo>
                    <a:pt x="122" y="43"/>
                    <a:pt x="95" y="28"/>
                    <a:pt x="69" y="35"/>
                  </a:cubicBezTo>
                  <a:close/>
                </a:path>
              </a:pathLst>
            </a:custGeom>
            <a:solidFill>
              <a:srgbClr val="E84A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1435" tIns="25718" rIns="51435" bIns="25718" numCol="1" anchor="t" anchorCtr="0" compatLnSpc="1"/>
            <a:lstStyle/>
            <a:p>
              <a:pPr marL="0" marR="0" lvl="0" indent="0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5" name="Freeform 12"/>
            <p:cNvSpPr>
              <a:spLocks noEditPoints="1"/>
            </p:cNvSpPr>
            <p:nvPr/>
          </p:nvSpPr>
          <p:spPr bwMode="auto">
            <a:xfrm>
              <a:off x="629790" y="4675307"/>
              <a:ext cx="1679575" cy="1654175"/>
            </a:xfrm>
            <a:custGeom>
              <a:avLst/>
              <a:gdLst>
                <a:gd name="T0" fmla="*/ 65 w 165"/>
                <a:gd name="T1" fmla="*/ 2 h 164"/>
                <a:gd name="T2" fmla="*/ 82 w 165"/>
                <a:gd name="T3" fmla="*/ 20 h 164"/>
                <a:gd name="T4" fmla="*/ 97 w 165"/>
                <a:gd name="T5" fmla="*/ 1 h 164"/>
                <a:gd name="T6" fmla="*/ 106 w 165"/>
                <a:gd name="T7" fmla="*/ 25 h 164"/>
                <a:gd name="T8" fmla="*/ 127 w 165"/>
                <a:gd name="T9" fmla="*/ 13 h 164"/>
                <a:gd name="T10" fmla="*/ 126 w 165"/>
                <a:gd name="T11" fmla="*/ 38 h 164"/>
                <a:gd name="T12" fmla="*/ 150 w 165"/>
                <a:gd name="T13" fmla="*/ 35 h 164"/>
                <a:gd name="T14" fmla="*/ 140 w 165"/>
                <a:gd name="T15" fmla="*/ 58 h 164"/>
                <a:gd name="T16" fmla="*/ 163 w 165"/>
                <a:gd name="T17" fmla="*/ 64 h 164"/>
                <a:gd name="T18" fmla="*/ 144 w 165"/>
                <a:gd name="T19" fmla="*/ 82 h 164"/>
                <a:gd name="T20" fmla="*/ 164 w 165"/>
                <a:gd name="T21" fmla="*/ 97 h 164"/>
                <a:gd name="T22" fmla="*/ 140 w 165"/>
                <a:gd name="T23" fmla="*/ 106 h 164"/>
                <a:gd name="T24" fmla="*/ 152 w 165"/>
                <a:gd name="T25" fmla="*/ 126 h 164"/>
                <a:gd name="T26" fmla="*/ 126 w 165"/>
                <a:gd name="T27" fmla="*/ 126 h 164"/>
                <a:gd name="T28" fmla="*/ 130 w 165"/>
                <a:gd name="T29" fmla="*/ 150 h 164"/>
                <a:gd name="T30" fmla="*/ 106 w 165"/>
                <a:gd name="T31" fmla="*/ 139 h 164"/>
                <a:gd name="T32" fmla="*/ 100 w 165"/>
                <a:gd name="T33" fmla="*/ 163 h 164"/>
                <a:gd name="T34" fmla="*/ 83 w 165"/>
                <a:gd name="T35" fmla="*/ 144 h 164"/>
                <a:gd name="T36" fmla="*/ 68 w 165"/>
                <a:gd name="T37" fmla="*/ 163 h 164"/>
                <a:gd name="T38" fmla="*/ 59 w 165"/>
                <a:gd name="T39" fmla="*/ 139 h 164"/>
                <a:gd name="T40" fmla="*/ 38 w 165"/>
                <a:gd name="T41" fmla="*/ 152 h 164"/>
                <a:gd name="T42" fmla="*/ 39 w 165"/>
                <a:gd name="T43" fmla="*/ 126 h 164"/>
                <a:gd name="T44" fmla="*/ 15 w 165"/>
                <a:gd name="T45" fmla="*/ 129 h 164"/>
                <a:gd name="T46" fmla="*/ 25 w 165"/>
                <a:gd name="T47" fmla="*/ 106 h 164"/>
                <a:gd name="T48" fmla="*/ 2 w 165"/>
                <a:gd name="T49" fmla="*/ 100 h 164"/>
                <a:gd name="T50" fmla="*/ 21 w 165"/>
                <a:gd name="T51" fmla="*/ 82 h 164"/>
                <a:gd name="T52" fmla="*/ 1 w 165"/>
                <a:gd name="T53" fmla="*/ 68 h 164"/>
                <a:gd name="T54" fmla="*/ 25 w 165"/>
                <a:gd name="T55" fmla="*/ 59 h 164"/>
                <a:gd name="T56" fmla="*/ 13 w 165"/>
                <a:gd name="T57" fmla="*/ 38 h 164"/>
                <a:gd name="T58" fmla="*/ 39 w 165"/>
                <a:gd name="T59" fmla="*/ 38 h 164"/>
                <a:gd name="T60" fmla="*/ 35 w 165"/>
                <a:gd name="T61" fmla="*/ 15 h 164"/>
                <a:gd name="T62" fmla="*/ 59 w 165"/>
                <a:gd name="T63" fmla="*/ 25 h 164"/>
                <a:gd name="T64" fmla="*/ 70 w 165"/>
                <a:gd name="T65" fmla="*/ 34 h 164"/>
                <a:gd name="T66" fmla="*/ 95 w 165"/>
                <a:gd name="T67" fmla="*/ 130 h 164"/>
                <a:gd name="T68" fmla="*/ 70 w 165"/>
                <a:gd name="T69" fmla="*/ 3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5" h="164">
                  <a:moveTo>
                    <a:pt x="58" y="4"/>
                  </a:moveTo>
                  <a:cubicBezTo>
                    <a:pt x="65" y="2"/>
                    <a:pt x="65" y="2"/>
                    <a:pt x="65" y="2"/>
                  </a:cubicBezTo>
                  <a:cubicBezTo>
                    <a:pt x="75" y="21"/>
                    <a:pt x="75" y="21"/>
                    <a:pt x="75" y="21"/>
                  </a:cubicBezTo>
                  <a:cubicBezTo>
                    <a:pt x="77" y="20"/>
                    <a:pt x="80" y="20"/>
                    <a:pt x="82" y="2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97" y="1"/>
                    <a:pt x="97" y="1"/>
                    <a:pt x="97" y="1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101" y="23"/>
                    <a:pt x="104" y="24"/>
                    <a:pt x="106" y="25"/>
                  </a:cubicBezTo>
                  <a:cubicBezTo>
                    <a:pt x="121" y="9"/>
                    <a:pt x="121" y="9"/>
                    <a:pt x="121" y="9"/>
                  </a:cubicBezTo>
                  <a:cubicBezTo>
                    <a:pt x="127" y="13"/>
                    <a:pt x="127" y="13"/>
                    <a:pt x="127" y="13"/>
                  </a:cubicBezTo>
                  <a:cubicBezTo>
                    <a:pt x="120" y="33"/>
                    <a:pt x="120" y="33"/>
                    <a:pt x="120" y="33"/>
                  </a:cubicBezTo>
                  <a:cubicBezTo>
                    <a:pt x="122" y="35"/>
                    <a:pt x="124" y="36"/>
                    <a:pt x="126" y="38"/>
                  </a:cubicBezTo>
                  <a:cubicBezTo>
                    <a:pt x="146" y="29"/>
                    <a:pt x="146" y="29"/>
                    <a:pt x="146" y="29"/>
                  </a:cubicBezTo>
                  <a:cubicBezTo>
                    <a:pt x="150" y="35"/>
                    <a:pt x="150" y="35"/>
                    <a:pt x="150" y="35"/>
                  </a:cubicBezTo>
                  <a:cubicBezTo>
                    <a:pt x="136" y="51"/>
                    <a:pt x="136" y="51"/>
                    <a:pt x="136" y="51"/>
                  </a:cubicBezTo>
                  <a:cubicBezTo>
                    <a:pt x="138" y="54"/>
                    <a:pt x="139" y="56"/>
                    <a:pt x="140" y="58"/>
                  </a:cubicBezTo>
                  <a:cubicBezTo>
                    <a:pt x="161" y="57"/>
                    <a:pt x="161" y="57"/>
                    <a:pt x="161" y="57"/>
                  </a:cubicBezTo>
                  <a:cubicBezTo>
                    <a:pt x="163" y="64"/>
                    <a:pt x="163" y="64"/>
                    <a:pt x="163" y="64"/>
                  </a:cubicBezTo>
                  <a:cubicBezTo>
                    <a:pt x="144" y="74"/>
                    <a:pt x="144" y="74"/>
                    <a:pt x="144" y="74"/>
                  </a:cubicBezTo>
                  <a:cubicBezTo>
                    <a:pt x="144" y="77"/>
                    <a:pt x="145" y="79"/>
                    <a:pt x="144" y="82"/>
                  </a:cubicBezTo>
                  <a:cubicBezTo>
                    <a:pt x="165" y="89"/>
                    <a:pt x="165" y="89"/>
                    <a:pt x="165" y="89"/>
                  </a:cubicBezTo>
                  <a:cubicBezTo>
                    <a:pt x="164" y="97"/>
                    <a:pt x="164" y="97"/>
                    <a:pt x="164" y="97"/>
                  </a:cubicBezTo>
                  <a:cubicBezTo>
                    <a:pt x="142" y="98"/>
                    <a:pt x="142" y="98"/>
                    <a:pt x="142" y="98"/>
                  </a:cubicBezTo>
                  <a:cubicBezTo>
                    <a:pt x="142" y="101"/>
                    <a:pt x="141" y="103"/>
                    <a:pt x="140" y="106"/>
                  </a:cubicBezTo>
                  <a:cubicBezTo>
                    <a:pt x="156" y="120"/>
                    <a:pt x="156" y="120"/>
                    <a:pt x="156" y="120"/>
                  </a:cubicBezTo>
                  <a:cubicBezTo>
                    <a:pt x="152" y="126"/>
                    <a:pt x="152" y="126"/>
                    <a:pt x="152" y="126"/>
                  </a:cubicBezTo>
                  <a:cubicBezTo>
                    <a:pt x="132" y="120"/>
                    <a:pt x="132" y="120"/>
                    <a:pt x="132" y="120"/>
                  </a:cubicBezTo>
                  <a:cubicBezTo>
                    <a:pt x="130" y="122"/>
                    <a:pt x="128" y="124"/>
                    <a:pt x="126" y="126"/>
                  </a:cubicBezTo>
                  <a:cubicBezTo>
                    <a:pt x="136" y="145"/>
                    <a:pt x="136" y="145"/>
                    <a:pt x="136" y="145"/>
                  </a:cubicBezTo>
                  <a:cubicBezTo>
                    <a:pt x="130" y="150"/>
                    <a:pt x="130" y="150"/>
                    <a:pt x="130" y="150"/>
                  </a:cubicBezTo>
                  <a:cubicBezTo>
                    <a:pt x="113" y="136"/>
                    <a:pt x="113" y="136"/>
                    <a:pt x="113" y="136"/>
                  </a:cubicBezTo>
                  <a:cubicBezTo>
                    <a:pt x="111" y="137"/>
                    <a:pt x="109" y="138"/>
                    <a:pt x="106" y="139"/>
                  </a:cubicBezTo>
                  <a:cubicBezTo>
                    <a:pt x="107" y="161"/>
                    <a:pt x="107" y="161"/>
                    <a:pt x="107" y="161"/>
                  </a:cubicBezTo>
                  <a:cubicBezTo>
                    <a:pt x="100" y="163"/>
                    <a:pt x="100" y="163"/>
                    <a:pt x="100" y="163"/>
                  </a:cubicBezTo>
                  <a:cubicBezTo>
                    <a:pt x="91" y="144"/>
                    <a:pt x="91" y="144"/>
                    <a:pt x="91" y="144"/>
                  </a:cubicBezTo>
                  <a:cubicBezTo>
                    <a:pt x="88" y="144"/>
                    <a:pt x="85" y="144"/>
                    <a:pt x="83" y="144"/>
                  </a:cubicBezTo>
                  <a:cubicBezTo>
                    <a:pt x="75" y="164"/>
                    <a:pt x="75" y="164"/>
                    <a:pt x="75" y="164"/>
                  </a:cubicBezTo>
                  <a:cubicBezTo>
                    <a:pt x="68" y="163"/>
                    <a:pt x="68" y="163"/>
                    <a:pt x="68" y="163"/>
                  </a:cubicBezTo>
                  <a:cubicBezTo>
                    <a:pt x="66" y="142"/>
                    <a:pt x="66" y="142"/>
                    <a:pt x="66" y="142"/>
                  </a:cubicBezTo>
                  <a:cubicBezTo>
                    <a:pt x="64" y="141"/>
                    <a:pt x="61" y="140"/>
                    <a:pt x="59" y="139"/>
                  </a:cubicBezTo>
                  <a:cubicBezTo>
                    <a:pt x="45" y="155"/>
                    <a:pt x="45" y="155"/>
                    <a:pt x="45" y="155"/>
                  </a:cubicBezTo>
                  <a:cubicBezTo>
                    <a:pt x="38" y="152"/>
                    <a:pt x="38" y="152"/>
                    <a:pt x="38" y="152"/>
                  </a:cubicBezTo>
                  <a:cubicBezTo>
                    <a:pt x="45" y="131"/>
                    <a:pt x="45" y="131"/>
                    <a:pt x="45" y="131"/>
                  </a:cubicBezTo>
                  <a:cubicBezTo>
                    <a:pt x="43" y="130"/>
                    <a:pt x="41" y="128"/>
                    <a:pt x="39" y="126"/>
                  </a:cubicBezTo>
                  <a:cubicBezTo>
                    <a:pt x="19" y="135"/>
                    <a:pt x="19" y="135"/>
                    <a:pt x="19" y="135"/>
                  </a:cubicBezTo>
                  <a:cubicBezTo>
                    <a:pt x="15" y="129"/>
                    <a:pt x="15" y="129"/>
                    <a:pt x="15" y="129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7" y="111"/>
                    <a:pt x="26" y="108"/>
                    <a:pt x="25" y="106"/>
                  </a:cubicBezTo>
                  <a:cubicBezTo>
                    <a:pt x="4" y="107"/>
                    <a:pt x="4" y="107"/>
                    <a:pt x="4" y="107"/>
                  </a:cubicBezTo>
                  <a:cubicBezTo>
                    <a:pt x="2" y="100"/>
                    <a:pt x="2" y="100"/>
                    <a:pt x="2" y="100"/>
                  </a:cubicBezTo>
                  <a:cubicBezTo>
                    <a:pt x="21" y="90"/>
                    <a:pt x="21" y="90"/>
                    <a:pt x="21" y="90"/>
                  </a:cubicBezTo>
                  <a:cubicBezTo>
                    <a:pt x="21" y="87"/>
                    <a:pt x="21" y="85"/>
                    <a:pt x="21" y="82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23" y="66"/>
                    <a:pt x="23" y="66"/>
                    <a:pt x="23" y="66"/>
                  </a:cubicBezTo>
                  <a:cubicBezTo>
                    <a:pt x="23" y="63"/>
                    <a:pt x="24" y="61"/>
                    <a:pt x="25" y="59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34" y="44"/>
                    <a:pt x="34" y="44"/>
                    <a:pt x="34" y="44"/>
                  </a:cubicBezTo>
                  <a:cubicBezTo>
                    <a:pt x="35" y="42"/>
                    <a:pt x="37" y="40"/>
                    <a:pt x="39" y="38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52" y="28"/>
                    <a:pt x="52" y="28"/>
                    <a:pt x="52" y="28"/>
                  </a:cubicBezTo>
                  <a:cubicBezTo>
                    <a:pt x="54" y="27"/>
                    <a:pt x="56" y="26"/>
                    <a:pt x="59" y="25"/>
                  </a:cubicBezTo>
                  <a:cubicBezTo>
                    <a:pt x="58" y="4"/>
                    <a:pt x="58" y="4"/>
                    <a:pt x="58" y="4"/>
                  </a:cubicBezTo>
                  <a:close/>
                  <a:moveTo>
                    <a:pt x="70" y="34"/>
                  </a:moveTo>
                  <a:cubicBezTo>
                    <a:pt x="96" y="27"/>
                    <a:pt x="123" y="43"/>
                    <a:pt x="130" y="69"/>
                  </a:cubicBezTo>
                  <a:cubicBezTo>
                    <a:pt x="137" y="95"/>
                    <a:pt x="121" y="122"/>
                    <a:pt x="95" y="130"/>
                  </a:cubicBezTo>
                  <a:cubicBezTo>
                    <a:pt x="69" y="137"/>
                    <a:pt x="42" y="121"/>
                    <a:pt x="35" y="95"/>
                  </a:cubicBezTo>
                  <a:cubicBezTo>
                    <a:pt x="28" y="68"/>
                    <a:pt x="43" y="41"/>
                    <a:pt x="70" y="34"/>
                  </a:cubicBezTo>
                  <a:close/>
                </a:path>
              </a:pathLst>
            </a:custGeom>
            <a:solidFill>
              <a:srgbClr val="DED4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1435" tIns="25718" rIns="51435" bIns="25718" numCol="1" anchor="t" anchorCtr="0" compatLnSpc="1"/>
            <a:lstStyle/>
            <a:p>
              <a:pPr marL="0" marR="0" lvl="0" indent="0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6" name="Oval 13"/>
            <p:cNvSpPr>
              <a:spLocks noChangeArrowheads="1"/>
            </p:cNvSpPr>
            <p:nvPr/>
          </p:nvSpPr>
          <p:spPr bwMode="auto">
            <a:xfrm>
              <a:off x="914629" y="4979252"/>
              <a:ext cx="1109663" cy="1098550"/>
            </a:xfrm>
            <a:prstGeom prst="ellipse">
              <a:avLst/>
            </a:prstGeom>
            <a:solidFill>
              <a:srgbClr val="D9E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1435" tIns="25718" rIns="51435" bIns="25718" numCol="1" anchor="t" anchorCtr="0" compatLnSpc="1"/>
            <a:lstStyle/>
            <a:p>
              <a:pPr marL="0" marR="0" lvl="0" indent="0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7" name="Freeform 14"/>
            <p:cNvSpPr>
              <a:spLocks noEditPoints="1"/>
            </p:cNvSpPr>
            <p:nvPr/>
          </p:nvSpPr>
          <p:spPr bwMode="auto">
            <a:xfrm>
              <a:off x="640874" y="4675307"/>
              <a:ext cx="1679575" cy="1654175"/>
            </a:xfrm>
            <a:custGeom>
              <a:avLst/>
              <a:gdLst>
                <a:gd name="T0" fmla="*/ 65 w 165"/>
                <a:gd name="T1" fmla="*/ 2 h 164"/>
                <a:gd name="T2" fmla="*/ 82 w 165"/>
                <a:gd name="T3" fmla="*/ 20 h 164"/>
                <a:gd name="T4" fmla="*/ 97 w 165"/>
                <a:gd name="T5" fmla="*/ 1 h 164"/>
                <a:gd name="T6" fmla="*/ 106 w 165"/>
                <a:gd name="T7" fmla="*/ 25 h 164"/>
                <a:gd name="T8" fmla="*/ 127 w 165"/>
                <a:gd name="T9" fmla="*/ 13 h 164"/>
                <a:gd name="T10" fmla="*/ 126 w 165"/>
                <a:gd name="T11" fmla="*/ 38 h 164"/>
                <a:gd name="T12" fmla="*/ 150 w 165"/>
                <a:gd name="T13" fmla="*/ 35 h 164"/>
                <a:gd name="T14" fmla="*/ 140 w 165"/>
                <a:gd name="T15" fmla="*/ 58 h 164"/>
                <a:gd name="T16" fmla="*/ 163 w 165"/>
                <a:gd name="T17" fmla="*/ 64 h 164"/>
                <a:gd name="T18" fmla="*/ 144 w 165"/>
                <a:gd name="T19" fmla="*/ 82 h 164"/>
                <a:gd name="T20" fmla="*/ 164 w 165"/>
                <a:gd name="T21" fmla="*/ 97 h 164"/>
                <a:gd name="T22" fmla="*/ 140 w 165"/>
                <a:gd name="T23" fmla="*/ 106 h 164"/>
                <a:gd name="T24" fmla="*/ 152 w 165"/>
                <a:gd name="T25" fmla="*/ 126 h 164"/>
                <a:gd name="T26" fmla="*/ 126 w 165"/>
                <a:gd name="T27" fmla="*/ 126 h 164"/>
                <a:gd name="T28" fmla="*/ 130 w 165"/>
                <a:gd name="T29" fmla="*/ 150 h 164"/>
                <a:gd name="T30" fmla="*/ 106 w 165"/>
                <a:gd name="T31" fmla="*/ 139 h 164"/>
                <a:gd name="T32" fmla="*/ 100 w 165"/>
                <a:gd name="T33" fmla="*/ 163 h 164"/>
                <a:gd name="T34" fmla="*/ 83 w 165"/>
                <a:gd name="T35" fmla="*/ 144 h 164"/>
                <a:gd name="T36" fmla="*/ 68 w 165"/>
                <a:gd name="T37" fmla="*/ 163 h 164"/>
                <a:gd name="T38" fmla="*/ 59 w 165"/>
                <a:gd name="T39" fmla="*/ 139 h 164"/>
                <a:gd name="T40" fmla="*/ 38 w 165"/>
                <a:gd name="T41" fmla="*/ 152 h 164"/>
                <a:gd name="T42" fmla="*/ 39 w 165"/>
                <a:gd name="T43" fmla="*/ 126 h 164"/>
                <a:gd name="T44" fmla="*/ 15 w 165"/>
                <a:gd name="T45" fmla="*/ 129 h 164"/>
                <a:gd name="T46" fmla="*/ 25 w 165"/>
                <a:gd name="T47" fmla="*/ 106 h 164"/>
                <a:gd name="T48" fmla="*/ 2 w 165"/>
                <a:gd name="T49" fmla="*/ 100 h 164"/>
                <a:gd name="T50" fmla="*/ 21 w 165"/>
                <a:gd name="T51" fmla="*/ 82 h 164"/>
                <a:gd name="T52" fmla="*/ 1 w 165"/>
                <a:gd name="T53" fmla="*/ 68 h 164"/>
                <a:gd name="T54" fmla="*/ 25 w 165"/>
                <a:gd name="T55" fmla="*/ 59 h 164"/>
                <a:gd name="T56" fmla="*/ 13 w 165"/>
                <a:gd name="T57" fmla="*/ 38 h 164"/>
                <a:gd name="T58" fmla="*/ 39 w 165"/>
                <a:gd name="T59" fmla="*/ 38 h 164"/>
                <a:gd name="T60" fmla="*/ 35 w 165"/>
                <a:gd name="T61" fmla="*/ 15 h 164"/>
                <a:gd name="T62" fmla="*/ 59 w 165"/>
                <a:gd name="T63" fmla="*/ 25 h 164"/>
                <a:gd name="T64" fmla="*/ 70 w 165"/>
                <a:gd name="T65" fmla="*/ 34 h 164"/>
                <a:gd name="T66" fmla="*/ 95 w 165"/>
                <a:gd name="T67" fmla="*/ 130 h 164"/>
                <a:gd name="T68" fmla="*/ 70 w 165"/>
                <a:gd name="T69" fmla="*/ 3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5" h="164">
                  <a:moveTo>
                    <a:pt x="58" y="4"/>
                  </a:moveTo>
                  <a:cubicBezTo>
                    <a:pt x="65" y="2"/>
                    <a:pt x="65" y="2"/>
                    <a:pt x="65" y="2"/>
                  </a:cubicBezTo>
                  <a:cubicBezTo>
                    <a:pt x="75" y="21"/>
                    <a:pt x="75" y="21"/>
                    <a:pt x="75" y="21"/>
                  </a:cubicBezTo>
                  <a:cubicBezTo>
                    <a:pt x="77" y="20"/>
                    <a:pt x="80" y="20"/>
                    <a:pt x="82" y="2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97" y="1"/>
                    <a:pt x="97" y="1"/>
                    <a:pt x="97" y="1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101" y="23"/>
                    <a:pt x="104" y="24"/>
                    <a:pt x="106" y="25"/>
                  </a:cubicBezTo>
                  <a:cubicBezTo>
                    <a:pt x="121" y="9"/>
                    <a:pt x="121" y="9"/>
                    <a:pt x="121" y="9"/>
                  </a:cubicBezTo>
                  <a:cubicBezTo>
                    <a:pt x="127" y="13"/>
                    <a:pt x="127" y="13"/>
                    <a:pt x="127" y="13"/>
                  </a:cubicBezTo>
                  <a:cubicBezTo>
                    <a:pt x="120" y="33"/>
                    <a:pt x="120" y="33"/>
                    <a:pt x="120" y="33"/>
                  </a:cubicBezTo>
                  <a:cubicBezTo>
                    <a:pt x="122" y="35"/>
                    <a:pt x="124" y="36"/>
                    <a:pt x="126" y="38"/>
                  </a:cubicBezTo>
                  <a:cubicBezTo>
                    <a:pt x="146" y="29"/>
                    <a:pt x="146" y="29"/>
                    <a:pt x="146" y="29"/>
                  </a:cubicBezTo>
                  <a:cubicBezTo>
                    <a:pt x="150" y="35"/>
                    <a:pt x="150" y="35"/>
                    <a:pt x="150" y="35"/>
                  </a:cubicBezTo>
                  <a:cubicBezTo>
                    <a:pt x="136" y="51"/>
                    <a:pt x="136" y="51"/>
                    <a:pt x="136" y="51"/>
                  </a:cubicBezTo>
                  <a:cubicBezTo>
                    <a:pt x="138" y="54"/>
                    <a:pt x="139" y="56"/>
                    <a:pt x="140" y="58"/>
                  </a:cubicBezTo>
                  <a:cubicBezTo>
                    <a:pt x="161" y="57"/>
                    <a:pt x="161" y="57"/>
                    <a:pt x="161" y="57"/>
                  </a:cubicBezTo>
                  <a:cubicBezTo>
                    <a:pt x="163" y="64"/>
                    <a:pt x="163" y="64"/>
                    <a:pt x="163" y="64"/>
                  </a:cubicBezTo>
                  <a:cubicBezTo>
                    <a:pt x="144" y="74"/>
                    <a:pt x="144" y="74"/>
                    <a:pt x="144" y="74"/>
                  </a:cubicBezTo>
                  <a:cubicBezTo>
                    <a:pt x="144" y="77"/>
                    <a:pt x="145" y="79"/>
                    <a:pt x="144" y="82"/>
                  </a:cubicBezTo>
                  <a:cubicBezTo>
                    <a:pt x="165" y="89"/>
                    <a:pt x="165" y="89"/>
                    <a:pt x="165" y="89"/>
                  </a:cubicBezTo>
                  <a:cubicBezTo>
                    <a:pt x="164" y="97"/>
                    <a:pt x="164" y="97"/>
                    <a:pt x="164" y="97"/>
                  </a:cubicBezTo>
                  <a:cubicBezTo>
                    <a:pt x="142" y="98"/>
                    <a:pt x="142" y="98"/>
                    <a:pt x="142" y="98"/>
                  </a:cubicBezTo>
                  <a:cubicBezTo>
                    <a:pt x="142" y="101"/>
                    <a:pt x="141" y="103"/>
                    <a:pt x="140" y="106"/>
                  </a:cubicBezTo>
                  <a:cubicBezTo>
                    <a:pt x="156" y="120"/>
                    <a:pt x="156" y="120"/>
                    <a:pt x="156" y="120"/>
                  </a:cubicBezTo>
                  <a:cubicBezTo>
                    <a:pt x="152" y="126"/>
                    <a:pt x="152" y="126"/>
                    <a:pt x="152" y="126"/>
                  </a:cubicBezTo>
                  <a:cubicBezTo>
                    <a:pt x="132" y="120"/>
                    <a:pt x="132" y="120"/>
                    <a:pt x="132" y="120"/>
                  </a:cubicBezTo>
                  <a:cubicBezTo>
                    <a:pt x="130" y="122"/>
                    <a:pt x="128" y="124"/>
                    <a:pt x="126" y="126"/>
                  </a:cubicBezTo>
                  <a:cubicBezTo>
                    <a:pt x="136" y="145"/>
                    <a:pt x="136" y="145"/>
                    <a:pt x="136" y="145"/>
                  </a:cubicBezTo>
                  <a:cubicBezTo>
                    <a:pt x="130" y="150"/>
                    <a:pt x="130" y="150"/>
                    <a:pt x="130" y="150"/>
                  </a:cubicBezTo>
                  <a:cubicBezTo>
                    <a:pt x="113" y="136"/>
                    <a:pt x="113" y="136"/>
                    <a:pt x="113" y="136"/>
                  </a:cubicBezTo>
                  <a:cubicBezTo>
                    <a:pt x="111" y="137"/>
                    <a:pt x="109" y="138"/>
                    <a:pt x="106" y="139"/>
                  </a:cubicBezTo>
                  <a:cubicBezTo>
                    <a:pt x="107" y="161"/>
                    <a:pt x="107" y="161"/>
                    <a:pt x="107" y="161"/>
                  </a:cubicBezTo>
                  <a:cubicBezTo>
                    <a:pt x="100" y="163"/>
                    <a:pt x="100" y="163"/>
                    <a:pt x="100" y="163"/>
                  </a:cubicBezTo>
                  <a:cubicBezTo>
                    <a:pt x="91" y="144"/>
                    <a:pt x="91" y="144"/>
                    <a:pt x="91" y="144"/>
                  </a:cubicBezTo>
                  <a:cubicBezTo>
                    <a:pt x="88" y="144"/>
                    <a:pt x="85" y="144"/>
                    <a:pt x="83" y="144"/>
                  </a:cubicBezTo>
                  <a:cubicBezTo>
                    <a:pt x="75" y="164"/>
                    <a:pt x="75" y="164"/>
                    <a:pt x="75" y="164"/>
                  </a:cubicBezTo>
                  <a:cubicBezTo>
                    <a:pt x="68" y="163"/>
                    <a:pt x="68" y="163"/>
                    <a:pt x="68" y="163"/>
                  </a:cubicBezTo>
                  <a:cubicBezTo>
                    <a:pt x="66" y="142"/>
                    <a:pt x="66" y="142"/>
                    <a:pt x="66" y="142"/>
                  </a:cubicBezTo>
                  <a:cubicBezTo>
                    <a:pt x="64" y="141"/>
                    <a:pt x="61" y="140"/>
                    <a:pt x="59" y="139"/>
                  </a:cubicBezTo>
                  <a:cubicBezTo>
                    <a:pt x="45" y="155"/>
                    <a:pt x="45" y="155"/>
                    <a:pt x="45" y="155"/>
                  </a:cubicBezTo>
                  <a:cubicBezTo>
                    <a:pt x="38" y="152"/>
                    <a:pt x="38" y="152"/>
                    <a:pt x="38" y="152"/>
                  </a:cubicBezTo>
                  <a:cubicBezTo>
                    <a:pt x="45" y="131"/>
                    <a:pt x="45" y="131"/>
                    <a:pt x="45" y="131"/>
                  </a:cubicBezTo>
                  <a:cubicBezTo>
                    <a:pt x="43" y="130"/>
                    <a:pt x="41" y="128"/>
                    <a:pt x="39" y="126"/>
                  </a:cubicBezTo>
                  <a:cubicBezTo>
                    <a:pt x="19" y="135"/>
                    <a:pt x="19" y="135"/>
                    <a:pt x="19" y="135"/>
                  </a:cubicBezTo>
                  <a:cubicBezTo>
                    <a:pt x="15" y="129"/>
                    <a:pt x="15" y="129"/>
                    <a:pt x="15" y="129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7" y="111"/>
                    <a:pt x="26" y="108"/>
                    <a:pt x="25" y="106"/>
                  </a:cubicBezTo>
                  <a:cubicBezTo>
                    <a:pt x="4" y="107"/>
                    <a:pt x="4" y="107"/>
                    <a:pt x="4" y="107"/>
                  </a:cubicBezTo>
                  <a:cubicBezTo>
                    <a:pt x="2" y="100"/>
                    <a:pt x="2" y="100"/>
                    <a:pt x="2" y="100"/>
                  </a:cubicBezTo>
                  <a:cubicBezTo>
                    <a:pt x="21" y="90"/>
                    <a:pt x="21" y="90"/>
                    <a:pt x="21" y="90"/>
                  </a:cubicBezTo>
                  <a:cubicBezTo>
                    <a:pt x="21" y="87"/>
                    <a:pt x="21" y="85"/>
                    <a:pt x="21" y="82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23" y="66"/>
                    <a:pt x="23" y="66"/>
                    <a:pt x="23" y="66"/>
                  </a:cubicBezTo>
                  <a:cubicBezTo>
                    <a:pt x="23" y="63"/>
                    <a:pt x="24" y="61"/>
                    <a:pt x="25" y="59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34" y="44"/>
                    <a:pt x="34" y="44"/>
                    <a:pt x="34" y="44"/>
                  </a:cubicBezTo>
                  <a:cubicBezTo>
                    <a:pt x="35" y="42"/>
                    <a:pt x="37" y="40"/>
                    <a:pt x="39" y="38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52" y="28"/>
                    <a:pt x="52" y="28"/>
                    <a:pt x="52" y="28"/>
                  </a:cubicBezTo>
                  <a:cubicBezTo>
                    <a:pt x="54" y="27"/>
                    <a:pt x="56" y="26"/>
                    <a:pt x="59" y="25"/>
                  </a:cubicBezTo>
                  <a:cubicBezTo>
                    <a:pt x="58" y="4"/>
                    <a:pt x="58" y="4"/>
                    <a:pt x="58" y="4"/>
                  </a:cubicBezTo>
                  <a:close/>
                  <a:moveTo>
                    <a:pt x="70" y="34"/>
                  </a:moveTo>
                  <a:cubicBezTo>
                    <a:pt x="96" y="27"/>
                    <a:pt x="123" y="43"/>
                    <a:pt x="130" y="69"/>
                  </a:cubicBezTo>
                  <a:cubicBezTo>
                    <a:pt x="137" y="95"/>
                    <a:pt x="121" y="122"/>
                    <a:pt x="95" y="130"/>
                  </a:cubicBezTo>
                  <a:cubicBezTo>
                    <a:pt x="69" y="137"/>
                    <a:pt x="42" y="121"/>
                    <a:pt x="35" y="95"/>
                  </a:cubicBezTo>
                  <a:cubicBezTo>
                    <a:pt x="28" y="68"/>
                    <a:pt x="43" y="41"/>
                    <a:pt x="70" y="34"/>
                  </a:cubicBezTo>
                  <a:close/>
                </a:path>
              </a:pathLst>
            </a:custGeom>
            <a:solidFill>
              <a:srgbClr val="369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1435" tIns="25718" rIns="51435" bIns="25718" numCol="1" anchor="t" anchorCtr="0" compatLnSpc="1"/>
            <a:lstStyle/>
            <a:p>
              <a:pPr marL="0" marR="0" lvl="0" indent="0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2577388" y="3407753"/>
              <a:ext cx="1059046" cy="6907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lvl="0" algn="ctr">
                <a:defRPr sz="1600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</a:defRPr>
              </a:lvl1pPr>
            </a:lstStyle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800" b="1" i="0" u="none" strike="noStrike" cap="none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Strategic Decision-Making Think Tank</a:t>
              </a:r>
              <a:endParaRPr kumimoji="0" lang="en-US" sz="800" b="1" i="0" u="none" strike="noStrike" cap="none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2435899" y="4913342"/>
              <a:ext cx="1136865" cy="6907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lvl="0" algn="ctr">
                <a:defRPr sz="1600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</a:defRPr>
              </a:lvl1pPr>
            </a:lstStyle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800" b="1" i="0" u="none" strike="noStrike" cap="none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High-Level</a:t>
              </a:r>
              <a:endParaRPr kumimoji="0" lang="en-US" sz="800" b="1" i="0" u="none" strike="noStrike" cap="none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800" b="1" i="0" u="none" strike="noStrike" cap="none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Scientific Talent</a:t>
              </a:r>
              <a:endParaRPr kumimoji="0" lang="en-US" sz="800" b="1" i="0" u="none" strike="noStrike" cap="none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800" b="1" i="0" u="none" strike="noStrike" cap="none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Development Center</a:t>
              </a:r>
              <a:endParaRPr kumimoji="0" lang="en-US" sz="800" b="1" i="0" u="none" strike="noStrike" cap="none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3961152" y="5168909"/>
              <a:ext cx="1066828" cy="6907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lvl="0" algn="ctr">
                <a:defRPr sz="1400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</a:defRPr>
              </a:lvl1pPr>
            </a:lstStyle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800" b="1" i="0" u="none" strike="noStrike" cap="none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Technology Support</a:t>
              </a:r>
              <a:endParaRPr kumimoji="0" lang="en-US" sz="800" b="1" i="0" u="none" strike="noStrike" cap="none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800" b="1" i="0" u="none" strike="noStrike" cap="none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and Service Center</a:t>
              </a:r>
              <a:endParaRPr kumimoji="0" lang="en-US" sz="800" b="1" i="0" u="none" strike="noStrike" cap="none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991295" y="5177929"/>
              <a:ext cx="1032871" cy="6907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lvl="0" algn="ctr">
                <a:defRPr sz="1600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</a:defRPr>
              </a:lvl1pPr>
            </a:lstStyle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800" b="1" i="0" u="none" strike="noStrike" cap="none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Major Theory and Technology R&amp;D Center</a:t>
              </a:r>
              <a:endParaRPr kumimoji="0" lang="en-US" sz="800" b="1" i="0" u="none" strike="noStrike" cap="none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5111750" y="1776730"/>
            <a:ext cx="3410585" cy="2773045"/>
            <a:chOff x="5652120" y="3151112"/>
            <a:chExt cx="2736304" cy="2949706"/>
          </a:xfrm>
        </p:grpSpPr>
        <p:sp>
          <p:nvSpPr>
            <p:cNvPr id="53" name="矩形 52"/>
            <p:cNvSpPr/>
            <p:nvPr/>
          </p:nvSpPr>
          <p:spPr bwMode="auto">
            <a:xfrm>
              <a:off x="5652120" y="5308730"/>
              <a:ext cx="2736304" cy="360040"/>
            </a:xfrm>
            <a:prstGeom prst="rect">
              <a:avLst/>
            </a:prstGeom>
            <a:solidFill>
              <a:srgbClr val="FFFFD5"/>
            </a:solidFill>
            <a:ln w="3175" cap="flat" cmpd="sng" algn="ctr">
              <a:solidFill>
                <a:srgbClr val="4F81BD">
                  <a:lumMod val="60000"/>
                  <a:lumOff val="40000"/>
                </a:srgbClr>
              </a:solidFill>
              <a:prstDash val="solid"/>
            </a:ln>
            <a:effectLst>
              <a:outerShdw blurRad="50800" dist="38100" dir="2700000" sx="92000" sy="92000" algn="tl" rotWithShape="0">
                <a:prstClr val="black">
                  <a:alpha val="40000"/>
                </a:prstClr>
              </a:outerShdw>
            </a:effectLst>
          </p:spPr>
          <p:txBody>
            <a:bodyPr vert="horz" lIns="51430" tIns="40500" rIns="51430" bIns="0" anchor="ctr" anchorCtr="0"/>
            <a:lstStyle/>
            <a:p>
              <a:pPr algn="ctr" defTabSz="53975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Information and Decision Support</a:t>
              </a:r>
              <a:endPara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54" name="矩形 53"/>
            <p:cNvSpPr/>
            <p:nvPr/>
          </p:nvSpPr>
          <p:spPr bwMode="auto">
            <a:xfrm>
              <a:off x="5652120" y="4876682"/>
              <a:ext cx="2736304" cy="360040"/>
            </a:xfrm>
            <a:prstGeom prst="rect">
              <a:avLst/>
            </a:prstGeom>
            <a:solidFill>
              <a:srgbClr val="FFFFD5"/>
            </a:solidFill>
            <a:ln w="3175" cap="flat" cmpd="sng" algn="ctr">
              <a:solidFill>
                <a:srgbClr val="4F81BD">
                  <a:lumMod val="60000"/>
                  <a:lumOff val="40000"/>
                </a:srgbClr>
              </a:solidFill>
              <a:prstDash val="solid"/>
            </a:ln>
            <a:effectLst>
              <a:outerShdw blurRad="50800" dist="38100" dir="2700000" sx="92000" sy="92000" algn="tl" rotWithShape="0">
                <a:prstClr val="black">
                  <a:alpha val="40000"/>
                </a:prstClr>
              </a:outerShdw>
            </a:effectLst>
          </p:spPr>
          <p:txBody>
            <a:bodyPr vert="horz" lIns="51430" tIns="40500" rIns="51430" bIns="0" anchor="ctr" anchorCtr="0"/>
            <a:lstStyle/>
            <a:p>
              <a:pPr algn="ctr" defTabSz="53975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Unconventional and New Energy</a:t>
              </a:r>
              <a:endPara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55" name="矩形 54"/>
            <p:cNvSpPr/>
            <p:nvPr/>
          </p:nvSpPr>
          <p:spPr bwMode="auto">
            <a:xfrm>
              <a:off x="5652120" y="4444634"/>
              <a:ext cx="2736304" cy="360040"/>
            </a:xfrm>
            <a:prstGeom prst="rect">
              <a:avLst/>
            </a:prstGeom>
            <a:solidFill>
              <a:srgbClr val="FFFFD5"/>
            </a:solidFill>
            <a:ln w="3175" cap="flat" cmpd="sng" algn="ctr">
              <a:solidFill>
                <a:srgbClr val="4F81BD">
                  <a:lumMod val="60000"/>
                  <a:lumOff val="40000"/>
                </a:srgbClr>
              </a:solidFill>
              <a:prstDash val="solid"/>
            </a:ln>
            <a:effectLst>
              <a:outerShdw blurRad="50800" dist="38100" dir="2700000" sx="92000" sy="92000" algn="tl" rotWithShape="0">
                <a:prstClr val="black">
                  <a:alpha val="40000"/>
                </a:prstClr>
              </a:outerShdw>
            </a:effectLst>
          </p:spPr>
          <p:txBody>
            <a:bodyPr vert="horz" lIns="51430" tIns="40500" rIns="51430" bIns="0" anchor="ctr" anchorCtr="0"/>
            <a:lstStyle/>
            <a:p>
              <a:pPr algn="ctr" defTabSz="53975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Oil and Gas Production Engineering</a:t>
              </a:r>
              <a:endPara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56" name="矩形 55"/>
            <p:cNvSpPr/>
            <p:nvPr/>
          </p:nvSpPr>
          <p:spPr bwMode="auto">
            <a:xfrm>
              <a:off x="5652120" y="4006924"/>
              <a:ext cx="2736304" cy="360040"/>
            </a:xfrm>
            <a:prstGeom prst="rect">
              <a:avLst/>
            </a:prstGeom>
            <a:solidFill>
              <a:srgbClr val="FFFFD5"/>
            </a:solidFill>
            <a:ln w="3175" cap="flat" cmpd="sng" algn="ctr">
              <a:solidFill>
                <a:srgbClr val="4F81BD">
                  <a:lumMod val="60000"/>
                  <a:lumOff val="40000"/>
                </a:srgbClr>
              </a:solidFill>
              <a:prstDash val="solid"/>
            </a:ln>
            <a:effectLst>
              <a:outerShdw blurRad="50800" dist="38100" dir="2700000" sx="92000" sy="92000" algn="tl" rotWithShape="0">
                <a:prstClr val="black">
                  <a:alpha val="40000"/>
                </a:prstClr>
              </a:outerShdw>
            </a:effectLst>
          </p:spPr>
          <p:txBody>
            <a:bodyPr vert="horz" lIns="51430" tIns="40500" rIns="51430" bIns="0" anchor="ctr" anchorCtr="0"/>
            <a:lstStyle/>
            <a:p>
              <a:pPr algn="ctr" defTabSz="53975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Oil and Gas Field Development</a:t>
              </a:r>
              <a:endPara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57" name="矩形 56"/>
            <p:cNvSpPr/>
            <p:nvPr/>
          </p:nvSpPr>
          <p:spPr>
            <a:xfrm>
              <a:off x="5652120" y="3151112"/>
              <a:ext cx="2714643" cy="3262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Clr>
                  <a:srgbClr val="9900CC"/>
                </a:buClr>
                <a:defRPr/>
              </a:pPr>
              <a:r>
                <a:rPr 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Six Business Areas</a:t>
              </a:r>
              <a:endPara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58" name="矩形 57"/>
            <p:cNvSpPr/>
            <p:nvPr/>
          </p:nvSpPr>
          <p:spPr bwMode="auto">
            <a:xfrm>
              <a:off x="5652120" y="3580538"/>
              <a:ext cx="2736304" cy="360040"/>
            </a:xfrm>
            <a:prstGeom prst="rect">
              <a:avLst/>
            </a:prstGeom>
            <a:solidFill>
              <a:srgbClr val="FFFFD5"/>
            </a:solidFill>
            <a:ln w="3175" cap="flat" cmpd="sng" algn="ctr">
              <a:solidFill>
                <a:srgbClr val="4F81BD">
                  <a:lumMod val="60000"/>
                  <a:lumOff val="40000"/>
                </a:srgbClr>
              </a:solidFill>
              <a:prstDash val="solid"/>
            </a:ln>
            <a:effectLst>
              <a:outerShdw blurRad="50800" dist="38100" dir="2700000" sx="92000" sy="92000" algn="tl" rotWithShape="0">
                <a:prstClr val="black">
                  <a:alpha val="40000"/>
                </a:prstClr>
              </a:outerShdw>
            </a:effectLst>
          </p:spPr>
          <p:txBody>
            <a:bodyPr vert="horz" lIns="51430" tIns="40500" rIns="51430" bIns="0" anchor="ctr" anchorCtr="0"/>
            <a:lstStyle/>
            <a:p>
              <a:pPr algn="ctr" defTabSz="53975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Oil and Gas Exploration</a:t>
              </a:r>
              <a:endPara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59" name="矩形 58"/>
            <p:cNvSpPr/>
            <p:nvPr/>
          </p:nvSpPr>
          <p:spPr bwMode="auto">
            <a:xfrm>
              <a:off x="5652120" y="5740778"/>
              <a:ext cx="2736304" cy="360040"/>
            </a:xfrm>
            <a:prstGeom prst="rect">
              <a:avLst/>
            </a:prstGeom>
            <a:solidFill>
              <a:srgbClr val="FFFFD5"/>
            </a:solidFill>
            <a:ln w="3175" cap="flat" cmpd="sng" algn="ctr">
              <a:solidFill>
                <a:srgbClr val="4F81BD">
                  <a:lumMod val="60000"/>
                  <a:lumOff val="40000"/>
                </a:srgbClr>
              </a:solidFill>
              <a:prstDash val="solid"/>
            </a:ln>
            <a:effectLst>
              <a:outerShdw blurRad="50800" dist="38100" dir="2700000" sx="92000" sy="92000" algn="tl" rotWithShape="0">
                <a:prstClr val="black">
                  <a:alpha val="40000"/>
                </a:prstClr>
              </a:outerShdw>
            </a:effectLst>
          </p:spPr>
          <p:txBody>
            <a:bodyPr vert="horz" lIns="51430" tIns="40500" rIns="51430" bIns="0" anchor="ctr" anchorCtr="0"/>
            <a:lstStyle/>
            <a:p>
              <a:pPr algn="ctr" defTabSz="53975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Graduate Education and Technical Training</a:t>
              </a:r>
              <a:endPara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28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8388424" y="4813161"/>
            <a:ext cx="611088" cy="273844"/>
          </a:xfrm>
        </p:spPr>
        <p:txBody>
          <a:bodyPr/>
          <a:lstStyle/>
          <a:p>
            <a:pPr algn="r"/>
            <a:fld id="{C47CCAEA-CFEA-4B86-887B-1EED8C07A66C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57201" y="266657"/>
            <a:ext cx="185039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defRPr/>
            </a:pPr>
            <a:r>
              <a:rPr lang="en-US" altLang="zh-CN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4. About RIPED</a:t>
            </a:r>
            <a:endParaRPr lang="en-US" altLang="zh-CN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441960" y="954405"/>
            <a:ext cx="8277860" cy="3390250"/>
            <a:chOff x="282" y="1555"/>
            <a:chExt cx="13601" cy="4780"/>
          </a:xfrm>
        </p:grpSpPr>
        <p:sp>
          <p:nvSpPr>
            <p:cNvPr id="76" name="矩形 75"/>
            <p:cNvSpPr/>
            <p:nvPr/>
          </p:nvSpPr>
          <p:spPr>
            <a:xfrm>
              <a:off x="282" y="4329"/>
              <a:ext cx="2369" cy="6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539750" fontAlgn="base">
                <a:lnSpc>
                  <a:spcPts val="75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525" b="1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Department of AI Research</a:t>
              </a:r>
              <a:endParaRPr lang="en-US" altLang="zh-CN" sz="525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  <a:p>
              <a:pPr algn="ctr" defTabSz="539750" fontAlgn="base">
                <a:lnSpc>
                  <a:spcPts val="75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525" b="1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Department of IT</a:t>
              </a:r>
              <a:endParaRPr lang="en-US" altLang="zh-CN" sz="525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  <a:p>
              <a:pPr algn="ctr" defTabSz="539750" fontAlgn="base">
                <a:lnSpc>
                  <a:spcPts val="75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525" b="1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Department of Archives</a:t>
              </a:r>
              <a:endParaRPr lang="en-US" altLang="zh-CN" sz="525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  <a:p>
              <a:pPr algn="ctr" defTabSz="539750" fontAlgn="base">
                <a:lnSpc>
                  <a:spcPts val="75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525" b="1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Training Center</a:t>
              </a:r>
              <a:endParaRPr lang="zh-CN" altLang="en-US" sz="525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605" y="1555"/>
              <a:ext cx="13277" cy="4780"/>
              <a:chOff x="1076" y="3237"/>
              <a:chExt cx="13178" cy="4085"/>
            </a:xfrm>
          </p:grpSpPr>
          <p:sp>
            <p:nvSpPr>
              <p:cNvPr id="78" name="矩形 77"/>
              <p:cNvSpPr/>
              <p:nvPr/>
            </p:nvSpPr>
            <p:spPr>
              <a:xfrm>
                <a:off x="12091" y="5427"/>
                <a:ext cx="2163" cy="9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53975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525" b="1" kern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Comprehensive Service Center </a:t>
                </a:r>
                <a:r>
                  <a:rPr lang="zh-CN" altLang="en-US" sz="525" b="1" kern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（</a:t>
                </a:r>
                <a:r>
                  <a:rPr lang="en-US" altLang="zh-CN" sz="525" b="1" kern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 Office of Construction Management </a:t>
                </a:r>
                <a:r>
                  <a:rPr lang="zh-CN" altLang="en-US" sz="525" b="1" kern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）</a:t>
                </a:r>
                <a:endParaRPr lang="zh-CN" altLang="en-US" sz="525" b="1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  <a:p>
                <a:pPr algn="ctr" defTabSz="53975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525" b="1" kern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Department of Retiree Affairs</a:t>
                </a:r>
                <a:r>
                  <a:rPr lang="zh-CN" altLang="en-US" sz="525" b="1" kern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（</a:t>
                </a:r>
                <a:r>
                  <a:rPr lang="en-US" altLang="zh-CN" sz="525" b="1" kern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 Department of Public Utilities</a:t>
                </a:r>
                <a:r>
                  <a:rPr lang="zh-CN" altLang="en-US" sz="525" b="1" kern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）</a:t>
                </a:r>
                <a:endParaRPr lang="en-US" altLang="zh-CN" sz="525" b="1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  <a:p>
                <a:pPr algn="ctr" defTabSz="53975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525" b="1" kern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Management Center of </a:t>
                </a:r>
                <a:r>
                  <a:rPr lang="en-US" altLang="zh-CN" sz="525" b="1" kern="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Langfang</a:t>
                </a:r>
                <a:r>
                  <a:rPr lang="en-US" altLang="zh-CN" sz="525" b="1" kern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 Science and Technology Park</a:t>
                </a:r>
                <a:endParaRPr lang="en-US" altLang="zh-CN" sz="525" b="1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  <a:p>
                <a:pPr algn="ctr" defTabSz="53975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525" b="1" kern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RIPED Petroleum Technology Corporation (Beijing)</a:t>
                </a:r>
                <a:endParaRPr lang="zh-CN" altLang="en-US" sz="525" b="1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91" name="TextBox 45"/>
              <p:cNvSpPr txBox="1"/>
              <p:nvPr/>
            </p:nvSpPr>
            <p:spPr>
              <a:xfrm>
                <a:off x="12226" y="6749"/>
                <a:ext cx="1941" cy="5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fontAlgn="base">
                  <a:lnSpc>
                    <a:spcPts val="75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5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Note: The departments marked with * are supported by corresponding research departments</a:t>
                </a:r>
                <a:endParaRPr lang="en-US" altLang="zh-CN" sz="5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grpSp>
            <p:nvGrpSpPr>
              <p:cNvPr id="3" name="组合 2"/>
              <p:cNvGrpSpPr/>
              <p:nvPr/>
            </p:nvGrpSpPr>
            <p:grpSpPr>
              <a:xfrm>
                <a:off x="1076" y="3237"/>
                <a:ext cx="13091" cy="4085"/>
                <a:chOff x="798" y="3257"/>
                <a:chExt cx="13091" cy="4085"/>
              </a:xfrm>
            </p:grpSpPr>
            <p:sp>
              <p:nvSpPr>
                <p:cNvPr id="30" name="矩形 29"/>
                <p:cNvSpPr/>
                <p:nvPr/>
              </p:nvSpPr>
              <p:spPr bwMode="auto">
                <a:xfrm>
                  <a:off x="4773" y="4059"/>
                  <a:ext cx="1184" cy="381"/>
                </a:xfrm>
                <a:prstGeom prst="rect">
                  <a:avLst/>
                </a:prstGeom>
                <a:solidFill>
                  <a:srgbClr val="D9FFFF"/>
                </a:solidFill>
                <a:ln w="12700" cap="flat" cmpd="sng" algn="ctr">
                  <a:solidFill>
                    <a:srgbClr val="4F81BD">
                      <a:lumMod val="60000"/>
                      <a:lumOff val="40000"/>
                    </a:srgbClr>
                  </a:solidFill>
                  <a:prstDash val="solid"/>
                </a:ln>
                <a:effectLst>
                  <a:outerShdw blurRad="50800" dist="38100" dir="2700000" sx="92000" sy="92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lIns="20250" tIns="25717" rIns="20250" bIns="25717" anchor="ctr"/>
                <a:lstStyle/>
                <a:p>
                  <a:pPr algn="ctr" defTabSz="539750" fontAlgn="base">
                    <a:lnSpc>
                      <a:spcPts val="75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zh-CN" sz="75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Department of HR</a:t>
                  </a:r>
                  <a:endParaRPr lang="zh-CN" altLang="en-US" sz="75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31" name="直接连接符 30"/>
                <p:cNvCxnSpPr/>
                <p:nvPr/>
              </p:nvCxnSpPr>
              <p:spPr>
                <a:xfrm flipH="1" flipV="1">
                  <a:off x="5506" y="4669"/>
                  <a:ext cx="3122" cy="1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直接连接符 31"/>
                <p:cNvCxnSpPr/>
                <p:nvPr/>
              </p:nvCxnSpPr>
              <p:spPr>
                <a:xfrm flipH="1" flipV="1">
                  <a:off x="3897" y="3843"/>
                  <a:ext cx="3122" cy="1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直接连接符 32"/>
                <p:cNvCxnSpPr/>
                <p:nvPr/>
              </p:nvCxnSpPr>
              <p:spPr>
                <a:xfrm>
                  <a:off x="7031" y="4359"/>
                  <a:ext cx="0" cy="839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直接连接符 33"/>
                <p:cNvCxnSpPr/>
                <p:nvPr/>
              </p:nvCxnSpPr>
              <p:spPr>
                <a:xfrm>
                  <a:off x="7031" y="3673"/>
                  <a:ext cx="0" cy="439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0" name="文本框 59"/>
                <p:cNvSpPr txBox="1"/>
                <p:nvPr/>
              </p:nvSpPr>
              <p:spPr>
                <a:xfrm>
                  <a:off x="5058" y="3257"/>
                  <a:ext cx="3873" cy="311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19050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txBody>
                <a:bodyPr wrap="square" lIns="51430" tIns="25717" rIns="51430" bIns="25717" rtlCol="0">
                  <a:spAutoFit/>
                </a:bodyPr>
                <a:lstStyle>
                  <a:defPPr>
                    <a:defRPr lang="zh-CN"/>
                  </a:defPPr>
                  <a:lvl1pPr algn="ctr">
                    <a:defRPr sz="1680">
                      <a:solidFill>
                        <a:srgbClr val="0000FF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defRPr>
                  </a:lvl1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altLang="zh-CN" sz="1350" b="1" kern="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</a:rPr>
                    <a:t>RIPED</a:t>
                  </a:r>
                  <a:endParaRPr lang="en-US" altLang="zh-CN" sz="1350" b="1" kern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1" name="矩形 60"/>
                <p:cNvSpPr/>
                <p:nvPr/>
              </p:nvSpPr>
              <p:spPr bwMode="auto">
                <a:xfrm>
                  <a:off x="2437" y="3674"/>
                  <a:ext cx="1689" cy="318"/>
                </a:xfrm>
                <a:prstGeom prst="rect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 w="12700" cap="flat" cmpd="sng" algn="ctr">
                  <a:solidFill>
                    <a:srgbClr val="4F81BD">
                      <a:lumMod val="60000"/>
                      <a:lumOff val="40000"/>
                    </a:srgbClr>
                  </a:solidFill>
                  <a:prstDash val="solid"/>
                </a:ln>
                <a:effectLst>
                  <a:outerShdw blurRad="50800" dist="38100" dir="2700000" sx="92000" sy="92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lIns="51430" tIns="25717" rIns="51430" bIns="25717" anchor="ctr"/>
                <a:lstStyle/>
                <a:p>
                  <a:pPr algn="ctr" defTabSz="539750" fontAlgn="base">
                    <a:lnSpc>
                      <a:spcPts val="700"/>
                    </a:lnSpc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altLang="zh-CN" sz="600" b="1" kern="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</a:rPr>
                    <a:t>Dispatched Discipline Inspection Team</a:t>
                  </a:r>
                  <a:endParaRPr lang="zh-CN" altLang="en-US" sz="600" b="1" kern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2" name="矩形 61"/>
                <p:cNvSpPr/>
                <p:nvPr/>
              </p:nvSpPr>
              <p:spPr bwMode="auto">
                <a:xfrm>
                  <a:off x="6014" y="4082"/>
                  <a:ext cx="1980" cy="331"/>
                </a:xfrm>
                <a:prstGeom prst="rect">
                  <a:avLst/>
                </a:prstGeom>
                <a:solidFill>
                  <a:srgbClr val="FFFFD5"/>
                </a:solidFill>
                <a:ln w="12700" cap="flat" cmpd="sng" algn="ctr">
                  <a:solidFill>
                    <a:srgbClr val="4F81BD">
                      <a:lumMod val="60000"/>
                      <a:lumOff val="40000"/>
                    </a:srgbClr>
                  </a:solidFill>
                  <a:prstDash val="solid"/>
                </a:ln>
                <a:effectLst>
                  <a:outerShdw blurRad="50800" dist="38100" dir="2700000" sx="92000" sy="92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lIns="51430" tIns="25717" rIns="51430" bIns="25717" anchor="ctr"/>
                <a:lstStyle/>
                <a:p>
                  <a:pPr algn="ctr" defTabSz="539750" fontAlgn="base">
                    <a:lnSpc>
                      <a:spcPts val="750"/>
                    </a:lnSpc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altLang="zh-CN" sz="750" dirty="0"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</a:rPr>
                    <a:t>Administrative Departments </a:t>
                  </a:r>
                  <a:r>
                    <a:rPr lang="en-US" altLang="zh-CN" sz="750" b="1" kern="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</a:rPr>
                    <a:t>(9)</a:t>
                  </a:r>
                  <a:endParaRPr lang="zh-CN" altLang="en-US" sz="750" b="1" kern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3" name="矩形 62"/>
                <p:cNvSpPr/>
                <p:nvPr/>
              </p:nvSpPr>
              <p:spPr bwMode="auto">
                <a:xfrm>
                  <a:off x="1350" y="4037"/>
                  <a:ext cx="1127" cy="381"/>
                </a:xfrm>
                <a:prstGeom prst="rect">
                  <a:avLst/>
                </a:prstGeom>
                <a:solidFill>
                  <a:srgbClr val="D9FFFF"/>
                </a:solidFill>
                <a:ln w="12700" cap="flat" cmpd="sng" algn="ctr">
                  <a:solidFill>
                    <a:srgbClr val="4F81BD">
                      <a:lumMod val="60000"/>
                      <a:lumOff val="40000"/>
                    </a:srgbClr>
                  </a:solidFill>
                  <a:prstDash val="solid"/>
                </a:ln>
                <a:effectLst>
                  <a:outerShdw blurRad="50800" dist="38100" dir="2700000" sx="92000" sy="92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lIns="20250" tIns="25717" rIns="20250" bIns="25717" anchor="ctr"/>
                <a:lstStyle/>
                <a:p>
                  <a:pPr algn="ctr" defTabSz="539750" fontAlgn="base">
                    <a:lnSpc>
                      <a:spcPts val="750"/>
                    </a:lnSpc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altLang="zh-CN" sz="75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Office</a:t>
                  </a:r>
                  <a:endParaRPr lang="zh-CN" altLang="en-US" sz="750" b="1" kern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4" name="矩形 63"/>
                <p:cNvSpPr/>
                <p:nvPr/>
              </p:nvSpPr>
              <p:spPr bwMode="auto">
                <a:xfrm>
                  <a:off x="2582" y="4046"/>
                  <a:ext cx="983" cy="381"/>
                </a:xfrm>
                <a:prstGeom prst="rect">
                  <a:avLst/>
                </a:prstGeom>
                <a:solidFill>
                  <a:srgbClr val="D9FFFF"/>
                </a:solidFill>
                <a:ln w="12700" cap="flat" cmpd="sng" algn="ctr">
                  <a:solidFill>
                    <a:srgbClr val="4F81BD">
                      <a:lumMod val="60000"/>
                      <a:lumOff val="40000"/>
                    </a:srgbClr>
                  </a:solidFill>
                  <a:prstDash val="solid"/>
                </a:ln>
                <a:effectLst>
                  <a:outerShdw blurRad="50800" dist="38100" dir="2700000" sx="92000" sy="92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lIns="20250" tIns="25717" rIns="20250" bIns="25717" anchor="ctr"/>
                <a:lstStyle/>
                <a:p>
                  <a:pPr algn="ctr" defTabSz="539750" fontAlgn="base">
                    <a:lnSpc>
                      <a:spcPts val="75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zh-CN" sz="75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Department of R&amp;D</a:t>
                  </a:r>
                  <a:endParaRPr lang="en-US" altLang="zh-CN" sz="75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5" name="矩形 64"/>
                <p:cNvSpPr/>
                <p:nvPr/>
              </p:nvSpPr>
              <p:spPr bwMode="auto">
                <a:xfrm>
                  <a:off x="3672" y="4057"/>
                  <a:ext cx="983" cy="381"/>
                </a:xfrm>
                <a:prstGeom prst="rect">
                  <a:avLst/>
                </a:prstGeom>
                <a:solidFill>
                  <a:srgbClr val="D9FFFF"/>
                </a:solidFill>
                <a:ln w="12700" cap="flat" cmpd="sng" algn="ctr">
                  <a:solidFill>
                    <a:srgbClr val="4F81BD">
                      <a:lumMod val="60000"/>
                      <a:lumOff val="40000"/>
                    </a:srgbClr>
                  </a:solidFill>
                  <a:prstDash val="solid"/>
                </a:ln>
                <a:effectLst>
                  <a:outerShdw blurRad="50800" dist="38100" dir="2700000" sx="92000" sy="92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lIns="20250" tIns="25717" rIns="20250" bIns="25717" anchor="ctr"/>
                <a:lstStyle/>
                <a:p>
                  <a:pPr algn="ctr" defTabSz="539750" fontAlgn="base">
                    <a:lnSpc>
                      <a:spcPts val="75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zh-CN" sz="75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Department of Finance</a:t>
                  </a:r>
                  <a:endParaRPr lang="zh-CN" altLang="en-US" sz="75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6" name="矩形 65"/>
                <p:cNvSpPr/>
                <p:nvPr/>
              </p:nvSpPr>
              <p:spPr bwMode="auto">
                <a:xfrm>
                  <a:off x="8064" y="4057"/>
                  <a:ext cx="878" cy="381"/>
                </a:xfrm>
                <a:prstGeom prst="rect">
                  <a:avLst/>
                </a:prstGeom>
                <a:solidFill>
                  <a:srgbClr val="D9FFFF"/>
                </a:solidFill>
                <a:ln w="12700" cap="flat" cmpd="sng" algn="ctr">
                  <a:solidFill>
                    <a:srgbClr val="4F81BD">
                      <a:lumMod val="60000"/>
                      <a:lumOff val="40000"/>
                    </a:srgbClr>
                  </a:solidFill>
                  <a:prstDash val="solid"/>
                </a:ln>
                <a:effectLst>
                  <a:outerShdw blurRad="50800" dist="38100" dir="2700000" sx="92000" sy="92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lIns="20250" tIns="25717" rIns="20250" bIns="25717" anchor="ctr"/>
                <a:lstStyle/>
                <a:p>
                  <a:pPr algn="ctr" defTabSz="539750" fontAlgn="base">
                    <a:lnSpc>
                      <a:spcPts val="75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zh-CN" sz="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Department  of  Corporate Culture </a:t>
                  </a:r>
                  <a:endParaRPr lang="zh-CN" altLang="en-US" sz="6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7" name="矩形 66"/>
                <p:cNvSpPr/>
                <p:nvPr/>
              </p:nvSpPr>
              <p:spPr bwMode="auto">
                <a:xfrm>
                  <a:off x="8997" y="4057"/>
                  <a:ext cx="994" cy="381"/>
                </a:xfrm>
                <a:prstGeom prst="rect">
                  <a:avLst/>
                </a:prstGeom>
                <a:solidFill>
                  <a:srgbClr val="D9FFFF"/>
                </a:solidFill>
                <a:ln w="12700" cap="flat" cmpd="sng" algn="ctr">
                  <a:solidFill>
                    <a:srgbClr val="4F81BD">
                      <a:lumMod val="60000"/>
                      <a:lumOff val="40000"/>
                    </a:srgbClr>
                  </a:solidFill>
                  <a:prstDash val="solid"/>
                </a:ln>
                <a:effectLst>
                  <a:outerShdw blurRad="50800" dist="38100" dir="2700000" sx="92000" sy="92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lIns="20250" tIns="25717" rIns="20250" bIns="25717" anchor="ctr"/>
                <a:lstStyle/>
                <a:p>
                  <a:pPr algn="ctr" defTabSz="539750" fontAlgn="base">
                    <a:lnSpc>
                      <a:spcPts val="75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zh-CN" sz="675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Department of IT Management</a:t>
                  </a:r>
                  <a:endParaRPr lang="zh-CN" altLang="en-US" sz="675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8" name="矩形 67"/>
                <p:cNvSpPr/>
                <p:nvPr/>
              </p:nvSpPr>
              <p:spPr bwMode="auto">
                <a:xfrm>
                  <a:off x="10047" y="4058"/>
                  <a:ext cx="1121" cy="377"/>
                </a:xfrm>
                <a:prstGeom prst="rect">
                  <a:avLst/>
                </a:prstGeom>
                <a:solidFill>
                  <a:srgbClr val="D9FFFF"/>
                </a:solidFill>
                <a:ln w="12700" cap="flat" cmpd="sng" algn="ctr">
                  <a:solidFill>
                    <a:srgbClr val="4F81BD">
                      <a:lumMod val="60000"/>
                      <a:lumOff val="40000"/>
                    </a:srgbClr>
                  </a:solidFill>
                  <a:prstDash val="solid"/>
                </a:ln>
                <a:effectLst>
                  <a:outerShdw blurRad="50800" dist="38100" dir="2700000" sx="92000" sy="92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lIns="20250" tIns="25717" rIns="20250" bIns="25717" anchor="ctr"/>
                <a:lstStyle/>
                <a:p>
                  <a:pPr algn="ctr" defTabSz="539750" fontAlgn="base">
                    <a:lnSpc>
                      <a:spcPts val="75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zh-CN" sz="75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Department of QHSE</a:t>
                  </a:r>
                  <a:endParaRPr lang="zh-CN" altLang="en-US" sz="75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9" name="矩形 68"/>
                <p:cNvSpPr/>
                <p:nvPr/>
              </p:nvSpPr>
              <p:spPr bwMode="auto">
                <a:xfrm>
                  <a:off x="11223" y="4057"/>
                  <a:ext cx="1121" cy="381"/>
                </a:xfrm>
                <a:prstGeom prst="rect">
                  <a:avLst/>
                </a:prstGeom>
                <a:solidFill>
                  <a:srgbClr val="D9FFFF"/>
                </a:solidFill>
                <a:ln w="12700" cap="flat" cmpd="sng" algn="ctr">
                  <a:solidFill>
                    <a:srgbClr val="4F81BD">
                      <a:lumMod val="60000"/>
                      <a:lumOff val="40000"/>
                    </a:srgbClr>
                  </a:solidFill>
                  <a:prstDash val="solid"/>
                </a:ln>
                <a:effectLst>
                  <a:outerShdw blurRad="50800" dist="38100" dir="2700000" sx="92000" sy="92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lIns="20250" tIns="25717" rIns="20250" bIns="25717" anchor="ctr"/>
                <a:lstStyle/>
                <a:p>
                  <a:pPr algn="ctr" defTabSz="539750" fontAlgn="base">
                    <a:lnSpc>
                      <a:spcPts val="75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zh-CN" sz="75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Department of Legal Affairs</a:t>
                  </a:r>
                  <a:endParaRPr lang="zh-CN" altLang="zh-CN" sz="75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0" name="矩形 69"/>
                <p:cNvSpPr/>
                <p:nvPr/>
              </p:nvSpPr>
              <p:spPr bwMode="auto">
                <a:xfrm>
                  <a:off x="12399" y="4057"/>
                  <a:ext cx="1176" cy="381"/>
                </a:xfrm>
                <a:prstGeom prst="rect">
                  <a:avLst/>
                </a:prstGeom>
                <a:solidFill>
                  <a:srgbClr val="D9FFFF"/>
                </a:solidFill>
                <a:ln w="12700" cap="flat" cmpd="sng" algn="ctr">
                  <a:solidFill>
                    <a:srgbClr val="4F81BD">
                      <a:lumMod val="60000"/>
                      <a:lumOff val="40000"/>
                    </a:srgbClr>
                  </a:solidFill>
                  <a:prstDash val="solid"/>
                </a:ln>
                <a:effectLst>
                  <a:outerShdw blurRad="50800" dist="38100" dir="2700000" sx="92000" sy="92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lIns="20250" tIns="25717" rIns="20250" bIns="25717" anchor="ctr"/>
                <a:lstStyle/>
                <a:p>
                  <a:pPr algn="ctr" defTabSz="539750" fontAlgn="base">
                    <a:lnSpc>
                      <a:spcPts val="75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zh-CN" sz="75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Department of International Affairs</a:t>
                  </a:r>
                  <a:endParaRPr lang="zh-CN" altLang="zh-CN" sz="75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1" name="矩形 70"/>
                <p:cNvSpPr/>
                <p:nvPr/>
              </p:nvSpPr>
              <p:spPr bwMode="auto">
                <a:xfrm>
                  <a:off x="3877" y="4503"/>
                  <a:ext cx="1794" cy="381"/>
                </a:xfrm>
                <a:prstGeom prst="rect">
                  <a:avLst/>
                </a:prstGeom>
                <a:solidFill>
                  <a:srgbClr val="FFFFD5"/>
                </a:solidFill>
                <a:ln w="12700" cap="flat" cmpd="sng" algn="ctr">
                  <a:solidFill>
                    <a:srgbClr val="4F81BD">
                      <a:lumMod val="60000"/>
                      <a:lumOff val="40000"/>
                    </a:srgbClr>
                  </a:solidFill>
                  <a:prstDash val="solid"/>
                </a:ln>
                <a:effectLst>
                  <a:outerShdw blurRad="50800" dist="38100" dir="2700000" sx="92000" sy="92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lIns="51430" tIns="25717" rIns="51430" bIns="25717" anchor="ctr"/>
                <a:lstStyle/>
                <a:p>
                  <a:pPr algn="ctr" defTabSz="539750" fontAlgn="base">
                    <a:lnSpc>
                      <a:spcPts val="750"/>
                    </a:lnSpc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altLang="zh-CN" sz="750" dirty="0"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</a:rPr>
                    <a:t>NWGI </a:t>
                  </a:r>
                  <a:r>
                    <a:rPr lang="zh-CN" altLang="en-US" sz="750" b="1" kern="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</a:rPr>
                    <a:t>（</a:t>
                  </a:r>
                  <a:r>
                    <a:rPr lang="en-US" altLang="zh-CN" sz="750" b="1" kern="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</a:rPr>
                    <a:t>7</a:t>
                  </a:r>
                  <a:r>
                    <a:rPr lang="zh-CN" altLang="en-US" sz="750" b="1" kern="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</a:rPr>
                    <a:t>）</a:t>
                  </a:r>
                  <a:endParaRPr lang="zh-CN" altLang="en-US" sz="750" b="1" kern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2" name="矩形 71"/>
                <p:cNvSpPr/>
                <p:nvPr/>
              </p:nvSpPr>
              <p:spPr bwMode="auto">
                <a:xfrm>
                  <a:off x="5948" y="4503"/>
                  <a:ext cx="2382" cy="381"/>
                </a:xfrm>
                <a:prstGeom prst="rect">
                  <a:avLst/>
                </a:prstGeom>
                <a:solidFill>
                  <a:srgbClr val="FFFFD5"/>
                </a:solidFill>
                <a:ln w="12700" cap="flat" cmpd="sng" algn="ctr">
                  <a:solidFill>
                    <a:srgbClr val="4F81BD">
                      <a:lumMod val="60000"/>
                      <a:lumOff val="40000"/>
                    </a:srgbClr>
                  </a:solidFill>
                  <a:prstDash val="solid"/>
                </a:ln>
                <a:effectLst>
                  <a:outerShdw blurRad="50800" dist="38100" dir="2700000" sx="92000" sy="92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lIns="51430" tIns="25717" rIns="51430" bIns="25717" anchor="ctr"/>
                <a:lstStyle/>
                <a:p>
                  <a:pPr algn="ctr" defTabSz="539750" fontAlgn="base">
                    <a:lnSpc>
                      <a:spcPts val="750"/>
                    </a:lnSpc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altLang="zh-CN" sz="750" dirty="0"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</a:rPr>
                    <a:t>HIPG </a:t>
                  </a:r>
                  <a:r>
                    <a:rPr lang="zh-CN" altLang="en-US" sz="750" b="1" kern="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</a:rPr>
                    <a:t>（</a:t>
                  </a:r>
                  <a:r>
                    <a:rPr lang="en-US" altLang="zh-CN" sz="750" b="1" kern="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</a:rPr>
                    <a:t>5</a:t>
                  </a:r>
                  <a:r>
                    <a:rPr lang="zh-CN" altLang="en-US" sz="750" b="1" kern="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</a:rPr>
                    <a:t>）</a:t>
                  </a:r>
                  <a:endParaRPr lang="zh-CN" altLang="en-US" sz="750" b="1" kern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3" name="矩形 72"/>
                <p:cNvSpPr/>
                <p:nvPr/>
              </p:nvSpPr>
              <p:spPr bwMode="auto">
                <a:xfrm>
                  <a:off x="798" y="4957"/>
                  <a:ext cx="1859" cy="477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12700" cap="flat" cmpd="sng" algn="ctr">
                  <a:solidFill>
                    <a:srgbClr val="4F81BD">
                      <a:lumMod val="60000"/>
                      <a:lumOff val="40000"/>
                    </a:srgbClr>
                  </a:solidFill>
                  <a:prstDash val="solid"/>
                </a:ln>
                <a:effectLst>
                  <a:outerShdw blurRad="50800" dist="38100" dir="2700000" sx="92000" sy="92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lIns="51430" tIns="25717" rIns="51430" bIns="25717" anchor="ctr"/>
                <a:lstStyle/>
                <a:p>
                  <a:pPr algn="ctr" defTabSz="539750" fontAlgn="base">
                    <a:lnSpc>
                      <a:spcPts val="750"/>
                    </a:lnSpc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altLang="zh-CN" sz="700" b="1" kern="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</a:rPr>
                    <a:t>Information and research support departments (4)</a:t>
                  </a:r>
                  <a:endParaRPr lang="zh-CN" altLang="en-US" sz="700" b="1" kern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4" name="矩形 73"/>
                <p:cNvSpPr/>
                <p:nvPr/>
              </p:nvSpPr>
              <p:spPr bwMode="auto">
                <a:xfrm>
                  <a:off x="12064" y="4884"/>
                  <a:ext cx="1825" cy="366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12700" cap="flat" cmpd="sng" algn="ctr">
                  <a:solidFill>
                    <a:srgbClr val="4F81BD">
                      <a:lumMod val="60000"/>
                      <a:lumOff val="40000"/>
                    </a:srgbClr>
                  </a:solidFill>
                  <a:prstDash val="solid"/>
                </a:ln>
                <a:effectLst>
                  <a:outerShdw blurRad="50800" dist="38100" dir="2700000" sx="92000" sy="92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lIns="51430" tIns="25717" rIns="51430" bIns="25717" anchor="ctr"/>
                <a:lstStyle/>
                <a:p>
                  <a:pPr algn="ctr" defTabSz="539750" fontAlgn="base">
                    <a:lnSpc>
                      <a:spcPts val="750"/>
                    </a:lnSpc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altLang="zh-CN" sz="750" b="1" kern="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</a:rPr>
                    <a:t>Logistics support departments (4)</a:t>
                  </a:r>
                  <a:endParaRPr lang="zh-CN" altLang="en-US" sz="750" b="1" kern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5" name="矩形 74"/>
                <p:cNvSpPr/>
                <p:nvPr/>
              </p:nvSpPr>
              <p:spPr bwMode="auto">
                <a:xfrm>
                  <a:off x="5505" y="4957"/>
                  <a:ext cx="3052" cy="331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12700" cap="flat" cmpd="sng" algn="ctr">
                  <a:solidFill>
                    <a:srgbClr val="4F81BD">
                      <a:lumMod val="60000"/>
                      <a:lumOff val="40000"/>
                    </a:srgbClr>
                  </a:solidFill>
                  <a:prstDash val="solid"/>
                </a:ln>
                <a:effectLst>
                  <a:outerShdw blurRad="50800" dist="38100" dir="2700000" sx="92000" sy="92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lIns="51430" tIns="25717" rIns="51430" bIns="25717" anchor="ctr"/>
                <a:lstStyle/>
                <a:p>
                  <a:pPr algn="ctr" defTabSz="539750" fontAlgn="base">
                    <a:lnSpc>
                      <a:spcPts val="750"/>
                    </a:lnSpc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altLang="zh-CN" sz="750" b="1" kern="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</a:rPr>
                    <a:t>Scientific research departments</a:t>
                  </a:r>
                  <a:r>
                    <a:rPr lang="zh-CN" altLang="en-US" sz="750" b="1" kern="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</a:rPr>
                    <a:t>（</a:t>
                  </a:r>
                  <a:r>
                    <a:rPr lang="en-US" altLang="zh-CN" sz="750" b="1" kern="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</a:rPr>
                    <a:t>HQ</a:t>
                  </a:r>
                  <a:r>
                    <a:rPr lang="zh-CN" altLang="en-US" sz="750" b="1" kern="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</a:rPr>
                    <a:t>）</a:t>
                  </a:r>
                  <a:r>
                    <a:rPr lang="en-US" altLang="zh-CN" sz="750" b="1" kern="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</a:rPr>
                    <a:t>(32)</a:t>
                  </a:r>
                  <a:endParaRPr lang="zh-CN" altLang="en-US" sz="750" b="1" kern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7" name="矩形 76"/>
                <p:cNvSpPr/>
                <p:nvPr/>
              </p:nvSpPr>
              <p:spPr>
                <a:xfrm>
                  <a:off x="4605" y="5356"/>
                  <a:ext cx="1234" cy="257"/>
                </a:xfrm>
                <a:prstGeom prst="rect">
                  <a:avLst/>
                </a:prstGeom>
                <a:solidFill>
                  <a:srgbClr val="B9EDFF"/>
                </a:solidFill>
                <a:ln w="12700" cap="flat" cmpd="sng" algn="ctr">
                  <a:solidFill>
                    <a:schemeClr val="bg1">
                      <a:lumMod val="85000"/>
                    </a:schemeClr>
                  </a:solidFill>
                  <a:prstDash val="solid"/>
                </a:ln>
                <a:effectLst>
                  <a:outerShdw blurRad="50800" dist="38100" dir="2700000" sx="92000" sy="92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lIns="51430" tIns="25717" rIns="51430" bIns="25717" anchor="ctr"/>
                <a:lstStyle/>
                <a:p>
                  <a:pPr algn="ctr" defTabSz="539750" fontAlgn="base">
                    <a:lnSpc>
                      <a:spcPts val="75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zh-CN" sz="600" b="1" kern="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</a:rPr>
                    <a:t>O&amp;G exploration</a:t>
                  </a:r>
                  <a:endParaRPr lang="zh-CN" altLang="zh-CN" sz="600" b="1" kern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9" name="矩形 78"/>
                <p:cNvSpPr/>
                <p:nvPr/>
              </p:nvSpPr>
              <p:spPr>
                <a:xfrm>
                  <a:off x="4451" y="5650"/>
                  <a:ext cx="1527" cy="156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defTabSz="539750" fontAlgn="base">
                    <a:lnSpc>
                      <a:spcPts val="5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zh-CN" sz="525" b="1" kern="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</a:rPr>
                    <a:t>Department of Petroleum Exploration</a:t>
                  </a:r>
                  <a:endParaRPr lang="zh-CN" altLang="en-US" sz="525" b="1" kern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  <a:p>
                  <a:pPr algn="ctr" defTabSz="539750" fontAlgn="base">
                    <a:lnSpc>
                      <a:spcPts val="6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zh-CN" sz="525" b="1" kern="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</a:rPr>
                    <a:t>Department of Resource Evaluation &amp; Planning</a:t>
                  </a:r>
                  <a:endParaRPr lang="zh-CN" altLang="en-US" sz="525" b="1" kern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  <a:p>
                  <a:pPr algn="ctr" defTabSz="539750" fontAlgn="base">
                    <a:lnSpc>
                      <a:spcPts val="6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zh-CN" sz="525" b="1" kern="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</a:rPr>
                    <a:t>Central Laboratory of Geological Sciences</a:t>
                  </a:r>
                  <a:endParaRPr lang="en-US" altLang="zh-CN" sz="525" b="1" kern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  <a:p>
                  <a:pPr algn="ctr" defTabSz="539750" fontAlgn="base">
                    <a:lnSpc>
                      <a:spcPts val="6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zh-CN" sz="525" b="1" kern="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</a:rPr>
                    <a:t>Department of Geophysical Technology</a:t>
                  </a:r>
                  <a:endParaRPr lang="zh-CN" altLang="en-US" sz="525" b="1" kern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  <a:p>
                  <a:pPr algn="ctr" defTabSz="539750" fontAlgn="base">
                    <a:lnSpc>
                      <a:spcPts val="6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zh-CN" sz="525" b="1" kern="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</a:rPr>
                    <a:t>Department of Well Logging Technology</a:t>
                  </a:r>
                  <a:endParaRPr lang="zh-CN" altLang="zh-CN" sz="525" b="1" kern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  <a:p>
                  <a:pPr algn="ctr" defTabSz="539750" fontAlgn="base">
                    <a:lnSpc>
                      <a:spcPts val="6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zh-CN" altLang="en-US" sz="525" b="1" kern="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</a:rPr>
                    <a:t>* </a:t>
                  </a:r>
                  <a:r>
                    <a:rPr lang="en-US" altLang="zh-CN" sz="525" b="1" kern="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</a:rPr>
                    <a:t>Department of Tarim Basin E&amp;P</a:t>
                  </a:r>
                  <a:endParaRPr lang="en-US" altLang="zh-CN" sz="525" b="1" kern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  <a:p>
                  <a:pPr algn="ctr" defTabSz="539750" fontAlgn="base">
                    <a:lnSpc>
                      <a:spcPts val="6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zh-CN" altLang="en-US" sz="525" b="1" kern="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</a:rPr>
                    <a:t>*</a:t>
                  </a:r>
                  <a:r>
                    <a:rPr lang="en-US" altLang="zh-CN" sz="525" b="1" kern="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</a:rPr>
                    <a:t>Department of </a:t>
                  </a:r>
                  <a:r>
                    <a:rPr lang="en-US" altLang="zh-CN" sz="525" b="1" kern="0" dirty="0" err="1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</a:rPr>
                    <a:t>Qaidam</a:t>
                  </a:r>
                  <a:r>
                    <a:rPr lang="en-US" altLang="zh-CN" sz="525" b="1" kern="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</a:rPr>
                    <a:t> Basin E&amp;P</a:t>
                  </a:r>
                  <a:endParaRPr lang="zh-CN" altLang="en-US" sz="525" b="1" kern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0" name="矩形 79"/>
                <p:cNvSpPr/>
                <p:nvPr/>
              </p:nvSpPr>
              <p:spPr>
                <a:xfrm>
                  <a:off x="5985" y="5356"/>
                  <a:ext cx="1432" cy="257"/>
                </a:xfrm>
                <a:prstGeom prst="rect">
                  <a:avLst/>
                </a:prstGeom>
                <a:solidFill>
                  <a:srgbClr val="B9EDFF"/>
                </a:solidFill>
                <a:ln w="12700" cap="flat" cmpd="sng" algn="ctr">
                  <a:solidFill>
                    <a:schemeClr val="bg1">
                      <a:lumMod val="85000"/>
                    </a:schemeClr>
                  </a:solidFill>
                  <a:prstDash val="solid"/>
                </a:ln>
                <a:effectLst>
                  <a:outerShdw blurRad="50800" dist="38100" dir="2700000" sx="92000" sy="92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lIns="51430" tIns="25717" rIns="51430" bIns="25717" anchor="ctr"/>
                <a:lstStyle/>
                <a:p>
                  <a:pPr algn="ctr" defTabSz="539750" fontAlgn="base">
                    <a:lnSpc>
                      <a:spcPts val="75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zh-CN" sz="600" b="1" kern="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</a:rPr>
                    <a:t>Field development</a:t>
                  </a:r>
                  <a:endParaRPr lang="zh-CN" altLang="zh-CN" sz="600" b="1" kern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1" name="矩形 80"/>
                <p:cNvSpPr/>
                <p:nvPr/>
              </p:nvSpPr>
              <p:spPr>
                <a:xfrm>
                  <a:off x="5948" y="5640"/>
                  <a:ext cx="1525" cy="150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defTabSz="539750" fontAlgn="base">
                    <a:lnSpc>
                      <a:spcPts val="5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zh-CN" sz="525" b="1" kern="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</a:rPr>
                    <a:t>Department of Oil Field Development</a:t>
                  </a:r>
                  <a:endParaRPr lang="zh-CN" altLang="en-US" sz="525" b="1" kern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  <a:p>
                  <a:pPr algn="ctr" defTabSz="539750" fontAlgn="base">
                    <a:lnSpc>
                      <a:spcPts val="5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zh-CN" sz="525" b="1" kern="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</a:rPr>
                    <a:t>Department of EOR</a:t>
                  </a:r>
                  <a:endParaRPr lang="zh-CN" altLang="en-US" sz="525" b="1" kern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  <a:p>
                  <a:pPr algn="ctr" defTabSz="539750" fontAlgn="base">
                    <a:lnSpc>
                      <a:spcPts val="5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zh-CN" sz="525" b="1" kern="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</a:rPr>
                    <a:t>Department of Heavy Oil Recovery</a:t>
                  </a:r>
                  <a:endParaRPr lang="en-US" altLang="zh-CN" sz="525" b="1" kern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  <a:p>
                  <a:pPr algn="ctr" defTabSz="539750" fontAlgn="base">
                    <a:lnSpc>
                      <a:spcPts val="5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zh-CN" sz="525" b="1" kern="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</a:rPr>
                    <a:t>Department of Tight Oil Development</a:t>
                  </a:r>
                  <a:endParaRPr lang="en-US" altLang="zh-CN" sz="525" b="1" kern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  <a:p>
                  <a:pPr algn="ctr" defTabSz="539750" fontAlgn="base">
                    <a:lnSpc>
                      <a:spcPts val="5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zh-CN" sz="525" b="1" kern="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</a:rPr>
                    <a:t>Department of Gas Field Development</a:t>
                  </a:r>
                  <a:endParaRPr lang="en-US" altLang="zh-CN" sz="525" b="1" kern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  <a:p>
                  <a:pPr algn="ctr" defTabSz="539750" fontAlgn="base">
                    <a:lnSpc>
                      <a:spcPts val="5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zh-CN" sz="525" b="1" kern="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</a:rPr>
                    <a:t>Department of Underground Storage</a:t>
                  </a:r>
                  <a:endParaRPr lang="en-US" altLang="zh-CN" sz="525" b="1" kern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  <a:p>
                  <a:pPr algn="ctr" defTabSz="539750" fontAlgn="base">
                    <a:lnSpc>
                      <a:spcPts val="5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zh-CN" altLang="en-US" sz="525" b="1" kern="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</a:rPr>
                    <a:t>*</a:t>
                  </a:r>
                  <a:r>
                    <a:rPr lang="en-US" altLang="zh-CN" sz="525" b="1" kern="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</a:rPr>
                    <a:t> Department of Junggar Basin Development</a:t>
                  </a:r>
                  <a:endParaRPr lang="en-US" altLang="zh-CN" sz="525" b="1" kern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  <a:p>
                  <a:pPr algn="ctr" defTabSz="539750" fontAlgn="base">
                    <a:lnSpc>
                      <a:spcPts val="5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zh-CN" altLang="en-US" sz="525" b="1" kern="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</a:rPr>
                    <a:t>*</a:t>
                  </a:r>
                  <a:r>
                    <a:rPr lang="en-US" altLang="zh-CN" sz="525" b="1" kern="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</a:rPr>
                    <a:t> Dubai Project Department</a:t>
                  </a:r>
                  <a:endParaRPr lang="en-US" altLang="zh-CN" sz="525" b="1" kern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  <a:p>
                  <a:pPr algn="ctr" defTabSz="539750" fontAlgn="base">
                    <a:lnSpc>
                      <a:spcPts val="5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zh-CN" altLang="en-US" sz="525" b="1" kern="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</a:rPr>
                    <a:t>*</a:t>
                  </a:r>
                  <a:r>
                    <a:rPr lang="en-US" altLang="zh-CN" sz="525" b="1" kern="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</a:rPr>
                    <a:t> Abu Dhabi Project Department</a:t>
                  </a:r>
                  <a:endParaRPr lang="zh-CN" altLang="en-US" sz="525" b="1" kern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2" name="矩形 81"/>
                <p:cNvSpPr/>
                <p:nvPr/>
              </p:nvSpPr>
              <p:spPr>
                <a:xfrm>
                  <a:off x="7626" y="5356"/>
                  <a:ext cx="903" cy="284"/>
                </a:xfrm>
                <a:prstGeom prst="rect">
                  <a:avLst/>
                </a:prstGeom>
                <a:solidFill>
                  <a:srgbClr val="B9EDFF"/>
                </a:solidFill>
                <a:ln w="12700" cap="flat" cmpd="sng" algn="ctr">
                  <a:solidFill>
                    <a:schemeClr val="bg1">
                      <a:lumMod val="85000"/>
                    </a:schemeClr>
                  </a:solidFill>
                  <a:prstDash val="solid"/>
                </a:ln>
                <a:effectLst>
                  <a:outerShdw blurRad="50800" dist="38100" dir="2700000" sx="92000" sy="92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lIns="51430" tIns="25717" rIns="51430" bIns="25717" anchor="ctr"/>
                <a:lstStyle/>
                <a:p>
                  <a:pPr algn="ctr" defTabSz="539750" fontAlgn="base">
                    <a:lnSpc>
                      <a:spcPts val="75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zh-CN" sz="600" b="1" kern="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</a:rPr>
                    <a:t>Engineering</a:t>
                  </a:r>
                  <a:endParaRPr lang="zh-CN" altLang="zh-CN" sz="600" b="1" kern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3" name="矩形 82"/>
                <p:cNvSpPr/>
                <p:nvPr/>
              </p:nvSpPr>
              <p:spPr>
                <a:xfrm>
                  <a:off x="7417" y="5629"/>
                  <a:ext cx="1415" cy="150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defTabSz="539750" fontAlgn="base">
                    <a:lnSpc>
                      <a:spcPts val="6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zh-CN" sz="525" b="1" kern="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</a:rPr>
                    <a:t>Department of Production Engineering</a:t>
                  </a:r>
                  <a:endParaRPr lang="zh-CN" altLang="en-US" sz="525" b="1" kern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  <a:p>
                  <a:pPr algn="ctr" defTabSz="539750" fontAlgn="base">
                    <a:lnSpc>
                      <a:spcPts val="6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zh-CN" sz="525" b="1" kern="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</a:rPr>
                    <a:t>Department of Intelligent Control and Equipment</a:t>
                  </a:r>
                  <a:endParaRPr lang="en-US" altLang="zh-CN" sz="525" b="1" kern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  <a:p>
                  <a:pPr algn="ctr" defTabSz="539750" fontAlgn="base">
                    <a:lnSpc>
                      <a:spcPts val="6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zh-CN" sz="525" b="1" kern="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</a:rPr>
                    <a:t>Department of Fracturing</a:t>
                  </a:r>
                  <a:endParaRPr lang="zh-CN" altLang="en-US" sz="525" b="1" kern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  <a:p>
                  <a:pPr algn="ctr" defTabSz="539750" fontAlgn="base">
                    <a:lnSpc>
                      <a:spcPts val="6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zh-CN" sz="525" b="1" kern="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</a:rPr>
                    <a:t>Department of Oilfield Chemicals</a:t>
                  </a:r>
                  <a:endParaRPr lang="en-US" altLang="zh-CN" sz="525" b="1" kern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  <a:p>
                  <a:pPr algn="ctr" defTabSz="539750" fontAlgn="base">
                    <a:lnSpc>
                      <a:spcPts val="6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zh-CN" sz="525" b="1" kern="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</a:rPr>
                    <a:t>Cost Center</a:t>
                  </a:r>
                  <a:endParaRPr lang="en-US" altLang="zh-CN" sz="525" b="1" kern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  <a:p>
                  <a:pPr algn="ctr" defTabSz="539750" fontAlgn="base">
                    <a:lnSpc>
                      <a:spcPts val="6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zh-CN" sz="525" b="1" kern="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</a:rPr>
                    <a:t>E&amp;P Engineering Supervisory Center</a:t>
                  </a:r>
                  <a:endParaRPr lang="en-US" altLang="zh-CN" sz="525" b="1" kern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  <a:p>
                  <a:pPr algn="ctr" defTabSz="539750" fontAlgn="base">
                    <a:lnSpc>
                      <a:spcPts val="6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zh-CN" altLang="en-US" sz="525" b="1" kern="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</a:rPr>
                    <a:t>*</a:t>
                  </a:r>
                  <a:r>
                    <a:rPr lang="en-US" altLang="zh-CN" sz="525" b="1" kern="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</a:rPr>
                    <a:t> Department of Ordos Basin E&amp;P</a:t>
                  </a:r>
                  <a:endParaRPr lang="zh-CN" altLang="en-US" sz="525" b="1" kern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4" name="矩形 83"/>
                <p:cNvSpPr/>
                <p:nvPr/>
              </p:nvSpPr>
              <p:spPr>
                <a:xfrm>
                  <a:off x="8694" y="5356"/>
                  <a:ext cx="1351" cy="327"/>
                </a:xfrm>
                <a:prstGeom prst="rect">
                  <a:avLst/>
                </a:prstGeom>
                <a:solidFill>
                  <a:srgbClr val="B9EDFF"/>
                </a:solidFill>
                <a:ln w="12700" cap="flat" cmpd="sng" algn="ctr">
                  <a:solidFill>
                    <a:schemeClr val="bg1">
                      <a:lumMod val="85000"/>
                    </a:schemeClr>
                  </a:solidFill>
                  <a:prstDash val="solid"/>
                </a:ln>
                <a:effectLst>
                  <a:outerShdw blurRad="50800" dist="38100" dir="2700000" sx="92000" sy="92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lIns="51430" tIns="25717" rIns="51430" bIns="25717" anchor="ctr"/>
                <a:lstStyle/>
                <a:p>
                  <a:pPr algn="ctr" defTabSz="539750" fontAlgn="base">
                    <a:lnSpc>
                      <a:spcPts val="6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zh-CN" sz="600" b="1" kern="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</a:rPr>
                    <a:t>Unconventional O&amp;G and New Energy</a:t>
                  </a:r>
                  <a:endParaRPr lang="zh-CN" altLang="zh-CN" sz="600" b="1" kern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5" name="矩形 84"/>
                <p:cNvSpPr/>
                <p:nvPr/>
              </p:nvSpPr>
              <p:spPr>
                <a:xfrm>
                  <a:off x="8694" y="5650"/>
                  <a:ext cx="1462" cy="85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defTabSz="539750" fontAlgn="base">
                    <a:lnSpc>
                      <a:spcPts val="6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zh-CN" sz="525" b="1" kern="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</a:rPr>
                    <a:t>Department of Unconventional O&amp;G</a:t>
                  </a:r>
                  <a:endParaRPr lang="zh-CN" altLang="en-US" sz="525" b="1" kern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  <a:p>
                  <a:pPr algn="ctr" defTabSz="539750" fontAlgn="base">
                    <a:lnSpc>
                      <a:spcPts val="6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zh-CN" sz="525" b="1" kern="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</a:rPr>
                    <a:t>Department of New Energy</a:t>
                  </a:r>
                  <a:endParaRPr lang="zh-CN" altLang="zh-CN" sz="525" b="1" kern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  <a:p>
                  <a:pPr algn="ctr" defTabSz="539750" fontAlgn="base">
                    <a:lnSpc>
                      <a:spcPts val="6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zh-CN" sz="525" b="1" kern="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</a:rPr>
                    <a:t>Department of Technical Standards</a:t>
                  </a:r>
                  <a:endParaRPr lang="en-US" altLang="zh-CN" sz="525" b="1" kern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  <a:p>
                  <a:pPr algn="ctr" defTabSz="539750" fontAlgn="base">
                    <a:lnSpc>
                      <a:spcPts val="6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zh-CN" altLang="en-US" sz="525" b="1" kern="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</a:rPr>
                    <a:t>*</a:t>
                  </a:r>
                  <a:r>
                    <a:rPr lang="en-US" altLang="zh-CN" sz="525" b="1" kern="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</a:rPr>
                    <a:t>Department of Sichuan Basin E&amp;P</a:t>
                  </a:r>
                  <a:endParaRPr lang="zh-CN" altLang="en-US" sz="525" b="1" kern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6" name="矩形 85"/>
                <p:cNvSpPr/>
                <p:nvPr/>
              </p:nvSpPr>
              <p:spPr>
                <a:xfrm>
                  <a:off x="10316" y="5356"/>
                  <a:ext cx="789" cy="273"/>
                </a:xfrm>
                <a:prstGeom prst="rect">
                  <a:avLst/>
                </a:prstGeom>
                <a:solidFill>
                  <a:srgbClr val="B9EDFF"/>
                </a:solidFill>
                <a:ln w="12700" cap="flat" cmpd="sng" algn="ctr">
                  <a:solidFill>
                    <a:schemeClr val="bg1">
                      <a:lumMod val="85000"/>
                    </a:schemeClr>
                  </a:solidFill>
                  <a:prstDash val="solid"/>
                </a:ln>
                <a:effectLst>
                  <a:outerShdw blurRad="50800" dist="38100" dir="2700000" sx="92000" sy="92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lIns="51430" tIns="25717" rIns="51430" bIns="25717" anchor="ctr"/>
                <a:lstStyle/>
                <a:p>
                  <a:pPr algn="ctr" defTabSz="539750" fontAlgn="base">
                    <a:lnSpc>
                      <a:spcPts val="75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zh-CN" sz="600" b="1" kern="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</a:rPr>
                    <a:t>Overseas</a:t>
                  </a:r>
                  <a:endParaRPr lang="zh-CN" altLang="zh-CN" sz="600" b="1" kern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7" name="矩形 86"/>
                <p:cNvSpPr/>
                <p:nvPr/>
              </p:nvSpPr>
              <p:spPr>
                <a:xfrm>
                  <a:off x="9986" y="5611"/>
                  <a:ext cx="1909" cy="150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defTabSz="539750" fontAlgn="base">
                    <a:lnSpc>
                      <a:spcPts val="45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zh-CN" sz="525" b="1" kern="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</a:rPr>
                    <a:t>Overseas Comprehensive Office</a:t>
                  </a:r>
                  <a:endParaRPr lang="en-US" altLang="zh-CN" sz="525" b="1" kern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  <a:p>
                  <a:pPr algn="ctr" defTabSz="539750" fontAlgn="base">
                    <a:lnSpc>
                      <a:spcPts val="45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zh-CN" sz="525" b="1" kern="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</a:rPr>
                    <a:t>Department of  O&amp;G Resource Exploration</a:t>
                  </a:r>
                  <a:endParaRPr lang="en-US" altLang="zh-CN" sz="525" b="1" kern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  <a:p>
                  <a:pPr algn="ctr" defTabSz="539750" fontAlgn="base">
                    <a:lnSpc>
                      <a:spcPts val="45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zh-CN" sz="525" b="1" kern="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</a:rPr>
                    <a:t>Department of O&amp;G Development Planning</a:t>
                  </a:r>
                  <a:endParaRPr lang="en-US" altLang="zh-CN" sz="525" b="1" kern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  <a:p>
                  <a:pPr algn="ctr" defTabSz="539750" fontAlgn="base">
                    <a:lnSpc>
                      <a:spcPts val="45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zh-CN" sz="525" b="1" kern="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</a:rPr>
                    <a:t>Department of Overseas New Ventures Assessment</a:t>
                  </a:r>
                  <a:endParaRPr lang="en-US" altLang="zh-CN" sz="525" b="1" kern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  <a:p>
                  <a:pPr algn="ctr" defTabSz="539750" fontAlgn="base">
                    <a:lnSpc>
                      <a:spcPts val="45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zh-CN" sz="525" b="1" kern="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</a:rPr>
                    <a:t>Department of Central Asia &amp; Russia E&amp;P</a:t>
                  </a:r>
                  <a:endParaRPr lang="zh-CN" altLang="zh-CN" sz="525" b="1" kern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  <a:p>
                  <a:pPr algn="ctr" defTabSz="539750" fontAlgn="base">
                    <a:lnSpc>
                      <a:spcPts val="45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zh-CN" sz="525" b="1" kern="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</a:rPr>
                    <a:t>Department of Middle East E&amp;P</a:t>
                  </a:r>
                  <a:endParaRPr lang="en-US" altLang="zh-CN" sz="525" b="1" kern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  <a:p>
                  <a:pPr algn="ctr" defTabSz="539750" fontAlgn="base">
                    <a:lnSpc>
                      <a:spcPts val="45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zh-CN" sz="525" b="1" kern="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</a:rPr>
                    <a:t>Department of Africa E&amp;P</a:t>
                  </a:r>
                  <a:endParaRPr lang="en-US" altLang="zh-CN" sz="525" b="1" kern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  <a:p>
                  <a:pPr algn="ctr" defTabSz="539750" fontAlgn="base">
                    <a:lnSpc>
                      <a:spcPts val="45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zh-CN" sz="525" b="1" kern="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</a:rPr>
                    <a:t>Department of America E&amp;P</a:t>
                  </a:r>
                  <a:endParaRPr lang="zh-CN" altLang="en-US" sz="525" b="1" kern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  <a:p>
                  <a:pPr algn="ctr" defTabSz="539750" fontAlgn="base">
                    <a:lnSpc>
                      <a:spcPts val="45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zh-CN" sz="525" b="1" kern="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</a:rPr>
                    <a:t>Department of Asia-Pacific E&amp;P</a:t>
                  </a:r>
                  <a:endParaRPr lang="zh-CN" altLang="en-US" sz="525" b="1" kern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  <a:p>
                  <a:pPr algn="ctr" defTabSz="539750" fontAlgn="base">
                    <a:lnSpc>
                      <a:spcPts val="45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zh-CN" sz="525" b="1" kern="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</a:rPr>
                    <a:t>Department of Well Construction Engineering</a:t>
                  </a:r>
                  <a:endParaRPr lang="zh-CN" altLang="en-US" sz="525" b="1" kern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  <a:p>
                  <a:pPr algn="ctr" defTabSz="539750" fontAlgn="base">
                    <a:lnSpc>
                      <a:spcPts val="45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zh-CN" sz="525" b="1" kern="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</a:rPr>
                    <a:t>Department of Production Operations</a:t>
                  </a:r>
                  <a:endParaRPr lang="zh-CN" altLang="en-US" sz="525" b="1" kern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8" name="矩形 87"/>
                <p:cNvSpPr/>
                <p:nvPr/>
              </p:nvSpPr>
              <p:spPr>
                <a:xfrm>
                  <a:off x="2867" y="5292"/>
                  <a:ext cx="8954" cy="2050"/>
                </a:xfrm>
                <a:prstGeom prst="rect">
                  <a:avLst/>
                </a:prstGeom>
                <a:noFill/>
                <a:ln w="12700">
                  <a:solidFill>
                    <a:schemeClr val="accent5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lnSpc>
                      <a:spcPts val="75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75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9" name="矩形 88"/>
                <p:cNvSpPr/>
                <p:nvPr/>
              </p:nvSpPr>
              <p:spPr>
                <a:xfrm>
                  <a:off x="2988" y="5363"/>
                  <a:ext cx="1463" cy="251"/>
                </a:xfrm>
                <a:prstGeom prst="rect">
                  <a:avLst/>
                </a:prstGeom>
                <a:solidFill>
                  <a:srgbClr val="B9EDFF"/>
                </a:solidFill>
                <a:ln w="12700" cap="flat" cmpd="sng" algn="ctr">
                  <a:solidFill>
                    <a:schemeClr val="bg1">
                      <a:lumMod val="85000"/>
                    </a:schemeClr>
                  </a:solidFill>
                  <a:prstDash val="solid"/>
                </a:ln>
                <a:effectLst>
                  <a:outerShdw blurRad="50800" dist="38100" dir="2700000" sx="92000" sy="92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lIns="51430" tIns="25717" rIns="51430" bIns="25717" anchor="ctr"/>
                <a:lstStyle/>
                <a:p>
                  <a:pPr algn="ctr" defTabSz="539750" fontAlgn="base">
                    <a:lnSpc>
                      <a:spcPts val="75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zh-CN" sz="600" b="1" kern="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</a:rPr>
                    <a:t>Strategic planning</a:t>
                  </a:r>
                  <a:endParaRPr lang="zh-CN" altLang="zh-CN" sz="600" b="1" kern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0" name="矩形 89"/>
                <p:cNvSpPr/>
                <p:nvPr/>
              </p:nvSpPr>
              <p:spPr>
                <a:xfrm>
                  <a:off x="2656" y="5650"/>
                  <a:ext cx="1999" cy="142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defTabSz="539750" fontAlgn="base">
                    <a:lnSpc>
                      <a:spcPts val="5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zh-CN" sz="525" b="1" kern="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</a:rPr>
                    <a:t>Department of Energy Strategy</a:t>
                  </a:r>
                  <a:endParaRPr lang="en-US" altLang="zh-CN" sz="525" b="1" kern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  <a:p>
                  <a:pPr algn="ctr" defTabSz="539750" fontAlgn="base">
                    <a:lnSpc>
                      <a:spcPts val="5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zh-CN" sz="525" b="1" kern="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</a:rPr>
                    <a:t>*Department of Global Resource Strategy</a:t>
                  </a:r>
                  <a:endParaRPr lang="en-US" altLang="zh-CN" sz="525" b="1" kern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  <a:p>
                  <a:pPr algn="ctr" defTabSz="539750" fontAlgn="base">
                    <a:lnSpc>
                      <a:spcPts val="5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zh-CN" sz="525" b="1" kern="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</a:rPr>
                    <a:t>*Department of Overseas Strategy</a:t>
                  </a:r>
                  <a:endParaRPr lang="en-US" altLang="zh-CN" sz="525" b="1" kern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  <a:p>
                  <a:pPr algn="ctr" defTabSz="539750" fontAlgn="base">
                    <a:lnSpc>
                      <a:spcPts val="5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zh-CN" sz="525" b="1" kern="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</a:rPr>
                    <a:t>*Department of Domestic Resource Strategy</a:t>
                  </a:r>
                  <a:endParaRPr lang="en-US" altLang="zh-CN" sz="525" b="1" kern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  <a:p>
                  <a:pPr algn="ctr" defTabSz="539750" fontAlgn="base">
                    <a:lnSpc>
                      <a:spcPts val="5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zh-CN" sz="525" b="1" kern="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</a:rPr>
                    <a:t>* Department of Domestic Oil Development</a:t>
                  </a:r>
                  <a:endParaRPr lang="en-US" altLang="zh-CN" sz="525" b="1" kern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  <a:p>
                  <a:pPr algn="ctr" defTabSz="539750" fontAlgn="base">
                    <a:lnSpc>
                      <a:spcPts val="5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zh-CN" sz="525" b="1" kern="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</a:rPr>
                    <a:t>* Department of Domestic Gas Development</a:t>
                  </a:r>
                  <a:endParaRPr lang="en-US" altLang="zh-CN" sz="525" b="1" kern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  <a:p>
                  <a:pPr algn="ctr" defTabSz="539750" fontAlgn="base">
                    <a:lnSpc>
                      <a:spcPts val="5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zh-CN" sz="525" b="1" kern="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</a:rPr>
                    <a:t>* Department of New Energy Development</a:t>
                  </a:r>
                  <a:endParaRPr lang="en-US" altLang="zh-CN" sz="525" b="1" kern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  <a:p>
                  <a:pPr algn="ctr" defTabSz="539750" fontAlgn="base">
                    <a:lnSpc>
                      <a:spcPts val="5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zh-CN" sz="525" b="1" kern="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</a:rPr>
                    <a:t>* Department of Upstream Technology Development Strategy</a:t>
                  </a:r>
                  <a:endParaRPr lang="en-US" altLang="zh-CN" sz="525" b="1" kern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  <a:p>
                  <a:pPr algn="ctr" defTabSz="539750" fontAlgn="base">
                    <a:lnSpc>
                      <a:spcPts val="5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zh-CN" sz="525" b="1" kern="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</a:rPr>
                    <a:t>* Department of IT</a:t>
                  </a:r>
                  <a:endParaRPr lang="zh-CN" altLang="en-US" sz="525" b="1" kern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2" name="矩形 91"/>
                <p:cNvSpPr/>
                <p:nvPr/>
              </p:nvSpPr>
              <p:spPr bwMode="auto">
                <a:xfrm>
                  <a:off x="8601" y="4503"/>
                  <a:ext cx="2087" cy="381"/>
                </a:xfrm>
                <a:prstGeom prst="rect">
                  <a:avLst/>
                </a:prstGeom>
                <a:solidFill>
                  <a:srgbClr val="FFFFD5"/>
                </a:solidFill>
                <a:ln w="12700" cap="flat" cmpd="sng" algn="ctr">
                  <a:solidFill>
                    <a:srgbClr val="4F81BD">
                      <a:lumMod val="60000"/>
                      <a:lumOff val="40000"/>
                    </a:srgbClr>
                  </a:solidFill>
                  <a:prstDash val="solid"/>
                </a:ln>
                <a:effectLst>
                  <a:outerShdw blurRad="50800" dist="38100" dir="2700000" sx="92000" sy="92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lIns="51430" tIns="25717" rIns="51430" bIns="25717" anchor="ctr"/>
                <a:lstStyle/>
                <a:p>
                  <a:pPr algn="ctr" defTabSz="539750" fontAlgn="base">
                    <a:lnSpc>
                      <a:spcPts val="750"/>
                    </a:lnSpc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altLang="zh-CN" sz="750" b="1" kern="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</a:rPr>
                    <a:t>Shenzhen New Energy Research Institute</a:t>
                  </a:r>
                  <a:endParaRPr lang="zh-CN" altLang="en-US" sz="750" b="1" kern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</p:txBody>
            </p:sp>
          </p:grpSp>
        </p:grpSp>
      </p:grpSp>
      <p:sp>
        <p:nvSpPr>
          <p:cNvPr id="43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8388424" y="4813161"/>
            <a:ext cx="611088" cy="273844"/>
          </a:xfrm>
        </p:spPr>
        <p:txBody>
          <a:bodyPr/>
          <a:lstStyle/>
          <a:p>
            <a:pPr algn="r">
              <a:lnSpc>
                <a:spcPts val="750"/>
              </a:lnSpc>
            </a:pPr>
            <a:fld id="{C47CCAEA-CFEA-4B86-887B-1EED8C07A66C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57200" y="266656"/>
            <a:ext cx="185039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cap="none" normalizeH="0" baseline="0" noProof="0" dirty="0">
                <a:ln>
                  <a:noFill/>
                </a:ln>
                <a:solidFill>
                  <a:prstClr val="white"/>
                </a:solidFill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4. About RIPED</a:t>
            </a:r>
            <a:endParaRPr kumimoji="0" lang="en-US" sz="1800" b="1" i="0" u="none" strike="noStrike" cap="none" normalizeH="0" baseline="0" noProof="0" dirty="0">
              <a:ln>
                <a:noFill/>
              </a:ln>
              <a:solidFill>
                <a:prstClr val="white"/>
              </a:solidFill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5" name="Text Box 2"/>
          <p:cNvSpPr txBox="1">
            <a:spLocks noChangeArrowheads="1"/>
          </p:cNvSpPr>
          <p:nvPr/>
        </p:nvSpPr>
        <p:spPr bwMode="auto">
          <a:xfrm>
            <a:off x="323849" y="843399"/>
            <a:ext cx="3816103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9pPr>
          </a:lstStyle>
          <a:p>
            <a:pPr lvl="0"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kumimoji="0" lang="en-US" sz="1800" b="1" i="0" u="none" strike="noStrike" cap="none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Talent Team</a:t>
            </a:r>
            <a:endParaRPr kumimoji="0" lang="en-US" sz="1800" b="1" i="0" u="none" strike="noStrike" cap="none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6" name="TextBox 3"/>
          <p:cNvSpPr txBox="1">
            <a:spLocks noChangeArrowheads="1"/>
          </p:cNvSpPr>
          <p:nvPr/>
        </p:nvSpPr>
        <p:spPr bwMode="auto">
          <a:xfrm>
            <a:off x="323850" y="1219776"/>
            <a:ext cx="8640638" cy="15034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51430" tIns="25717" rIns="51430" bIns="25717">
            <a:spAutoFit/>
          </a:bodyPr>
          <a:lstStyle/>
          <a:p>
            <a:pPr indent="457200" algn="just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Current Staff: </a:t>
            </a:r>
            <a:r>
              <a:rPr lang="en-US" sz="1600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2767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people, among which 2,153 are at the headquarters (Beijing +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Langfang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Parks), 381 at the Northwest Branch (NWGI), and 233 at the Hangzhou Research Institute of Geology (HIPG).</a:t>
            </a:r>
            <a:r>
              <a:rPr lang="en-US" sz="16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Professional and Technical Staff: 2,175 people, including 4 current academicians, 179 senior engineers, and 2,067 with a Master's degree or higher, overall exhibiting high educational levels, high professional titles, and high quality.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aphicFrame>
        <p:nvGraphicFramePr>
          <p:cNvPr id="28" name="图表 27"/>
          <p:cNvGraphicFramePr/>
          <p:nvPr/>
        </p:nvGraphicFramePr>
        <p:xfrm>
          <a:off x="1048526" y="2688800"/>
          <a:ext cx="2936031" cy="18517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29" name="图表 28"/>
          <p:cNvGraphicFramePr/>
          <p:nvPr/>
        </p:nvGraphicFramePr>
        <p:xfrm>
          <a:off x="5131397" y="2781546"/>
          <a:ext cx="3076250" cy="17555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0" name="TextBox 15"/>
          <p:cNvSpPr txBox="1">
            <a:spLocks noChangeArrowheads="1"/>
          </p:cNvSpPr>
          <p:nvPr/>
        </p:nvSpPr>
        <p:spPr bwMode="auto">
          <a:xfrm>
            <a:off x="1216157" y="4242622"/>
            <a:ext cx="1724000" cy="3597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51430" tIns="25717" rIns="51430" bIns="25717">
            <a:sp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Age distribution of employees</a:t>
            </a:r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1" name="TextBox 15"/>
          <p:cNvSpPr txBox="1">
            <a:spLocks noChangeArrowheads="1"/>
          </p:cNvSpPr>
          <p:nvPr/>
        </p:nvSpPr>
        <p:spPr bwMode="auto">
          <a:xfrm>
            <a:off x="5724128" y="4242622"/>
            <a:ext cx="1890789" cy="3597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51430" tIns="25717" rIns="51430" bIns="25717">
            <a:spAutoFit/>
          </a:bodyPr>
          <a:lstStyle>
            <a:defPPr>
              <a:defRPr lang="zh-CN"/>
            </a:defPPr>
            <a:lvl1pPr algn="ctr" defTabSz="6858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 defTabSz="685800"/>
            <a:r>
              <a:rPr lang="en-US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Distribution of employees by departments</a:t>
            </a:r>
            <a:endParaRPr lang="en-US" sz="1000" b="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8388424" y="4813161"/>
            <a:ext cx="611088" cy="273844"/>
          </a:xfrm>
        </p:spPr>
        <p:txBody>
          <a:bodyPr/>
          <a:lstStyle/>
          <a:p>
            <a:pPr algn="r"/>
            <a:fld id="{C47CCAEA-CFEA-4B86-887B-1EED8C07A66C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8388424" y="4813161"/>
            <a:ext cx="611088" cy="273844"/>
          </a:xfrm>
        </p:spPr>
        <p:txBody>
          <a:bodyPr/>
          <a:lstStyle/>
          <a:p>
            <a:pPr algn="r"/>
            <a:fld id="{C47CCAEA-CFEA-4B86-887B-1EED8C07A66C}" type="slidenum">
              <a:rPr lang="zh-CN" altLang="en-US" smtClean="0"/>
            </a:fld>
            <a:endParaRPr lang="zh-CN" altLang="en-US" dirty="0"/>
          </a:p>
        </p:txBody>
      </p:sp>
      <p:sp>
        <p:nvSpPr>
          <p:cNvPr id="2" name="TextBox 2"/>
          <p:cNvSpPr txBox="1"/>
          <p:nvPr/>
        </p:nvSpPr>
        <p:spPr>
          <a:xfrm>
            <a:off x="457200" y="266656"/>
            <a:ext cx="185039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cap="none" normalizeH="0" baseline="0" noProof="0" dirty="0">
                <a:ln>
                  <a:noFill/>
                </a:ln>
                <a:solidFill>
                  <a:prstClr val="white"/>
                </a:solidFill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4. About RIPED</a:t>
            </a:r>
            <a:endParaRPr kumimoji="0" lang="en-US" sz="1800" b="1" i="0" u="none" strike="noStrike" cap="none" normalizeH="0" baseline="0" noProof="0" dirty="0">
              <a:ln>
                <a:noFill/>
              </a:ln>
              <a:solidFill>
                <a:prstClr val="white"/>
              </a:solidFill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5" name="Text Box 2"/>
          <p:cNvSpPr txBox="1">
            <a:spLocks noChangeArrowheads="1"/>
          </p:cNvSpPr>
          <p:nvPr/>
        </p:nvSpPr>
        <p:spPr bwMode="auto">
          <a:xfrm>
            <a:off x="323849" y="734179"/>
            <a:ext cx="3816103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9pPr>
          </a:lstStyle>
          <a:p>
            <a:pPr lvl="0"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kumimoji="0" lang="en-US" sz="1800" b="1" i="0" u="none" strike="noStrike" cap="none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Research Conditions</a:t>
            </a:r>
            <a:endParaRPr kumimoji="0" lang="en-US" sz="1800" b="1" i="0" u="none" strike="noStrike" cap="none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23850" y="1059867"/>
            <a:ext cx="8496301" cy="11582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51430" tIns="25717" rIns="51430" bIns="25717">
            <a:spAutoFit/>
          </a:bodyPr>
          <a:lstStyle/>
          <a:p>
            <a:pPr indent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charset="0"/>
              <a:buChar char="l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  </a:t>
            </a:r>
            <a:r>
              <a:rPr lang="en-US" sz="1600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3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 National Key Laboratories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  <a:p>
            <a:pPr marL="285750" indent="-28575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charset="0"/>
              <a:buChar char="l"/>
            </a:pPr>
            <a:r>
              <a:rPr lang="en-US" sz="1600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21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corporate-level key laboratories/R&amp;D centers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285750" indent="-28575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charset="0"/>
              <a:buChar char="l"/>
            </a:pPr>
            <a:r>
              <a:rPr lang="en-US" sz="1600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600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large and medium-sized experimental device (sets) and </a:t>
            </a:r>
            <a:r>
              <a:rPr lang="en-US" sz="1600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60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iconic device (sets) 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aphicFrame>
        <p:nvGraphicFramePr>
          <p:cNvPr id="15" name="表格 3"/>
          <p:cNvGraphicFramePr>
            <a:graphicFrameLocks noGrp="1"/>
          </p:cNvGraphicFramePr>
          <p:nvPr/>
        </p:nvGraphicFramePr>
        <p:xfrm>
          <a:off x="398145" y="2440305"/>
          <a:ext cx="8137525" cy="20021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1075"/>
                <a:gridCol w="2693035"/>
                <a:gridCol w="1009015"/>
                <a:gridCol w="1346200"/>
                <a:gridCol w="838200"/>
              </a:tblGrid>
              <a:tr h="499745">
                <a:tc>
                  <a:txBody>
                    <a:bodyPr/>
                    <a:lstStyle/>
                    <a:p>
                      <a:pPr algn="ctr"/>
                      <a:endParaRPr lang="en-US" sz="9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9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Laboratory Name</a:t>
                      </a:r>
                      <a:endParaRPr lang="en-US" sz="9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9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Representative Technologies</a:t>
                      </a:r>
                      <a:endParaRPr lang="en-US" sz="9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9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Construction Year</a:t>
                      </a:r>
                      <a:endParaRPr lang="en-US" sz="9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9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Approving Authority</a:t>
                      </a:r>
                      <a:endParaRPr lang="en-US" sz="9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9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Acceptance Year</a:t>
                      </a:r>
                      <a:endParaRPr lang="en-US" sz="9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5"/>
                    </a:solidFill>
                  </a:tcPr>
                </a:tc>
              </a:tr>
              <a:tr h="502920">
                <a:tc>
                  <a:txBody>
                    <a:bodyPr/>
                    <a:lstStyle/>
                    <a:p>
                      <a:pPr marL="0" indent="0" algn="ctr">
                        <a:buClr>
                          <a:srgbClr val="FF0000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en-US" sz="9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National Key Laboratory for Enhanced Oil Recovery</a:t>
                      </a:r>
                      <a:endParaRPr lang="en-US" sz="9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Intelligent Water Flooding, Green Chemical Flooding, Thermal Recovery of Heavy Oil, CCUS-EOR</a:t>
                      </a:r>
                      <a:endParaRPr lang="en-US" sz="9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2008</a:t>
                      </a:r>
                      <a:endParaRPr lang="en-US" sz="9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Ministry of Science and Technology</a:t>
                      </a:r>
                      <a:endParaRPr lang="en-US" sz="9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2010</a:t>
                      </a:r>
                      <a:endParaRPr lang="en-US" sz="9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9745">
                <a:tc>
                  <a:txBody>
                    <a:bodyPr/>
                    <a:lstStyle/>
                    <a:p>
                      <a:pPr marL="0" indent="0" algn="ctr">
                        <a:buClr>
                          <a:srgbClr val="FF0000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en-US" sz="9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National Energy Shale Gas R&amp;D (Experimental) Center</a:t>
                      </a:r>
                      <a:endParaRPr lang="en-US" sz="9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Shale Gas Content Testing, Microscopic Characterization, Hydraulic Fracturing Large Physical Model</a:t>
                      </a:r>
                      <a:endParaRPr lang="en-US" sz="9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2010</a:t>
                      </a:r>
                      <a:endParaRPr lang="en-US" sz="9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National Energy Administration</a:t>
                      </a:r>
                      <a:endParaRPr lang="en-US" sz="9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2019</a:t>
                      </a:r>
                      <a:endParaRPr lang="en-US" sz="9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9745">
                <a:tc>
                  <a:txBody>
                    <a:bodyPr/>
                    <a:lstStyle/>
                    <a:p>
                      <a:pPr marL="0" indent="0" algn="ctr">
                        <a:buClr>
                          <a:srgbClr val="FF0000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en-US" sz="9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National Energy Tight Oil and Gas R&amp;D Center</a:t>
                      </a:r>
                      <a:endParaRPr lang="en-US" sz="9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Multidimensional and Multi-scale Reservoir Characterization, Diagenesis Modeling, Oil and Gas Aggregation Modeling</a:t>
                      </a:r>
                      <a:endParaRPr lang="en-US" sz="9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2014</a:t>
                      </a:r>
                      <a:endParaRPr lang="en-US" sz="9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9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National Energy Administration</a:t>
                      </a:r>
                      <a:endParaRPr lang="en-US" sz="9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2019</a:t>
                      </a:r>
                      <a:endParaRPr lang="en-US" sz="9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/>
          <p:cNvSpPr txBox="1"/>
          <p:nvPr/>
        </p:nvSpPr>
        <p:spPr>
          <a:xfrm>
            <a:off x="457200" y="266656"/>
            <a:ext cx="179959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1. About CNPC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323562" y="1059713"/>
            <a:ext cx="8486750" cy="1091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03225"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9pPr>
          </a:lstStyle>
          <a:p>
            <a:pPr indent="9525" algn="just" eaLnBrk="1" hangingPunct="1">
              <a:lnSpc>
                <a:spcPts val="2600"/>
              </a:lnSpc>
              <a:buClrTx/>
              <a:buSzTx/>
              <a:buFontTx/>
            </a:pPr>
            <a:r>
              <a:rPr lang="zh-CN" altLang="zh-CN" dirty="0">
                <a:latin typeface="Arial" panose="020B0604020202020204" pitchFamily="34" charset="0"/>
                <a:ea typeface="微软雅黑" panose="020B0503020204020204" pitchFamily="34" charset="-122"/>
              </a:rPr>
              <a:t>China National Petroleum Corporation (CNPC) is </a:t>
            </a:r>
            <a:r>
              <a:rPr lang="zh-CN" altLang="zh-CN" dirty="0"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an integrated international energy company covering oil</a:t>
            </a: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, </a:t>
            </a:r>
            <a:r>
              <a:rPr lang="zh-CN" altLang="zh-CN" dirty="0"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gas</a:t>
            </a: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 &amp; </a:t>
            </a:r>
            <a:r>
              <a:rPr lang="zh-CN" altLang="zh-CN" dirty="0"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new energies, refining</a:t>
            </a: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, </a:t>
            </a:r>
            <a:r>
              <a:rPr lang="zh-CN" altLang="zh-CN" dirty="0"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chemicals</a:t>
            </a: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,</a:t>
            </a:r>
            <a:r>
              <a:rPr lang="zh-CN" altLang="zh-CN" dirty="0"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 marketing</a:t>
            </a: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 &amp;</a:t>
            </a:r>
            <a:r>
              <a:rPr lang="zh-CN" altLang="zh-CN" dirty="0"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 new materials, support &amp; services, as well as capital &amp; finance etc.</a:t>
            </a:r>
            <a:endParaRPr lang="zh-CN" altLang="zh-CN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395317" y="2411095"/>
            <a:ext cx="442612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9pPr>
          </a:lstStyle>
          <a:p>
            <a:pPr marL="342900" indent="-342900" eaLnBrk="1" hangingPunct="1">
              <a:buClr>
                <a:srgbClr val="F59700"/>
              </a:buClr>
              <a:buFont typeface="Wingdings" panose="05000000000000000000" pitchFamily="2" charset="2"/>
              <a:buChar char="n"/>
            </a:pPr>
            <a:r>
              <a:rPr kumimoji="1"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One of China's main oil and gas producers and suppliers</a:t>
            </a:r>
            <a:endParaRPr kumimoji="1" lang="en-US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342900" indent="-342900" eaLnBrk="1" hangingPunct="1">
              <a:buClr>
                <a:srgbClr val="F59700"/>
              </a:buClr>
              <a:buFont typeface="Wingdings" panose="05000000000000000000" pitchFamily="2" charset="2"/>
              <a:buChar char="n"/>
            </a:pPr>
            <a:r>
              <a:rPr kumimoji="1"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Ranking </a:t>
            </a:r>
            <a:r>
              <a:rPr kumimoji="1" lang="en-US" dirty="0">
                <a:solidFill>
                  <a:srgbClr val="F38D0A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</a:t>
            </a:r>
            <a:r>
              <a:rPr kumimoji="1" lang="en-US" baseline="30000" dirty="0">
                <a:solidFill>
                  <a:srgbClr val="F38D0A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rd</a:t>
            </a:r>
            <a:r>
              <a:rPr kumimoji="1" lang="en-US" dirty="0">
                <a:solidFill>
                  <a:srgbClr val="FFC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1"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among the world's top 50 oil companies</a:t>
            </a:r>
            <a:endParaRPr kumimoji="1" lang="en-US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342900" indent="-342900" algn="l" eaLnBrk="1" hangingPunct="1">
              <a:buClr>
                <a:srgbClr val="F59700"/>
              </a:buClr>
              <a:buSzTx/>
              <a:buFont typeface="Wingdings" panose="05000000000000000000" pitchFamily="2" charset="2"/>
              <a:buChar char="n"/>
            </a:pPr>
            <a:r>
              <a:rPr kumimoji="1"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Ranking </a:t>
            </a:r>
            <a:r>
              <a:rPr kumimoji="1" lang="en-US" dirty="0">
                <a:solidFill>
                  <a:srgbClr val="F38D0A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r>
              <a:rPr kumimoji="1" lang="en-US" baseline="30000" dirty="0">
                <a:solidFill>
                  <a:srgbClr val="F38D0A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nd</a:t>
            </a:r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 </a:t>
            </a:r>
            <a:r>
              <a:rPr kumimoji="1"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on Fortune Global 500</a:t>
            </a:r>
            <a:endParaRPr kumimoji="1" lang="en-US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859029" y="2175801"/>
            <a:ext cx="2046819" cy="2720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sz="1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Company Strategies</a:t>
            </a:r>
            <a:endParaRPr lang="en-US" sz="15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4908474" y="2410898"/>
            <a:ext cx="3994878" cy="2172045"/>
            <a:chOff x="4908474" y="2410898"/>
            <a:chExt cx="3994878" cy="2172045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6272811" y="2682287"/>
              <a:ext cx="1298561" cy="1286367"/>
            </a:xfrm>
            <a:prstGeom prst="rect">
              <a:avLst/>
            </a:prstGeom>
          </p:spPr>
        </p:pic>
        <p:pic>
          <p:nvPicPr>
            <p:cNvPr id="22" name="图片 2" descr="未标题-3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6969" y="2410898"/>
              <a:ext cx="1670247" cy="18310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矩形: 圆角 16"/>
            <p:cNvSpPr/>
            <p:nvPr/>
          </p:nvSpPr>
          <p:spPr>
            <a:xfrm>
              <a:off x="7816536" y="3625754"/>
              <a:ext cx="1086816" cy="342900"/>
            </a:xfrm>
            <a:prstGeom prst="roundRect">
              <a:avLst/>
            </a:prstGeom>
            <a:noFill/>
            <a:ln w="9525">
              <a:solidFill>
                <a:srgbClr val="006C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400"/>
                </a:lnSpc>
              </a:pPr>
              <a:r>
                <a:rPr lang="en-US" sz="1400" dirty="0">
                  <a:solidFill>
                    <a:srgbClr val="DB7418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Innovation</a:t>
              </a:r>
              <a:endParaRPr lang="en-US" sz="1400" dirty="0">
                <a:solidFill>
                  <a:srgbClr val="DB741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8" name="矩形: 圆角 17"/>
            <p:cNvSpPr/>
            <p:nvPr/>
          </p:nvSpPr>
          <p:spPr>
            <a:xfrm>
              <a:off x="4908474" y="2695637"/>
              <a:ext cx="1113594" cy="342900"/>
            </a:xfrm>
            <a:prstGeom prst="roundRect">
              <a:avLst/>
            </a:prstGeom>
            <a:noFill/>
            <a:ln w="9525">
              <a:solidFill>
                <a:srgbClr val="006C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400"/>
                </a:lnSpc>
              </a:pPr>
              <a:r>
                <a:rPr lang="en-US" sz="1400" dirty="0">
                  <a:solidFill>
                    <a:srgbClr val="C1152A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Resources</a:t>
              </a:r>
              <a:endParaRPr lang="en-US" sz="1400" dirty="0">
                <a:solidFill>
                  <a:srgbClr val="C1152A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9" name="矩形: 圆角 18"/>
            <p:cNvSpPr/>
            <p:nvPr/>
          </p:nvSpPr>
          <p:spPr>
            <a:xfrm>
              <a:off x="7790952" y="2695637"/>
              <a:ext cx="1112400" cy="342900"/>
            </a:xfrm>
            <a:prstGeom prst="roundRect">
              <a:avLst/>
            </a:prstGeom>
            <a:noFill/>
            <a:ln w="9525">
              <a:solidFill>
                <a:srgbClr val="006C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400"/>
                </a:lnSpc>
              </a:pPr>
              <a:r>
                <a:rPr lang="en-US" sz="1400" dirty="0">
                  <a:solidFill>
                    <a:srgbClr val="E2A023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Market</a:t>
              </a:r>
              <a:endParaRPr lang="en-US" sz="1400" dirty="0">
                <a:solidFill>
                  <a:srgbClr val="E2A02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0" name="矩形: 圆角 19"/>
            <p:cNvSpPr/>
            <p:nvPr/>
          </p:nvSpPr>
          <p:spPr>
            <a:xfrm>
              <a:off x="4908474" y="3625754"/>
              <a:ext cx="1119175" cy="342900"/>
            </a:xfrm>
            <a:prstGeom prst="roundRect">
              <a:avLst/>
            </a:prstGeom>
            <a:noFill/>
            <a:ln w="9525">
              <a:solidFill>
                <a:srgbClr val="006C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400"/>
                </a:lnSpc>
              </a:pPr>
              <a:r>
                <a:rPr lang="en-US" sz="1400" dirty="0">
                  <a:solidFill>
                    <a:srgbClr val="3196C8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Internationalization</a:t>
              </a:r>
              <a:endParaRPr lang="en-US" sz="1400" dirty="0">
                <a:solidFill>
                  <a:srgbClr val="3196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1" name="矩形: 圆角 20"/>
            <p:cNvSpPr/>
            <p:nvPr/>
          </p:nvSpPr>
          <p:spPr>
            <a:xfrm>
              <a:off x="6272811" y="4240043"/>
              <a:ext cx="1219257" cy="342900"/>
            </a:xfrm>
            <a:prstGeom prst="roundRect">
              <a:avLst/>
            </a:prstGeom>
            <a:noFill/>
            <a:ln w="9525">
              <a:solidFill>
                <a:srgbClr val="006C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400"/>
                </a:lnSpc>
              </a:pPr>
              <a:r>
                <a:rPr lang="en-US" sz="1400" dirty="0">
                  <a:solidFill>
                    <a:srgbClr val="38642C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Green and Low-carbon</a:t>
              </a:r>
              <a:endParaRPr lang="en-US" sz="1400" dirty="0">
                <a:solidFill>
                  <a:srgbClr val="38642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C47CCAEA-CFEA-4B86-887B-1EED8C07A66C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323849" y="915566"/>
            <a:ext cx="8424615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2022 Business Overview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——Exploration &amp; Development of Oil &amp; Gas</a:t>
            </a:r>
            <a:endParaRPr lang="zh-CN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图片 2"/>
          <p:cNvPicPr>
            <a:picLocks noChangeAspect="1" noChangeArrowheads="1"/>
          </p:cNvPicPr>
          <p:nvPr/>
        </p:nvPicPr>
        <p:blipFill>
          <a:blip r:embed="rId1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26"/>
          <a:stretch>
            <a:fillRect/>
          </a:stretch>
        </p:blipFill>
        <p:spPr bwMode="auto">
          <a:xfrm>
            <a:off x="1" y="3009642"/>
            <a:ext cx="9142412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extBox 154"/>
          <p:cNvSpPr txBox="1"/>
          <p:nvPr/>
        </p:nvSpPr>
        <p:spPr bwMode="auto">
          <a:xfrm>
            <a:off x="2427471" y="1959288"/>
            <a:ext cx="947738" cy="40004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kern="0" dirty="0">
                <a:solidFill>
                  <a:schemeClr val="accent1"/>
                </a:solidFill>
                <a:latin typeface="Arial" panose="020B0604020202020204" pitchFamily="34" charset="0"/>
                <a:ea typeface="DFGothic-EB" panose="02010609010101010101" pitchFamily="1" charset="-128"/>
                <a:cs typeface="Arial" panose="020B0604020202020204" pitchFamily="34" charset="0"/>
              </a:rPr>
              <a:t>105</a:t>
            </a:r>
            <a:endParaRPr lang="en-US" altLang="zh-CN" sz="2000" b="1" kern="0" dirty="0">
              <a:solidFill>
                <a:schemeClr val="accent1"/>
              </a:solidFill>
              <a:latin typeface="Arial" panose="020B0604020202020204" pitchFamily="34" charset="0"/>
              <a:ea typeface="DFGothic-EB" panose="02010609010101010101" pitchFamily="1" charset="-128"/>
              <a:cs typeface="Arial" panose="020B0604020202020204" pitchFamily="34" charset="0"/>
            </a:endParaRPr>
          </a:p>
        </p:txBody>
      </p:sp>
      <p:sp>
        <p:nvSpPr>
          <p:cNvPr id="39" name="TextBox 144"/>
          <p:cNvSpPr txBox="1"/>
          <p:nvPr/>
        </p:nvSpPr>
        <p:spPr bwMode="auto">
          <a:xfrm>
            <a:off x="2392208" y="3022122"/>
            <a:ext cx="82558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kern="0" dirty="0">
                <a:solidFill>
                  <a:schemeClr val="accent1"/>
                </a:solidFill>
                <a:latin typeface="Arial" panose="020B0604020202020204" pitchFamily="34" charset="0"/>
                <a:ea typeface="DFGothic-EB" panose="02010609010101010101" pitchFamily="1" charset="-128"/>
                <a:cs typeface="Arial" panose="020B0604020202020204" pitchFamily="34" charset="0"/>
              </a:rPr>
              <a:t>145.5</a:t>
            </a:r>
            <a:endParaRPr lang="en-US" altLang="zh-CN" sz="2000" b="1" kern="0" dirty="0">
              <a:solidFill>
                <a:schemeClr val="accent1"/>
              </a:solidFill>
              <a:latin typeface="Arial" panose="020B0604020202020204" pitchFamily="34" charset="0"/>
              <a:ea typeface="DFGothic-EB" panose="02010609010101010101" pitchFamily="1" charset="-128"/>
              <a:cs typeface="Arial" panose="020B0604020202020204" pitchFamily="34" charset="0"/>
            </a:endParaRPr>
          </a:p>
        </p:txBody>
      </p:sp>
      <p:sp>
        <p:nvSpPr>
          <p:cNvPr id="41" name="文本框 3"/>
          <p:cNvSpPr txBox="1">
            <a:spLocks noChangeArrowheads="1"/>
          </p:cNvSpPr>
          <p:nvPr/>
        </p:nvSpPr>
        <p:spPr bwMode="auto">
          <a:xfrm>
            <a:off x="2444141" y="2760496"/>
            <a:ext cx="191183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Natural gas production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42" name="直线连接符 61"/>
          <p:cNvCxnSpPr/>
          <p:nvPr/>
        </p:nvCxnSpPr>
        <p:spPr bwMode="auto">
          <a:xfrm>
            <a:off x="2522721" y="2034501"/>
            <a:ext cx="966787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线连接符 62"/>
          <p:cNvCxnSpPr/>
          <p:nvPr/>
        </p:nvCxnSpPr>
        <p:spPr bwMode="auto">
          <a:xfrm>
            <a:off x="2522721" y="3042598"/>
            <a:ext cx="1111250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灯片编号占位符 1"/>
          <p:cNvSpPr txBox="1"/>
          <p:nvPr/>
        </p:nvSpPr>
        <p:spPr>
          <a:xfrm>
            <a:off x="8388424" y="4813161"/>
            <a:ext cx="611088" cy="273844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47CCAEA-CFEA-4B86-887B-1EED8C07A66C}" type="slidenum">
              <a:rPr lang="zh-CN" altLang="en-US" smtClean="0">
                <a:solidFill>
                  <a:schemeClr val="tx1">
                    <a:lumMod val="65000"/>
                    <a:lumOff val="35000"/>
                  </a:schemeClr>
                </a:solidFill>
              </a:rPr>
            </a:fld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2" name="TextBox 159"/>
          <p:cNvSpPr txBox="1"/>
          <p:nvPr/>
        </p:nvSpPr>
        <p:spPr bwMode="auto">
          <a:xfrm>
            <a:off x="5932200" y="2012979"/>
            <a:ext cx="98305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i-FI" altLang="zh-CN" sz="2000" b="1" kern="0" dirty="0">
                <a:solidFill>
                  <a:srgbClr val="EA5514"/>
                </a:solidFill>
                <a:latin typeface="Arial" panose="020B0604020202020204" pitchFamily="34" charset="0"/>
                <a:ea typeface="DFGothic-EB" panose="02010609010101010101" pitchFamily="1" charset="-128"/>
                <a:cs typeface="Arial" panose="020B0604020202020204" pitchFamily="34" charset="0"/>
              </a:rPr>
              <a:t>77.04</a:t>
            </a:r>
            <a:endParaRPr lang="zh-CN" altLang="en-US" sz="2000" kern="0" dirty="0">
              <a:solidFill>
                <a:srgbClr val="EA5514"/>
              </a:solidFill>
              <a:latin typeface="DFGothic-EB" panose="02010609010101010101" pitchFamily="1" charset="-128"/>
              <a:ea typeface="DFGothic-EB" panose="02010609010101010101" pitchFamily="1" charset="-128"/>
              <a:cs typeface="等线" panose="02010600030101010101" pitchFamily="2" charset="-122"/>
            </a:endParaRPr>
          </a:p>
        </p:txBody>
      </p:sp>
      <p:sp>
        <p:nvSpPr>
          <p:cNvPr id="65" name="文本框 3"/>
          <p:cNvSpPr txBox="1">
            <a:spLocks noChangeArrowheads="1"/>
          </p:cNvSpPr>
          <p:nvPr/>
        </p:nvSpPr>
        <p:spPr bwMode="auto">
          <a:xfrm>
            <a:off x="5927402" y="1751171"/>
            <a:ext cx="218049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Crude oil equity production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7" name="TextBox 159"/>
          <p:cNvSpPr txBox="1"/>
          <p:nvPr/>
        </p:nvSpPr>
        <p:spPr bwMode="auto">
          <a:xfrm>
            <a:off x="5943589" y="2950001"/>
            <a:ext cx="93345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kern="0" dirty="0">
                <a:solidFill>
                  <a:srgbClr val="EA5514"/>
                </a:solidFill>
                <a:latin typeface="Arial" panose="020B0604020202020204" pitchFamily="34" charset="0"/>
                <a:ea typeface="DFGothic-EB" panose="02010609010101010101" pitchFamily="1" charset="-128"/>
                <a:cs typeface="Arial" panose="020B0604020202020204" pitchFamily="34" charset="0"/>
              </a:rPr>
              <a:t>31.75</a:t>
            </a:r>
            <a:endParaRPr lang="zh-CN" altLang="en-US" sz="2000" kern="0" dirty="0">
              <a:solidFill>
                <a:srgbClr val="EA5514"/>
              </a:solidFill>
              <a:latin typeface="DFGothic-EB" panose="02010609010101010101" pitchFamily="1" charset="-128"/>
              <a:ea typeface="DFGothic-EB" panose="02010609010101010101" pitchFamily="1" charset="-128"/>
              <a:cs typeface="等线" panose="02010600030101010101" pitchFamily="2" charset="-122"/>
            </a:endParaRPr>
          </a:p>
        </p:txBody>
      </p:sp>
      <p:cxnSp>
        <p:nvCxnSpPr>
          <p:cNvPr id="73" name="直线连接符 62"/>
          <p:cNvCxnSpPr/>
          <p:nvPr/>
        </p:nvCxnSpPr>
        <p:spPr bwMode="auto">
          <a:xfrm>
            <a:off x="6008849" y="2025469"/>
            <a:ext cx="1220009" cy="5144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线连接符 62"/>
          <p:cNvCxnSpPr/>
          <p:nvPr/>
        </p:nvCxnSpPr>
        <p:spPr bwMode="auto">
          <a:xfrm>
            <a:off x="6021429" y="2964197"/>
            <a:ext cx="1373135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1125433" y="2278261"/>
            <a:ext cx="15242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srgbClr val="4F81BD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Domestic</a:t>
            </a:r>
            <a:endParaRPr lang="zh-CN" altLang="en-US" sz="1600" b="1" dirty="0">
              <a:solidFill>
                <a:srgbClr val="4F81BD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897684" y="2275582"/>
            <a:ext cx="11017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srgbClr val="EA5514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Overseas</a:t>
            </a:r>
            <a:endParaRPr lang="zh-CN" altLang="en-US" sz="1600" b="1" dirty="0">
              <a:solidFill>
                <a:srgbClr val="EA5514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" name="矩形: 圆角 4"/>
          <p:cNvSpPr/>
          <p:nvPr/>
        </p:nvSpPr>
        <p:spPr>
          <a:xfrm>
            <a:off x="1187624" y="1564476"/>
            <a:ext cx="3024336" cy="2015386"/>
          </a:xfrm>
          <a:prstGeom prst="roundRect">
            <a:avLst/>
          </a:prstGeom>
          <a:noFill/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" name="矩形: 圆角 5"/>
          <p:cNvSpPr/>
          <p:nvPr/>
        </p:nvSpPr>
        <p:spPr>
          <a:xfrm>
            <a:off x="4932040" y="1564057"/>
            <a:ext cx="3024336" cy="2015386"/>
          </a:xfrm>
          <a:prstGeom prst="roundRect">
            <a:avLst/>
          </a:prstGeom>
          <a:noFill/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6" name="TextBox 2"/>
          <p:cNvSpPr txBox="1"/>
          <p:nvPr/>
        </p:nvSpPr>
        <p:spPr>
          <a:xfrm>
            <a:off x="289944" y="264379"/>
            <a:ext cx="179959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1. About CNPC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7" name="文本框 3"/>
          <p:cNvSpPr txBox="1">
            <a:spLocks noChangeArrowheads="1"/>
          </p:cNvSpPr>
          <p:nvPr/>
        </p:nvSpPr>
        <p:spPr bwMode="auto">
          <a:xfrm>
            <a:off x="2458205" y="1776856"/>
            <a:ext cx="180610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Crude oil production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8" name="TextBox 131"/>
          <p:cNvSpPr txBox="1">
            <a:spLocks noChangeArrowheads="1"/>
          </p:cNvSpPr>
          <p:nvPr/>
        </p:nvSpPr>
        <p:spPr bwMode="auto">
          <a:xfrm>
            <a:off x="2925452" y="2097618"/>
            <a:ext cx="93431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900" dirty="0">
                <a:solidFill>
                  <a:srgbClr val="3741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million tons</a:t>
            </a:r>
            <a:endParaRPr lang="en-US" altLang="zh-CN" sz="900" dirty="0">
              <a:solidFill>
                <a:srgbClr val="3741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131"/>
          <p:cNvSpPr txBox="1">
            <a:spLocks noChangeArrowheads="1"/>
          </p:cNvSpPr>
          <p:nvPr/>
        </p:nvSpPr>
        <p:spPr bwMode="auto">
          <a:xfrm>
            <a:off x="3064951" y="3147277"/>
            <a:ext cx="118638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900" dirty="0">
                <a:solidFill>
                  <a:srgbClr val="3741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billion cubic meters</a:t>
            </a:r>
            <a:endParaRPr lang="en-US" sz="900" dirty="0">
              <a:solidFill>
                <a:srgbClr val="3741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131"/>
          <p:cNvSpPr txBox="1">
            <a:spLocks noChangeArrowheads="1"/>
          </p:cNvSpPr>
          <p:nvPr/>
        </p:nvSpPr>
        <p:spPr bwMode="auto">
          <a:xfrm>
            <a:off x="6613126" y="2139513"/>
            <a:ext cx="849243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900" dirty="0">
                <a:solidFill>
                  <a:srgbClr val="3741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million tons</a:t>
            </a:r>
            <a:r>
              <a:rPr lang="zh-CN" altLang="en-US" sz="900" dirty="0">
                <a:solidFill>
                  <a:srgbClr val="3741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zh-CN" altLang="en-US" sz="900" dirty="0">
              <a:solidFill>
                <a:srgbClr val="3741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131"/>
          <p:cNvSpPr txBox="1">
            <a:spLocks noChangeArrowheads="1"/>
          </p:cNvSpPr>
          <p:nvPr/>
        </p:nvSpPr>
        <p:spPr bwMode="auto">
          <a:xfrm>
            <a:off x="6637386" y="3068433"/>
            <a:ext cx="123177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900" dirty="0">
                <a:solidFill>
                  <a:srgbClr val="3741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trillion cubic meters</a:t>
            </a:r>
            <a:endParaRPr lang="zh-CN" altLang="en-US" sz="900" dirty="0">
              <a:solidFill>
                <a:srgbClr val="3741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文本框 3"/>
          <p:cNvSpPr txBox="1">
            <a:spLocks noChangeArrowheads="1"/>
          </p:cNvSpPr>
          <p:nvPr/>
        </p:nvSpPr>
        <p:spPr bwMode="auto">
          <a:xfrm>
            <a:off x="5927402" y="2683514"/>
            <a:ext cx="231700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Nature gas equity production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3"/>
    </mc:Choice>
    <mc:Fallback>
      <p:transition spd="slow" advTm="173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2"/>
          <p:cNvPicPr>
            <a:picLocks noChangeAspect="1" noChangeArrowheads="1"/>
          </p:cNvPicPr>
          <p:nvPr/>
        </p:nvPicPr>
        <p:blipFill>
          <a:blip r:embed="rId1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26"/>
          <a:stretch>
            <a:fillRect/>
          </a:stretch>
        </p:blipFill>
        <p:spPr bwMode="auto">
          <a:xfrm>
            <a:off x="36959" y="2999259"/>
            <a:ext cx="9142412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2"/>
          <p:cNvSpPr txBox="1"/>
          <p:nvPr/>
        </p:nvSpPr>
        <p:spPr>
          <a:xfrm>
            <a:off x="457200" y="266656"/>
            <a:ext cx="179959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cap="none" normalizeH="0" baseline="0" noProof="0" dirty="0">
                <a:ln>
                  <a:noFill/>
                </a:ln>
                <a:solidFill>
                  <a:prstClr val="white"/>
                </a:solidFill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1. About CNPC</a:t>
            </a:r>
            <a:endParaRPr kumimoji="0" lang="en-US" sz="1800" b="1" i="0" u="none" strike="noStrike" cap="none" normalizeH="0" baseline="0" noProof="0" dirty="0">
              <a:ln>
                <a:noFill/>
              </a:ln>
              <a:solidFill>
                <a:prstClr val="white"/>
              </a:solidFill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323849" y="918329"/>
            <a:ext cx="5472287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cap="none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2022 Business Overview</a:t>
            </a:r>
            <a:r>
              <a:rPr kumimoji="0" lang="en-US" sz="1800" i="0" u="none" strike="noStrike" cap="none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-  New Energy Business</a:t>
            </a:r>
            <a:endParaRPr kumimoji="0" lang="en-US" sz="1800" i="0" u="none" strike="noStrike" cap="none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23849" y="1353177"/>
            <a:ext cx="8568632" cy="1014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1600" dirty="0">
                <a:solidFill>
                  <a:schemeClr val="accent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Hydrogen: </a:t>
            </a:r>
            <a:r>
              <a:rPr lang="en-US" sz="12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The total production capacity being </a:t>
            </a:r>
            <a:r>
              <a:rPr lang="en-US" sz="1200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3,000 tons/year</a:t>
            </a:r>
            <a:r>
              <a:rPr lang="en-US" sz="12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. 23 hydrogen refueling stations have been built.</a:t>
            </a:r>
            <a:endParaRPr lang="en-US" sz="1200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en-US" sz="1600" dirty="0">
                <a:solidFill>
                  <a:schemeClr val="accent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Geothermal: </a:t>
            </a:r>
            <a:r>
              <a:rPr lang="en-US" sz="12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The total area for geothermal heating being </a:t>
            </a:r>
            <a:r>
              <a:rPr lang="en-US" sz="1200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25 million square meters</a:t>
            </a:r>
            <a:r>
              <a:rPr lang="en-US" sz="12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. This has allowed for an annual reduction of 570,000 tons of standard coal use.</a:t>
            </a:r>
            <a:endParaRPr lang="en-US" sz="1200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en-US" sz="1600" dirty="0">
                <a:solidFill>
                  <a:schemeClr val="accent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Wind and Solar Power: </a:t>
            </a:r>
            <a:r>
              <a:rPr lang="en-US" sz="12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The cumulative installed capacity now exceeds </a:t>
            </a:r>
            <a:r>
              <a:rPr lang="en-US" sz="1200" b="1" dirty="0">
                <a:solidFill>
                  <a:srgbClr val="00B0F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1.4 million kilowatts.</a:t>
            </a:r>
            <a:endParaRPr lang="en-US" sz="1200" b="1" dirty="0">
              <a:solidFill>
                <a:srgbClr val="00B0F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7" name="图片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1145" y="2573778"/>
            <a:ext cx="5025752" cy="2177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矩形 5"/>
          <p:cNvSpPr>
            <a:spLocks noChangeArrowheads="1"/>
          </p:cNvSpPr>
          <p:nvPr/>
        </p:nvSpPr>
        <p:spPr bwMode="auto">
          <a:xfrm>
            <a:off x="564490" y="3481688"/>
            <a:ext cx="3096344" cy="93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9pPr>
          </a:lstStyle>
          <a:p>
            <a:pPr algn="just"/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The project has an installed capacity of 18.7 megawatts and can generate an average of 27.5 million kilowatt-hours annually. Compared to thermal power, it can reduce carbon dioxide emissions by 22,000 tons per year.</a:t>
            </a: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9" name="矩形 3"/>
          <p:cNvSpPr>
            <a:spLocks noChangeArrowheads="1"/>
          </p:cNvSpPr>
          <p:nvPr/>
        </p:nvSpPr>
        <p:spPr bwMode="auto">
          <a:xfrm>
            <a:off x="1136755" y="2861147"/>
            <a:ext cx="252407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9pPr>
          </a:lstStyle>
          <a:p>
            <a:pPr algn="ctr"/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First Offshore Solar Power Project Connected to the Grid of CNPC:</a:t>
            </a: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箭头: V 形 1"/>
          <p:cNvSpPr/>
          <p:nvPr/>
        </p:nvSpPr>
        <p:spPr>
          <a:xfrm>
            <a:off x="3580360" y="2916270"/>
            <a:ext cx="324898" cy="307777"/>
          </a:xfrm>
          <a:prstGeom prst="chevron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8388424" y="4813161"/>
            <a:ext cx="611088" cy="273844"/>
          </a:xfrm>
        </p:spPr>
        <p:txBody>
          <a:bodyPr/>
          <a:lstStyle/>
          <a:p>
            <a:pPr algn="r"/>
            <a:fld id="{C47CCAEA-CFEA-4B86-887B-1EED8C07A66C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2195736" y="1399922"/>
            <a:ext cx="4752528" cy="1938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03225"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9pPr>
          </a:lstStyle>
          <a:p>
            <a:pPr marL="342900" indent="-342900" algn="just" eaLnBrk="1" hangingPunct="1">
              <a:lnSpc>
                <a:spcPct val="150000"/>
              </a:lnSpc>
              <a:buClr>
                <a:srgbClr val="006665"/>
              </a:buClr>
              <a:buFont typeface="Wingdings" panose="05000000000000000000" pitchFamily="2" charset="2"/>
              <a:buChar char="n"/>
            </a:pPr>
            <a:r>
              <a:rPr kumimoji="1"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About CNPC</a:t>
            </a:r>
            <a:endParaRPr kumimoji="1"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342900" indent="-342900" algn="just" eaLnBrk="1" hangingPunct="1">
              <a:lnSpc>
                <a:spcPct val="150000"/>
              </a:lnSpc>
              <a:buClr>
                <a:srgbClr val="006665"/>
              </a:buClr>
              <a:buFont typeface="Wingdings" panose="05000000000000000000" pitchFamily="2" charset="2"/>
              <a:buChar char="n"/>
            </a:pPr>
            <a:r>
              <a:rPr kumimoji="1" lang="en-US" sz="2000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Technology Innovation of CNPC</a:t>
            </a:r>
            <a:endParaRPr kumimoji="1" lang="en-US" sz="2000" dirty="0">
              <a:solidFill>
                <a:srgbClr val="C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342900" indent="-342900" algn="just" eaLnBrk="1" hangingPunct="1">
              <a:lnSpc>
                <a:spcPct val="150000"/>
              </a:lnSpc>
              <a:buClr>
                <a:srgbClr val="006665"/>
              </a:buClr>
              <a:buFont typeface="Wingdings" panose="05000000000000000000" pitchFamily="2" charset="2"/>
              <a:buChar char="n"/>
            </a:pPr>
            <a:r>
              <a:rPr kumimoji="1"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Energy Transition of CNPC</a:t>
            </a:r>
            <a:endParaRPr kumimoji="1"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342900" indent="-342900" algn="just" eaLnBrk="1" hangingPunct="1">
              <a:lnSpc>
                <a:spcPct val="150000"/>
              </a:lnSpc>
              <a:buClr>
                <a:srgbClr val="006665"/>
              </a:buClr>
              <a:buFont typeface="Wingdings" panose="05000000000000000000" pitchFamily="2" charset="2"/>
              <a:buChar char="n"/>
            </a:pPr>
            <a:r>
              <a:rPr kumimoji="1"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About RIPED</a:t>
            </a:r>
            <a:endParaRPr kumimoji="1"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TextBox 2"/>
          <p:cNvSpPr txBox="1"/>
          <p:nvPr/>
        </p:nvSpPr>
        <p:spPr>
          <a:xfrm>
            <a:off x="457200" y="266656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Contents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 Box 2"/>
          <p:cNvSpPr txBox="1">
            <a:spLocks noChangeArrowheads="1"/>
          </p:cNvSpPr>
          <p:nvPr/>
        </p:nvSpPr>
        <p:spPr bwMode="auto">
          <a:xfrm>
            <a:off x="316728" y="800449"/>
            <a:ext cx="4613934" cy="52197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9pPr>
          </a:lstStyle>
          <a:p>
            <a:pPr lvl="0"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A Unity with Three-level Management: Organizational Structure for S&amp;T Innovation</a:t>
            </a:r>
            <a:endParaRPr lang="en-US" sz="1400" b="1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69" name="组合 68"/>
          <p:cNvGrpSpPr/>
          <p:nvPr/>
        </p:nvGrpSpPr>
        <p:grpSpPr>
          <a:xfrm>
            <a:off x="374529" y="1586547"/>
            <a:ext cx="4197471" cy="3001427"/>
            <a:chOff x="374529" y="1455380"/>
            <a:chExt cx="4197471" cy="3001427"/>
          </a:xfrm>
        </p:grpSpPr>
        <p:grpSp>
          <p:nvGrpSpPr>
            <p:cNvPr id="10" name="组合 17"/>
            <p:cNvGrpSpPr/>
            <p:nvPr/>
          </p:nvGrpSpPr>
          <p:grpSpPr>
            <a:xfrm>
              <a:off x="457200" y="1455380"/>
              <a:ext cx="4067323" cy="3001427"/>
              <a:chOff x="674858" y="1888031"/>
              <a:chExt cx="4643722" cy="4553751"/>
            </a:xfrm>
          </p:grpSpPr>
          <p:sp>
            <p:nvSpPr>
              <p:cNvPr id="13" name="AutoShape 10"/>
              <p:cNvSpPr/>
              <p:nvPr/>
            </p:nvSpPr>
            <p:spPr>
              <a:xfrm>
                <a:off x="1577147" y="1888031"/>
                <a:ext cx="2903021" cy="553178"/>
              </a:xfrm>
              <a:prstGeom prst="flowChartProcess">
                <a:avLst/>
              </a:prstGeom>
              <a:solidFill>
                <a:schemeClr val="bg1"/>
              </a:solidFill>
              <a:ln w="9525" cap="rnd" cmpd="sng">
                <a:solidFill>
                  <a:srgbClr val="006665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lIns="0" tIns="0" rIns="0" bIns="0" anchor="ctr" anchorCtr="0"/>
              <a:lstStyle/>
              <a:p>
                <a:pPr algn="ctr">
                  <a:lnSpc>
                    <a:spcPts val="1000"/>
                  </a:lnSpc>
                </a:pPr>
                <a:r>
                  <a:rPr lang="en-US" sz="9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S&amp;T and information leadership group of CNPC</a:t>
                </a:r>
                <a:endParaRPr lang="en-US" sz="9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5" name="AutoShape 11"/>
              <p:cNvSpPr/>
              <p:nvPr/>
            </p:nvSpPr>
            <p:spPr>
              <a:xfrm>
                <a:off x="799250" y="2606966"/>
                <a:ext cx="1644069" cy="576924"/>
              </a:xfrm>
              <a:prstGeom prst="flowChartProcess">
                <a:avLst/>
              </a:prstGeom>
              <a:solidFill>
                <a:schemeClr val="bg1"/>
              </a:solidFill>
              <a:ln w="9525" cap="rnd" cmpd="sng">
                <a:solidFill>
                  <a:srgbClr val="006665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lIns="0" tIns="0" rIns="0" bIns="0" anchor="ctr" anchorCtr="1"/>
              <a:lstStyle/>
              <a:p>
                <a:pPr algn="ctr" fontAlgn="ctr">
                  <a:lnSpc>
                    <a:spcPts val="1000"/>
                  </a:lnSpc>
                </a:pPr>
                <a:r>
                  <a:rPr lang="en-US" sz="9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S&amp;T management department</a:t>
                </a:r>
                <a:endPara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0" name="AutoShape 12"/>
              <p:cNvSpPr/>
              <p:nvPr/>
            </p:nvSpPr>
            <p:spPr>
              <a:xfrm>
                <a:off x="674858" y="4718286"/>
                <a:ext cx="1965376" cy="655762"/>
              </a:xfrm>
              <a:prstGeom prst="flowChartProcess">
                <a:avLst/>
              </a:prstGeom>
              <a:solidFill>
                <a:schemeClr val="bg1"/>
              </a:solidFill>
              <a:ln w="9525" cap="rnd" cmpd="sng">
                <a:solidFill>
                  <a:srgbClr val="006665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lIns="0" tIns="0" rIns="0" bIns="0" anchor="ctr" anchorCtr="1"/>
              <a:lstStyle/>
              <a:p>
                <a:pPr algn="ctr" fontAlgn="ctr">
                  <a:lnSpc>
                    <a:spcPts val="1000"/>
                  </a:lnSpc>
                </a:pPr>
                <a:r>
                  <a:rPr lang="en-US" altLang="zh-CN" sz="9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S&amp;T management departments of </a:t>
                </a:r>
                <a:r>
                  <a:rPr lang="en-US" sz="9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affiliated research institutes</a:t>
                </a:r>
                <a:endPara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1" name="AutoShape 16"/>
              <p:cNvSpPr/>
              <p:nvPr/>
            </p:nvSpPr>
            <p:spPr>
              <a:xfrm>
                <a:off x="3209839" y="4718286"/>
                <a:ext cx="2108741" cy="628366"/>
              </a:xfrm>
              <a:prstGeom prst="flowChartProcess">
                <a:avLst/>
              </a:prstGeom>
              <a:solidFill>
                <a:schemeClr val="bg1"/>
              </a:solidFill>
              <a:ln w="9525" cap="rnd" cmpd="sng">
                <a:solidFill>
                  <a:srgbClr val="006665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lIns="0" tIns="0" rIns="0" bIns="0" anchor="ctr" anchorCtr="1"/>
              <a:lstStyle/>
              <a:p>
                <a:pPr algn="ctr" fontAlgn="ctr">
                  <a:lnSpc>
                    <a:spcPts val="900"/>
                  </a:lnSpc>
                </a:pPr>
                <a:r>
                  <a:rPr lang="en-US" altLang="zh-CN" sz="9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S&amp;T management departments of </a:t>
                </a:r>
                <a:r>
                  <a:rPr lang="en-US" sz="9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regional companies/specialized companies</a:t>
                </a:r>
                <a:endPara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2" name="AutoShape 17"/>
              <p:cNvSpPr/>
              <p:nvPr/>
            </p:nvSpPr>
            <p:spPr>
              <a:xfrm>
                <a:off x="3209840" y="5813663"/>
                <a:ext cx="2108345" cy="628119"/>
              </a:xfrm>
              <a:prstGeom prst="flowChartProcess">
                <a:avLst/>
              </a:prstGeom>
              <a:solidFill>
                <a:schemeClr val="bg1"/>
              </a:solidFill>
              <a:ln w="9525" cap="rnd" cmpd="sng">
                <a:solidFill>
                  <a:srgbClr val="006665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lIns="0" tIns="0" rIns="0" bIns="0" anchor="ctr" anchorCtr="1"/>
              <a:lstStyle/>
              <a:p>
                <a:pPr algn="ctr" fontAlgn="ctr">
                  <a:lnSpc>
                    <a:spcPts val="1000"/>
                  </a:lnSpc>
                </a:pPr>
                <a:r>
                  <a:rPr lang="en-US" altLang="zh-CN" sz="9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Research institutes of </a:t>
                </a:r>
                <a:r>
                  <a:rPr lang="en-US" sz="9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regional companies</a:t>
                </a:r>
                <a:endPara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3" name="AutoShape 20"/>
              <p:cNvSpPr/>
              <p:nvPr/>
            </p:nvSpPr>
            <p:spPr>
              <a:xfrm>
                <a:off x="796190" y="3272035"/>
                <a:ext cx="1644069" cy="581688"/>
              </a:xfrm>
              <a:prstGeom prst="flowChartProcess">
                <a:avLst/>
              </a:prstGeom>
              <a:solidFill>
                <a:schemeClr val="bg1"/>
              </a:solidFill>
              <a:ln w="9525" cap="rnd" cmpd="sng">
                <a:solidFill>
                  <a:srgbClr val="006665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lIns="0" tIns="0" rIns="0" bIns="0" anchor="ctr" anchorCtr="1"/>
              <a:lstStyle/>
              <a:p>
                <a:pPr algn="ctr" fontAlgn="ctr">
                  <a:lnSpc>
                    <a:spcPts val="1000"/>
                  </a:lnSpc>
                </a:pPr>
                <a:r>
                  <a:rPr lang="en-US" altLang="zh-CN" sz="9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S&amp;T management departments of s</a:t>
                </a:r>
                <a:r>
                  <a:rPr lang="en-US" sz="9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pecialized subsidiaries</a:t>
                </a:r>
                <a:endPara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4" name="AutoShape 10"/>
              <p:cNvSpPr/>
              <p:nvPr/>
            </p:nvSpPr>
            <p:spPr>
              <a:xfrm>
                <a:off x="3620624" y="2607752"/>
                <a:ext cx="1644069" cy="576924"/>
              </a:xfrm>
              <a:prstGeom prst="flowChartProcess">
                <a:avLst/>
              </a:prstGeom>
              <a:solidFill>
                <a:schemeClr val="bg1"/>
              </a:solidFill>
              <a:ln w="9525" cap="rnd" cmpd="sng">
                <a:solidFill>
                  <a:srgbClr val="006665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lIns="0" tIns="0" rIns="0" bIns="0" anchor="ctr" anchorCtr="0"/>
              <a:lstStyle/>
              <a:p>
                <a:pPr algn="ctr">
                  <a:lnSpc>
                    <a:spcPts val="1000"/>
                  </a:lnSpc>
                </a:pPr>
                <a:r>
                  <a:rPr lang="en-US" sz="9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Technology committees</a:t>
                </a:r>
                <a:endPara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5" name="AutoShape 10"/>
              <p:cNvSpPr/>
              <p:nvPr/>
            </p:nvSpPr>
            <p:spPr>
              <a:xfrm>
                <a:off x="3623062" y="3300007"/>
                <a:ext cx="1641632" cy="580344"/>
              </a:xfrm>
              <a:prstGeom prst="flowChartProcess">
                <a:avLst/>
              </a:prstGeom>
              <a:solidFill>
                <a:schemeClr val="bg1"/>
              </a:solidFill>
              <a:ln w="9525" cap="rnd" cmpd="sng">
                <a:solidFill>
                  <a:srgbClr val="006665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lIns="0" tIns="0" rIns="0" bIns="0" anchor="ctr" anchorCtr="0"/>
              <a:lstStyle/>
              <a:p>
                <a:pPr algn="ctr">
                  <a:lnSpc>
                    <a:spcPts val="1000"/>
                  </a:lnSpc>
                </a:pPr>
                <a:r>
                  <a:rPr lang="en-US" sz="9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Specialized committees</a:t>
                </a:r>
                <a:endPara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30" name="直接连接符 29"/>
            <p:cNvCxnSpPr/>
            <p:nvPr/>
          </p:nvCxnSpPr>
          <p:spPr>
            <a:xfrm flipV="1">
              <a:off x="374529" y="2956094"/>
              <a:ext cx="4197471" cy="1"/>
            </a:xfrm>
            <a:prstGeom prst="line">
              <a:avLst/>
            </a:prstGeom>
            <a:ln w="2222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>
              <a:stCxn id="24" idx="1"/>
              <a:endCxn id="15" idx="3"/>
            </p:cNvCxnSpPr>
            <p:nvPr/>
          </p:nvCxnSpPr>
          <p:spPr>
            <a:xfrm flipH="1" flipV="1">
              <a:off x="2006152" y="2119367"/>
              <a:ext cx="1031173" cy="518"/>
            </a:xfrm>
            <a:prstGeom prst="line">
              <a:avLst/>
            </a:prstGeom>
            <a:ln w="12700">
              <a:solidFill>
                <a:srgbClr val="0066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>
              <a:stCxn id="13" idx="2"/>
            </p:cNvCxnSpPr>
            <p:nvPr/>
          </p:nvCxnSpPr>
          <p:spPr>
            <a:xfrm>
              <a:off x="2518836" y="1819986"/>
              <a:ext cx="0" cy="1234701"/>
            </a:xfrm>
            <a:prstGeom prst="line">
              <a:avLst/>
            </a:prstGeom>
            <a:ln w="12700">
              <a:solidFill>
                <a:srgbClr val="0066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/>
            <p:nvPr/>
          </p:nvCxnSpPr>
          <p:spPr>
            <a:xfrm flipH="1" flipV="1">
              <a:off x="3001210" y="2589977"/>
              <a:ext cx="1" cy="78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/>
            <p:cNvCxnSpPr>
              <a:stCxn id="25" idx="1"/>
            </p:cNvCxnSpPr>
            <p:nvPr/>
          </p:nvCxnSpPr>
          <p:spPr>
            <a:xfrm flipH="1" flipV="1">
              <a:off x="2006154" y="2571233"/>
              <a:ext cx="1033306" cy="6052"/>
            </a:xfrm>
            <a:prstGeom prst="line">
              <a:avLst/>
            </a:prstGeom>
            <a:ln w="12700">
              <a:solidFill>
                <a:srgbClr val="0066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/>
            <p:cNvCxnSpPr/>
            <p:nvPr/>
          </p:nvCxnSpPr>
          <p:spPr>
            <a:xfrm flipH="1">
              <a:off x="1317912" y="3054687"/>
              <a:ext cx="2288889" cy="0"/>
            </a:xfrm>
            <a:prstGeom prst="line">
              <a:avLst/>
            </a:prstGeom>
            <a:ln w="12700">
              <a:solidFill>
                <a:srgbClr val="0066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/>
            <p:cNvCxnSpPr/>
            <p:nvPr/>
          </p:nvCxnSpPr>
          <p:spPr>
            <a:xfrm flipH="1">
              <a:off x="3601025" y="3733009"/>
              <a:ext cx="346" cy="307813"/>
            </a:xfrm>
            <a:prstGeom prst="line">
              <a:avLst/>
            </a:prstGeom>
            <a:ln w="12700">
              <a:solidFill>
                <a:srgbClr val="0066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连接符 60"/>
            <p:cNvCxnSpPr/>
            <p:nvPr/>
          </p:nvCxnSpPr>
          <p:spPr>
            <a:xfrm>
              <a:off x="1317912" y="3054687"/>
              <a:ext cx="0" cy="270982"/>
            </a:xfrm>
            <a:prstGeom prst="line">
              <a:avLst/>
            </a:prstGeom>
            <a:ln w="12700">
              <a:solidFill>
                <a:srgbClr val="0066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接连接符 79"/>
            <p:cNvCxnSpPr>
              <a:endCxn id="21" idx="0"/>
            </p:cNvCxnSpPr>
            <p:nvPr/>
          </p:nvCxnSpPr>
          <p:spPr>
            <a:xfrm>
              <a:off x="3600853" y="3054687"/>
              <a:ext cx="173" cy="266145"/>
            </a:xfrm>
            <a:prstGeom prst="line">
              <a:avLst/>
            </a:prstGeom>
            <a:ln w="12700">
              <a:solidFill>
                <a:srgbClr val="0066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70" name="图示 69"/>
          <p:cNvGraphicFramePr/>
          <p:nvPr/>
        </p:nvGraphicFramePr>
        <p:xfrm>
          <a:off x="4937784" y="923752"/>
          <a:ext cx="3640064" cy="16630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grpSp>
        <p:nvGrpSpPr>
          <p:cNvPr id="79" name="组合 78"/>
          <p:cNvGrpSpPr/>
          <p:nvPr/>
        </p:nvGrpSpPr>
        <p:grpSpPr>
          <a:xfrm>
            <a:off x="5214643" y="2787519"/>
            <a:ext cx="3554828" cy="1813398"/>
            <a:chOff x="5214643" y="2656351"/>
            <a:chExt cx="3554828" cy="1813398"/>
          </a:xfrm>
        </p:grpSpPr>
        <p:grpSp>
          <p:nvGrpSpPr>
            <p:cNvPr id="75" name="组合 74"/>
            <p:cNvGrpSpPr/>
            <p:nvPr/>
          </p:nvGrpSpPr>
          <p:grpSpPr>
            <a:xfrm>
              <a:off x="5214643" y="2675068"/>
              <a:ext cx="3554828" cy="1794681"/>
              <a:chOff x="5214643" y="2675068"/>
              <a:chExt cx="3554828" cy="1794681"/>
            </a:xfrm>
          </p:grpSpPr>
          <p:pic>
            <p:nvPicPr>
              <p:cNvPr id="31" name="Picture 8" descr="D:\中国石油近年PPT\2013\中石油经研院\新建文件夹\51-512.png"/>
              <p:cNvPicPr>
                <a:picLocks noChangeAspect="1"/>
              </p:cNvPicPr>
              <p:nvPr/>
            </p:nvPicPr>
            <p:blipFill rotWithShape="1">
              <a:blip r:embed="rId6" cstate="print"/>
              <a:srcRect l="31319" r="55487"/>
              <a:stretch>
                <a:fillRect/>
              </a:stretch>
            </p:blipFill>
            <p:spPr>
              <a:xfrm>
                <a:off x="6300193" y="2678315"/>
                <a:ext cx="534362" cy="1778491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71" name="矩形: 圆角 70"/>
              <p:cNvSpPr/>
              <p:nvPr/>
            </p:nvSpPr>
            <p:spPr>
              <a:xfrm>
                <a:off x="5214643" y="2675068"/>
                <a:ext cx="1080120" cy="1778491"/>
              </a:xfrm>
              <a:prstGeom prst="roundRect">
                <a:avLst/>
              </a:prstGeom>
              <a:solidFill>
                <a:srgbClr val="FDF7B8"/>
              </a:solidFill>
              <a:ln w="6350">
                <a:solidFill>
                  <a:srgbClr val="F38D0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72" name="矩形: 圆角 71"/>
              <p:cNvSpPr/>
              <p:nvPr/>
            </p:nvSpPr>
            <p:spPr>
              <a:xfrm>
                <a:off x="6807117" y="2691002"/>
                <a:ext cx="1962354" cy="1778747"/>
              </a:xfrm>
              <a:prstGeom prst="roundRect">
                <a:avLst/>
              </a:prstGeom>
              <a:solidFill>
                <a:srgbClr val="FDF7B8"/>
              </a:solidFill>
              <a:ln w="6350">
                <a:solidFill>
                  <a:srgbClr val="F38D0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Organizational Leadership</a:t>
                </a:r>
                <a:endParaRPr 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Financial Investment</a:t>
                </a:r>
                <a:endParaRPr 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Project Management</a:t>
                </a:r>
                <a:endParaRPr 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Team Building</a:t>
                </a:r>
                <a:endParaRPr 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Performance Evaluation and Incentives</a:t>
                </a:r>
                <a:endParaRPr 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74" name="等腰三角形 73"/>
              <p:cNvSpPr/>
              <p:nvPr/>
            </p:nvSpPr>
            <p:spPr>
              <a:xfrm rot="5400000">
                <a:off x="6473241" y="3456533"/>
                <a:ext cx="645202" cy="215562"/>
              </a:xfrm>
              <a:prstGeom prst="triangle">
                <a:avLst/>
              </a:prstGeom>
              <a:solidFill>
                <a:srgbClr val="F49C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76" name="矩形: 圆角 75"/>
            <p:cNvSpPr/>
            <p:nvPr/>
          </p:nvSpPr>
          <p:spPr>
            <a:xfrm>
              <a:off x="5309318" y="2956094"/>
              <a:ext cx="921807" cy="364738"/>
            </a:xfrm>
            <a:prstGeom prst="roundRect">
              <a:avLst/>
            </a:prstGeom>
            <a:solidFill>
              <a:srgbClr val="C900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900"/>
                </a:lnSpc>
              </a:pPr>
              <a:r>
                <a:rPr lang="en-US" sz="8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Headquarters</a:t>
              </a:r>
              <a:endParaRPr lang="en-US" sz="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77" name="矩形: 圆角 76"/>
            <p:cNvSpPr/>
            <p:nvPr/>
          </p:nvSpPr>
          <p:spPr>
            <a:xfrm>
              <a:off x="5358896" y="3436255"/>
              <a:ext cx="872229" cy="364738"/>
            </a:xfrm>
            <a:prstGeom prst="roundRect">
              <a:avLst/>
            </a:prstGeom>
            <a:solidFill>
              <a:srgbClr val="C900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900"/>
                </a:lnSpc>
              </a:pPr>
              <a:r>
                <a:rPr lang="en-US" sz="8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Specialized companies</a:t>
              </a:r>
              <a:endParaRPr lang="en-US" sz="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78" name="矩形: 圆角 77"/>
            <p:cNvSpPr/>
            <p:nvPr/>
          </p:nvSpPr>
          <p:spPr>
            <a:xfrm>
              <a:off x="5358896" y="3916415"/>
              <a:ext cx="872229" cy="364738"/>
            </a:xfrm>
            <a:prstGeom prst="roundRect">
              <a:avLst/>
            </a:prstGeom>
            <a:solidFill>
              <a:srgbClr val="C900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900"/>
                </a:lnSpc>
              </a:pPr>
              <a:r>
                <a:rPr lang="en-US" sz="8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Enterprises</a:t>
              </a:r>
              <a:endParaRPr lang="en-US" sz="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5" name="圆角矩形 12"/>
            <p:cNvSpPr/>
            <p:nvPr/>
          </p:nvSpPr>
          <p:spPr>
            <a:xfrm>
              <a:off x="5265771" y="2656351"/>
              <a:ext cx="977337" cy="346113"/>
            </a:xfrm>
            <a:prstGeom prst="round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ts val="9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1" lang="en-US" sz="900" b="1" i="0" u="none" strike="noStrike" cap="none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uLnTx/>
                  <a:uFillTx/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Three-level </a:t>
              </a:r>
              <a:r>
                <a:rPr kumimoji="1" lang="en-US" sz="9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m</a:t>
              </a:r>
              <a:r>
                <a:rPr kumimoji="1" lang="en-US" sz="900" b="1" i="0" u="none" strike="noStrike" cap="none" normalizeH="0" baseline="0" noProof="0" dirty="0" err="1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uLnTx/>
                  <a:uFillTx/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anagement</a:t>
              </a:r>
              <a:endParaRPr kumimoji="1" lang="en-US" sz="900" b="1" i="0" u="none" strike="noStrike" cap="none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endParaRPr>
            </a:p>
          </p:txBody>
        </p:sp>
      </p:grpSp>
      <p:sp>
        <p:nvSpPr>
          <p:cNvPr id="34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8388424" y="4813161"/>
            <a:ext cx="611088" cy="273844"/>
          </a:xfrm>
        </p:spPr>
        <p:txBody>
          <a:bodyPr/>
          <a:lstStyle/>
          <a:p>
            <a:pPr algn="r"/>
            <a:fld id="{C47CCAEA-CFEA-4B86-887B-1EED8C07A66C}" type="slidenum">
              <a:rPr lang="zh-CN" altLang="en-US" smtClean="0"/>
            </a:fld>
            <a:endParaRPr lang="zh-CN" altLang="en-US" dirty="0"/>
          </a:p>
        </p:txBody>
      </p:sp>
      <p:sp>
        <p:nvSpPr>
          <p:cNvPr id="36" name="TextBox 2"/>
          <p:cNvSpPr txBox="1"/>
          <p:nvPr/>
        </p:nvSpPr>
        <p:spPr>
          <a:xfrm>
            <a:off x="457200" y="266656"/>
            <a:ext cx="391223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cap="none" normalizeH="0" baseline="0" noProof="0" dirty="0">
                <a:ln>
                  <a:noFill/>
                </a:ln>
                <a:solidFill>
                  <a:prstClr val="white"/>
                </a:solidFill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2. Technology Innovation of CNPC</a:t>
            </a:r>
            <a:endParaRPr kumimoji="0" lang="en-US" sz="1800" b="1" i="0" u="none" strike="noStrike" cap="none" normalizeH="0" baseline="0" noProof="0" dirty="0">
              <a:ln>
                <a:noFill/>
              </a:ln>
              <a:solidFill>
                <a:prstClr val="white"/>
              </a:solidFill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57200" y="266656"/>
            <a:ext cx="384873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cap="none" normalizeH="0" baseline="0" noProof="0" dirty="0">
                <a:ln>
                  <a:noFill/>
                </a:ln>
                <a:solidFill>
                  <a:prstClr val="white"/>
                </a:solidFill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2.Technology Innovation of CNPC</a:t>
            </a:r>
            <a:endParaRPr kumimoji="0" lang="en-US" sz="1800" b="1" i="0" u="none" strike="noStrike" cap="none" normalizeH="0" baseline="0" noProof="0" dirty="0">
              <a:ln>
                <a:noFill/>
              </a:ln>
              <a:solidFill>
                <a:prstClr val="white"/>
              </a:solidFill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323850" y="804419"/>
            <a:ext cx="3888111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9pPr>
          </a:lstStyle>
          <a:p>
            <a:pPr lvl="0"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Technology Innovation System</a:t>
            </a:r>
            <a:endParaRPr lang="en-US" b="1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97" name="组合 96"/>
          <p:cNvGrpSpPr/>
          <p:nvPr/>
        </p:nvGrpSpPr>
        <p:grpSpPr>
          <a:xfrm>
            <a:off x="92076" y="1168744"/>
            <a:ext cx="8556623" cy="3286545"/>
            <a:chOff x="92076" y="1168744"/>
            <a:chExt cx="8556623" cy="3286545"/>
          </a:xfrm>
        </p:grpSpPr>
        <p:sp>
          <p:nvSpPr>
            <p:cNvPr id="5" name="Text Box 13"/>
            <p:cNvSpPr txBox="1">
              <a:spLocks noChangeArrowheads="1"/>
            </p:cNvSpPr>
            <p:nvPr/>
          </p:nvSpPr>
          <p:spPr bwMode="auto">
            <a:xfrm>
              <a:off x="3074763" y="1873677"/>
              <a:ext cx="1727200" cy="395204"/>
            </a:xfrm>
            <a:prstGeom prst="rect">
              <a:avLst/>
            </a:prstGeom>
            <a:noFill/>
            <a:ln w="9525">
              <a:solidFill>
                <a:srgbClr val="418D8D"/>
              </a:solidFill>
              <a:miter lim="800000"/>
            </a:ln>
          </p:spPr>
          <p:txBody>
            <a:bodyPr lIns="18000" rIns="18000" anchor="ctr"/>
            <a:lstStyle>
              <a:lvl1pPr marL="342900" indent="-342900"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buClr>
                  <a:schemeClr val="hlink"/>
                </a:buClr>
                <a:buFont typeface="Wingdings" panose="05000000000000000000" pitchFamily="2" charset="2"/>
                <a:buNone/>
                <a:defRPr/>
              </a:pPr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微软雅黑" panose="020B0503020204020204" pitchFamily="34" charset="-122"/>
                  <a:cs typeface="Arial" panose="020B0604020202020204" pitchFamily="34" charset="0"/>
                </a:rPr>
                <a:t>R&amp;D system</a:t>
              </a:r>
              <a:endPara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6" name="Text Box 14"/>
            <p:cNvSpPr txBox="1">
              <a:spLocks noChangeArrowheads="1"/>
            </p:cNvSpPr>
            <p:nvPr/>
          </p:nvSpPr>
          <p:spPr bwMode="auto">
            <a:xfrm>
              <a:off x="1161256" y="1873677"/>
              <a:ext cx="1727200" cy="395204"/>
            </a:xfrm>
            <a:prstGeom prst="rect">
              <a:avLst/>
            </a:prstGeom>
            <a:noFill/>
            <a:ln w="9525">
              <a:solidFill>
                <a:srgbClr val="418D8D"/>
              </a:solidFill>
              <a:miter lim="800000"/>
            </a:ln>
          </p:spPr>
          <p:txBody>
            <a:bodyPr lIns="18000" rIns="18000" anchor="ctr"/>
            <a:lstStyle>
              <a:lvl1pPr marL="342900" indent="-342900"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buClr>
                  <a:schemeClr val="hlink"/>
                </a:buClr>
                <a:buFont typeface="Wingdings" panose="05000000000000000000" pitchFamily="2" charset="2"/>
                <a:buNone/>
                <a:defRPr/>
              </a:pPr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微软雅黑" panose="020B0503020204020204" pitchFamily="34" charset="-122"/>
                  <a:cs typeface="Arial" panose="020B0604020202020204" pitchFamily="34" charset="0"/>
                </a:rPr>
                <a:t>Organizational</a:t>
              </a:r>
              <a:endPara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</a:endParaRPr>
            </a:p>
            <a:p>
              <a:pPr algn="ctr">
                <a:buClr>
                  <a:schemeClr val="hlink"/>
                </a:buClr>
                <a:buFont typeface="Wingdings" panose="05000000000000000000" pitchFamily="2" charset="2"/>
                <a:buNone/>
                <a:defRPr/>
              </a:pPr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微软雅黑" panose="020B0503020204020204" pitchFamily="34" charset="-122"/>
                  <a:cs typeface="Arial" panose="020B0604020202020204" pitchFamily="34" charset="0"/>
                </a:rPr>
                <a:t>system</a:t>
              </a:r>
              <a:endPara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7" name="Text Box 15"/>
            <p:cNvSpPr txBox="1">
              <a:spLocks noChangeArrowheads="1"/>
            </p:cNvSpPr>
            <p:nvPr/>
          </p:nvSpPr>
          <p:spPr bwMode="auto">
            <a:xfrm>
              <a:off x="4985542" y="1873677"/>
              <a:ext cx="1727200" cy="395204"/>
            </a:xfrm>
            <a:prstGeom prst="rect">
              <a:avLst/>
            </a:prstGeom>
            <a:noFill/>
            <a:ln w="9525">
              <a:solidFill>
                <a:srgbClr val="418D8D"/>
              </a:solidFill>
              <a:miter lim="800000"/>
            </a:ln>
          </p:spPr>
          <p:txBody>
            <a:bodyPr lIns="18000" rIns="18000" anchor="ctr"/>
            <a:lstStyle>
              <a:lvl1pPr marL="342900" indent="-342900"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buClr>
                  <a:schemeClr val="hlink"/>
                </a:buClr>
                <a:buFont typeface="Wingdings" panose="05000000000000000000" pitchFamily="2" charset="2"/>
                <a:buNone/>
                <a:defRPr/>
              </a:pPr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微软雅黑" panose="020B0503020204020204" pitchFamily="34" charset="-122"/>
                  <a:cs typeface="Arial" panose="020B0604020202020204" pitchFamily="34" charset="0"/>
                </a:rPr>
                <a:t>Platform system</a:t>
              </a:r>
              <a:endPara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8" name="Text Box 16"/>
            <p:cNvSpPr txBox="1">
              <a:spLocks noChangeArrowheads="1"/>
            </p:cNvSpPr>
            <p:nvPr/>
          </p:nvSpPr>
          <p:spPr bwMode="auto">
            <a:xfrm>
              <a:off x="6921499" y="1873677"/>
              <a:ext cx="1727200" cy="395204"/>
            </a:xfrm>
            <a:prstGeom prst="rect">
              <a:avLst/>
            </a:prstGeom>
            <a:noFill/>
            <a:ln w="9525">
              <a:solidFill>
                <a:srgbClr val="418D8D"/>
              </a:solidFill>
              <a:miter lim="800000"/>
            </a:ln>
          </p:spPr>
          <p:txBody>
            <a:bodyPr lIns="18000" rIns="18000" anchor="ctr"/>
            <a:lstStyle>
              <a:lvl1pPr marL="342900" indent="-342900"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微软雅黑" panose="020B0503020204020204" pitchFamily="34" charset="-122"/>
                  <a:cs typeface="Arial" panose="020B0604020202020204" pitchFamily="34" charset="0"/>
                </a:rPr>
                <a:t>Support system</a:t>
              </a:r>
              <a:endPara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9" name="Text Box 17"/>
            <p:cNvSpPr txBox="1">
              <a:spLocks noChangeArrowheads="1"/>
            </p:cNvSpPr>
            <p:nvPr/>
          </p:nvSpPr>
          <p:spPr bwMode="auto">
            <a:xfrm>
              <a:off x="3074763" y="2643295"/>
              <a:ext cx="1727200" cy="623756"/>
            </a:xfrm>
            <a:prstGeom prst="rect">
              <a:avLst/>
            </a:prstGeom>
            <a:noFill/>
            <a:ln w="9525">
              <a:solidFill>
                <a:srgbClr val="418D8D"/>
              </a:solidFill>
              <a:miter lim="800000"/>
            </a:ln>
          </p:spPr>
          <p:txBody>
            <a:bodyPr lIns="18000" rIns="18000" anchor="ctr"/>
            <a:lstStyle>
              <a:lvl1pPr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buClr>
                  <a:schemeClr val="hlink"/>
                </a:buClr>
                <a:buFont typeface="Wingdings" panose="05000000000000000000" pitchFamily="2" charset="2"/>
                <a:buNone/>
                <a:defRPr/>
              </a:pPr>
              <a:r>
                <a:rPr 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微软雅黑" panose="020B0503020204020204" pitchFamily="34" charset="-122"/>
                  <a:cs typeface="Arial" panose="020B0604020202020204" pitchFamily="34" charset="0"/>
                </a:rPr>
                <a:t>Research on Foundational, advanced, and commonly applicable key technologies</a:t>
              </a:r>
              <a:endPara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0" name="Text Box 18"/>
            <p:cNvSpPr txBox="1">
              <a:spLocks noChangeArrowheads="1"/>
            </p:cNvSpPr>
            <p:nvPr/>
          </p:nvSpPr>
          <p:spPr bwMode="auto">
            <a:xfrm>
              <a:off x="3074763" y="3779157"/>
              <a:ext cx="1727200" cy="676132"/>
            </a:xfrm>
            <a:prstGeom prst="rect">
              <a:avLst/>
            </a:prstGeom>
            <a:noFill/>
            <a:ln w="9525">
              <a:solidFill>
                <a:srgbClr val="418D8D"/>
              </a:solidFill>
              <a:miter lim="800000"/>
            </a:ln>
          </p:spPr>
          <p:txBody>
            <a:bodyPr lIns="18000" rIns="18000" anchor="ctr"/>
            <a:lstStyle>
              <a:lvl1pPr marL="342900" indent="-342900"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buClr>
                  <a:schemeClr val="hlink"/>
                </a:buClr>
                <a:buFont typeface="Wingdings" panose="05000000000000000000" pitchFamily="2" charset="2"/>
                <a:buNone/>
                <a:defRPr/>
              </a:pPr>
              <a:r>
                <a: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微软雅黑" panose="020B0503020204020204" pitchFamily="34" charset="-122"/>
                  <a:cs typeface="Arial" panose="020B0604020202020204" pitchFamily="34" charset="0"/>
                </a:rPr>
                <a:t>Featured technology</a:t>
              </a:r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</a:endParaRPr>
            </a:p>
            <a:p>
              <a:pPr algn="ctr">
                <a:buClr>
                  <a:schemeClr val="hlink"/>
                </a:buClr>
                <a:buFont typeface="Wingdings" panose="05000000000000000000" pitchFamily="2" charset="2"/>
                <a:buNone/>
                <a:defRPr/>
              </a:pPr>
              <a:r>
                <a: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微软雅黑" panose="020B0503020204020204" pitchFamily="34" charset="-122"/>
                  <a:cs typeface="Arial" panose="020B0604020202020204" pitchFamily="34" charset="0"/>
                </a:rPr>
                <a:t>R&amp;D Production</a:t>
              </a:r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</a:endParaRPr>
            </a:p>
            <a:p>
              <a:pPr algn="ctr">
                <a:buClr>
                  <a:schemeClr val="hlink"/>
                </a:buClr>
                <a:buFont typeface="Wingdings" panose="05000000000000000000" pitchFamily="2" charset="2"/>
                <a:buNone/>
                <a:defRPr/>
              </a:pPr>
              <a:r>
                <a: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微软雅黑" panose="020B0503020204020204" pitchFamily="34" charset="-122"/>
                  <a:cs typeface="Arial" panose="020B0604020202020204" pitchFamily="34" charset="0"/>
                </a:rPr>
                <a:t>technology support</a:t>
              </a:r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1" name="Text Box 19"/>
            <p:cNvSpPr txBox="1">
              <a:spLocks noChangeArrowheads="1"/>
            </p:cNvSpPr>
            <p:nvPr/>
          </p:nvSpPr>
          <p:spPr bwMode="auto">
            <a:xfrm>
              <a:off x="4984748" y="2652810"/>
              <a:ext cx="1728788" cy="623756"/>
            </a:xfrm>
            <a:prstGeom prst="rect">
              <a:avLst/>
            </a:prstGeom>
            <a:noFill/>
            <a:ln w="9525">
              <a:solidFill>
                <a:srgbClr val="418D8D"/>
              </a:solidFill>
              <a:miter lim="800000"/>
            </a:ln>
          </p:spPr>
          <p:txBody>
            <a:bodyPr lIns="18000" rIns="18000" anchor="ctr"/>
            <a:lstStyle>
              <a:lvl1pPr marL="342900" indent="-342900"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45000"/>
                </a:lnSpc>
                <a:buClr>
                  <a:schemeClr val="hlink"/>
                </a:buClr>
                <a:buFont typeface="Wingdings" panose="05000000000000000000" pitchFamily="2" charset="2"/>
                <a:buNone/>
                <a:defRPr/>
              </a:pPr>
              <a:r>
                <a: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微软雅黑" panose="020B0503020204020204" pitchFamily="34" charset="-122"/>
                  <a:cs typeface="Arial" panose="020B0604020202020204" pitchFamily="34" charset="0"/>
                </a:rPr>
                <a:t>Key laboratories</a:t>
              </a:r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2" name="Text Box 20"/>
            <p:cNvSpPr txBox="1">
              <a:spLocks noChangeArrowheads="1"/>
            </p:cNvSpPr>
            <p:nvPr/>
          </p:nvSpPr>
          <p:spPr bwMode="auto">
            <a:xfrm>
              <a:off x="6917529" y="2521672"/>
              <a:ext cx="396875" cy="1933617"/>
            </a:xfrm>
            <a:prstGeom prst="rect">
              <a:avLst/>
            </a:prstGeom>
            <a:noFill/>
            <a:ln w="9525">
              <a:solidFill>
                <a:srgbClr val="418D8D"/>
              </a:solidFill>
              <a:miter lim="800000"/>
            </a:ln>
          </p:spPr>
          <p:txBody>
            <a:bodyPr vert="vert270" lIns="18000" rIns="18000" anchor="ctr"/>
            <a:lstStyle>
              <a:lvl1pPr marL="342900" indent="-342900"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t">
                <a:lnSpc>
                  <a:spcPts val="1100"/>
                </a:lnSpc>
                <a:buClr>
                  <a:schemeClr val="hlink"/>
                </a:buClr>
                <a:buFont typeface="Wingdings" panose="05000000000000000000" pitchFamily="2" charset="2"/>
                <a:buNone/>
                <a:defRPr/>
              </a:pPr>
              <a:r>
                <a: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微软雅黑" panose="020B0503020204020204" pitchFamily="34" charset="-122"/>
                  <a:cs typeface="Arial" panose="020B0604020202020204" pitchFamily="34" charset="0"/>
                </a:rPr>
                <a:t>Talent cultivation and</a:t>
              </a:r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</a:endParaRPr>
            </a:p>
            <a:p>
              <a:pPr algn="ctr" fontAlgn="t">
                <a:lnSpc>
                  <a:spcPts val="1100"/>
                </a:lnSpc>
                <a:buClr>
                  <a:schemeClr val="hlink"/>
                </a:buClr>
                <a:buFont typeface="Wingdings" panose="05000000000000000000" pitchFamily="2" charset="2"/>
                <a:buNone/>
                <a:defRPr/>
              </a:pPr>
              <a:r>
                <a: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微软雅黑" panose="020B0503020204020204" pitchFamily="34" charset="-122"/>
                  <a:cs typeface="Arial" panose="020B0604020202020204" pitchFamily="34" charset="0"/>
                </a:rPr>
                <a:t>incentive</a:t>
              </a:r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微软雅黑" panose="020B0503020204020204" pitchFamily="34" charset="-122"/>
                  <a:cs typeface="Arial" panose="020B0604020202020204" pitchFamily="34" charset="0"/>
                </a:rPr>
                <a:t>policies</a:t>
              </a:r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3" name="Text Box 21"/>
            <p:cNvSpPr txBox="1">
              <a:spLocks noChangeArrowheads="1"/>
            </p:cNvSpPr>
            <p:nvPr/>
          </p:nvSpPr>
          <p:spPr bwMode="auto">
            <a:xfrm>
              <a:off x="4985542" y="3774935"/>
              <a:ext cx="1727200" cy="671371"/>
            </a:xfrm>
            <a:prstGeom prst="rect">
              <a:avLst/>
            </a:prstGeom>
            <a:noFill/>
            <a:ln w="9525">
              <a:solidFill>
                <a:srgbClr val="418D8D"/>
              </a:solidFill>
              <a:miter lim="800000"/>
            </a:ln>
          </p:spPr>
          <p:txBody>
            <a:bodyPr lIns="18000" rIns="18000" anchor="ctr"/>
            <a:lstStyle>
              <a:lvl1pPr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buClr>
                  <a:schemeClr val="hlink"/>
                </a:buClr>
                <a:buFont typeface="Wingdings" panose="05000000000000000000" pitchFamily="2" charset="2"/>
                <a:buNone/>
                <a:defRPr/>
              </a:pPr>
              <a:r>
                <a: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微软雅黑" panose="020B0503020204020204" pitchFamily="34" charset="-122"/>
                  <a:cs typeface="Arial" panose="020B0604020202020204" pitchFamily="34" charset="0"/>
                </a:rPr>
                <a:t>Pilot</a:t>
              </a:r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</a:endParaRPr>
            </a:p>
            <a:p>
              <a:pPr algn="ctr">
                <a:buClr>
                  <a:schemeClr val="hlink"/>
                </a:buClr>
                <a:buFont typeface="Wingdings" panose="05000000000000000000" pitchFamily="2" charset="2"/>
                <a:buNone/>
                <a:defRPr/>
              </a:pPr>
              <a:r>
                <a: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微软雅黑" panose="020B0503020204020204" pitchFamily="34" charset="-122"/>
                  <a:cs typeface="Arial" panose="020B0604020202020204" pitchFamily="34" charset="0"/>
                </a:rPr>
                <a:t>(test) bases</a:t>
              </a:r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4" name="Text Box 22"/>
            <p:cNvSpPr txBox="1">
              <a:spLocks noChangeArrowheads="1"/>
            </p:cNvSpPr>
            <p:nvPr/>
          </p:nvSpPr>
          <p:spPr bwMode="auto">
            <a:xfrm>
              <a:off x="1160462" y="3790806"/>
              <a:ext cx="1728788" cy="655499"/>
            </a:xfrm>
            <a:prstGeom prst="rect">
              <a:avLst/>
            </a:prstGeom>
            <a:noFill/>
            <a:ln w="9525">
              <a:solidFill>
                <a:srgbClr val="418D8D"/>
              </a:solidFill>
              <a:miter lim="800000"/>
            </a:ln>
          </p:spPr>
          <p:txBody>
            <a:bodyPr lIns="18000" rIns="18000" anchor="ctr"/>
            <a:lstStyle>
              <a:lvl1pPr marL="342900" indent="-342900"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ts val="1100"/>
                </a:lnSpc>
                <a:buClr>
                  <a:schemeClr val="hlink"/>
                </a:buClr>
                <a:defRPr/>
              </a:pPr>
              <a:r>
                <a:rPr lang="en-US" altLang="zh-CN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微软雅黑" panose="020B0503020204020204" pitchFamily="34" charset="-122"/>
                  <a:cs typeface="Arial" panose="020B0604020202020204" pitchFamily="34" charset="0"/>
                </a:rPr>
                <a:t>Featured technology</a:t>
              </a:r>
              <a:endPara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</a:endParaRPr>
            </a:p>
            <a:p>
              <a:pPr algn="ctr">
                <a:lnSpc>
                  <a:spcPts val="1100"/>
                </a:lnSpc>
                <a:buClr>
                  <a:schemeClr val="hlink"/>
                </a:buClr>
                <a:defRPr/>
              </a:pPr>
              <a:r>
                <a:rPr lang="en-US" altLang="zh-CN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微软雅黑" panose="020B0503020204020204" pitchFamily="34" charset="-122"/>
                  <a:cs typeface="Arial" panose="020B0604020202020204" pitchFamily="34" charset="0"/>
                </a:rPr>
                <a:t>centers o</a:t>
              </a:r>
              <a:r>
                <a: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微软雅黑" panose="020B0503020204020204" pitchFamily="34" charset="-122"/>
                  <a:cs typeface="Arial" panose="020B0604020202020204" pitchFamily="34" charset="0"/>
                </a:rPr>
                <a:t>f regional</a:t>
              </a:r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</a:endParaRPr>
            </a:p>
            <a:p>
              <a:pPr algn="ctr">
                <a:lnSpc>
                  <a:spcPts val="1100"/>
                </a:lnSpc>
                <a:buClr>
                  <a:schemeClr val="hlink"/>
                </a:buClr>
                <a:defRPr/>
              </a:pPr>
              <a:r>
                <a: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微软雅黑" panose="020B0503020204020204" pitchFamily="34" charset="-122"/>
                  <a:cs typeface="Arial" panose="020B0604020202020204" pitchFamily="34" charset="0"/>
                </a:rPr>
                <a:t>company research</a:t>
              </a:r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</a:endParaRPr>
            </a:p>
            <a:p>
              <a:pPr algn="ctr">
                <a:lnSpc>
                  <a:spcPts val="1100"/>
                </a:lnSpc>
                <a:buClr>
                  <a:schemeClr val="hlink"/>
                </a:buClr>
                <a:defRPr/>
              </a:pPr>
              <a:r>
                <a: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微软雅黑" panose="020B0503020204020204" pitchFamily="34" charset="-122"/>
                  <a:cs typeface="Arial" panose="020B0604020202020204" pitchFamily="34" charset="0"/>
                </a:rPr>
                <a:t>institutes</a:t>
              </a:r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5" name="Text Box 23"/>
            <p:cNvSpPr txBox="1">
              <a:spLocks noChangeArrowheads="1"/>
            </p:cNvSpPr>
            <p:nvPr/>
          </p:nvSpPr>
          <p:spPr bwMode="auto">
            <a:xfrm>
              <a:off x="7578721" y="2521672"/>
              <a:ext cx="404813" cy="1933617"/>
            </a:xfrm>
            <a:prstGeom prst="rect">
              <a:avLst/>
            </a:prstGeom>
            <a:noFill/>
            <a:ln w="9525">
              <a:solidFill>
                <a:srgbClr val="418D8D"/>
              </a:solidFill>
              <a:miter lim="800000"/>
            </a:ln>
          </p:spPr>
          <p:txBody>
            <a:bodyPr vert="vert270" lIns="18000" rIns="18000" anchor="ctr"/>
            <a:lstStyle>
              <a:lvl1pPr marL="342900" indent="-342900"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t">
                <a:buClr>
                  <a:schemeClr val="hlink"/>
                </a:buClr>
                <a:buFont typeface="Wingdings" panose="05000000000000000000" pitchFamily="2" charset="2"/>
                <a:buNone/>
                <a:defRPr/>
              </a:pPr>
              <a:r>
                <a: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微软雅黑" panose="020B0503020204020204" pitchFamily="34" charset="-122"/>
                  <a:cs typeface="Arial" panose="020B0604020202020204" pitchFamily="34" charset="0"/>
                </a:rPr>
                <a:t>S&amp;T investment and</a:t>
              </a:r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</a:endParaRPr>
            </a:p>
            <a:p>
              <a:pPr algn="ctr" fontAlgn="t">
                <a:buClr>
                  <a:schemeClr val="hlink"/>
                </a:buClr>
                <a:buFont typeface="Wingdings" panose="05000000000000000000" pitchFamily="2" charset="2"/>
                <a:buNone/>
                <a:defRPr/>
              </a:pPr>
              <a:r>
                <a: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微软雅黑" panose="020B0503020204020204" pitchFamily="34" charset="-122"/>
                  <a:cs typeface="Arial" panose="020B0604020202020204" pitchFamily="34" charset="0"/>
                </a:rPr>
                <a:t>cooperation</a:t>
              </a:r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6" name="Text Box 24"/>
            <p:cNvSpPr txBox="1">
              <a:spLocks noChangeArrowheads="1"/>
            </p:cNvSpPr>
            <p:nvPr/>
          </p:nvSpPr>
          <p:spPr bwMode="auto">
            <a:xfrm>
              <a:off x="8242299" y="2512688"/>
              <a:ext cx="406400" cy="1942601"/>
            </a:xfrm>
            <a:prstGeom prst="rect">
              <a:avLst/>
            </a:prstGeom>
            <a:noFill/>
            <a:ln w="9525">
              <a:solidFill>
                <a:srgbClr val="418D8D"/>
              </a:solidFill>
              <a:miter lim="800000"/>
            </a:ln>
          </p:spPr>
          <p:txBody>
            <a:bodyPr vert="vert270" lIns="18000" rIns="18000" anchor="ctr"/>
            <a:lstStyle>
              <a:lvl1pPr marL="342900" indent="-342900"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t">
                <a:buClr>
                  <a:schemeClr val="hlink"/>
                </a:buClr>
                <a:buFont typeface="Wingdings" panose="05000000000000000000" pitchFamily="2" charset="2"/>
                <a:buNone/>
                <a:defRPr/>
              </a:pPr>
              <a:r>
                <a: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微软雅黑" panose="020B0503020204020204" pitchFamily="34" charset="-122"/>
                  <a:cs typeface="Arial" panose="020B0604020202020204" pitchFamily="34" charset="0"/>
                </a:rPr>
                <a:t>S&amp;T system and</a:t>
              </a:r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</a:endParaRPr>
            </a:p>
            <a:p>
              <a:pPr algn="ctr" fontAlgn="t">
                <a:buClr>
                  <a:schemeClr val="hlink"/>
                </a:buClr>
                <a:buFont typeface="Wingdings" panose="05000000000000000000" pitchFamily="2" charset="2"/>
                <a:buNone/>
                <a:defRPr/>
              </a:pPr>
              <a:r>
                <a: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微软雅黑" panose="020B0503020204020204" pitchFamily="34" charset="-122"/>
                  <a:cs typeface="Arial" panose="020B0604020202020204" pitchFamily="34" charset="0"/>
                </a:rPr>
                <a:t>information platform</a:t>
              </a:r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7" name="Text Box 35"/>
            <p:cNvSpPr txBox="1">
              <a:spLocks noChangeArrowheads="1"/>
            </p:cNvSpPr>
            <p:nvPr/>
          </p:nvSpPr>
          <p:spPr bwMode="auto">
            <a:xfrm>
              <a:off x="1160462" y="2652810"/>
              <a:ext cx="1728788" cy="623756"/>
            </a:xfrm>
            <a:prstGeom prst="rect">
              <a:avLst/>
            </a:prstGeom>
            <a:noFill/>
            <a:ln w="9525">
              <a:solidFill>
                <a:srgbClr val="418D8D"/>
              </a:solidFill>
              <a:miter lim="800000"/>
            </a:ln>
          </p:spPr>
          <p:txBody>
            <a:bodyPr lIns="18000" rIns="18000" anchor="ctr"/>
            <a:lstStyle>
              <a:lvl1pPr marL="342900" indent="-342900"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45000"/>
                </a:lnSpc>
                <a:buClr>
                  <a:schemeClr val="hlink"/>
                </a:buClr>
                <a:buFont typeface="Wingdings" panose="05000000000000000000" pitchFamily="2" charset="2"/>
                <a:buNone/>
                <a:defRPr/>
              </a:pPr>
              <a:r>
                <a: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微软雅黑" panose="020B0503020204020204" pitchFamily="34" charset="-122"/>
                  <a:cs typeface="Arial" panose="020B0604020202020204" pitchFamily="34" charset="0"/>
                </a:rPr>
                <a:t>Research institutes</a:t>
              </a:r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</a:endParaRPr>
            </a:p>
            <a:p>
              <a:pPr algn="ctr">
                <a:lnSpc>
                  <a:spcPct val="145000"/>
                </a:lnSpc>
                <a:buClr>
                  <a:schemeClr val="hlink"/>
                </a:buClr>
                <a:buFont typeface="Wingdings" panose="05000000000000000000" pitchFamily="2" charset="2"/>
                <a:buNone/>
                <a:defRPr/>
              </a:pPr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8" name="Text Box 36"/>
            <p:cNvSpPr txBox="1">
              <a:spLocks noChangeArrowheads="1"/>
            </p:cNvSpPr>
            <p:nvPr/>
          </p:nvSpPr>
          <p:spPr bwMode="auto">
            <a:xfrm>
              <a:off x="2956158" y="1168744"/>
              <a:ext cx="3795613" cy="395916"/>
            </a:xfrm>
            <a:prstGeom prst="rect">
              <a:avLst/>
            </a:prstGeom>
            <a:noFill/>
            <a:ln w="9525">
              <a:solidFill>
                <a:srgbClr val="418D8D"/>
              </a:solidFill>
              <a:miter lim="800000"/>
            </a:ln>
          </p:spPr>
          <p:txBody>
            <a:bodyPr lIns="18000" rIns="18000" anchor="ctr"/>
            <a:lstStyle>
              <a:lvl1pPr marL="342900" indent="-342900"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ts val="1500"/>
                </a:lnSpc>
                <a:buClr>
                  <a:schemeClr val="hlink"/>
                </a:buClr>
                <a:buFont typeface="Wingdings" panose="05000000000000000000" pitchFamily="2" charset="2"/>
                <a:buNone/>
                <a:defRPr/>
              </a:pPr>
              <a:r>
                <a:rPr lang="en-US" sz="1500" b="1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微软雅黑" panose="020B0503020204020204" pitchFamily="34" charset="-122"/>
                  <a:cs typeface="Arial" panose="020B0604020202020204" pitchFamily="34" charset="0"/>
                </a:rPr>
                <a:t>Technology Innovation System of CNPC</a:t>
              </a:r>
              <a:endParaRPr lang="en-US" sz="1500" b="1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2" name="TextBox 34"/>
            <p:cNvSpPr txBox="1">
              <a:spLocks noChangeArrowheads="1"/>
            </p:cNvSpPr>
            <p:nvPr/>
          </p:nvSpPr>
          <p:spPr bwMode="auto">
            <a:xfrm>
              <a:off x="92076" y="2726439"/>
              <a:ext cx="116538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r>
                <a: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微软雅黑" panose="020B0503020204020204" pitchFamily="34" charset="-122"/>
                  <a:cs typeface="Arial" panose="020B0604020202020204" pitchFamily="34" charset="0"/>
                </a:rPr>
                <a:t>Headquarters</a:t>
              </a:r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</a:endParaRPr>
            </a:p>
            <a:p>
              <a:pPr algn="ctr">
                <a:defRPr/>
              </a:pPr>
              <a:r>
                <a: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微软雅黑" panose="020B0503020204020204" pitchFamily="34" charset="-122"/>
                  <a:cs typeface="Arial" panose="020B0604020202020204" pitchFamily="34" charset="0"/>
                </a:rPr>
                <a:t>Level</a:t>
              </a:r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3" name="TextBox 35"/>
            <p:cNvSpPr txBox="1">
              <a:spLocks noChangeArrowheads="1"/>
            </p:cNvSpPr>
            <p:nvPr/>
          </p:nvSpPr>
          <p:spPr bwMode="auto">
            <a:xfrm>
              <a:off x="495301" y="3855840"/>
              <a:ext cx="609600" cy="461665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r>
                <a: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微软雅黑" panose="020B0503020204020204" pitchFamily="34" charset="-122"/>
                  <a:cs typeface="Arial" panose="020B0604020202020204" pitchFamily="34" charset="0"/>
                </a:rPr>
                <a:t>Local</a:t>
              </a:r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</a:endParaRPr>
            </a:p>
            <a:p>
              <a:pPr>
                <a:defRPr/>
              </a:pPr>
              <a:r>
                <a: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微软雅黑" panose="020B0503020204020204" pitchFamily="34" charset="-122"/>
                  <a:cs typeface="Arial" panose="020B0604020202020204" pitchFamily="34" charset="0"/>
                </a:rPr>
                <a:t>Level</a:t>
              </a:r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4" name="文本框 1"/>
            <p:cNvSpPr txBox="1">
              <a:spLocks noChangeArrowheads="1"/>
            </p:cNvSpPr>
            <p:nvPr/>
          </p:nvSpPr>
          <p:spPr bwMode="auto">
            <a:xfrm>
              <a:off x="1774992" y="2945531"/>
              <a:ext cx="546945" cy="369332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9pPr>
            </a:lstStyle>
            <a:p>
              <a:r>
                <a:rPr lang="en-US" b="1" dirty="0">
                  <a:solidFill>
                    <a:srgbClr val="F38D0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  <a:r>
                <a:rPr lang="en-US" sz="2400" baseline="300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+5</a:t>
              </a:r>
              <a:endParaRPr lang="en-US" sz="2400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8" name="直接连接符 37"/>
            <p:cNvCxnSpPr>
              <a:stCxn id="6" idx="2"/>
              <a:endCxn id="17" idx="0"/>
            </p:cNvCxnSpPr>
            <p:nvPr/>
          </p:nvCxnSpPr>
          <p:spPr>
            <a:xfrm>
              <a:off x="2024856" y="2268881"/>
              <a:ext cx="0" cy="383929"/>
            </a:xfrm>
            <a:prstGeom prst="line">
              <a:avLst/>
            </a:prstGeom>
            <a:ln w="12700">
              <a:solidFill>
                <a:srgbClr val="0066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>
              <a:stCxn id="5" idx="2"/>
              <a:endCxn id="9" idx="0"/>
            </p:cNvCxnSpPr>
            <p:nvPr/>
          </p:nvCxnSpPr>
          <p:spPr>
            <a:xfrm>
              <a:off x="3938363" y="2268881"/>
              <a:ext cx="0" cy="374414"/>
            </a:xfrm>
            <a:prstGeom prst="line">
              <a:avLst/>
            </a:prstGeom>
            <a:ln w="12700">
              <a:solidFill>
                <a:srgbClr val="0066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>
              <a:stCxn id="7" idx="2"/>
              <a:endCxn id="11" idx="0"/>
            </p:cNvCxnSpPr>
            <p:nvPr/>
          </p:nvCxnSpPr>
          <p:spPr>
            <a:xfrm>
              <a:off x="5849142" y="2268881"/>
              <a:ext cx="0" cy="383929"/>
            </a:xfrm>
            <a:prstGeom prst="line">
              <a:avLst/>
            </a:prstGeom>
            <a:ln w="12700">
              <a:solidFill>
                <a:srgbClr val="0066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>
              <a:stCxn id="17" idx="2"/>
              <a:endCxn id="14" idx="0"/>
            </p:cNvCxnSpPr>
            <p:nvPr/>
          </p:nvCxnSpPr>
          <p:spPr>
            <a:xfrm>
              <a:off x="2024856" y="3276566"/>
              <a:ext cx="0" cy="514240"/>
            </a:xfrm>
            <a:prstGeom prst="line">
              <a:avLst/>
            </a:prstGeom>
            <a:ln w="12700">
              <a:solidFill>
                <a:srgbClr val="0066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>
              <a:stCxn id="9" idx="2"/>
              <a:endCxn id="10" idx="0"/>
            </p:cNvCxnSpPr>
            <p:nvPr/>
          </p:nvCxnSpPr>
          <p:spPr>
            <a:xfrm>
              <a:off x="3938363" y="3267051"/>
              <a:ext cx="0" cy="512106"/>
            </a:xfrm>
            <a:prstGeom prst="line">
              <a:avLst/>
            </a:prstGeom>
            <a:ln w="12700">
              <a:solidFill>
                <a:srgbClr val="0066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/>
            <p:cNvCxnSpPr>
              <a:stCxn id="11" idx="2"/>
              <a:endCxn id="13" idx="0"/>
            </p:cNvCxnSpPr>
            <p:nvPr/>
          </p:nvCxnSpPr>
          <p:spPr>
            <a:xfrm>
              <a:off x="5849142" y="3276566"/>
              <a:ext cx="0" cy="498369"/>
            </a:xfrm>
            <a:prstGeom prst="line">
              <a:avLst/>
            </a:prstGeom>
            <a:ln w="12700">
              <a:solidFill>
                <a:srgbClr val="0066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接连接符 68"/>
            <p:cNvCxnSpPr>
              <a:stCxn id="8" idx="2"/>
              <a:endCxn id="15" idx="0"/>
            </p:cNvCxnSpPr>
            <p:nvPr/>
          </p:nvCxnSpPr>
          <p:spPr>
            <a:xfrm flipH="1">
              <a:off x="7781128" y="2268881"/>
              <a:ext cx="3971" cy="252791"/>
            </a:xfrm>
            <a:prstGeom prst="line">
              <a:avLst/>
            </a:prstGeom>
            <a:ln w="12700">
              <a:solidFill>
                <a:srgbClr val="0066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接连接符 74"/>
            <p:cNvCxnSpPr>
              <a:stCxn id="8" idx="2"/>
            </p:cNvCxnSpPr>
            <p:nvPr/>
          </p:nvCxnSpPr>
          <p:spPr>
            <a:xfrm flipH="1">
              <a:off x="7119145" y="2268881"/>
              <a:ext cx="665954" cy="252791"/>
            </a:xfrm>
            <a:prstGeom prst="line">
              <a:avLst/>
            </a:prstGeom>
            <a:ln w="12700">
              <a:solidFill>
                <a:srgbClr val="0066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接连接符 75"/>
            <p:cNvCxnSpPr>
              <a:stCxn id="8" idx="2"/>
              <a:endCxn id="16" idx="0"/>
            </p:cNvCxnSpPr>
            <p:nvPr/>
          </p:nvCxnSpPr>
          <p:spPr>
            <a:xfrm>
              <a:off x="7785099" y="2268881"/>
              <a:ext cx="660400" cy="243807"/>
            </a:xfrm>
            <a:prstGeom prst="line">
              <a:avLst/>
            </a:prstGeom>
            <a:ln w="12700">
              <a:solidFill>
                <a:srgbClr val="0066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接连接符 80"/>
            <p:cNvCxnSpPr>
              <a:stCxn id="18" idx="2"/>
              <a:endCxn id="5" idx="0"/>
            </p:cNvCxnSpPr>
            <p:nvPr/>
          </p:nvCxnSpPr>
          <p:spPr>
            <a:xfrm flipH="1">
              <a:off x="3938363" y="1564660"/>
              <a:ext cx="915602" cy="309017"/>
            </a:xfrm>
            <a:prstGeom prst="line">
              <a:avLst/>
            </a:prstGeom>
            <a:ln w="12700">
              <a:solidFill>
                <a:srgbClr val="0066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接连接符 83"/>
            <p:cNvCxnSpPr>
              <a:stCxn id="18" idx="2"/>
              <a:endCxn id="6" idx="0"/>
            </p:cNvCxnSpPr>
            <p:nvPr/>
          </p:nvCxnSpPr>
          <p:spPr>
            <a:xfrm flipH="1">
              <a:off x="2024856" y="1564660"/>
              <a:ext cx="2829109" cy="309017"/>
            </a:xfrm>
            <a:prstGeom prst="line">
              <a:avLst/>
            </a:prstGeom>
            <a:ln w="12700">
              <a:solidFill>
                <a:srgbClr val="0066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接连接符 86"/>
            <p:cNvCxnSpPr>
              <a:stCxn id="18" idx="2"/>
              <a:endCxn id="7" idx="0"/>
            </p:cNvCxnSpPr>
            <p:nvPr/>
          </p:nvCxnSpPr>
          <p:spPr>
            <a:xfrm>
              <a:off x="4853965" y="1564660"/>
              <a:ext cx="995177" cy="309017"/>
            </a:xfrm>
            <a:prstGeom prst="line">
              <a:avLst/>
            </a:prstGeom>
            <a:ln w="12700">
              <a:solidFill>
                <a:srgbClr val="0066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接连接符 89"/>
            <p:cNvCxnSpPr>
              <a:stCxn id="18" idx="2"/>
              <a:endCxn id="8" idx="0"/>
            </p:cNvCxnSpPr>
            <p:nvPr/>
          </p:nvCxnSpPr>
          <p:spPr>
            <a:xfrm>
              <a:off x="4853965" y="1564660"/>
              <a:ext cx="2931134" cy="309017"/>
            </a:xfrm>
            <a:prstGeom prst="line">
              <a:avLst/>
            </a:prstGeom>
            <a:ln w="12700">
              <a:solidFill>
                <a:srgbClr val="0066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接连接符 92"/>
            <p:cNvCxnSpPr/>
            <p:nvPr/>
          </p:nvCxnSpPr>
          <p:spPr>
            <a:xfrm flipV="1">
              <a:off x="495301" y="3549802"/>
              <a:ext cx="6308947" cy="14069"/>
            </a:xfrm>
            <a:prstGeom prst="line">
              <a:avLst/>
            </a:prstGeom>
            <a:ln w="2222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8388424" y="4813161"/>
            <a:ext cx="611088" cy="273844"/>
          </a:xfrm>
        </p:spPr>
        <p:txBody>
          <a:bodyPr/>
          <a:lstStyle/>
          <a:p>
            <a:pPr algn="r"/>
            <a:fld id="{C47CCAEA-CFEA-4B86-887B-1EED8C07A66C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323848" y="918329"/>
            <a:ext cx="6569997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9pPr>
          </a:lstStyle>
          <a:p>
            <a:pPr lvl="0"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Technology </a:t>
            </a:r>
            <a:r>
              <a:rPr kumimoji="0" lang="en-US" sz="1800" b="1" i="0" u="none" strike="noStrike" cap="none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Innovation System</a:t>
            </a:r>
            <a:r>
              <a:rPr kumimoji="0" lang="en-US" sz="1800" i="0" u="none" strike="noStrike" cap="none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- Organizational Structure</a:t>
            </a:r>
            <a:endParaRPr kumimoji="0" lang="en-US" sz="1800" i="0" u="none" strike="noStrike" cap="none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5" name="Rectangle 3"/>
          <p:cNvSpPr/>
          <p:nvPr/>
        </p:nvSpPr>
        <p:spPr>
          <a:xfrm>
            <a:off x="323849" y="1285566"/>
            <a:ext cx="8566151" cy="609909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algn="just">
              <a:buClr>
                <a:srgbClr val="FF0000"/>
              </a:buClr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As of 2022, there are 4,721 research staff directly employed by the research institutes of CNPC, accounting for 20.2% of the total research staff across all three levels of research organizations.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100" name="组合 99"/>
          <p:cNvGrpSpPr/>
          <p:nvPr/>
        </p:nvGrpSpPr>
        <p:grpSpPr>
          <a:xfrm>
            <a:off x="427442" y="1767758"/>
            <a:ext cx="8349468" cy="2760838"/>
            <a:chOff x="427442" y="1767758"/>
            <a:chExt cx="8349468" cy="2760838"/>
          </a:xfrm>
        </p:grpSpPr>
        <p:sp>
          <p:nvSpPr>
            <p:cNvPr id="40" name="Rectangle 5"/>
            <p:cNvSpPr/>
            <p:nvPr/>
          </p:nvSpPr>
          <p:spPr>
            <a:xfrm>
              <a:off x="427442" y="2715744"/>
              <a:ext cx="1131791" cy="954107"/>
            </a:xfrm>
            <a:prstGeom prst="rect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000" dirty="0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8</a:t>
              </a:r>
              <a:r>
                <a:rPr lang="en-US" sz="2000" baseline="30000" dirty="0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+</a:t>
              </a:r>
              <a:r>
                <a:rPr lang="en-US" sz="2000" baseline="30000" dirty="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5</a:t>
              </a:r>
              <a:endParaRPr lang="en-US" sz="2000" baseline="300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  <a:p>
              <a:pPr algn="ctr"/>
              <a:r>
                <a:rPr lang="en-US" dirty="0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research institutes</a:t>
              </a:r>
              <a:endParaRPr lang="en-US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1" name="Rectangle 8"/>
            <p:cNvSpPr/>
            <p:nvPr/>
          </p:nvSpPr>
          <p:spPr>
            <a:xfrm>
              <a:off x="2432654" y="2113274"/>
              <a:ext cx="396000" cy="2160000"/>
            </a:xfrm>
            <a:prstGeom prst="rect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vert="vert270" lIns="18000" rIns="18000"/>
            <a:lstStyle/>
            <a:p>
              <a:pPr algn="ctr">
                <a:lnSpc>
                  <a:spcPct val="90000"/>
                </a:lnSpc>
              </a:pPr>
              <a:r>
                <a:rPr lang="en-US" sz="1100" dirty="0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Research Institute of Petroleum Exploration &amp;Development</a:t>
              </a:r>
              <a:endParaRPr lang="en-US" sz="1100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71" name="Rectangle 11"/>
            <p:cNvSpPr>
              <a:spLocks noChangeArrowheads="1"/>
            </p:cNvSpPr>
            <p:nvPr/>
          </p:nvSpPr>
          <p:spPr bwMode="auto">
            <a:xfrm>
              <a:off x="5902470" y="2113273"/>
              <a:ext cx="396000" cy="216000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</a:ln>
          </p:spPr>
          <p:txBody>
            <a:bodyPr vert="vert270" lIns="18000" rIns="18000"/>
            <a:lstStyle>
              <a:lvl1pPr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b="0" i="0" u="none" strike="noStrike" cap="none" normalizeH="0" baseline="0" noProof="0" dirty="0">
                  <a:ln>
                    <a:noFill/>
                  </a:ln>
                  <a:solidFill>
                    <a:srgbClr val="C00000"/>
                  </a:solidFill>
                  <a:uLnTx/>
                  <a:uFillTx/>
                  <a:ea typeface="微软雅黑" panose="020B0503020204020204" pitchFamily="34" charset="-122"/>
                  <a:cs typeface="Arial" panose="020B0604020202020204" pitchFamily="34" charset="0"/>
                </a:rPr>
                <a:t>Petrochemical Research Institute</a:t>
              </a:r>
              <a:endParaRPr kumimoji="0" lang="en-US" b="0" i="0" u="none" strike="noStrike" cap="none" normalizeH="0" baseline="0" noProof="0" dirty="0">
                <a:ln>
                  <a:noFill/>
                </a:ln>
                <a:solidFill>
                  <a:srgbClr val="C00000"/>
                </a:solidFill>
                <a:uLnTx/>
                <a:uFillTx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4" name="Rectangle 14"/>
            <p:cNvSpPr/>
            <p:nvPr/>
          </p:nvSpPr>
          <p:spPr>
            <a:xfrm>
              <a:off x="7389534" y="2113274"/>
              <a:ext cx="396000" cy="2160000"/>
            </a:xfrm>
            <a:prstGeom prst="rect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vert="vert270" lIns="18000" rIns="18000"/>
            <a:lstStyle/>
            <a:p>
              <a:pPr algn="ctr">
                <a:lnSpc>
                  <a:spcPct val="90000"/>
                </a:lnSpc>
              </a:pPr>
              <a:r>
                <a:rPr lang="en-US" sz="1200" dirty="0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Safety and Environmental Protection Research Institute</a:t>
              </a:r>
              <a:endParaRPr lang="en-US" sz="1200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8" name="Rectangle 18"/>
            <p:cNvSpPr/>
            <p:nvPr/>
          </p:nvSpPr>
          <p:spPr>
            <a:xfrm>
              <a:off x="4415406" y="2113274"/>
              <a:ext cx="396000" cy="2160000"/>
            </a:xfrm>
            <a:prstGeom prst="rect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vert="vert270" lIns="18000" rIns="18000"/>
            <a:lstStyle/>
            <a:p>
              <a:pPr algn="ctr">
                <a:lnSpc>
                  <a:spcPct val="90000"/>
                </a:lnSpc>
              </a:pPr>
              <a:r>
                <a:rPr lang="en-US" sz="1200" dirty="0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Materials Engineering Research Institute</a:t>
              </a:r>
              <a:endParaRPr lang="en-US" sz="1200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9" name="Rectangle 20"/>
            <p:cNvSpPr/>
            <p:nvPr/>
          </p:nvSpPr>
          <p:spPr>
            <a:xfrm>
              <a:off x="3424030" y="2113274"/>
              <a:ext cx="396000" cy="2160000"/>
            </a:xfrm>
            <a:prstGeom prst="rect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vert="vert270" lIns="18000" rIns="18000"/>
            <a:lstStyle/>
            <a:p>
              <a:pPr algn="ctr">
                <a:lnSpc>
                  <a:spcPct val="90000"/>
                </a:lnSpc>
              </a:pPr>
              <a:r>
                <a:rPr lang="en-US" sz="1200" dirty="0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Planning Institute</a:t>
              </a:r>
              <a:endParaRPr lang="en-US" sz="1200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50" name="Rectangle 23"/>
            <p:cNvSpPr/>
            <p:nvPr/>
          </p:nvSpPr>
          <p:spPr>
            <a:xfrm>
              <a:off x="3919718" y="2113274"/>
              <a:ext cx="396000" cy="2160000"/>
            </a:xfrm>
            <a:prstGeom prst="rect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vert="vert270" lIns="18000" rIns="18000"/>
            <a:lstStyle/>
            <a:p>
              <a:pPr algn="ctr">
                <a:lnSpc>
                  <a:spcPct val="90000"/>
                </a:lnSpc>
              </a:pPr>
              <a:r>
                <a:rPr lang="en-US" sz="1200" dirty="0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Economic and Technical Research Institute</a:t>
              </a:r>
              <a:endParaRPr lang="en-US" sz="1200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51" name="Rectangle 27"/>
            <p:cNvSpPr/>
            <p:nvPr/>
          </p:nvSpPr>
          <p:spPr>
            <a:xfrm>
              <a:off x="4911094" y="2113274"/>
              <a:ext cx="396000" cy="2160000"/>
            </a:xfrm>
            <a:prstGeom prst="rect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vert="vert270" lIns="18000" rIns="18000"/>
            <a:lstStyle/>
            <a:p>
              <a:pPr algn="ctr">
                <a:lnSpc>
                  <a:spcPct val="90000"/>
                </a:lnSpc>
              </a:pPr>
              <a:r>
                <a:rPr lang="en-US" sz="1200" dirty="0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Engineering Technology Research Institute</a:t>
              </a:r>
              <a:endParaRPr lang="en-US" sz="1200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52" name="AutoShape 28"/>
            <p:cNvSpPr/>
            <p:nvPr/>
          </p:nvSpPr>
          <p:spPr>
            <a:xfrm>
              <a:off x="1588714" y="2832428"/>
              <a:ext cx="828657" cy="720741"/>
            </a:xfrm>
            <a:custGeom>
              <a:avLst/>
              <a:gdLst>
                <a:gd name="txL" fmla="*/ 3361 w 21600"/>
                <a:gd name="txT" fmla="*/ 5424 h 21600"/>
                <a:gd name="txR" fmla="*/ 18911 w 21600"/>
                <a:gd name="txB" fmla="*/ 16224 h 21600"/>
              </a:gdLst>
              <a:ahLst/>
              <a:cxnLst>
                <a:cxn ang="17694720">
                  <a:pos x="0" y="0"/>
                </a:cxn>
                <a:cxn ang="11796480">
                  <a:pos x="0" y="0"/>
                </a:cxn>
                <a:cxn ang="589824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noFill/>
            <a:ln w="28575" cap="flat" cmpd="sng">
              <a:solidFill>
                <a:srgbClr val="000000">
                  <a:alpha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53" name="Rectangle 14"/>
            <p:cNvSpPr/>
            <p:nvPr/>
          </p:nvSpPr>
          <p:spPr>
            <a:xfrm>
              <a:off x="7885222" y="2113274"/>
              <a:ext cx="396000" cy="2160000"/>
            </a:xfrm>
            <a:prstGeom prst="rect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vert="vert270" lIns="18000" rIns="18000"/>
            <a:lstStyle/>
            <a:p>
              <a:pPr algn="ctr">
                <a:lnSpc>
                  <a:spcPct val="90000"/>
                </a:lnSpc>
              </a:pPr>
              <a:r>
                <a:rPr lang="en-US" sz="1200" dirty="0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Kunlun Digital Technology Co., Ltd.</a:t>
              </a:r>
              <a:endParaRPr lang="en-US" sz="1200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54" name="Rectangle 8"/>
            <p:cNvSpPr/>
            <p:nvPr/>
          </p:nvSpPr>
          <p:spPr>
            <a:xfrm>
              <a:off x="2928342" y="2368595"/>
              <a:ext cx="396000" cy="2160000"/>
            </a:xfrm>
            <a:prstGeom prst="rect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vert="vert270" lIns="18000" rIns="18000"/>
            <a:lstStyle/>
            <a:p>
              <a:pPr algn="ctr"/>
              <a:r>
                <a:rPr lang="en-US" sz="1200" dirty="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Shenzhen New Energy Research Institute</a:t>
              </a:r>
              <a:endParaRPr lang="en-US" sz="12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55" name="Rectangle 11"/>
            <p:cNvSpPr/>
            <p:nvPr/>
          </p:nvSpPr>
          <p:spPr>
            <a:xfrm>
              <a:off x="6398158" y="2368595"/>
              <a:ext cx="396000" cy="2160000"/>
            </a:xfrm>
            <a:prstGeom prst="rect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vert="vert270" lIns="18000" rIns="18000"/>
            <a:lstStyle/>
            <a:p>
              <a:pPr algn="ctr"/>
              <a:r>
                <a:rPr lang="en-US" sz="1200" dirty="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Shanghai New Materials Research Institute</a:t>
              </a:r>
              <a:endParaRPr lang="en-US" sz="12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56" name="Rectangle 11"/>
            <p:cNvSpPr/>
            <p:nvPr/>
          </p:nvSpPr>
          <p:spPr>
            <a:xfrm>
              <a:off x="6893846" y="2368595"/>
              <a:ext cx="396000" cy="2160000"/>
            </a:xfrm>
            <a:prstGeom prst="rect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vert="vert270" lIns="18000" rIns="18000"/>
            <a:lstStyle/>
            <a:p>
              <a:pPr algn="ctr"/>
              <a:r>
                <a:rPr lang="en-US" sz="1200" dirty="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Japan New Materials Research Institute</a:t>
              </a:r>
              <a:endParaRPr lang="en-US" sz="12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cxnSp>
          <p:nvCxnSpPr>
            <p:cNvPr id="57" name="肘形连接符 2"/>
            <p:cNvCxnSpPr>
              <a:endCxn id="54" idx="0"/>
            </p:cNvCxnSpPr>
            <p:nvPr/>
          </p:nvCxnSpPr>
          <p:spPr>
            <a:xfrm>
              <a:off x="2626838" y="1913403"/>
              <a:ext cx="499504" cy="455192"/>
            </a:xfrm>
            <a:prstGeom prst="bentConnector2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肘形连接符 8"/>
            <p:cNvCxnSpPr>
              <a:endCxn id="56" idx="0"/>
            </p:cNvCxnSpPr>
            <p:nvPr/>
          </p:nvCxnSpPr>
          <p:spPr>
            <a:xfrm>
              <a:off x="6594644" y="1913135"/>
              <a:ext cx="497202" cy="455460"/>
            </a:xfrm>
            <a:prstGeom prst="bentConnector2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Rectangle 14"/>
            <p:cNvSpPr/>
            <p:nvPr/>
          </p:nvSpPr>
          <p:spPr>
            <a:xfrm>
              <a:off x="8380910" y="2368595"/>
              <a:ext cx="396000" cy="2160000"/>
            </a:xfrm>
            <a:prstGeom prst="rect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vert="vert270" lIns="18000" rIns="18000"/>
            <a:lstStyle/>
            <a:p>
              <a:pPr algn="ctr">
                <a:lnSpc>
                  <a:spcPct val="90000"/>
                </a:lnSpc>
              </a:pPr>
              <a:r>
                <a:rPr lang="en-US" sz="1200" dirty="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Dubai Research Institute</a:t>
              </a:r>
              <a:endParaRPr lang="en-US" sz="12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62" name="Rectangle 8"/>
            <p:cNvSpPr/>
            <p:nvPr/>
          </p:nvSpPr>
          <p:spPr>
            <a:xfrm>
              <a:off x="5406782" y="2368596"/>
              <a:ext cx="396000" cy="2160000"/>
            </a:xfrm>
            <a:prstGeom prst="rect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vert="vert270" lIns="18000" rIns="18000"/>
            <a:lstStyle/>
            <a:p>
              <a:pPr algn="ctr"/>
              <a:r>
                <a:rPr lang="en-US" sz="1200" dirty="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Houston Technology Research Center</a:t>
              </a:r>
              <a:endParaRPr lang="en-US" sz="12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cxnSp>
          <p:nvCxnSpPr>
            <p:cNvPr id="63" name="肘形连接符 4"/>
            <p:cNvCxnSpPr/>
            <p:nvPr/>
          </p:nvCxnSpPr>
          <p:spPr>
            <a:xfrm rot="16200000" flipH="1">
              <a:off x="5478781" y="-746756"/>
              <a:ext cx="252000" cy="5948254"/>
            </a:xfrm>
            <a:prstGeom prst="bentConnector4">
              <a:avLst>
                <a:gd name="adj1" fmla="val -126613"/>
                <a:gd name="adj2" fmla="val 100024"/>
              </a:avLst>
            </a:prstGeom>
            <a:ln w="28575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接箭头连接符 81"/>
            <p:cNvCxnSpPr>
              <a:endCxn id="49" idx="0"/>
            </p:cNvCxnSpPr>
            <p:nvPr/>
          </p:nvCxnSpPr>
          <p:spPr>
            <a:xfrm>
              <a:off x="3622030" y="1779662"/>
              <a:ext cx="0" cy="333612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接箭头连接符 87"/>
            <p:cNvCxnSpPr>
              <a:endCxn id="50" idx="0"/>
            </p:cNvCxnSpPr>
            <p:nvPr/>
          </p:nvCxnSpPr>
          <p:spPr>
            <a:xfrm>
              <a:off x="4117718" y="1779661"/>
              <a:ext cx="0" cy="333613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直接箭头连接符 88"/>
            <p:cNvCxnSpPr>
              <a:endCxn id="48" idx="0"/>
            </p:cNvCxnSpPr>
            <p:nvPr/>
          </p:nvCxnSpPr>
          <p:spPr>
            <a:xfrm>
              <a:off x="4613406" y="1787179"/>
              <a:ext cx="0" cy="326095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直接箭头连接符 90"/>
            <p:cNvCxnSpPr/>
            <p:nvPr/>
          </p:nvCxnSpPr>
          <p:spPr>
            <a:xfrm>
              <a:off x="5100088" y="1787179"/>
              <a:ext cx="0" cy="333612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接箭头连接符 91"/>
            <p:cNvCxnSpPr/>
            <p:nvPr/>
          </p:nvCxnSpPr>
          <p:spPr>
            <a:xfrm>
              <a:off x="6098590" y="1787179"/>
              <a:ext cx="0" cy="333612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接箭头连接符 93"/>
            <p:cNvCxnSpPr/>
            <p:nvPr/>
          </p:nvCxnSpPr>
          <p:spPr>
            <a:xfrm>
              <a:off x="7587534" y="1767758"/>
              <a:ext cx="0" cy="333612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接箭头连接符 94"/>
            <p:cNvCxnSpPr/>
            <p:nvPr/>
          </p:nvCxnSpPr>
          <p:spPr>
            <a:xfrm>
              <a:off x="8076544" y="1787179"/>
              <a:ext cx="0" cy="333612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肘形连接符 2"/>
            <p:cNvCxnSpPr/>
            <p:nvPr/>
          </p:nvCxnSpPr>
          <p:spPr>
            <a:xfrm>
              <a:off x="5089865" y="1913403"/>
              <a:ext cx="499504" cy="455192"/>
            </a:xfrm>
            <a:prstGeom prst="bentConnector2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肘形连接符 2"/>
            <p:cNvCxnSpPr/>
            <p:nvPr/>
          </p:nvCxnSpPr>
          <p:spPr>
            <a:xfrm>
              <a:off x="6111433" y="1913403"/>
              <a:ext cx="499504" cy="455192"/>
            </a:xfrm>
            <a:prstGeom prst="bentConnector2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8388424" y="4813161"/>
            <a:ext cx="611088" cy="273844"/>
          </a:xfrm>
        </p:spPr>
        <p:txBody>
          <a:bodyPr/>
          <a:lstStyle/>
          <a:p>
            <a:pPr algn="r"/>
            <a:fld id="{C47CCAEA-CFEA-4B86-887B-1EED8C07A66C}" type="slidenum">
              <a:rPr lang="zh-CN" altLang="en-US" smtClean="0"/>
            </a:fld>
            <a:endParaRPr lang="zh-CN" altLang="en-US" dirty="0"/>
          </a:p>
        </p:txBody>
      </p:sp>
      <p:sp>
        <p:nvSpPr>
          <p:cNvPr id="34" name="TextBox 2"/>
          <p:cNvSpPr txBox="1"/>
          <p:nvPr/>
        </p:nvSpPr>
        <p:spPr>
          <a:xfrm>
            <a:off x="457200" y="266656"/>
            <a:ext cx="391223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cap="none" normalizeH="0" baseline="0" noProof="0" dirty="0">
                <a:ln>
                  <a:noFill/>
                </a:ln>
                <a:solidFill>
                  <a:prstClr val="white"/>
                </a:solidFill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2. Technology Innovation of CNPC</a:t>
            </a:r>
            <a:endParaRPr kumimoji="0" lang="en-US" sz="1800" b="1" i="0" u="none" strike="noStrike" cap="none" normalizeH="0" baseline="0" noProof="0" dirty="0">
              <a:ln>
                <a:noFill/>
              </a:ln>
              <a:solidFill>
                <a:prstClr val="white"/>
              </a:solidFill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主题​​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主题​​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主题​​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主题​​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13315</Words>
  <Application>WPS 演示</Application>
  <PresentationFormat>全屏显示(16:9)</PresentationFormat>
  <Paragraphs>728</Paragraphs>
  <Slides>25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43" baseType="lpstr">
      <vt:lpstr>Arial</vt:lpstr>
      <vt:lpstr>宋体</vt:lpstr>
      <vt:lpstr>Wingdings</vt:lpstr>
      <vt:lpstr>Tahoma</vt:lpstr>
      <vt:lpstr>Calibri</vt:lpstr>
      <vt:lpstr>等线</vt:lpstr>
      <vt:lpstr>微软雅黑</vt:lpstr>
      <vt:lpstr>DFGothic-EB</vt:lpstr>
      <vt:lpstr>MS UI Gothic</vt:lpstr>
      <vt:lpstr>黑体</vt:lpstr>
      <vt:lpstr>Arial Unicode MS</vt:lpstr>
      <vt:lpstr>方正大黑简体</vt:lpstr>
      <vt:lpstr>Open Sans</vt:lpstr>
      <vt:lpstr>Segoe Print</vt:lpstr>
      <vt:lpstr>Open Sans</vt:lpstr>
      <vt:lpstr>Times New Roman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张兴阳</dc:creator>
  <cp:lastModifiedBy>杨春霞</cp:lastModifiedBy>
  <cp:revision>481</cp:revision>
  <dcterms:created xsi:type="dcterms:W3CDTF">2019-04-11T00:37:00Z</dcterms:created>
  <dcterms:modified xsi:type="dcterms:W3CDTF">2023-10-09T01:40:36Z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2052-11.8.2.10321</vt:lpwstr>
  </property>
</Properties>
</file>