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63" r:id="rId5"/>
    <p:sldId id="359" r:id="rId6"/>
    <p:sldId id="361" r:id="rId7"/>
    <p:sldId id="370" r:id="rId8"/>
    <p:sldId id="360" r:id="rId9"/>
    <p:sldId id="366" r:id="rId10"/>
    <p:sldId id="368" r:id="rId11"/>
    <p:sldId id="364" r:id="rId12"/>
    <p:sldId id="367" r:id="rId13"/>
    <p:sldId id="371" r:id="rId14"/>
  </p:sldIdLst>
  <p:sldSz cx="12192000" cy="6858000"/>
  <p:notesSz cx="6858000" cy="9144000"/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CBCBCD"/>
    <a:srgbClr val="000000"/>
    <a:srgbClr val="0F5A77"/>
    <a:srgbClr val="00485F"/>
    <a:srgbClr val="E74F19"/>
    <a:srgbClr val="00ACDC"/>
    <a:srgbClr val="C9EFFA"/>
    <a:srgbClr val="FF0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37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="1">
                <a:solidFill>
                  <a:schemeClr val="bg1">
                    <a:lumMod val="50000"/>
                  </a:schemeClr>
                </a:solidFill>
              </a:rPr>
              <a:t>OECD Europe: Gross imports of natural gas (pipeline and LNG)</a:t>
            </a:r>
          </a:p>
        </c:rich>
      </c:tx>
      <c:layout>
        <c:manualLayout>
          <c:xMode val="edge"/>
          <c:yMode val="edge"/>
          <c:x val="0.18405376611273647"/>
          <c:y val="5.7576972837760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7163974152220789E-2"/>
          <c:y val="0.1409203966237377"/>
          <c:w val="0.89842365123022294"/>
          <c:h val="0.73077522936508799"/>
        </c:manualLayout>
      </c:layout>
      <c:barChart>
        <c:barDir val="col"/>
        <c:grouping val="clustered"/>
        <c:varyColors val="0"/>
        <c:ser>
          <c:idx val="0"/>
          <c:order val="0"/>
          <c:tx>
            <c:v>2021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'[GAS_WEB (1).XLS]T2_4'!$F$7:$F$16</c:f>
              <c:strCache>
                <c:ptCount val="10"/>
                <c:pt idx="0">
                  <c:v>Germany</c:v>
                </c:pt>
                <c:pt idx="1">
                  <c:v>Netherlands</c:v>
                </c:pt>
                <c:pt idx="2">
                  <c:v>Norway</c:v>
                </c:pt>
                <c:pt idx="3">
                  <c:v>United Kingdom</c:v>
                </c:pt>
                <c:pt idx="4">
                  <c:v>United States</c:v>
                </c:pt>
                <c:pt idx="5">
                  <c:v>Algeria</c:v>
                </c:pt>
                <c:pt idx="6">
                  <c:v>Qatar</c:v>
                </c:pt>
                <c:pt idx="7">
                  <c:v>Russia</c:v>
                </c:pt>
                <c:pt idx="8">
                  <c:v>Ukraine</c:v>
                </c:pt>
                <c:pt idx="9">
                  <c:v>Total imports (entries)</c:v>
                </c:pt>
              </c:strCache>
            </c:strRef>
          </c:cat>
          <c:val>
            <c:numRef>
              <c:f>'[GAS_WEB (1).XLS]T2_4'!$G$7:$G$16</c:f>
              <c:numCache>
                <c:formatCode>###\ ###\ ###;\-###\ ###\ ###;\-</c:formatCode>
                <c:ptCount val="10"/>
                <c:pt idx="0">
                  <c:v>77.87</c:v>
                </c:pt>
                <c:pt idx="1">
                  <c:v>32.643999999999998</c:v>
                </c:pt>
                <c:pt idx="2">
                  <c:v>118.601</c:v>
                </c:pt>
                <c:pt idx="3">
                  <c:v>7.6630000000000003</c:v>
                </c:pt>
                <c:pt idx="4">
                  <c:v>23.077999999999999</c:v>
                </c:pt>
                <c:pt idx="5">
                  <c:v>27.382999999999999</c:v>
                </c:pt>
                <c:pt idx="6">
                  <c:v>22.449000000000002</c:v>
                </c:pt>
                <c:pt idx="7">
                  <c:v>104.32</c:v>
                </c:pt>
                <c:pt idx="8">
                  <c:v>37.56</c:v>
                </c:pt>
                <c:pt idx="9">
                  <c:v>738.09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3-4A0F-AC40-BD6CED1E99B2}"/>
            </c:ext>
          </c:extLst>
        </c:ser>
        <c:ser>
          <c:idx val="1"/>
          <c:order val="1"/>
          <c:tx>
            <c:v>2022</c:v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'[GAS_WEB (1).XLS]T2_4'!$F$7:$F$16</c:f>
              <c:strCache>
                <c:ptCount val="10"/>
                <c:pt idx="0">
                  <c:v>Germany</c:v>
                </c:pt>
                <c:pt idx="1">
                  <c:v>Netherlands</c:v>
                </c:pt>
                <c:pt idx="2">
                  <c:v>Norway</c:v>
                </c:pt>
                <c:pt idx="3">
                  <c:v>United Kingdom</c:v>
                </c:pt>
                <c:pt idx="4">
                  <c:v>United States</c:v>
                </c:pt>
                <c:pt idx="5">
                  <c:v>Algeria</c:v>
                </c:pt>
                <c:pt idx="6">
                  <c:v>Qatar</c:v>
                </c:pt>
                <c:pt idx="7">
                  <c:v>Russia</c:v>
                </c:pt>
                <c:pt idx="8">
                  <c:v>Ukraine</c:v>
                </c:pt>
                <c:pt idx="9">
                  <c:v>Total imports (entries)</c:v>
                </c:pt>
              </c:strCache>
            </c:strRef>
          </c:cat>
          <c:val>
            <c:numRef>
              <c:f>'[GAS_WEB (1).XLS]T2_4'!$H$7:$H$16</c:f>
              <c:numCache>
                <c:formatCode>###\ ###\ ###;\-###\ ###\ ###;\-</c:formatCode>
                <c:ptCount val="10"/>
                <c:pt idx="0">
                  <c:v>56.198</c:v>
                </c:pt>
                <c:pt idx="1">
                  <c:v>28.8</c:v>
                </c:pt>
                <c:pt idx="2">
                  <c:v>124.384</c:v>
                </c:pt>
                <c:pt idx="3">
                  <c:v>24.382000000000001</c:v>
                </c:pt>
                <c:pt idx="4">
                  <c:v>53.197000000000003</c:v>
                </c:pt>
                <c:pt idx="5">
                  <c:v>37.456000000000003</c:v>
                </c:pt>
                <c:pt idx="6">
                  <c:v>33.247999999999998</c:v>
                </c:pt>
                <c:pt idx="7">
                  <c:v>68.924000000000007</c:v>
                </c:pt>
                <c:pt idx="8">
                  <c:v>17.385000000000002</c:v>
                </c:pt>
                <c:pt idx="9">
                  <c:v>697.31899999999996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3-4A0F-AC40-BD6CED1E99B2}"/>
            </c:ext>
          </c:extLst>
        </c:ser>
        <c:ser>
          <c:idx val="2"/>
          <c:order val="2"/>
          <c:tx>
            <c:v>YTD June 2023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'[GAS_WEB (1).XLS]T2_4'!$F$7:$F$16</c:f>
              <c:strCache>
                <c:ptCount val="10"/>
                <c:pt idx="0">
                  <c:v>Germany</c:v>
                </c:pt>
                <c:pt idx="1">
                  <c:v>Netherlands</c:v>
                </c:pt>
                <c:pt idx="2">
                  <c:v>Norway</c:v>
                </c:pt>
                <c:pt idx="3">
                  <c:v>United Kingdom</c:v>
                </c:pt>
                <c:pt idx="4">
                  <c:v>United States</c:v>
                </c:pt>
                <c:pt idx="5">
                  <c:v>Algeria</c:v>
                </c:pt>
                <c:pt idx="6">
                  <c:v>Qatar</c:v>
                </c:pt>
                <c:pt idx="7">
                  <c:v>Russia</c:v>
                </c:pt>
                <c:pt idx="8">
                  <c:v>Ukraine</c:v>
                </c:pt>
                <c:pt idx="9">
                  <c:v>Total imports (entries)</c:v>
                </c:pt>
              </c:strCache>
            </c:strRef>
          </c:cat>
          <c:val>
            <c:numRef>
              <c:f>'[GAS_WEB (1).XLS]T2_4'!$I$7:$I$16</c:f>
              <c:numCache>
                <c:formatCode>###\ ###\ ###;\-###\ ###\ ###;\-</c:formatCode>
                <c:ptCount val="10"/>
                <c:pt idx="0">
                  <c:v>14.614000000000001</c:v>
                </c:pt>
                <c:pt idx="1">
                  <c:v>14.930999999999999</c:v>
                </c:pt>
                <c:pt idx="2">
                  <c:v>59.808</c:v>
                </c:pt>
                <c:pt idx="3">
                  <c:v>10.285</c:v>
                </c:pt>
                <c:pt idx="4">
                  <c:v>31.082000000000001</c:v>
                </c:pt>
                <c:pt idx="5">
                  <c:v>18.405999999999999</c:v>
                </c:pt>
                <c:pt idx="6">
                  <c:v>13.917</c:v>
                </c:pt>
                <c:pt idx="7">
                  <c:v>19.501000000000001</c:v>
                </c:pt>
                <c:pt idx="8">
                  <c:v>5.9050000000000002</c:v>
                </c:pt>
                <c:pt idx="9">
                  <c:v>297.04500000000002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63-4A0F-AC40-BD6CED1E9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041120"/>
        <c:axId val="464040136"/>
      </c:barChart>
      <c:catAx>
        <c:axId val="46404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64040136"/>
        <c:crosses val="autoZero"/>
        <c:auto val="1"/>
        <c:lblAlgn val="ctr"/>
        <c:lblOffset val="100"/>
        <c:noMultiLvlLbl val="0"/>
      </c:catAx>
      <c:valAx>
        <c:axId val="46404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\ ###\ ###;\-###\ ###\ ###;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6404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83105668676201"/>
          <c:y val="0.93592034046591632"/>
          <c:w val="0.57187244740193455"/>
          <c:h val="6.3559766893545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AFA27-D5CA-4D2C-99DB-382F77FAD239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5CD86-5AB2-452F-B3C9-67DB6471A1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52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 2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873591B5-408B-4F75-89BE-56B91711F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" y="-124220"/>
            <a:ext cx="12187145" cy="7870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FB5F0-2829-448C-B917-C99BF1EA3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4542" y="-122314"/>
            <a:ext cx="7957458" cy="7868618"/>
          </a:xfrm>
          <a:prstGeom prst="rect">
            <a:avLst/>
          </a:prstGeom>
        </p:spPr>
      </p:pic>
      <p:sp>
        <p:nvSpPr>
          <p:cNvPr id="10" name="Szöveg helye 2">
            <a:extLst>
              <a:ext uri="{FF2B5EF4-FFF2-40B4-BE49-F238E27FC236}">
                <a16:creationId xmlns:a16="http://schemas.microsoft.com/office/drawing/2014/main" id="{BF0B4C0B-2B1C-4DB4-85F3-779950E76A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1124744"/>
            <a:ext cx="3963702" cy="1080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ECC2998-B937-4CC3-B79D-98133F9EE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2184" y="2708919"/>
            <a:ext cx="3963702" cy="744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BBB25D93-5F66-4170-8B73-DF256B86ED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2184" y="3789040"/>
            <a:ext cx="396370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9" name="Kép 14">
            <a:extLst>
              <a:ext uri="{FF2B5EF4-FFF2-40B4-BE49-F238E27FC236}">
                <a16:creationId xmlns:a16="http://schemas.microsoft.com/office/drawing/2014/main" id="{66EA0C19-22EB-7347-BCD5-101374162B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943" y="5533072"/>
            <a:ext cx="1742812" cy="93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émaváltó dia 2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2">
            <a:extLst>
              <a:ext uri="{FF2B5EF4-FFF2-40B4-BE49-F238E27FC236}">
                <a16:creationId xmlns:a16="http://schemas.microsoft.com/office/drawing/2014/main" id="{04FDEF36-7E37-42ED-A09D-67F641F5D8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5499" y="2888940"/>
            <a:ext cx="6264696" cy="1080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B09C4F6-851C-4773-9416-146CBD539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69864"/>
            <a:ext cx="3352623" cy="6082978"/>
          </a:xfrm>
          <a:prstGeom prst="rect">
            <a:avLst/>
          </a:prstGeom>
        </p:spPr>
      </p:pic>
      <p:sp>
        <p:nvSpPr>
          <p:cNvPr id="14" name="Szöveg helye 2">
            <a:extLst>
              <a:ext uri="{FF2B5EF4-FFF2-40B4-BE49-F238E27FC236}">
                <a16:creationId xmlns:a16="http://schemas.microsoft.com/office/drawing/2014/main" id="{AF19CF91-B77C-4462-BF0F-7C11A9B635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7" name="Kép 7">
            <a:extLst>
              <a:ext uri="{FF2B5EF4-FFF2-40B4-BE49-F238E27FC236}">
                <a16:creationId xmlns:a16="http://schemas.microsoft.com/office/drawing/2014/main" id="{87164909-045A-6E43-8C8A-D638E9A998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86" y="186138"/>
            <a:ext cx="1398714" cy="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szöveg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>
            <a:extLst>
              <a:ext uri="{FF2B5EF4-FFF2-40B4-BE49-F238E27FC236}">
                <a16:creationId xmlns:a16="http://schemas.microsoft.com/office/drawing/2014/main" id="{16A8C786-BAD5-4487-82DB-256E80BFE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" y="332657"/>
            <a:ext cx="457042" cy="4608512"/>
          </a:xfrm>
          <a:prstGeom prst="rect">
            <a:avLst/>
          </a:prstGeom>
        </p:spPr>
      </p:pic>
      <p:sp>
        <p:nvSpPr>
          <p:cNvPr id="12" name="Szöveg helye 2">
            <a:extLst>
              <a:ext uri="{FF2B5EF4-FFF2-40B4-BE49-F238E27FC236}">
                <a16:creationId xmlns:a16="http://schemas.microsoft.com/office/drawing/2014/main" id="{8CF0AAAD-341E-44FC-A113-B067260B3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6053" y="1841929"/>
            <a:ext cx="6264696" cy="1080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B0A8FE4-2ADE-4D69-81A5-B8E10E164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838" y="3136490"/>
            <a:ext cx="6264275" cy="1946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16" name="Szöveg helye 2">
            <a:extLst>
              <a:ext uri="{FF2B5EF4-FFF2-40B4-BE49-F238E27FC236}">
                <a16:creationId xmlns:a16="http://schemas.microsoft.com/office/drawing/2014/main" id="{20773950-3861-4D46-968A-FE5AE6165F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01852F0-0C52-7D4C-B15B-DE7E7A6BC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86" y="186138"/>
            <a:ext cx="1398714" cy="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3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Általáno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2">
            <a:extLst>
              <a:ext uri="{FF2B5EF4-FFF2-40B4-BE49-F238E27FC236}">
                <a16:creationId xmlns:a16="http://schemas.microsoft.com/office/drawing/2014/main" id="{EE50120A-C501-480A-8544-9CE879E9FE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5758315" cy="58251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8A785E45-2A16-4CFC-AE5B-85AD91094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pic>
        <p:nvPicPr>
          <p:cNvPr id="5" name="Kép 7">
            <a:extLst>
              <a:ext uri="{FF2B5EF4-FFF2-40B4-BE49-F238E27FC236}">
                <a16:creationId xmlns:a16="http://schemas.microsoft.com/office/drawing/2014/main" id="{D391C1E3-4D91-4C47-97B5-E626A77E9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86" y="186138"/>
            <a:ext cx="1398714" cy="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0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>
            <a:extLst>
              <a:ext uri="{FF2B5EF4-FFF2-40B4-BE49-F238E27FC236}">
                <a16:creationId xmlns:a16="http://schemas.microsoft.com/office/drawing/2014/main" id="{1542C521-BF92-EC47-B867-65850E235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986" y="186138"/>
            <a:ext cx="1398714" cy="7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0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dia 2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E1E3BE-F4DA-4028-BF5B-68239EA9D4BD}"/>
              </a:ext>
            </a:extLst>
          </p:cNvPr>
          <p:cNvSpPr/>
          <p:nvPr userDrawn="1"/>
        </p:nvSpPr>
        <p:spPr>
          <a:xfrm>
            <a:off x="0" y="-18636"/>
            <a:ext cx="12192000" cy="6876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2E2AC481-42C7-45D9-99A5-2EC53750FD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8636"/>
            <a:ext cx="12192000" cy="687387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10" name="Szöveg helye 2">
            <a:extLst>
              <a:ext uri="{FF2B5EF4-FFF2-40B4-BE49-F238E27FC236}">
                <a16:creationId xmlns:a16="http://schemas.microsoft.com/office/drawing/2014/main" id="{BF0B4C0B-2B1C-4DB4-85F3-779950E76A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1124744"/>
            <a:ext cx="3963702" cy="10801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Szöveg helye 2">
            <a:extLst>
              <a:ext uri="{FF2B5EF4-FFF2-40B4-BE49-F238E27FC236}">
                <a16:creationId xmlns:a16="http://schemas.microsoft.com/office/drawing/2014/main" id="{6ECC2998-B937-4CC3-B79D-98133F9EE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2184" y="2708919"/>
            <a:ext cx="3963702" cy="744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BBB25D93-5F66-4170-8B73-DF256B86ED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52184" y="3789040"/>
            <a:ext cx="396370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000">
                <a:latin typeface="+mn-lt"/>
              </a:defRPr>
            </a:lvl2pPr>
            <a:lvl3pPr marL="914400" indent="0">
              <a:buNone/>
              <a:defRPr sz="4000">
                <a:latin typeface="+mn-lt"/>
              </a:defRPr>
            </a:lvl3pPr>
            <a:lvl4pPr marL="1371600" indent="0">
              <a:buNone/>
              <a:defRPr sz="4000">
                <a:latin typeface="+mn-lt"/>
              </a:defRPr>
            </a:lvl4pPr>
            <a:lvl5pPr marL="1828800" indent="0">
              <a:buNone/>
              <a:defRPr sz="4000">
                <a:latin typeface="+mn-lt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8409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61626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think-cell Slide" r:id="rId10" imgW="395" imgH="396" progId="TCLayout.ActiveDocument.1">
                  <p:embed/>
                </p:oleObj>
              </mc:Choice>
              <mc:Fallback>
                <p:oleObj name="think-cell Slide" r:id="rId10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Kép 8">
            <a:extLst>
              <a:ext uri="{FF2B5EF4-FFF2-40B4-BE49-F238E27FC236}">
                <a16:creationId xmlns:a16="http://schemas.microsoft.com/office/drawing/2014/main" id="{6B492551-07CA-4A74-AF4A-62467E4BCF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43" y="5805775"/>
            <a:ext cx="12170313" cy="10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3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1" r:id="rId3"/>
    <p:sldLayoutId id="2147483654" r:id="rId4"/>
    <p:sldLayoutId id="2147483655" r:id="rId5"/>
    <p:sldLayoutId id="214748366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1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3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1C89180B-C033-4E7B-8835-F1EA8D8F0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5556" y="978493"/>
            <a:ext cx="4386784" cy="1080120"/>
          </a:xfrm>
        </p:spPr>
        <p:txBody>
          <a:bodyPr/>
          <a:lstStyle/>
          <a:p>
            <a:r>
              <a:rPr lang="hu-HU" sz="3600" dirty="0" smtClean="0"/>
              <a:t>European </a:t>
            </a:r>
            <a:r>
              <a:rPr lang="hu-HU" sz="3600" dirty="0" err="1" smtClean="0"/>
              <a:t>energy</a:t>
            </a:r>
            <a:r>
              <a:rPr lang="hu-HU" sz="3600" dirty="0" smtClean="0"/>
              <a:t> market </a:t>
            </a:r>
            <a:r>
              <a:rPr lang="hu-HU" sz="3600" dirty="0" err="1" smtClean="0"/>
              <a:t>overview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DE69F3B-F726-4F56-86CB-6AF3EB7C1D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5556" y="2747420"/>
            <a:ext cx="4386784" cy="744125"/>
          </a:xfrm>
        </p:spPr>
        <p:txBody>
          <a:bodyPr/>
          <a:lstStyle/>
          <a:p>
            <a:r>
              <a:rPr lang="hu-HU" sz="2400" dirty="0" smtClean="0"/>
              <a:t>IGU Storage </a:t>
            </a:r>
            <a:r>
              <a:rPr lang="hu-HU" sz="2400" dirty="0" err="1" smtClean="0"/>
              <a:t>Committee</a:t>
            </a:r>
            <a:r>
              <a:rPr lang="hu-HU" sz="2400" dirty="0" smtClean="0"/>
              <a:t> meeting</a:t>
            </a:r>
            <a:endParaRPr lang="en-US" sz="24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B28CC58-E8DA-4E50-93E4-CBD8CE1345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5556" y="3789040"/>
            <a:ext cx="3963702" cy="288032"/>
          </a:xfrm>
        </p:spPr>
        <p:txBody>
          <a:bodyPr/>
          <a:lstStyle/>
          <a:p>
            <a:r>
              <a:rPr lang="hu-HU" dirty="0" err="1" smtClean="0"/>
              <a:t>Chongqing</a:t>
            </a:r>
            <a:r>
              <a:rPr lang="hu-HU" dirty="0" smtClean="0"/>
              <a:t>, 12</a:t>
            </a:r>
            <a:r>
              <a:rPr lang="hu-HU" baseline="30000" dirty="0" smtClean="0"/>
              <a:t>th</a:t>
            </a:r>
            <a:r>
              <a:rPr lang="hu-HU" dirty="0" smtClean="0"/>
              <a:t> </a:t>
            </a:r>
            <a:r>
              <a:rPr lang="hu-HU" dirty="0" err="1" smtClean="0"/>
              <a:t>October</a:t>
            </a:r>
            <a:r>
              <a:rPr lang="hu-HU" dirty="0" smtClean="0"/>
              <a:t> 2023.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0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B794B722-B2D5-4BAB-A86E-B190F83CF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6824" y="2020095"/>
            <a:ext cx="3963702" cy="744125"/>
          </a:xfrm>
        </p:spPr>
        <p:txBody>
          <a:bodyPr/>
          <a:lstStyle/>
          <a:p>
            <a:r>
              <a:rPr lang="hu-HU" sz="3600" dirty="0" err="1" smtClean="0">
                <a:solidFill>
                  <a:schemeClr val="tx1">
                    <a:lumMod val="50000"/>
                  </a:schemeClr>
                </a:solidFill>
              </a:rPr>
              <a:t>Nora</a:t>
            </a:r>
            <a:r>
              <a:rPr lang="hu-HU" sz="3600" dirty="0" smtClean="0">
                <a:solidFill>
                  <a:schemeClr val="tx1">
                    <a:lumMod val="50000"/>
                  </a:schemeClr>
                </a:solidFill>
              </a:rPr>
              <a:t> Liszkai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8358E32-845F-43B4-9D25-53870C1A5C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46824" y="2734440"/>
            <a:ext cx="3963702" cy="288032"/>
          </a:xfrm>
        </p:spPr>
        <p:txBody>
          <a:bodyPr/>
          <a:lstStyle/>
          <a:p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Lead </a:t>
            </a:r>
            <a:r>
              <a:rPr lang="hu-HU" sz="2000" dirty="0" err="1" smtClean="0">
                <a:solidFill>
                  <a:schemeClr val="tx1">
                    <a:lumMod val="50000"/>
                  </a:schemeClr>
                </a:solidFill>
              </a:rPr>
              <a:t>strategic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</a:schemeClr>
                </a:solidFill>
              </a:rPr>
              <a:t>expert</a:t>
            </a:r>
            <a:endParaRPr lang="hu-HU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Kép helye 11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25" t="-23211" r="35878" b="23211"/>
          <a:stretch/>
        </p:blipFill>
        <p:spPr>
          <a:xfrm>
            <a:off x="-1889059" y="-1496384"/>
            <a:ext cx="9513832" cy="8275486"/>
          </a:xfrm>
          <a:custGeom>
            <a:avLst/>
            <a:gdLst>
              <a:gd name="connsiteX0" fmla="*/ 2750398 w 9796324"/>
              <a:gd name="connsiteY0" fmla="*/ 206 h 8521208"/>
              <a:gd name="connsiteX1" fmla="*/ 3183873 w 9796324"/>
              <a:gd name="connsiteY1" fmla="*/ 120605 h 8521208"/>
              <a:gd name="connsiteX2" fmla="*/ 9334978 w 9796324"/>
              <a:gd name="connsiteY2" fmla="*/ 3633674 h 8521208"/>
              <a:gd name="connsiteX3" fmla="*/ 9675719 w 9796324"/>
              <a:gd name="connsiteY3" fmla="*/ 4881942 h 8521208"/>
              <a:gd name="connsiteX4" fmla="*/ 7860719 w 9796324"/>
              <a:gd name="connsiteY4" fmla="*/ 8059863 h 8521208"/>
              <a:gd name="connsiteX5" fmla="*/ 6612450 w 9796324"/>
              <a:gd name="connsiteY5" fmla="*/ 8400603 h 8521208"/>
              <a:gd name="connsiteX6" fmla="*/ 461345 w 9796324"/>
              <a:gd name="connsiteY6" fmla="*/ 4887535 h 8521208"/>
              <a:gd name="connsiteX7" fmla="*/ 120605 w 9796324"/>
              <a:gd name="connsiteY7" fmla="*/ 3639266 h 8521208"/>
              <a:gd name="connsiteX8" fmla="*/ 1935605 w 9796324"/>
              <a:gd name="connsiteY8" fmla="*/ 461346 h 8521208"/>
              <a:gd name="connsiteX9" fmla="*/ 2750398 w 9796324"/>
              <a:gd name="connsiteY9" fmla="*/ 206 h 852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96324" h="8521208">
                <a:moveTo>
                  <a:pt x="2750398" y="206"/>
                </a:moveTo>
                <a:cubicBezTo>
                  <a:pt x="2897901" y="3347"/>
                  <a:pt x="3046750" y="42290"/>
                  <a:pt x="3183873" y="120605"/>
                </a:cubicBezTo>
                <a:lnTo>
                  <a:pt x="9334978" y="3633674"/>
                </a:lnTo>
                <a:cubicBezTo>
                  <a:pt x="9773771" y="3884281"/>
                  <a:pt x="9926326" y="4443149"/>
                  <a:pt x="9675719" y="4881942"/>
                </a:cubicBezTo>
                <a:lnTo>
                  <a:pt x="7860719" y="8059863"/>
                </a:lnTo>
                <a:cubicBezTo>
                  <a:pt x="7610112" y="8498656"/>
                  <a:pt x="7051243" y="8651210"/>
                  <a:pt x="6612450" y="8400603"/>
                </a:cubicBezTo>
                <a:lnTo>
                  <a:pt x="461345" y="4887535"/>
                </a:lnTo>
                <a:cubicBezTo>
                  <a:pt x="22552" y="4636928"/>
                  <a:pt x="-130002" y="4078059"/>
                  <a:pt x="120605" y="3639266"/>
                </a:cubicBezTo>
                <a:lnTo>
                  <a:pt x="1935605" y="461346"/>
                </a:lnTo>
                <a:cubicBezTo>
                  <a:pt x="2107897" y="159675"/>
                  <a:pt x="2425891" y="-6703"/>
                  <a:pt x="2750398" y="206"/>
                </a:cubicBezTo>
                <a:close/>
              </a:path>
            </a:pathLst>
          </a:cu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5986" y="6030410"/>
            <a:ext cx="1169931" cy="748692"/>
          </a:xfrm>
          <a:prstGeom prst="rect">
            <a:avLst/>
          </a:prstGeom>
        </p:spPr>
      </p:pic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127B120A-4051-45FD-A834-49DE2EEF113D}"/>
              </a:ext>
            </a:extLst>
          </p:cNvPr>
          <p:cNvSpPr/>
          <p:nvPr/>
        </p:nvSpPr>
        <p:spPr>
          <a:xfrm>
            <a:off x="8129866" y="3224255"/>
            <a:ext cx="2806120" cy="33905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/>
              <a:t>liszkain@mfgt.hu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275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170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: Rounded Corners 31">
            <a:extLst>
              <a:ext uri="{FF2B5EF4-FFF2-40B4-BE49-F238E27FC236}">
                <a16:creationId xmlns:a16="http://schemas.microsoft.com/office/drawing/2014/main" id="{B47A0359-F98A-4E02-992E-8508FBF2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482" y="3482264"/>
            <a:ext cx="2673045" cy="503237"/>
          </a:xfrm>
          <a:prstGeom prst="roundRect">
            <a:avLst/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rtl="0">
              <a:defRPr/>
            </a:pPr>
            <a:endParaRPr lang="en" sz="14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7203" name="Picture 35" descr="Findability-Europe-Netwo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0" y="1100123"/>
            <a:ext cx="12199120" cy="57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1B5E01A-6837-4762-915C-F5E59B46D152}"/>
              </a:ext>
            </a:extLst>
          </p:cNvPr>
          <p:cNvSpPr txBox="1">
            <a:spLocks/>
          </p:cNvSpPr>
          <p:nvPr/>
        </p:nvSpPr>
        <p:spPr>
          <a:xfrm>
            <a:off x="11405804" y="6362952"/>
            <a:ext cx="537411" cy="274324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DBD4B9B-A4CD-4407-98B0-945CF13A15A0}" type="slidenum">
              <a:rPr lang="hu-HU" b="1" smtClean="0">
                <a:solidFill>
                  <a:schemeClr val="bg1"/>
                </a:solidFill>
              </a:rPr>
              <a:pPr algn="r"/>
              <a:t>2</a:t>
            </a:fld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685" y="558027"/>
            <a:ext cx="9330422" cy="582515"/>
          </a:xfrm>
        </p:spPr>
        <p:txBody>
          <a:bodyPr/>
          <a:lstStyle/>
          <a:p>
            <a:r>
              <a:rPr lang="hu-HU" sz="3200" dirty="0" smtClean="0"/>
              <a:t>Zooming in – </a:t>
            </a:r>
            <a:r>
              <a:rPr lang="hu-HU" sz="3200" dirty="0" smtClean="0"/>
              <a:t>market</a:t>
            </a:r>
            <a:r>
              <a:rPr lang="hu-HU" sz="3200" dirty="0" smtClean="0"/>
              <a:t> </a:t>
            </a:r>
            <a:r>
              <a:rPr lang="hu-HU" sz="3200" dirty="0" err="1" smtClean="0"/>
              <a:t>dynamics</a:t>
            </a:r>
            <a:r>
              <a:rPr lang="hu-HU" sz="3200" dirty="0" smtClean="0"/>
              <a:t> of </a:t>
            </a:r>
            <a:r>
              <a:rPr lang="hu-HU" sz="3200" dirty="0" err="1" smtClean="0"/>
              <a:t>the</a:t>
            </a:r>
            <a:r>
              <a:rPr lang="hu-HU" sz="3200" dirty="0" smtClean="0"/>
              <a:t> European Union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111708"/>
            <a:ext cx="12192000" cy="1800493"/>
          </a:xfrm>
          <a:prstGeom prst="rect">
            <a:avLst/>
          </a:prstGeom>
          <a:solidFill>
            <a:srgbClr val="00485F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ADDC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European </a:t>
            </a:r>
            <a:r>
              <a:rPr lang="hu-HU" sz="2400" dirty="0" err="1" smtClean="0">
                <a:solidFill>
                  <a:schemeClr val="bg1"/>
                </a:solidFill>
              </a:rPr>
              <a:t>politics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  <a:buClr>
                <a:srgbClr val="00ADDC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EU </a:t>
            </a:r>
            <a:r>
              <a:rPr lang="hu-HU" sz="2400" dirty="0" err="1" smtClean="0">
                <a:solidFill>
                  <a:schemeClr val="bg1"/>
                </a:solidFill>
              </a:rPr>
              <a:t>Goals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smtClean="0">
                <a:solidFill>
                  <a:schemeClr val="bg1"/>
                </a:solidFill>
              </a:rPr>
              <a:t>and </a:t>
            </a:r>
            <a:r>
              <a:rPr lang="hu-HU" sz="2400" dirty="0" err="1" smtClean="0">
                <a:solidFill>
                  <a:schemeClr val="bg1"/>
                </a:solidFill>
              </a:rPr>
              <a:t>strategy</a:t>
            </a:r>
            <a:endParaRPr lang="hu-HU" sz="2400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00ADDC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Gas market </a:t>
            </a:r>
            <a:r>
              <a:rPr lang="hu-HU" sz="2400" dirty="0" err="1" smtClean="0">
                <a:solidFill>
                  <a:schemeClr val="bg1"/>
                </a:solidFill>
              </a:rPr>
              <a:t>dynamics</a:t>
            </a:r>
            <a:r>
              <a:rPr lang="hu-HU" sz="2400" dirty="0" smtClean="0">
                <a:solidFill>
                  <a:schemeClr val="bg1"/>
                </a:solidFill>
              </a:rPr>
              <a:t> in 2022 vs. 2023</a:t>
            </a:r>
          </a:p>
          <a:p>
            <a:pPr marL="342900" indent="-342900">
              <a:spcAft>
                <a:spcPts val="600"/>
              </a:spcAft>
              <a:buClr>
                <a:srgbClr val="00ADDC"/>
              </a:buClr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</a:rPr>
              <a:t>Latest </a:t>
            </a:r>
            <a:r>
              <a:rPr lang="hu-HU" sz="2400" dirty="0" err="1" smtClean="0">
                <a:solidFill>
                  <a:schemeClr val="bg1"/>
                </a:solidFill>
              </a:rPr>
              <a:t>legislative</a:t>
            </a:r>
            <a:r>
              <a:rPr lang="hu-HU" sz="2400" dirty="0" smtClean="0">
                <a:solidFill>
                  <a:schemeClr val="bg1"/>
                </a:solidFill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</a:rPr>
              <a:t>measures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5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7685" y="195715"/>
            <a:ext cx="4437201" cy="234146"/>
          </a:xfrm>
        </p:spPr>
        <p:txBody>
          <a:bodyPr/>
          <a:lstStyle/>
          <a:p>
            <a:r>
              <a:rPr lang="hu-HU" dirty="0" smtClean="0"/>
              <a:t>European </a:t>
            </a:r>
            <a:r>
              <a:rPr lang="hu-HU" dirty="0" err="1" smtClean="0"/>
              <a:t>energy</a:t>
            </a:r>
            <a:r>
              <a:rPr lang="hu-HU" dirty="0" smtClean="0"/>
              <a:t> market </a:t>
            </a:r>
            <a:r>
              <a:rPr lang="hu-HU" dirty="0" err="1" smtClean="0"/>
              <a:t>overview</a:t>
            </a:r>
            <a:r>
              <a:rPr lang="hu-HU" dirty="0" smtClean="0"/>
              <a:t> </a:t>
            </a:r>
            <a:r>
              <a:rPr lang="hu-HU" b="1" dirty="0" smtClean="0"/>
              <a:t>I</a:t>
            </a:r>
            <a:r>
              <a:rPr lang="hu-HU" dirty="0" smtClean="0"/>
              <a:t> </a:t>
            </a:r>
            <a:r>
              <a:rPr lang="hu-HU" dirty="0" err="1" smtClean="0"/>
              <a:t>Nora</a:t>
            </a:r>
            <a:r>
              <a:rPr lang="hu-HU" dirty="0" smtClean="0"/>
              <a:t> Liszkai HGS</a:t>
            </a:r>
            <a:endParaRPr lang="hu-HU" dirty="0"/>
          </a:p>
        </p:txBody>
      </p:sp>
      <p:pic>
        <p:nvPicPr>
          <p:cNvPr id="66" name="Picture 2" descr="SOTEU 20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13" y="1633499"/>
            <a:ext cx="2270727" cy="3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Csoportba foglalás 14"/>
          <p:cNvGrpSpPr/>
          <p:nvPr/>
        </p:nvGrpSpPr>
        <p:grpSpPr>
          <a:xfrm>
            <a:off x="58021" y="3056219"/>
            <a:ext cx="11676693" cy="569913"/>
            <a:chOff x="197332" y="1325738"/>
            <a:chExt cx="11264214" cy="569913"/>
          </a:xfrm>
        </p:grpSpPr>
        <p:sp>
          <p:nvSpPr>
            <p:cNvPr id="17" name="Rectangle: Rounded Corners 30">
              <a:extLst>
                <a:ext uri="{FF2B5EF4-FFF2-40B4-BE49-F238E27FC236}">
                  <a16:creationId xmlns:a16="http://schemas.microsoft.com/office/drawing/2014/main" id="{1E07516D-DF1B-40DF-9B13-EC488F37A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277" y="1351539"/>
              <a:ext cx="2475643" cy="503237"/>
            </a:xfrm>
            <a:prstGeom prst="roundRect">
              <a:avLst>
                <a:gd name="adj" fmla="val 18400"/>
              </a:avLst>
            </a:prstGeom>
            <a:solidFill>
              <a:srgbClr val="FFFFFF"/>
            </a:solidFill>
            <a:ln w="9525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 rtl="0">
                <a:defRPr/>
              </a:pPr>
              <a:endParaRPr lang="en" sz="1400" dirty="0">
                <a:solidFill>
                  <a:schemeClr val="tx2"/>
                </a:solidFill>
                <a:ea typeface="ＭＳ Ｐゴシック" pitchFamily="50" charset="-128"/>
              </a:endParaRPr>
            </a:p>
          </p:txBody>
        </p:sp>
        <p:grpSp>
          <p:nvGrpSpPr>
            <p:cNvPr id="18" name="Csoportba foglalás 17"/>
            <p:cNvGrpSpPr/>
            <p:nvPr/>
          </p:nvGrpSpPr>
          <p:grpSpPr>
            <a:xfrm>
              <a:off x="1346943" y="1485965"/>
              <a:ext cx="1529823" cy="222762"/>
              <a:chOff x="10023936" y="5137132"/>
              <a:chExt cx="3081912" cy="427906"/>
            </a:xfrm>
          </p:grpSpPr>
          <p:grpSp>
            <p:nvGrpSpPr>
              <p:cNvPr id="45" name="Graphic 9">
                <a:extLst>
                  <a:ext uri="{FF2B5EF4-FFF2-40B4-BE49-F238E27FC236}">
                    <a16:creationId xmlns:a16="http://schemas.microsoft.com/office/drawing/2014/main" id="{AA97CBEB-729B-4103-BF2E-06B3AA790726}"/>
                  </a:ext>
                </a:extLst>
              </p:cNvPr>
              <p:cNvGrpSpPr/>
              <p:nvPr/>
            </p:nvGrpSpPr>
            <p:grpSpPr>
              <a:xfrm>
                <a:off x="10023936" y="5137132"/>
                <a:ext cx="427273" cy="427906"/>
                <a:chOff x="855569" y="2430564"/>
                <a:chExt cx="427273" cy="427906"/>
              </a:xfrm>
              <a:solidFill>
                <a:schemeClr val="accent1"/>
              </a:solidFill>
            </p:grpSpPr>
            <p:sp>
              <p:nvSpPr>
                <p:cNvPr id="47" name="Graphic 9">
                  <a:extLst>
                    <a:ext uri="{FF2B5EF4-FFF2-40B4-BE49-F238E27FC236}">
                      <a16:creationId xmlns:a16="http://schemas.microsoft.com/office/drawing/2014/main" id="{01CA6749-52E4-49A3-9081-0B35D7FFE84F}"/>
                    </a:ext>
                  </a:extLst>
                </p:cNvPr>
                <p:cNvSpPr/>
                <p:nvPr/>
              </p:nvSpPr>
              <p:spPr>
                <a:xfrm>
                  <a:off x="882979" y="2431185"/>
                  <a:ext cx="213941" cy="213395"/>
                </a:xfrm>
                <a:custGeom>
                  <a:avLst/>
                  <a:gdLst>
                    <a:gd name="connsiteX0" fmla="*/ 89526 w 213941"/>
                    <a:gd name="connsiteY0" fmla="*/ 135116 h 213395"/>
                    <a:gd name="connsiteX1" fmla="*/ 167806 w 213941"/>
                    <a:gd name="connsiteY1" fmla="*/ 213396 h 213395"/>
                    <a:gd name="connsiteX2" fmla="*/ 181722 w 213941"/>
                    <a:gd name="connsiteY2" fmla="*/ 199479 h 213395"/>
                    <a:gd name="connsiteX3" fmla="*/ 94215 w 213941"/>
                    <a:gd name="connsiteY3" fmla="*/ 111972 h 213395"/>
                    <a:gd name="connsiteX4" fmla="*/ 88013 w 213941"/>
                    <a:gd name="connsiteY4" fmla="*/ 114771 h 213395"/>
                    <a:gd name="connsiteX5" fmla="*/ 85366 w 213941"/>
                    <a:gd name="connsiteY5" fmla="*/ 115830 h 213395"/>
                    <a:gd name="connsiteX6" fmla="*/ 84534 w 213941"/>
                    <a:gd name="connsiteY6" fmla="*/ 116208 h 213395"/>
                    <a:gd name="connsiteX7" fmla="*/ 32347 w 213941"/>
                    <a:gd name="connsiteY7" fmla="*/ 109552 h 213395"/>
                    <a:gd name="connsiteX8" fmla="*/ 19943 w 213941"/>
                    <a:gd name="connsiteY8" fmla="*/ 77106 h 213395"/>
                    <a:gd name="connsiteX9" fmla="*/ 23422 w 213941"/>
                    <a:gd name="connsiteY9" fmla="*/ 81190 h 213395"/>
                    <a:gd name="connsiteX10" fmla="*/ 43238 w 213941"/>
                    <a:gd name="connsiteY10" fmla="*/ 90720 h 213395"/>
                    <a:gd name="connsiteX11" fmla="*/ 43541 w 213941"/>
                    <a:gd name="connsiteY11" fmla="*/ 90720 h 213395"/>
                    <a:gd name="connsiteX12" fmla="*/ 74172 w 213941"/>
                    <a:gd name="connsiteY12" fmla="*/ 73627 h 213395"/>
                    <a:gd name="connsiteX13" fmla="*/ 91114 w 213941"/>
                    <a:gd name="connsiteY13" fmla="*/ 42920 h 213395"/>
                    <a:gd name="connsiteX14" fmla="*/ 81660 w 213941"/>
                    <a:gd name="connsiteY14" fmla="*/ 23104 h 213395"/>
                    <a:gd name="connsiteX15" fmla="*/ 77802 w 213941"/>
                    <a:gd name="connsiteY15" fmla="*/ 19776 h 213395"/>
                    <a:gd name="connsiteX16" fmla="*/ 109341 w 213941"/>
                    <a:gd name="connsiteY16" fmla="*/ 32558 h 213395"/>
                    <a:gd name="connsiteX17" fmla="*/ 116905 w 213941"/>
                    <a:gd name="connsiteY17" fmla="*/ 83308 h 213395"/>
                    <a:gd name="connsiteX18" fmla="*/ 116300 w 213941"/>
                    <a:gd name="connsiteY18" fmla="*/ 84896 h 213395"/>
                    <a:gd name="connsiteX19" fmla="*/ 115241 w 213941"/>
                    <a:gd name="connsiteY19" fmla="*/ 87543 h 213395"/>
                    <a:gd name="connsiteX20" fmla="*/ 112442 w 213941"/>
                    <a:gd name="connsiteY20" fmla="*/ 93745 h 213395"/>
                    <a:gd name="connsiteX21" fmla="*/ 200025 w 213941"/>
                    <a:gd name="connsiteY21" fmla="*/ 181328 h 213395"/>
                    <a:gd name="connsiteX22" fmla="*/ 213941 w 213941"/>
                    <a:gd name="connsiteY22" fmla="*/ 167411 h 213395"/>
                    <a:gd name="connsiteX23" fmla="*/ 135662 w 213941"/>
                    <a:gd name="connsiteY23" fmla="*/ 89131 h 213395"/>
                    <a:gd name="connsiteX24" fmla="*/ 123258 w 213941"/>
                    <a:gd name="connsiteY24" fmla="*/ 18642 h 213395"/>
                    <a:gd name="connsiteX25" fmla="*/ 58667 w 213941"/>
                    <a:gd name="connsiteY25" fmla="*/ 1851 h 213395"/>
                    <a:gd name="connsiteX26" fmla="*/ 43692 w 213941"/>
                    <a:gd name="connsiteY26" fmla="*/ 12440 h 213395"/>
                    <a:gd name="connsiteX27" fmla="*/ 41952 w 213941"/>
                    <a:gd name="connsiteY27" fmla="*/ 17280 h 213395"/>
                    <a:gd name="connsiteX28" fmla="*/ 43616 w 213941"/>
                    <a:gd name="connsiteY28" fmla="*/ 21137 h 213395"/>
                    <a:gd name="connsiteX29" fmla="*/ 54432 w 213941"/>
                    <a:gd name="connsiteY29" fmla="*/ 29381 h 213395"/>
                    <a:gd name="connsiteX30" fmla="*/ 68046 w 213941"/>
                    <a:gd name="connsiteY30" fmla="*/ 37172 h 213395"/>
                    <a:gd name="connsiteX31" fmla="*/ 71449 w 213941"/>
                    <a:gd name="connsiteY31" fmla="*/ 42995 h 213395"/>
                    <a:gd name="connsiteX32" fmla="*/ 60256 w 213941"/>
                    <a:gd name="connsiteY32" fmla="*/ 59559 h 213395"/>
                    <a:gd name="connsiteX33" fmla="*/ 43541 w 213941"/>
                    <a:gd name="connsiteY33" fmla="*/ 70828 h 213395"/>
                    <a:gd name="connsiteX34" fmla="*/ 37566 w 213941"/>
                    <a:gd name="connsiteY34" fmla="*/ 67349 h 213395"/>
                    <a:gd name="connsiteX35" fmla="*/ 29776 w 213941"/>
                    <a:gd name="connsiteY35" fmla="*/ 53660 h 213395"/>
                    <a:gd name="connsiteX36" fmla="*/ 21683 w 213941"/>
                    <a:gd name="connsiteY36" fmla="*/ 42920 h 213395"/>
                    <a:gd name="connsiteX37" fmla="*/ 17523 w 213941"/>
                    <a:gd name="connsiteY37" fmla="*/ 41483 h 213395"/>
                    <a:gd name="connsiteX38" fmla="*/ 14120 w 213941"/>
                    <a:gd name="connsiteY38" fmla="*/ 42466 h 213395"/>
                    <a:gd name="connsiteX39" fmla="*/ 1943 w 213941"/>
                    <a:gd name="connsiteY39" fmla="*/ 58651 h 213395"/>
                    <a:gd name="connsiteX40" fmla="*/ 18355 w 213941"/>
                    <a:gd name="connsiteY40" fmla="*/ 123090 h 213395"/>
                    <a:gd name="connsiteX41" fmla="*/ 89526 w 213941"/>
                    <a:gd name="connsiteY41" fmla="*/ 135116 h 213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3941" h="213395">
                      <a:moveTo>
                        <a:pt x="89526" y="135116"/>
                      </a:moveTo>
                      <a:lnTo>
                        <a:pt x="167806" y="213396"/>
                      </a:lnTo>
                      <a:lnTo>
                        <a:pt x="181722" y="199479"/>
                      </a:lnTo>
                      <a:lnTo>
                        <a:pt x="94215" y="111972"/>
                      </a:lnTo>
                      <a:lnTo>
                        <a:pt x="88013" y="114771"/>
                      </a:lnTo>
                      <a:cubicBezTo>
                        <a:pt x="87181" y="115149"/>
                        <a:pt x="86273" y="115451"/>
                        <a:pt x="85366" y="115830"/>
                      </a:cubicBezTo>
                      <a:lnTo>
                        <a:pt x="84534" y="116208"/>
                      </a:lnTo>
                      <a:cubicBezTo>
                        <a:pt x="66911" y="121275"/>
                        <a:pt x="43995" y="121200"/>
                        <a:pt x="32347" y="109552"/>
                      </a:cubicBezTo>
                      <a:cubicBezTo>
                        <a:pt x="23347" y="100552"/>
                        <a:pt x="20322" y="87619"/>
                        <a:pt x="19943" y="77106"/>
                      </a:cubicBezTo>
                      <a:cubicBezTo>
                        <a:pt x="21002" y="78467"/>
                        <a:pt x="22137" y="79828"/>
                        <a:pt x="23422" y="81190"/>
                      </a:cubicBezTo>
                      <a:cubicBezTo>
                        <a:pt x="29322" y="87392"/>
                        <a:pt x="36053" y="90568"/>
                        <a:pt x="43238" y="90720"/>
                      </a:cubicBezTo>
                      <a:lnTo>
                        <a:pt x="43541" y="90720"/>
                      </a:lnTo>
                      <a:cubicBezTo>
                        <a:pt x="55491" y="90720"/>
                        <a:pt x="65701" y="82097"/>
                        <a:pt x="74172" y="73627"/>
                      </a:cubicBezTo>
                      <a:cubicBezTo>
                        <a:pt x="82643" y="65156"/>
                        <a:pt x="91189" y="54870"/>
                        <a:pt x="91114" y="42920"/>
                      </a:cubicBezTo>
                      <a:cubicBezTo>
                        <a:pt x="91038" y="35659"/>
                        <a:pt x="87862" y="29003"/>
                        <a:pt x="81660" y="23104"/>
                      </a:cubicBezTo>
                      <a:cubicBezTo>
                        <a:pt x="80374" y="21894"/>
                        <a:pt x="79088" y="20759"/>
                        <a:pt x="77802" y="19776"/>
                      </a:cubicBezTo>
                      <a:cubicBezTo>
                        <a:pt x="88013" y="20381"/>
                        <a:pt x="100417" y="23633"/>
                        <a:pt x="109341" y="32558"/>
                      </a:cubicBezTo>
                      <a:cubicBezTo>
                        <a:pt x="121291" y="44508"/>
                        <a:pt x="121594" y="67047"/>
                        <a:pt x="116905" y="83308"/>
                      </a:cubicBezTo>
                      <a:lnTo>
                        <a:pt x="116300" y="84896"/>
                      </a:lnTo>
                      <a:cubicBezTo>
                        <a:pt x="115997" y="85728"/>
                        <a:pt x="115694" y="86635"/>
                        <a:pt x="115241" y="87543"/>
                      </a:cubicBezTo>
                      <a:lnTo>
                        <a:pt x="112442" y="93745"/>
                      </a:lnTo>
                      <a:lnTo>
                        <a:pt x="200025" y="181328"/>
                      </a:lnTo>
                      <a:lnTo>
                        <a:pt x="213941" y="167411"/>
                      </a:lnTo>
                      <a:lnTo>
                        <a:pt x="135662" y="89131"/>
                      </a:lnTo>
                      <a:cubicBezTo>
                        <a:pt x="141712" y="68181"/>
                        <a:pt x="142015" y="37323"/>
                        <a:pt x="123258" y="18642"/>
                      </a:cubicBezTo>
                      <a:cubicBezTo>
                        <a:pt x="103745" y="-947"/>
                        <a:pt x="73945" y="-2157"/>
                        <a:pt x="58667" y="1851"/>
                      </a:cubicBezTo>
                      <a:cubicBezTo>
                        <a:pt x="50045" y="4120"/>
                        <a:pt x="44902" y="8053"/>
                        <a:pt x="43692" y="12440"/>
                      </a:cubicBezTo>
                      <a:lnTo>
                        <a:pt x="41952" y="17280"/>
                      </a:lnTo>
                      <a:lnTo>
                        <a:pt x="43616" y="21137"/>
                      </a:lnTo>
                      <a:cubicBezTo>
                        <a:pt x="45659" y="26054"/>
                        <a:pt x="50121" y="27718"/>
                        <a:pt x="54432" y="29381"/>
                      </a:cubicBezTo>
                      <a:cubicBezTo>
                        <a:pt x="58516" y="30894"/>
                        <a:pt x="63583" y="32861"/>
                        <a:pt x="68046" y="37172"/>
                      </a:cubicBezTo>
                      <a:cubicBezTo>
                        <a:pt x="71449" y="40424"/>
                        <a:pt x="71449" y="42390"/>
                        <a:pt x="71449" y="42995"/>
                      </a:cubicBezTo>
                      <a:cubicBezTo>
                        <a:pt x="71525" y="48365"/>
                        <a:pt x="63054" y="56836"/>
                        <a:pt x="60256" y="59559"/>
                      </a:cubicBezTo>
                      <a:cubicBezTo>
                        <a:pt x="57457" y="62357"/>
                        <a:pt x="48911" y="70828"/>
                        <a:pt x="43541" y="70828"/>
                      </a:cubicBezTo>
                      <a:cubicBezTo>
                        <a:pt x="42633" y="70677"/>
                        <a:pt x="40969" y="70904"/>
                        <a:pt x="37566" y="67349"/>
                      </a:cubicBezTo>
                      <a:cubicBezTo>
                        <a:pt x="33255" y="62887"/>
                        <a:pt x="31364" y="57819"/>
                        <a:pt x="29776" y="53660"/>
                      </a:cubicBezTo>
                      <a:cubicBezTo>
                        <a:pt x="28187" y="49424"/>
                        <a:pt x="26523" y="45037"/>
                        <a:pt x="21683" y="42920"/>
                      </a:cubicBezTo>
                      <a:lnTo>
                        <a:pt x="17523" y="41483"/>
                      </a:lnTo>
                      <a:lnTo>
                        <a:pt x="14120" y="42466"/>
                      </a:lnTo>
                      <a:cubicBezTo>
                        <a:pt x="8372" y="44205"/>
                        <a:pt x="4287" y="49651"/>
                        <a:pt x="1943" y="58651"/>
                      </a:cubicBezTo>
                      <a:cubicBezTo>
                        <a:pt x="-2746" y="77106"/>
                        <a:pt x="430" y="105165"/>
                        <a:pt x="18355" y="123090"/>
                      </a:cubicBezTo>
                      <a:cubicBezTo>
                        <a:pt x="36810" y="141772"/>
                        <a:pt x="68121" y="141242"/>
                        <a:pt x="89526" y="135116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 dirty="0"/>
                </a:p>
              </p:txBody>
            </p:sp>
            <p:sp>
              <p:nvSpPr>
                <p:cNvPr id="48" name="Graphic 9">
                  <a:extLst>
                    <a:ext uri="{FF2B5EF4-FFF2-40B4-BE49-F238E27FC236}">
                      <a16:creationId xmlns:a16="http://schemas.microsoft.com/office/drawing/2014/main" id="{0639AD80-D07F-4FAE-90BB-0ADEE9B0E661}"/>
                    </a:ext>
                  </a:extLst>
                </p:cNvPr>
                <p:cNvSpPr/>
                <p:nvPr/>
              </p:nvSpPr>
              <p:spPr>
                <a:xfrm>
                  <a:off x="855569" y="2430564"/>
                  <a:ext cx="427273" cy="427906"/>
                </a:xfrm>
                <a:custGeom>
                  <a:avLst/>
                  <a:gdLst>
                    <a:gd name="connsiteX0" fmla="*/ 408874 w 427273"/>
                    <a:gd name="connsiteY0" fmla="*/ 304096 h 427906"/>
                    <a:gd name="connsiteX1" fmla="*/ 337854 w 427273"/>
                    <a:gd name="connsiteY1" fmla="*/ 292297 h 427906"/>
                    <a:gd name="connsiteX2" fmla="*/ 259574 w 427273"/>
                    <a:gd name="connsiteY2" fmla="*/ 214017 h 427906"/>
                    <a:gd name="connsiteX3" fmla="*/ 337854 w 427273"/>
                    <a:gd name="connsiteY3" fmla="*/ 135737 h 427906"/>
                    <a:gd name="connsiteX4" fmla="*/ 408344 w 427273"/>
                    <a:gd name="connsiteY4" fmla="*/ 123333 h 427906"/>
                    <a:gd name="connsiteX5" fmla="*/ 425135 w 427273"/>
                    <a:gd name="connsiteY5" fmla="*/ 58743 h 427906"/>
                    <a:gd name="connsiteX6" fmla="*/ 414546 w 427273"/>
                    <a:gd name="connsiteY6" fmla="*/ 43843 h 427906"/>
                    <a:gd name="connsiteX7" fmla="*/ 409705 w 427273"/>
                    <a:gd name="connsiteY7" fmla="*/ 42104 h 427906"/>
                    <a:gd name="connsiteX8" fmla="*/ 405848 w 427273"/>
                    <a:gd name="connsiteY8" fmla="*/ 43692 h 427906"/>
                    <a:gd name="connsiteX9" fmla="*/ 397604 w 427273"/>
                    <a:gd name="connsiteY9" fmla="*/ 54508 h 427906"/>
                    <a:gd name="connsiteX10" fmla="*/ 389814 w 427273"/>
                    <a:gd name="connsiteY10" fmla="*/ 68046 h 427906"/>
                    <a:gd name="connsiteX11" fmla="*/ 383915 w 427273"/>
                    <a:gd name="connsiteY11" fmla="*/ 71449 h 427906"/>
                    <a:gd name="connsiteX12" fmla="*/ 367351 w 427273"/>
                    <a:gd name="connsiteY12" fmla="*/ 60256 h 427906"/>
                    <a:gd name="connsiteX13" fmla="*/ 356006 w 427273"/>
                    <a:gd name="connsiteY13" fmla="*/ 43465 h 427906"/>
                    <a:gd name="connsiteX14" fmla="*/ 359485 w 427273"/>
                    <a:gd name="connsiteY14" fmla="*/ 37566 h 427906"/>
                    <a:gd name="connsiteX15" fmla="*/ 373175 w 427273"/>
                    <a:gd name="connsiteY15" fmla="*/ 29776 h 427906"/>
                    <a:gd name="connsiteX16" fmla="*/ 383915 w 427273"/>
                    <a:gd name="connsiteY16" fmla="*/ 21759 h 427906"/>
                    <a:gd name="connsiteX17" fmla="*/ 385352 w 427273"/>
                    <a:gd name="connsiteY17" fmla="*/ 17523 h 427906"/>
                    <a:gd name="connsiteX18" fmla="*/ 384293 w 427273"/>
                    <a:gd name="connsiteY18" fmla="*/ 14044 h 427906"/>
                    <a:gd name="connsiteX19" fmla="*/ 368032 w 427273"/>
                    <a:gd name="connsiteY19" fmla="*/ 1943 h 427906"/>
                    <a:gd name="connsiteX20" fmla="*/ 303593 w 427273"/>
                    <a:gd name="connsiteY20" fmla="*/ 18355 h 427906"/>
                    <a:gd name="connsiteX21" fmla="*/ 291794 w 427273"/>
                    <a:gd name="connsiteY21" fmla="*/ 89450 h 427906"/>
                    <a:gd name="connsiteX22" fmla="*/ 89098 w 427273"/>
                    <a:gd name="connsiteY22" fmla="*/ 292146 h 427906"/>
                    <a:gd name="connsiteX23" fmla="*/ 18609 w 427273"/>
                    <a:gd name="connsiteY23" fmla="*/ 304474 h 427906"/>
                    <a:gd name="connsiteX24" fmla="*/ 1818 w 427273"/>
                    <a:gd name="connsiteY24" fmla="*/ 369140 h 427906"/>
                    <a:gd name="connsiteX25" fmla="*/ 12407 w 427273"/>
                    <a:gd name="connsiteY25" fmla="*/ 384040 h 427906"/>
                    <a:gd name="connsiteX26" fmla="*/ 17247 w 427273"/>
                    <a:gd name="connsiteY26" fmla="*/ 385779 h 427906"/>
                    <a:gd name="connsiteX27" fmla="*/ 21104 w 427273"/>
                    <a:gd name="connsiteY27" fmla="*/ 384191 h 427906"/>
                    <a:gd name="connsiteX28" fmla="*/ 29348 w 427273"/>
                    <a:gd name="connsiteY28" fmla="*/ 373375 h 427906"/>
                    <a:gd name="connsiteX29" fmla="*/ 37139 w 427273"/>
                    <a:gd name="connsiteY29" fmla="*/ 359837 h 427906"/>
                    <a:gd name="connsiteX30" fmla="*/ 43038 w 427273"/>
                    <a:gd name="connsiteY30" fmla="*/ 356434 h 427906"/>
                    <a:gd name="connsiteX31" fmla="*/ 59602 w 427273"/>
                    <a:gd name="connsiteY31" fmla="*/ 367627 h 427906"/>
                    <a:gd name="connsiteX32" fmla="*/ 70947 w 427273"/>
                    <a:gd name="connsiteY32" fmla="*/ 384418 h 427906"/>
                    <a:gd name="connsiteX33" fmla="*/ 67467 w 427273"/>
                    <a:gd name="connsiteY33" fmla="*/ 390317 h 427906"/>
                    <a:gd name="connsiteX34" fmla="*/ 53778 w 427273"/>
                    <a:gd name="connsiteY34" fmla="*/ 398107 h 427906"/>
                    <a:gd name="connsiteX35" fmla="*/ 43038 w 427273"/>
                    <a:gd name="connsiteY35" fmla="*/ 406200 h 427906"/>
                    <a:gd name="connsiteX36" fmla="*/ 41677 w 427273"/>
                    <a:gd name="connsiteY36" fmla="*/ 410435 h 427906"/>
                    <a:gd name="connsiteX37" fmla="*/ 42660 w 427273"/>
                    <a:gd name="connsiteY37" fmla="*/ 413839 h 427906"/>
                    <a:gd name="connsiteX38" fmla="*/ 58845 w 427273"/>
                    <a:gd name="connsiteY38" fmla="*/ 425940 h 427906"/>
                    <a:gd name="connsiteX39" fmla="*/ 75333 w 427273"/>
                    <a:gd name="connsiteY39" fmla="*/ 427906 h 427906"/>
                    <a:gd name="connsiteX40" fmla="*/ 123284 w 427273"/>
                    <a:gd name="connsiteY40" fmla="*/ 409528 h 427906"/>
                    <a:gd name="connsiteX41" fmla="*/ 135083 w 427273"/>
                    <a:gd name="connsiteY41" fmla="*/ 338433 h 427906"/>
                    <a:gd name="connsiteX42" fmla="*/ 213363 w 427273"/>
                    <a:gd name="connsiteY42" fmla="*/ 260153 h 427906"/>
                    <a:gd name="connsiteX43" fmla="*/ 291643 w 427273"/>
                    <a:gd name="connsiteY43" fmla="*/ 338433 h 427906"/>
                    <a:gd name="connsiteX44" fmla="*/ 304047 w 427273"/>
                    <a:gd name="connsiteY44" fmla="*/ 408923 h 427906"/>
                    <a:gd name="connsiteX45" fmla="*/ 352830 w 427273"/>
                    <a:gd name="connsiteY45" fmla="*/ 427528 h 427906"/>
                    <a:gd name="connsiteX46" fmla="*/ 368713 w 427273"/>
                    <a:gd name="connsiteY46" fmla="*/ 425713 h 427906"/>
                    <a:gd name="connsiteX47" fmla="*/ 383612 w 427273"/>
                    <a:gd name="connsiteY47" fmla="*/ 415125 h 427906"/>
                    <a:gd name="connsiteX48" fmla="*/ 385352 w 427273"/>
                    <a:gd name="connsiteY48" fmla="*/ 410284 h 427906"/>
                    <a:gd name="connsiteX49" fmla="*/ 383688 w 427273"/>
                    <a:gd name="connsiteY49" fmla="*/ 406427 h 427906"/>
                    <a:gd name="connsiteX50" fmla="*/ 372872 w 427273"/>
                    <a:gd name="connsiteY50" fmla="*/ 398183 h 427906"/>
                    <a:gd name="connsiteX51" fmla="*/ 359259 w 427273"/>
                    <a:gd name="connsiteY51" fmla="*/ 390393 h 427906"/>
                    <a:gd name="connsiteX52" fmla="*/ 355855 w 427273"/>
                    <a:gd name="connsiteY52" fmla="*/ 384569 h 427906"/>
                    <a:gd name="connsiteX53" fmla="*/ 367049 w 427273"/>
                    <a:gd name="connsiteY53" fmla="*/ 368005 h 427906"/>
                    <a:gd name="connsiteX54" fmla="*/ 383763 w 427273"/>
                    <a:gd name="connsiteY54" fmla="*/ 356736 h 427906"/>
                    <a:gd name="connsiteX55" fmla="*/ 389739 w 427273"/>
                    <a:gd name="connsiteY55" fmla="*/ 360215 h 427906"/>
                    <a:gd name="connsiteX56" fmla="*/ 397529 w 427273"/>
                    <a:gd name="connsiteY56" fmla="*/ 373905 h 427906"/>
                    <a:gd name="connsiteX57" fmla="*/ 405546 w 427273"/>
                    <a:gd name="connsiteY57" fmla="*/ 384645 h 427906"/>
                    <a:gd name="connsiteX58" fmla="*/ 409705 w 427273"/>
                    <a:gd name="connsiteY58" fmla="*/ 386082 h 427906"/>
                    <a:gd name="connsiteX59" fmla="*/ 413109 w 427273"/>
                    <a:gd name="connsiteY59" fmla="*/ 385098 h 427906"/>
                    <a:gd name="connsiteX60" fmla="*/ 425286 w 427273"/>
                    <a:gd name="connsiteY60" fmla="*/ 368913 h 427906"/>
                    <a:gd name="connsiteX61" fmla="*/ 408874 w 427273"/>
                    <a:gd name="connsiteY61" fmla="*/ 304096 h 427906"/>
                    <a:gd name="connsiteX62" fmla="*/ 111939 w 427273"/>
                    <a:gd name="connsiteY62" fmla="*/ 333819 h 427906"/>
                    <a:gd name="connsiteX63" fmla="*/ 114813 w 427273"/>
                    <a:gd name="connsiteY63" fmla="*/ 340021 h 427906"/>
                    <a:gd name="connsiteX64" fmla="*/ 116175 w 427273"/>
                    <a:gd name="connsiteY64" fmla="*/ 343349 h 427906"/>
                    <a:gd name="connsiteX65" fmla="*/ 109519 w 427273"/>
                    <a:gd name="connsiteY65" fmla="*/ 395536 h 427906"/>
                    <a:gd name="connsiteX66" fmla="*/ 77073 w 427273"/>
                    <a:gd name="connsiteY66" fmla="*/ 407939 h 427906"/>
                    <a:gd name="connsiteX67" fmla="*/ 81157 w 427273"/>
                    <a:gd name="connsiteY67" fmla="*/ 404460 h 427906"/>
                    <a:gd name="connsiteX68" fmla="*/ 90611 w 427273"/>
                    <a:gd name="connsiteY68" fmla="*/ 384645 h 427906"/>
                    <a:gd name="connsiteX69" fmla="*/ 73518 w 427273"/>
                    <a:gd name="connsiteY69" fmla="*/ 353711 h 427906"/>
                    <a:gd name="connsiteX70" fmla="*/ 43114 w 427273"/>
                    <a:gd name="connsiteY70" fmla="*/ 336769 h 427906"/>
                    <a:gd name="connsiteX71" fmla="*/ 42811 w 427273"/>
                    <a:gd name="connsiteY71" fmla="*/ 336769 h 427906"/>
                    <a:gd name="connsiteX72" fmla="*/ 22995 w 427273"/>
                    <a:gd name="connsiteY72" fmla="*/ 346223 h 427906"/>
                    <a:gd name="connsiteX73" fmla="*/ 19667 w 427273"/>
                    <a:gd name="connsiteY73" fmla="*/ 350080 h 427906"/>
                    <a:gd name="connsiteX74" fmla="*/ 32449 w 427273"/>
                    <a:gd name="connsiteY74" fmla="*/ 318542 h 427906"/>
                    <a:gd name="connsiteX75" fmla="*/ 83123 w 427273"/>
                    <a:gd name="connsiteY75" fmla="*/ 310978 h 427906"/>
                    <a:gd name="connsiteX76" fmla="*/ 84938 w 427273"/>
                    <a:gd name="connsiteY76" fmla="*/ 311659 h 427906"/>
                    <a:gd name="connsiteX77" fmla="*/ 87434 w 427273"/>
                    <a:gd name="connsiteY77" fmla="*/ 312642 h 427906"/>
                    <a:gd name="connsiteX78" fmla="*/ 93636 w 427273"/>
                    <a:gd name="connsiteY78" fmla="*/ 315441 h 427906"/>
                    <a:gd name="connsiteX79" fmla="*/ 314938 w 427273"/>
                    <a:gd name="connsiteY79" fmla="*/ 94139 h 427906"/>
                    <a:gd name="connsiteX80" fmla="*/ 312139 w 427273"/>
                    <a:gd name="connsiteY80" fmla="*/ 87937 h 427906"/>
                    <a:gd name="connsiteX81" fmla="*/ 311232 w 427273"/>
                    <a:gd name="connsiteY81" fmla="*/ 85517 h 427906"/>
                    <a:gd name="connsiteX82" fmla="*/ 310778 w 427273"/>
                    <a:gd name="connsiteY82" fmla="*/ 84534 h 427906"/>
                    <a:gd name="connsiteX83" fmla="*/ 317434 w 427273"/>
                    <a:gd name="connsiteY83" fmla="*/ 32347 h 427906"/>
                    <a:gd name="connsiteX84" fmla="*/ 349880 w 427273"/>
                    <a:gd name="connsiteY84" fmla="*/ 19943 h 427906"/>
                    <a:gd name="connsiteX85" fmla="*/ 345796 w 427273"/>
                    <a:gd name="connsiteY85" fmla="*/ 23423 h 427906"/>
                    <a:gd name="connsiteX86" fmla="*/ 336266 w 427273"/>
                    <a:gd name="connsiteY86" fmla="*/ 43238 h 427906"/>
                    <a:gd name="connsiteX87" fmla="*/ 353359 w 427273"/>
                    <a:gd name="connsiteY87" fmla="*/ 74172 h 427906"/>
                    <a:gd name="connsiteX88" fmla="*/ 383839 w 427273"/>
                    <a:gd name="connsiteY88" fmla="*/ 91114 h 427906"/>
                    <a:gd name="connsiteX89" fmla="*/ 384142 w 427273"/>
                    <a:gd name="connsiteY89" fmla="*/ 91114 h 427906"/>
                    <a:gd name="connsiteX90" fmla="*/ 403882 w 427273"/>
                    <a:gd name="connsiteY90" fmla="*/ 81660 h 427906"/>
                    <a:gd name="connsiteX91" fmla="*/ 407210 w 427273"/>
                    <a:gd name="connsiteY91" fmla="*/ 77802 h 427906"/>
                    <a:gd name="connsiteX92" fmla="*/ 394428 w 427273"/>
                    <a:gd name="connsiteY92" fmla="*/ 109341 h 427906"/>
                    <a:gd name="connsiteX93" fmla="*/ 343754 w 427273"/>
                    <a:gd name="connsiteY93" fmla="*/ 116905 h 427906"/>
                    <a:gd name="connsiteX94" fmla="*/ 341939 w 427273"/>
                    <a:gd name="connsiteY94" fmla="*/ 116224 h 427906"/>
                    <a:gd name="connsiteX95" fmla="*/ 339443 w 427273"/>
                    <a:gd name="connsiteY95" fmla="*/ 115241 h 427906"/>
                    <a:gd name="connsiteX96" fmla="*/ 333241 w 427273"/>
                    <a:gd name="connsiteY96" fmla="*/ 112442 h 427906"/>
                    <a:gd name="connsiteX97" fmla="*/ 111939 w 427273"/>
                    <a:gd name="connsiteY97" fmla="*/ 333819 h 427906"/>
                    <a:gd name="connsiteX98" fmla="*/ 403882 w 427273"/>
                    <a:gd name="connsiteY98" fmla="*/ 346374 h 427906"/>
                    <a:gd name="connsiteX99" fmla="*/ 384066 w 427273"/>
                    <a:gd name="connsiteY99" fmla="*/ 336845 h 427906"/>
                    <a:gd name="connsiteX100" fmla="*/ 353208 w 427273"/>
                    <a:gd name="connsiteY100" fmla="*/ 353938 h 427906"/>
                    <a:gd name="connsiteX101" fmla="*/ 336266 w 427273"/>
                    <a:gd name="connsiteY101" fmla="*/ 384645 h 427906"/>
                    <a:gd name="connsiteX102" fmla="*/ 345720 w 427273"/>
                    <a:gd name="connsiteY102" fmla="*/ 404385 h 427906"/>
                    <a:gd name="connsiteX103" fmla="*/ 349578 w 427273"/>
                    <a:gd name="connsiteY103" fmla="*/ 407713 h 427906"/>
                    <a:gd name="connsiteX104" fmla="*/ 318039 w 427273"/>
                    <a:gd name="connsiteY104" fmla="*/ 394931 h 427906"/>
                    <a:gd name="connsiteX105" fmla="*/ 310551 w 427273"/>
                    <a:gd name="connsiteY105" fmla="*/ 344181 h 427906"/>
                    <a:gd name="connsiteX106" fmla="*/ 311156 w 427273"/>
                    <a:gd name="connsiteY106" fmla="*/ 342593 h 427906"/>
                    <a:gd name="connsiteX107" fmla="*/ 312215 w 427273"/>
                    <a:gd name="connsiteY107" fmla="*/ 339946 h 427906"/>
                    <a:gd name="connsiteX108" fmla="*/ 315013 w 427273"/>
                    <a:gd name="connsiteY108" fmla="*/ 333744 h 427906"/>
                    <a:gd name="connsiteX109" fmla="*/ 227431 w 427273"/>
                    <a:gd name="connsiteY109" fmla="*/ 246161 h 427906"/>
                    <a:gd name="connsiteX110" fmla="*/ 245734 w 427273"/>
                    <a:gd name="connsiteY110" fmla="*/ 227858 h 427906"/>
                    <a:gd name="connsiteX111" fmla="*/ 333316 w 427273"/>
                    <a:gd name="connsiteY111" fmla="*/ 315441 h 427906"/>
                    <a:gd name="connsiteX112" fmla="*/ 339518 w 427273"/>
                    <a:gd name="connsiteY112" fmla="*/ 312642 h 427906"/>
                    <a:gd name="connsiteX113" fmla="*/ 342014 w 427273"/>
                    <a:gd name="connsiteY113" fmla="*/ 311659 h 427906"/>
                    <a:gd name="connsiteX114" fmla="*/ 342846 w 427273"/>
                    <a:gd name="connsiteY114" fmla="*/ 311281 h 427906"/>
                    <a:gd name="connsiteX115" fmla="*/ 395033 w 427273"/>
                    <a:gd name="connsiteY115" fmla="*/ 317936 h 427906"/>
                    <a:gd name="connsiteX116" fmla="*/ 407437 w 427273"/>
                    <a:gd name="connsiteY116" fmla="*/ 350383 h 427906"/>
                    <a:gd name="connsiteX117" fmla="*/ 403882 w 427273"/>
                    <a:gd name="connsiteY117" fmla="*/ 346374 h 427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</a:cxnLst>
                  <a:rect l="l" t="t" r="r" b="b"/>
                  <a:pathLst>
                    <a:path w="427273" h="427906">
                      <a:moveTo>
                        <a:pt x="408874" y="304096"/>
                      </a:moveTo>
                      <a:cubicBezTo>
                        <a:pt x="390495" y="285717"/>
                        <a:pt x="359183" y="286246"/>
                        <a:pt x="337854" y="292297"/>
                      </a:cubicBezTo>
                      <a:lnTo>
                        <a:pt x="259574" y="214017"/>
                      </a:lnTo>
                      <a:lnTo>
                        <a:pt x="337854" y="135737"/>
                      </a:lnTo>
                      <a:cubicBezTo>
                        <a:pt x="358805" y="141788"/>
                        <a:pt x="389663" y="142090"/>
                        <a:pt x="408344" y="123333"/>
                      </a:cubicBezTo>
                      <a:cubicBezTo>
                        <a:pt x="427933" y="103745"/>
                        <a:pt x="429068" y="73945"/>
                        <a:pt x="425135" y="58743"/>
                      </a:cubicBezTo>
                      <a:cubicBezTo>
                        <a:pt x="422866" y="50121"/>
                        <a:pt x="418857" y="44978"/>
                        <a:pt x="414546" y="43843"/>
                      </a:cubicBezTo>
                      <a:lnTo>
                        <a:pt x="409705" y="42104"/>
                      </a:lnTo>
                      <a:lnTo>
                        <a:pt x="405848" y="43692"/>
                      </a:lnTo>
                      <a:cubicBezTo>
                        <a:pt x="400932" y="45734"/>
                        <a:pt x="399193" y="50197"/>
                        <a:pt x="397604" y="54508"/>
                      </a:cubicBezTo>
                      <a:cubicBezTo>
                        <a:pt x="396016" y="58592"/>
                        <a:pt x="394125" y="63659"/>
                        <a:pt x="389814" y="68046"/>
                      </a:cubicBezTo>
                      <a:cubicBezTo>
                        <a:pt x="386411" y="71601"/>
                        <a:pt x="384217" y="71374"/>
                        <a:pt x="383915" y="71449"/>
                      </a:cubicBezTo>
                      <a:cubicBezTo>
                        <a:pt x="378545" y="71449"/>
                        <a:pt x="370150" y="63054"/>
                        <a:pt x="367351" y="60256"/>
                      </a:cubicBezTo>
                      <a:cubicBezTo>
                        <a:pt x="364553" y="57457"/>
                        <a:pt x="356006" y="48911"/>
                        <a:pt x="356006" y="43465"/>
                      </a:cubicBezTo>
                      <a:cubicBezTo>
                        <a:pt x="356006" y="42860"/>
                        <a:pt x="356006" y="40894"/>
                        <a:pt x="359485" y="37566"/>
                      </a:cubicBezTo>
                      <a:cubicBezTo>
                        <a:pt x="363948" y="33255"/>
                        <a:pt x="369015" y="31364"/>
                        <a:pt x="373175" y="29776"/>
                      </a:cubicBezTo>
                      <a:cubicBezTo>
                        <a:pt x="377410" y="28187"/>
                        <a:pt x="381797" y="26523"/>
                        <a:pt x="383915" y="21759"/>
                      </a:cubicBezTo>
                      <a:lnTo>
                        <a:pt x="385352" y="17523"/>
                      </a:lnTo>
                      <a:lnTo>
                        <a:pt x="384293" y="14044"/>
                      </a:lnTo>
                      <a:cubicBezTo>
                        <a:pt x="382553" y="8296"/>
                        <a:pt x="377108" y="4212"/>
                        <a:pt x="368032" y="1943"/>
                      </a:cubicBezTo>
                      <a:cubicBezTo>
                        <a:pt x="349502" y="-2746"/>
                        <a:pt x="321518" y="430"/>
                        <a:pt x="303593" y="18355"/>
                      </a:cubicBezTo>
                      <a:cubicBezTo>
                        <a:pt x="285214" y="36734"/>
                        <a:pt x="285743" y="67970"/>
                        <a:pt x="291794" y="89450"/>
                      </a:cubicBezTo>
                      <a:lnTo>
                        <a:pt x="89098" y="292146"/>
                      </a:lnTo>
                      <a:cubicBezTo>
                        <a:pt x="68148" y="286095"/>
                        <a:pt x="37290" y="285793"/>
                        <a:pt x="18609" y="304474"/>
                      </a:cubicBezTo>
                      <a:cubicBezTo>
                        <a:pt x="-980" y="324063"/>
                        <a:pt x="-2115" y="353862"/>
                        <a:pt x="1818" y="369140"/>
                      </a:cubicBezTo>
                      <a:cubicBezTo>
                        <a:pt x="4087" y="377762"/>
                        <a:pt x="8096" y="382905"/>
                        <a:pt x="12407" y="384040"/>
                      </a:cubicBezTo>
                      <a:lnTo>
                        <a:pt x="17247" y="385779"/>
                      </a:lnTo>
                      <a:lnTo>
                        <a:pt x="21104" y="384191"/>
                      </a:lnTo>
                      <a:cubicBezTo>
                        <a:pt x="26021" y="382149"/>
                        <a:pt x="27760" y="377686"/>
                        <a:pt x="29348" y="373375"/>
                      </a:cubicBezTo>
                      <a:cubicBezTo>
                        <a:pt x="30937" y="369291"/>
                        <a:pt x="32828" y="364224"/>
                        <a:pt x="37139" y="359837"/>
                      </a:cubicBezTo>
                      <a:cubicBezTo>
                        <a:pt x="40466" y="356358"/>
                        <a:pt x="42130" y="356282"/>
                        <a:pt x="43038" y="356434"/>
                      </a:cubicBezTo>
                      <a:cubicBezTo>
                        <a:pt x="48408" y="356434"/>
                        <a:pt x="56803" y="364829"/>
                        <a:pt x="59602" y="367627"/>
                      </a:cubicBezTo>
                      <a:cubicBezTo>
                        <a:pt x="62400" y="370426"/>
                        <a:pt x="70947" y="378972"/>
                        <a:pt x="70947" y="384418"/>
                      </a:cubicBezTo>
                      <a:cubicBezTo>
                        <a:pt x="70947" y="385023"/>
                        <a:pt x="70947" y="386989"/>
                        <a:pt x="67467" y="390317"/>
                      </a:cubicBezTo>
                      <a:cubicBezTo>
                        <a:pt x="63005" y="394628"/>
                        <a:pt x="57938" y="396519"/>
                        <a:pt x="53778" y="398107"/>
                      </a:cubicBezTo>
                      <a:cubicBezTo>
                        <a:pt x="49542" y="399695"/>
                        <a:pt x="45156" y="401359"/>
                        <a:pt x="43038" y="406200"/>
                      </a:cubicBezTo>
                      <a:lnTo>
                        <a:pt x="41677" y="410435"/>
                      </a:lnTo>
                      <a:lnTo>
                        <a:pt x="42660" y="413839"/>
                      </a:lnTo>
                      <a:cubicBezTo>
                        <a:pt x="44324" y="419587"/>
                        <a:pt x="49845" y="423671"/>
                        <a:pt x="58845" y="425940"/>
                      </a:cubicBezTo>
                      <a:cubicBezTo>
                        <a:pt x="63761" y="427226"/>
                        <a:pt x="69358" y="427906"/>
                        <a:pt x="75333" y="427906"/>
                      </a:cubicBezTo>
                      <a:cubicBezTo>
                        <a:pt x="91594" y="427906"/>
                        <a:pt x="110124" y="422688"/>
                        <a:pt x="123284" y="409528"/>
                      </a:cubicBezTo>
                      <a:cubicBezTo>
                        <a:pt x="141663" y="391149"/>
                        <a:pt x="141134" y="359913"/>
                        <a:pt x="135083" y="338433"/>
                      </a:cubicBezTo>
                      <a:lnTo>
                        <a:pt x="213363" y="260153"/>
                      </a:lnTo>
                      <a:lnTo>
                        <a:pt x="291643" y="338433"/>
                      </a:lnTo>
                      <a:cubicBezTo>
                        <a:pt x="285592" y="359383"/>
                        <a:pt x="285290" y="390166"/>
                        <a:pt x="304047" y="408923"/>
                      </a:cubicBezTo>
                      <a:cubicBezTo>
                        <a:pt x="318114" y="422990"/>
                        <a:pt x="337401" y="427528"/>
                        <a:pt x="352830" y="427528"/>
                      </a:cubicBezTo>
                      <a:cubicBezTo>
                        <a:pt x="358880" y="427528"/>
                        <a:pt x="364402" y="426848"/>
                        <a:pt x="368713" y="425713"/>
                      </a:cubicBezTo>
                      <a:cubicBezTo>
                        <a:pt x="377259" y="423444"/>
                        <a:pt x="382478" y="419511"/>
                        <a:pt x="383612" y="415125"/>
                      </a:cubicBezTo>
                      <a:lnTo>
                        <a:pt x="385352" y="410284"/>
                      </a:lnTo>
                      <a:lnTo>
                        <a:pt x="383688" y="406427"/>
                      </a:lnTo>
                      <a:cubicBezTo>
                        <a:pt x="381646" y="401511"/>
                        <a:pt x="377183" y="399847"/>
                        <a:pt x="372872" y="398183"/>
                      </a:cubicBezTo>
                      <a:cubicBezTo>
                        <a:pt x="368788" y="396670"/>
                        <a:pt x="363721" y="394704"/>
                        <a:pt x="359259" y="390393"/>
                      </a:cubicBezTo>
                      <a:cubicBezTo>
                        <a:pt x="355855" y="387140"/>
                        <a:pt x="355855" y="385174"/>
                        <a:pt x="355855" y="384569"/>
                      </a:cubicBezTo>
                      <a:cubicBezTo>
                        <a:pt x="355779" y="379199"/>
                        <a:pt x="364250" y="370728"/>
                        <a:pt x="367049" y="368005"/>
                      </a:cubicBezTo>
                      <a:cubicBezTo>
                        <a:pt x="369847" y="365207"/>
                        <a:pt x="378318" y="356736"/>
                        <a:pt x="383763" y="356736"/>
                      </a:cubicBezTo>
                      <a:cubicBezTo>
                        <a:pt x="384747" y="356585"/>
                        <a:pt x="386335" y="356660"/>
                        <a:pt x="389739" y="360215"/>
                      </a:cubicBezTo>
                      <a:cubicBezTo>
                        <a:pt x="394050" y="364677"/>
                        <a:pt x="395940" y="369745"/>
                        <a:pt x="397529" y="373905"/>
                      </a:cubicBezTo>
                      <a:cubicBezTo>
                        <a:pt x="399117" y="378140"/>
                        <a:pt x="400781" y="382527"/>
                        <a:pt x="405546" y="384645"/>
                      </a:cubicBezTo>
                      <a:lnTo>
                        <a:pt x="409705" y="386082"/>
                      </a:lnTo>
                      <a:lnTo>
                        <a:pt x="413109" y="385098"/>
                      </a:lnTo>
                      <a:cubicBezTo>
                        <a:pt x="418857" y="383359"/>
                        <a:pt x="422941" y="377913"/>
                        <a:pt x="425286" y="368913"/>
                      </a:cubicBezTo>
                      <a:cubicBezTo>
                        <a:pt x="430051" y="350080"/>
                        <a:pt x="426874" y="322021"/>
                        <a:pt x="408874" y="304096"/>
                      </a:cubicBezTo>
                      <a:close/>
                      <a:moveTo>
                        <a:pt x="111939" y="333819"/>
                      </a:moveTo>
                      <a:lnTo>
                        <a:pt x="114813" y="340021"/>
                      </a:lnTo>
                      <a:cubicBezTo>
                        <a:pt x="115192" y="340853"/>
                        <a:pt x="115570" y="341761"/>
                        <a:pt x="116175" y="343349"/>
                      </a:cubicBezTo>
                      <a:cubicBezTo>
                        <a:pt x="121242" y="360896"/>
                        <a:pt x="121167" y="383888"/>
                        <a:pt x="109519" y="395536"/>
                      </a:cubicBezTo>
                      <a:cubicBezTo>
                        <a:pt x="100519" y="404536"/>
                        <a:pt x="87586" y="407561"/>
                        <a:pt x="77073" y="407939"/>
                      </a:cubicBezTo>
                      <a:cubicBezTo>
                        <a:pt x="78434" y="406881"/>
                        <a:pt x="79796" y="405746"/>
                        <a:pt x="81157" y="404460"/>
                      </a:cubicBezTo>
                      <a:cubicBezTo>
                        <a:pt x="87359" y="398485"/>
                        <a:pt x="90611" y="391830"/>
                        <a:pt x="90611" y="384645"/>
                      </a:cubicBezTo>
                      <a:cubicBezTo>
                        <a:pt x="90762" y="372619"/>
                        <a:pt x="82064" y="362257"/>
                        <a:pt x="73518" y="353711"/>
                      </a:cubicBezTo>
                      <a:cubicBezTo>
                        <a:pt x="65123" y="345316"/>
                        <a:pt x="54988" y="336769"/>
                        <a:pt x="43114" y="336769"/>
                      </a:cubicBezTo>
                      <a:lnTo>
                        <a:pt x="42811" y="336769"/>
                      </a:lnTo>
                      <a:cubicBezTo>
                        <a:pt x="35550" y="336845"/>
                        <a:pt x="28895" y="340021"/>
                        <a:pt x="22995" y="346223"/>
                      </a:cubicBezTo>
                      <a:cubicBezTo>
                        <a:pt x="21785" y="347509"/>
                        <a:pt x="20651" y="348795"/>
                        <a:pt x="19667" y="350080"/>
                      </a:cubicBezTo>
                      <a:cubicBezTo>
                        <a:pt x="20272" y="339870"/>
                        <a:pt x="23525" y="327466"/>
                        <a:pt x="32449" y="318542"/>
                      </a:cubicBezTo>
                      <a:cubicBezTo>
                        <a:pt x="44399" y="306592"/>
                        <a:pt x="66938" y="306289"/>
                        <a:pt x="83123" y="310978"/>
                      </a:cubicBezTo>
                      <a:lnTo>
                        <a:pt x="84938" y="311659"/>
                      </a:lnTo>
                      <a:cubicBezTo>
                        <a:pt x="85770" y="311961"/>
                        <a:pt x="86602" y="312264"/>
                        <a:pt x="87434" y="312642"/>
                      </a:cubicBezTo>
                      <a:lnTo>
                        <a:pt x="93636" y="315441"/>
                      </a:lnTo>
                      <a:lnTo>
                        <a:pt x="314938" y="94139"/>
                      </a:lnTo>
                      <a:lnTo>
                        <a:pt x="312139" y="87937"/>
                      </a:lnTo>
                      <a:cubicBezTo>
                        <a:pt x="311761" y="87181"/>
                        <a:pt x="311459" y="86349"/>
                        <a:pt x="311232" y="85517"/>
                      </a:cubicBezTo>
                      <a:lnTo>
                        <a:pt x="310778" y="84534"/>
                      </a:lnTo>
                      <a:cubicBezTo>
                        <a:pt x="305711" y="66987"/>
                        <a:pt x="305786" y="43995"/>
                        <a:pt x="317434" y="32347"/>
                      </a:cubicBezTo>
                      <a:cubicBezTo>
                        <a:pt x="326434" y="23347"/>
                        <a:pt x="339367" y="20246"/>
                        <a:pt x="349880" y="19943"/>
                      </a:cubicBezTo>
                      <a:cubicBezTo>
                        <a:pt x="348519" y="21002"/>
                        <a:pt x="347157" y="22137"/>
                        <a:pt x="345796" y="23423"/>
                      </a:cubicBezTo>
                      <a:cubicBezTo>
                        <a:pt x="339594" y="29322"/>
                        <a:pt x="336342" y="36053"/>
                        <a:pt x="336266" y="43238"/>
                      </a:cubicBezTo>
                      <a:cubicBezTo>
                        <a:pt x="336115" y="55264"/>
                        <a:pt x="344813" y="65626"/>
                        <a:pt x="353359" y="74172"/>
                      </a:cubicBezTo>
                      <a:cubicBezTo>
                        <a:pt x="361754" y="82567"/>
                        <a:pt x="371889" y="91114"/>
                        <a:pt x="383839" y="91114"/>
                      </a:cubicBezTo>
                      <a:lnTo>
                        <a:pt x="384142" y="91114"/>
                      </a:lnTo>
                      <a:cubicBezTo>
                        <a:pt x="391402" y="91038"/>
                        <a:pt x="398058" y="87862"/>
                        <a:pt x="403882" y="81660"/>
                      </a:cubicBezTo>
                      <a:cubicBezTo>
                        <a:pt x="405092" y="80374"/>
                        <a:pt x="406226" y="79088"/>
                        <a:pt x="407210" y="77802"/>
                      </a:cubicBezTo>
                      <a:cubicBezTo>
                        <a:pt x="406605" y="88013"/>
                        <a:pt x="403352" y="100417"/>
                        <a:pt x="394428" y="109341"/>
                      </a:cubicBezTo>
                      <a:cubicBezTo>
                        <a:pt x="382478" y="121291"/>
                        <a:pt x="359939" y="121594"/>
                        <a:pt x="343754" y="116905"/>
                      </a:cubicBezTo>
                      <a:lnTo>
                        <a:pt x="341939" y="116224"/>
                      </a:lnTo>
                      <a:cubicBezTo>
                        <a:pt x="341107" y="115921"/>
                        <a:pt x="340275" y="115619"/>
                        <a:pt x="339443" y="115241"/>
                      </a:cubicBezTo>
                      <a:lnTo>
                        <a:pt x="333241" y="112442"/>
                      </a:lnTo>
                      <a:lnTo>
                        <a:pt x="111939" y="333819"/>
                      </a:lnTo>
                      <a:close/>
                      <a:moveTo>
                        <a:pt x="403882" y="346374"/>
                      </a:moveTo>
                      <a:cubicBezTo>
                        <a:pt x="397982" y="340173"/>
                        <a:pt x="391251" y="336996"/>
                        <a:pt x="384066" y="336845"/>
                      </a:cubicBezTo>
                      <a:cubicBezTo>
                        <a:pt x="371814" y="336693"/>
                        <a:pt x="361679" y="345391"/>
                        <a:pt x="353208" y="353938"/>
                      </a:cubicBezTo>
                      <a:cubicBezTo>
                        <a:pt x="344737" y="362409"/>
                        <a:pt x="336115" y="372695"/>
                        <a:pt x="336266" y="384645"/>
                      </a:cubicBezTo>
                      <a:cubicBezTo>
                        <a:pt x="336342" y="391905"/>
                        <a:pt x="339518" y="398561"/>
                        <a:pt x="345720" y="404385"/>
                      </a:cubicBezTo>
                      <a:cubicBezTo>
                        <a:pt x="347006" y="405595"/>
                        <a:pt x="348292" y="406729"/>
                        <a:pt x="349578" y="407713"/>
                      </a:cubicBezTo>
                      <a:cubicBezTo>
                        <a:pt x="339367" y="407107"/>
                        <a:pt x="326963" y="403855"/>
                        <a:pt x="318039" y="394931"/>
                      </a:cubicBezTo>
                      <a:cubicBezTo>
                        <a:pt x="306089" y="382981"/>
                        <a:pt x="305786" y="360442"/>
                        <a:pt x="310551" y="344181"/>
                      </a:cubicBezTo>
                      <a:lnTo>
                        <a:pt x="311156" y="342593"/>
                      </a:lnTo>
                      <a:cubicBezTo>
                        <a:pt x="311459" y="341761"/>
                        <a:pt x="311761" y="340853"/>
                        <a:pt x="312215" y="339946"/>
                      </a:cubicBezTo>
                      <a:lnTo>
                        <a:pt x="315013" y="333744"/>
                      </a:lnTo>
                      <a:lnTo>
                        <a:pt x="227431" y="246161"/>
                      </a:lnTo>
                      <a:lnTo>
                        <a:pt x="245734" y="227858"/>
                      </a:lnTo>
                      <a:lnTo>
                        <a:pt x="333316" y="315441"/>
                      </a:lnTo>
                      <a:lnTo>
                        <a:pt x="339518" y="312642"/>
                      </a:lnTo>
                      <a:cubicBezTo>
                        <a:pt x="340350" y="312264"/>
                        <a:pt x="341182" y="311961"/>
                        <a:pt x="342014" y="311659"/>
                      </a:cubicBezTo>
                      <a:lnTo>
                        <a:pt x="342846" y="311281"/>
                      </a:lnTo>
                      <a:cubicBezTo>
                        <a:pt x="360469" y="306213"/>
                        <a:pt x="383385" y="306289"/>
                        <a:pt x="395033" y="317936"/>
                      </a:cubicBezTo>
                      <a:cubicBezTo>
                        <a:pt x="404033" y="326937"/>
                        <a:pt x="407058" y="339870"/>
                        <a:pt x="407437" y="350383"/>
                      </a:cubicBezTo>
                      <a:cubicBezTo>
                        <a:pt x="406378" y="349022"/>
                        <a:pt x="405243" y="347660"/>
                        <a:pt x="403882" y="346374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 dirty="0"/>
                </a:p>
              </p:txBody>
            </p:sp>
          </p:grpSp>
          <p:sp>
            <p:nvSpPr>
              <p:cNvPr id="46" name="Téglalap 45"/>
              <p:cNvSpPr/>
              <p:nvPr/>
            </p:nvSpPr>
            <p:spPr>
              <a:xfrm>
                <a:off x="10554586" y="5161460"/>
                <a:ext cx="2551262" cy="4015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l" rtl="0"/>
                <a:r>
                  <a:rPr lang="en" sz="1600" b="1" i="0" u="none" baseline="0">
                    <a:solidFill>
                      <a:schemeClr val="accent1"/>
                    </a:solidFill>
                  </a:rPr>
                  <a:t>RePowerEU </a:t>
                </a:r>
              </a:p>
            </p:txBody>
          </p:sp>
        </p:grpSp>
        <p:sp>
          <p:nvSpPr>
            <p:cNvPr id="44" name="Graphic 9">
              <a:extLst>
                <a:ext uri="{FF2B5EF4-FFF2-40B4-BE49-F238E27FC236}">
                  <a16:creationId xmlns:a16="http://schemas.microsoft.com/office/drawing/2014/main" id="{D668057C-C287-471E-ADFE-BEBCBA38750C}"/>
                </a:ext>
              </a:extLst>
            </p:cNvPr>
            <p:cNvSpPr/>
            <p:nvPr/>
          </p:nvSpPr>
          <p:spPr>
            <a:xfrm>
              <a:off x="3694157" y="1509445"/>
              <a:ext cx="154072" cy="192478"/>
            </a:xfrm>
            <a:custGeom>
              <a:avLst/>
              <a:gdLst>
                <a:gd name="connsiteX0" fmla="*/ 118138 w 247772"/>
                <a:gd name="connsiteY0" fmla="*/ 358080 h 358306"/>
                <a:gd name="connsiteX1" fmla="*/ 120105 w 247772"/>
                <a:gd name="connsiteY1" fmla="*/ 358231 h 358306"/>
                <a:gd name="connsiteX2" fmla="*/ 120483 w 247772"/>
                <a:gd name="connsiteY2" fmla="*/ 358231 h 358306"/>
                <a:gd name="connsiteX3" fmla="*/ 120483 w 247772"/>
                <a:gd name="connsiteY3" fmla="*/ 358231 h 358306"/>
                <a:gd name="connsiteX4" fmla="*/ 120634 w 247772"/>
                <a:gd name="connsiteY4" fmla="*/ 358231 h 358306"/>
                <a:gd name="connsiteX5" fmla="*/ 121088 w 247772"/>
                <a:gd name="connsiteY5" fmla="*/ 358155 h 358306"/>
                <a:gd name="connsiteX6" fmla="*/ 123962 w 247772"/>
                <a:gd name="connsiteY6" fmla="*/ 358307 h 358306"/>
                <a:gd name="connsiteX7" fmla="*/ 126836 w 247772"/>
                <a:gd name="connsiteY7" fmla="*/ 358155 h 358306"/>
                <a:gd name="connsiteX8" fmla="*/ 127290 w 247772"/>
                <a:gd name="connsiteY8" fmla="*/ 358231 h 358306"/>
                <a:gd name="connsiteX9" fmla="*/ 127441 w 247772"/>
                <a:gd name="connsiteY9" fmla="*/ 358231 h 358306"/>
                <a:gd name="connsiteX10" fmla="*/ 127441 w 247772"/>
                <a:gd name="connsiteY10" fmla="*/ 358231 h 358306"/>
                <a:gd name="connsiteX11" fmla="*/ 127743 w 247772"/>
                <a:gd name="connsiteY11" fmla="*/ 358231 h 358306"/>
                <a:gd name="connsiteX12" fmla="*/ 129786 w 247772"/>
                <a:gd name="connsiteY12" fmla="*/ 358080 h 358306"/>
                <a:gd name="connsiteX13" fmla="*/ 211469 w 247772"/>
                <a:gd name="connsiteY13" fmla="*/ 322079 h 358306"/>
                <a:gd name="connsiteX14" fmla="*/ 247773 w 247772"/>
                <a:gd name="connsiteY14" fmla="*/ 234496 h 358306"/>
                <a:gd name="connsiteX15" fmla="*/ 237109 w 247772"/>
                <a:gd name="connsiteY15" fmla="*/ 177696 h 358306"/>
                <a:gd name="connsiteX16" fmla="*/ 187115 w 247772"/>
                <a:gd name="connsiteY16" fmla="*/ 83609 h 358306"/>
                <a:gd name="connsiteX17" fmla="*/ 103617 w 247772"/>
                <a:gd name="connsiteY17" fmla="*/ 2228 h 358306"/>
                <a:gd name="connsiteX18" fmla="*/ 90003 w 247772"/>
                <a:gd name="connsiteY18" fmla="*/ 1547 h 358306"/>
                <a:gd name="connsiteX19" fmla="*/ 82969 w 247772"/>
                <a:gd name="connsiteY19" fmla="*/ 13270 h 358306"/>
                <a:gd name="connsiteX20" fmla="*/ 70868 w 247772"/>
                <a:gd name="connsiteY20" fmla="*/ 89810 h 358306"/>
                <a:gd name="connsiteX21" fmla="*/ 51582 w 247772"/>
                <a:gd name="connsiteY21" fmla="*/ 126341 h 358306"/>
                <a:gd name="connsiteX22" fmla="*/ 34639 w 247772"/>
                <a:gd name="connsiteY22" fmla="*/ 149031 h 358306"/>
                <a:gd name="connsiteX23" fmla="*/ 10815 w 247772"/>
                <a:gd name="connsiteY23" fmla="*/ 185259 h 358306"/>
                <a:gd name="connsiteX24" fmla="*/ 0 w 247772"/>
                <a:gd name="connsiteY24" fmla="*/ 234496 h 358306"/>
                <a:gd name="connsiteX25" fmla="*/ 36304 w 247772"/>
                <a:gd name="connsiteY25" fmla="*/ 322079 h 358306"/>
                <a:gd name="connsiteX26" fmla="*/ 118138 w 247772"/>
                <a:gd name="connsiteY26" fmla="*/ 358080 h 358306"/>
                <a:gd name="connsiteX27" fmla="*/ 124037 w 247772"/>
                <a:gd name="connsiteY27" fmla="*/ 331835 h 358306"/>
                <a:gd name="connsiteX28" fmla="*/ 121239 w 247772"/>
                <a:gd name="connsiteY28" fmla="*/ 331684 h 358306"/>
                <a:gd name="connsiteX29" fmla="*/ 93558 w 247772"/>
                <a:gd name="connsiteY29" fmla="*/ 318826 h 358306"/>
                <a:gd name="connsiteX30" fmla="*/ 81986 w 247772"/>
                <a:gd name="connsiteY30" fmla="*/ 289859 h 358306"/>
                <a:gd name="connsiteX31" fmla="*/ 83272 w 247772"/>
                <a:gd name="connsiteY31" fmla="*/ 279573 h 358306"/>
                <a:gd name="connsiteX32" fmla="*/ 86221 w 247772"/>
                <a:gd name="connsiteY32" fmla="*/ 272312 h 358306"/>
                <a:gd name="connsiteX33" fmla="*/ 95373 w 247772"/>
                <a:gd name="connsiteY33" fmla="*/ 259001 h 358306"/>
                <a:gd name="connsiteX34" fmla="*/ 114054 w 247772"/>
                <a:gd name="connsiteY34" fmla="*/ 229655 h 358306"/>
                <a:gd name="connsiteX35" fmla="*/ 120861 w 247772"/>
                <a:gd name="connsiteY35" fmla="*/ 207646 h 358306"/>
                <a:gd name="connsiteX36" fmla="*/ 121239 w 247772"/>
                <a:gd name="connsiteY36" fmla="*/ 205226 h 358306"/>
                <a:gd name="connsiteX37" fmla="*/ 148921 w 247772"/>
                <a:gd name="connsiteY37" fmla="*/ 240244 h 358306"/>
                <a:gd name="connsiteX38" fmla="*/ 161778 w 247772"/>
                <a:gd name="connsiteY38" fmla="*/ 267774 h 358306"/>
                <a:gd name="connsiteX39" fmla="*/ 166089 w 247772"/>
                <a:gd name="connsiteY39" fmla="*/ 289859 h 358306"/>
                <a:gd name="connsiteX40" fmla="*/ 154518 w 247772"/>
                <a:gd name="connsiteY40" fmla="*/ 318826 h 358306"/>
                <a:gd name="connsiteX41" fmla="*/ 126836 w 247772"/>
                <a:gd name="connsiteY41" fmla="*/ 331684 h 358306"/>
                <a:gd name="connsiteX42" fmla="*/ 124037 w 247772"/>
                <a:gd name="connsiteY42" fmla="*/ 331835 h 358306"/>
                <a:gd name="connsiteX43" fmla="*/ 29799 w 247772"/>
                <a:gd name="connsiteY43" fmla="*/ 210369 h 358306"/>
                <a:gd name="connsiteX44" fmla="*/ 36682 w 247772"/>
                <a:gd name="connsiteY44" fmla="*/ 193200 h 358306"/>
                <a:gd name="connsiteX45" fmla="*/ 56195 w 247772"/>
                <a:gd name="connsiteY45" fmla="*/ 164687 h 358306"/>
                <a:gd name="connsiteX46" fmla="*/ 91894 w 247772"/>
                <a:gd name="connsiteY46" fmla="*/ 108794 h 358306"/>
                <a:gd name="connsiteX47" fmla="*/ 104751 w 247772"/>
                <a:gd name="connsiteY47" fmla="*/ 67574 h 358306"/>
                <a:gd name="connsiteX48" fmla="*/ 108609 w 247772"/>
                <a:gd name="connsiteY48" fmla="*/ 38985 h 358306"/>
                <a:gd name="connsiteX49" fmla="*/ 185225 w 247772"/>
                <a:gd name="connsiteY49" fmla="*/ 128534 h 358306"/>
                <a:gd name="connsiteX50" fmla="*/ 212150 w 247772"/>
                <a:gd name="connsiteY50" fmla="*/ 186167 h 358306"/>
                <a:gd name="connsiteX51" fmla="*/ 221377 w 247772"/>
                <a:gd name="connsiteY51" fmla="*/ 234496 h 358306"/>
                <a:gd name="connsiteX52" fmla="*/ 210713 w 247772"/>
                <a:gd name="connsiteY52" fmla="*/ 278665 h 358306"/>
                <a:gd name="connsiteX53" fmla="*/ 211091 w 247772"/>
                <a:gd name="connsiteY53" fmla="*/ 271329 h 358306"/>
                <a:gd name="connsiteX54" fmla="*/ 208217 w 247772"/>
                <a:gd name="connsiteY54" fmla="*/ 249396 h 358306"/>
                <a:gd name="connsiteX55" fmla="*/ 201864 w 247772"/>
                <a:gd name="connsiteY55" fmla="*/ 233513 h 358306"/>
                <a:gd name="connsiteX56" fmla="*/ 186813 w 247772"/>
                <a:gd name="connsiteY56" fmla="*/ 211352 h 358306"/>
                <a:gd name="connsiteX57" fmla="*/ 165787 w 247772"/>
                <a:gd name="connsiteY57" fmla="*/ 178679 h 358306"/>
                <a:gd name="connsiteX58" fmla="*/ 158677 w 247772"/>
                <a:gd name="connsiteY58" fmla="*/ 155838 h 358306"/>
                <a:gd name="connsiteX59" fmla="*/ 155803 w 247772"/>
                <a:gd name="connsiteY59" fmla="*/ 123997 h 358306"/>
                <a:gd name="connsiteX60" fmla="*/ 148770 w 247772"/>
                <a:gd name="connsiteY60" fmla="*/ 112273 h 358306"/>
                <a:gd name="connsiteX61" fmla="*/ 135156 w 247772"/>
                <a:gd name="connsiteY61" fmla="*/ 112954 h 358306"/>
                <a:gd name="connsiteX62" fmla="*/ 64288 w 247772"/>
                <a:gd name="connsiteY62" fmla="*/ 189494 h 358306"/>
                <a:gd name="connsiteX63" fmla="*/ 44396 w 247772"/>
                <a:gd name="connsiteY63" fmla="*/ 232151 h 358306"/>
                <a:gd name="connsiteX64" fmla="*/ 37060 w 247772"/>
                <a:gd name="connsiteY64" fmla="*/ 271405 h 358306"/>
                <a:gd name="connsiteX65" fmla="*/ 37438 w 247772"/>
                <a:gd name="connsiteY65" fmla="*/ 278741 h 358306"/>
                <a:gd name="connsiteX66" fmla="*/ 26774 w 247772"/>
                <a:gd name="connsiteY66" fmla="*/ 234572 h 358306"/>
                <a:gd name="connsiteX67" fmla="*/ 29799 w 247772"/>
                <a:gd name="connsiteY67" fmla="*/ 210369 h 35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47772" h="358306">
                  <a:moveTo>
                    <a:pt x="118138" y="358080"/>
                  </a:moveTo>
                  <a:cubicBezTo>
                    <a:pt x="118819" y="358155"/>
                    <a:pt x="119424" y="358231"/>
                    <a:pt x="120105" y="358231"/>
                  </a:cubicBezTo>
                  <a:cubicBezTo>
                    <a:pt x="120256" y="358231"/>
                    <a:pt x="120332" y="358231"/>
                    <a:pt x="120483" y="358231"/>
                  </a:cubicBezTo>
                  <a:lnTo>
                    <a:pt x="120483" y="358231"/>
                  </a:lnTo>
                  <a:cubicBezTo>
                    <a:pt x="120559" y="358231"/>
                    <a:pt x="120559" y="358231"/>
                    <a:pt x="120634" y="358231"/>
                  </a:cubicBezTo>
                  <a:cubicBezTo>
                    <a:pt x="120785" y="358231"/>
                    <a:pt x="120937" y="358155"/>
                    <a:pt x="121088" y="358155"/>
                  </a:cubicBezTo>
                  <a:cubicBezTo>
                    <a:pt x="122071" y="358155"/>
                    <a:pt x="122979" y="358307"/>
                    <a:pt x="123962" y="358307"/>
                  </a:cubicBezTo>
                  <a:cubicBezTo>
                    <a:pt x="124945" y="358307"/>
                    <a:pt x="125928" y="358155"/>
                    <a:pt x="126836" y="358155"/>
                  </a:cubicBezTo>
                  <a:cubicBezTo>
                    <a:pt x="126987" y="358155"/>
                    <a:pt x="127139" y="358231"/>
                    <a:pt x="127290" y="358231"/>
                  </a:cubicBezTo>
                  <a:cubicBezTo>
                    <a:pt x="127365" y="358231"/>
                    <a:pt x="127365" y="358231"/>
                    <a:pt x="127441" y="358231"/>
                  </a:cubicBezTo>
                  <a:lnTo>
                    <a:pt x="127441" y="358231"/>
                  </a:lnTo>
                  <a:cubicBezTo>
                    <a:pt x="127517" y="358231"/>
                    <a:pt x="127592" y="358231"/>
                    <a:pt x="127743" y="358231"/>
                  </a:cubicBezTo>
                  <a:cubicBezTo>
                    <a:pt x="128424" y="358231"/>
                    <a:pt x="129105" y="358080"/>
                    <a:pt x="129786" y="358080"/>
                  </a:cubicBezTo>
                  <a:cubicBezTo>
                    <a:pt x="161627" y="356567"/>
                    <a:pt x="190443" y="343180"/>
                    <a:pt x="211469" y="322079"/>
                  </a:cubicBezTo>
                  <a:cubicBezTo>
                    <a:pt x="233856" y="299691"/>
                    <a:pt x="247773" y="268682"/>
                    <a:pt x="247773" y="234496"/>
                  </a:cubicBezTo>
                  <a:cubicBezTo>
                    <a:pt x="247773" y="217252"/>
                    <a:pt x="243991" y="198041"/>
                    <a:pt x="237109" y="177696"/>
                  </a:cubicBezTo>
                  <a:cubicBezTo>
                    <a:pt x="226898" y="147291"/>
                    <a:pt x="209729" y="114467"/>
                    <a:pt x="187115" y="83609"/>
                  </a:cubicBezTo>
                  <a:cubicBezTo>
                    <a:pt x="164501" y="52826"/>
                    <a:pt x="136290" y="24086"/>
                    <a:pt x="103617" y="2228"/>
                  </a:cubicBezTo>
                  <a:cubicBezTo>
                    <a:pt x="99533" y="-495"/>
                    <a:pt x="94314" y="-722"/>
                    <a:pt x="90003" y="1547"/>
                  </a:cubicBezTo>
                  <a:cubicBezTo>
                    <a:pt x="85692" y="3892"/>
                    <a:pt x="82969" y="8354"/>
                    <a:pt x="82969" y="13270"/>
                  </a:cubicBezTo>
                  <a:cubicBezTo>
                    <a:pt x="82969" y="46549"/>
                    <a:pt x="78053" y="70675"/>
                    <a:pt x="70868" y="89810"/>
                  </a:cubicBezTo>
                  <a:cubicBezTo>
                    <a:pt x="65498" y="104181"/>
                    <a:pt x="58842" y="115752"/>
                    <a:pt x="51582" y="126341"/>
                  </a:cubicBezTo>
                  <a:cubicBezTo>
                    <a:pt x="46136" y="134283"/>
                    <a:pt x="40388" y="141619"/>
                    <a:pt x="34639" y="149031"/>
                  </a:cubicBezTo>
                  <a:cubicBezTo>
                    <a:pt x="26093" y="160149"/>
                    <a:pt x="17471" y="171494"/>
                    <a:pt x="10815" y="185259"/>
                  </a:cubicBezTo>
                  <a:cubicBezTo>
                    <a:pt x="4235" y="198948"/>
                    <a:pt x="0" y="215134"/>
                    <a:pt x="0" y="234496"/>
                  </a:cubicBezTo>
                  <a:cubicBezTo>
                    <a:pt x="0" y="268682"/>
                    <a:pt x="13916" y="299691"/>
                    <a:pt x="36304" y="322079"/>
                  </a:cubicBezTo>
                  <a:cubicBezTo>
                    <a:pt x="57481" y="343180"/>
                    <a:pt x="86297" y="356567"/>
                    <a:pt x="118138" y="358080"/>
                  </a:cubicBezTo>
                  <a:close/>
                  <a:moveTo>
                    <a:pt x="124037" y="331835"/>
                  </a:moveTo>
                  <a:cubicBezTo>
                    <a:pt x="123130" y="331835"/>
                    <a:pt x="122222" y="331760"/>
                    <a:pt x="121239" y="331684"/>
                  </a:cubicBezTo>
                  <a:cubicBezTo>
                    <a:pt x="110348" y="331003"/>
                    <a:pt x="100667" y="326238"/>
                    <a:pt x="93558" y="318826"/>
                  </a:cubicBezTo>
                  <a:cubicBezTo>
                    <a:pt x="86372" y="311263"/>
                    <a:pt x="81986" y="301128"/>
                    <a:pt x="81986" y="289859"/>
                  </a:cubicBezTo>
                  <a:cubicBezTo>
                    <a:pt x="81986" y="285775"/>
                    <a:pt x="82515" y="282523"/>
                    <a:pt x="83272" y="279573"/>
                  </a:cubicBezTo>
                  <a:cubicBezTo>
                    <a:pt x="83952" y="277002"/>
                    <a:pt x="84935" y="274657"/>
                    <a:pt x="86221" y="272312"/>
                  </a:cubicBezTo>
                  <a:cubicBezTo>
                    <a:pt x="88415" y="268228"/>
                    <a:pt x="91515" y="263993"/>
                    <a:pt x="95373" y="259001"/>
                  </a:cubicBezTo>
                  <a:cubicBezTo>
                    <a:pt x="101121" y="251589"/>
                    <a:pt x="108381" y="242437"/>
                    <a:pt x="114054" y="229655"/>
                  </a:cubicBezTo>
                  <a:cubicBezTo>
                    <a:pt x="116852" y="223227"/>
                    <a:pt x="119273" y="215966"/>
                    <a:pt x="120861" y="207646"/>
                  </a:cubicBezTo>
                  <a:cubicBezTo>
                    <a:pt x="121012" y="206890"/>
                    <a:pt x="121088" y="205982"/>
                    <a:pt x="121239" y="205226"/>
                  </a:cubicBezTo>
                  <a:cubicBezTo>
                    <a:pt x="132130" y="215663"/>
                    <a:pt x="141584" y="227840"/>
                    <a:pt x="148921" y="240244"/>
                  </a:cubicBezTo>
                  <a:cubicBezTo>
                    <a:pt x="154518" y="249698"/>
                    <a:pt x="158904" y="259152"/>
                    <a:pt x="161778" y="267774"/>
                  </a:cubicBezTo>
                  <a:cubicBezTo>
                    <a:pt x="164728" y="276396"/>
                    <a:pt x="166089" y="284187"/>
                    <a:pt x="166089" y="289859"/>
                  </a:cubicBezTo>
                  <a:cubicBezTo>
                    <a:pt x="166089" y="301128"/>
                    <a:pt x="161703" y="311263"/>
                    <a:pt x="154518" y="318826"/>
                  </a:cubicBezTo>
                  <a:cubicBezTo>
                    <a:pt x="147408" y="326238"/>
                    <a:pt x="137727" y="331003"/>
                    <a:pt x="126836" y="331684"/>
                  </a:cubicBezTo>
                  <a:cubicBezTo>
                    <a:pt x="125853" y="331684"/>
                    <a:pt x="124945" y="331835"/>
                    <a:pt x="124037" y="331835"/>
                  </a:cubicBezTo>
                  <a:close/>
                  <a:moveTo>
                    <a:pt x="29799" y="210369"/>
                  </a:moveTo>
                  <a:cubicBezTo>
                    <a:pt x="31539" y="204243"/>
                    <a:pt x="33808" y="198646"/>
                    <a:pt x="36682" y="193200"/>
                  </a:cubicBezTo>
                  <a:cubicBezTo>
                    <a:pt x="41674" y="183746"/>
                    <a:pt x="48480" y="174670"/>
                    <a:pt x="56195" y="164687"/>
                  </a:cubicBezTo>
                  <a:cubicBezTo>
                    <a:pt x="67767" y="149712"/>
                    <a:pt x="81381" y="132619"/>
                    <a:pt x="91894" y="108794"/>
                  </a:cubicBezTo>
                  <a:cubicBezTo>
                    <a:pt x="97112" y="96844"/>
                    <a:pt x="101575" y="83306"/>
                    <a:pt x="104751" y="67574"/>
                  </a:cubicBezTo>
                  <a:cubicBezTo>
                    <a:pt x="106491" y="58801"/>
                    <a:pt x="107777" y="49196"/>
                    <a:pt x="108609" y="38985"/>
                  </a:cubicBezTo>
                  <a:cubicBezTo>
                    <a:pt x="139467" y="63944"/>
                    <a:pt x="165863" y="96012"/>
                    <a:pt x="185225" y="128534"/>
                  </a:cubicBezTo>
                  <a:cubicBezTo>
                    <a:pt x="196872" y="148123"/>
                    <a:pt x="206024" y="167939"/>
                    <a:pt x="212150" y="186167"/>
                  </a:cubicBezTo>
                  <a:cubicBezTo>
                    <a:pt x="218276" y="204394"/>
                    <a:pt x="221452" y="221185"/>
                    <a:pt x="221377" y="234496"/>
                  </a:cubicBezTo>
                  <a:cubicBezTo>
                    <a:pt x="221377" y="250454"/>
                    <a:pt x="217444" y="265430"/>
                    <a:pt x="210713" y="278665"/>
                  </a:cubicBezTo>
                  <a:cubicBezTo>
                    <a:pt x="210939" y="276245"/>
                    <a:pt x="211091" y="273825"/>
                    <a:pt x="211091" y="271329"/>
                  </a:cubicBezTo>
                  <a:cubicBezTo>
                    <a:pt x="211091" y="263312"/>
                    <a:pt x="210032" y="255976"/>
                    <a:pt x="208217" y="249396"/>
                  </a:cubicBezTo>
                  <a:cubicBezTo>
                    <a:pt x="206629" y="243572"/>
                    <a:pt x="204359" y="238278"/>
                    <a:pt x="201864" y="233513"/>
                  </a:cubicBezTo>
                  <a:cubicBezTo>
                    <a:pt x="197401" y="225042"/>
                    <a:pt x="191956" y="218084"/>
                    <a:pt x="186813" y="211352"/>
                  </a:cubicBezTo>
                  <a:cubicBezTo>
                    <a:pt x="178947" y="201217"/>
                    <a:pt x="171459" y="191688"/>
                    <a:pt x="165787" y="178679"/>
                  </a:cubicBezTo>
                  <a:cubicBezTo>
                    <a:pt x="162913" y="172175"/>
                    <a:pt x="160492" y="164763"/>
                    <a:pt x="158677" y="155838"/>
                  </a:cubicBezTo>
                  <a:cubicBezTo>
                    <a:pt x="156938" y="146913"/>
                    <a:pt x="155803" y="136476"/>
                    <a:pt x="155803" y="123997"/>
                  </a:cubicBezTo>
                  <a:cubicBezTo>
                    <a:pt x="155803" y="119080"/>
                    <a:pt x="153156" y="114618"/>
                    <a:pt x="148770" y="112273"/>
                  </a:cubicBezTo>
                  <a:cubicBezTo>
                    <a:pt x="144458" y="109929"/>
                    <a:pt x="139240" y="110231"/>
                    <a:pt x="135156" y="112954"/>
                  </a:cubicBezTo>
                  <a:cubicBezTo>
                    <a:pt x="105432" y="132770"/>
                    <a:pt x="81305" y="160830"/>
                    <a:pt x="64288" y="189494"/>
                  </a:cubicBezTo>
                  <a:cubicBezTo>
                    <a:pt x="55817" y="203789"/>
                    <a:pt x="49086" y="218310"/>
                    <a:pt x="44396" y="232151"/>
                  </a:cubicBezTo>
                  <a:cubicBezTo>
                    <a:pt x="39783" y="245992"/>
                    <a:pt x="37135" y="259228"/>
                    <a:pt x="37060" y="271405"/>
                  </a:cubicBezTo>
                  <a:cubicBezTo>
                    <a:pt x="37060" y="273901"/>
                    <a:pt x="37211" y="276321"/>
                    <a:pt x="37438" y="278741"/>
                  </a:cubicBezTo>
                  <a:cubicBezTo>
                    <a:pt x="30631" y="265505"/>
                    <a:pt x="26774" y="250530"/>
                    <a:pt x="26774" y="234572"/>
                  </a:cubicBezTo>
                  <a:cubicBezTo>
                    <a:pt x="26698" y="225269"/>
                    <a:pt x="27833" y="217403"/>
                    <a:pt x="29799" y="210369"/>
                  </a:cubicBezTo>
                  <a:close/>
                </a:path>
              </a:pathLst>
            </a:custGeom>
            <a:solidFill>
              <a:schemeClr val="accent1"/>
            </a:solidFill>
            <a:ln w="75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" dirty="0"/>
            </a:p>
          </p:txBody>
        </p:sp>
        <p:grpSp>
          <p:nvGrpSpPr>
            <p:cNvPr id="20" name="Csoportba foglalás 19"/>
            <p:cNvGrpSpPr/>
            <p:nvPr/>
          </p:nvGrpSpPr>
          <p:grpSpPr>
            <a:xfrm>
              <a:off x="8994730" y="1345727"/>
              <a:ext cx="2466816" cy="503237"/>
              <a:chOff x="6366755" y="1333847"/>
              <a:chExt cx="2466816" cy="503237"/>
            </a:xfrm>
          </p:grpSpPr>
          <p:sp>
            <p:nvSpPr>
              <p:cNvPr id="29" name="Rectangle: Rounded Corners 31">
                <a:extLst>
                  <a:ext uri="{FF2B5EF4-FFF2-40B4-BE49-F238E27FC236}">
                    <a16:creationId xmlns:a16="http://schemas.microsoft.com/office/drawing/2014/main" id="{B47A0359-F98A-4E02-992E-8508FBF20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6755" y="1333847"/>
                <a:ext cx="2466816" cy="503237"/>
              </a:xfrm>
              <a:prstGeom prst="round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 rtl="0">
                  <a:defRPr/>
                </a:pPr>
                <a:endParaRPr lang="en" sz="1400" dirty="0">
                  <a:solidFill>
                    <a:schemeClr val="tx2"/>
                  </a:solidFill>
                  <a:ea typeface="ＭＳ Ｐゴシック" pitchFamily="50" charset="-128"/>
                </a:endParaRPr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6991939" y="1442614"/>
                <a:ext cx="1680129" cy="296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lvl="0" algn="l" rtl="0"/>
                <a:r>
                  <a:rPr lang="en" sz="1400" b="1" i="0" u="none" baseline="0">
                    <a:solidFill>
                      <a:schemeClr val="accent1"/>
                    </a:solidFill>
                  </a:rPr>
                  <a:t>Solidarity Regulation</a:t>
                </a:r>
              </a:p>
            </p:txBody>
          </p:sp>
          <p:grpSp>
            <p:nvGrpSpPr>
              <p:cNvPr id="31" name="Graphic 9">
                <a:extLst>
                  <a:ext uri="{FF2B5EF4-FFF2-40B4-BE49-F238E27FC236}">
                    <a16:creationId xmlns:a16="http://schemas.microsoft.com/office/drawing/2014/main" id="{7CC686BC-7812-4E03-A58B-6EECE1A97E5B}"/>
                  </a:ext>
                </a:extLst>
              </p:cNvPr>
              <p:cNvGrpSpPr/>
              <p:nvPr/>
            </p:nvGrpSpPr>
            <p:grpSpPr>
              <a:xfrm>
                <a:off x="6600695" y="1441464"/>
                <a:ext cx="289951" cy="289950"/>
                <a:chOff x="9532928" y="2390827"/>
                <a:chExt cx="525799" cy="525798"/>
              </a:xfrm>
              <a:solidFill>
                <a:schemeClr val="accent1"/>
              </a:solidFill>
            </p:grpSpPr>
            <p:sp>
              <p:nvSpPr>
                <p:cNvPr id="32" name="Graphic 9">
                  <a:extLst>
                    <a:ext uri="{FF2B5EF4-FFF2-40B4-BE49-F238E27FC236}">
                      <a16:creationId xmlns:a16="http://schemas.microsoft.com/office/drawing/2014/main" id="{21615C91-D5FE-4B26-BB14-F9AD86230205}"/>
                    </a:ext>
                  </a:extLst>
                </p:cNvPr>
                <p:cNvSpPr/>
                <p:nvPr/>
              </p:nvSpPr>
              <p:spPr>
                <a:xfrm>
                  <a:off x="9532928" y="2390827"/>
                  <a:ext cx="525799" cy="525798"/>
                </a:xfrm>
                <a:custGeom>
                  <a:avLst/>
                  <a:gdLst>
                    <a:gd name="connsiteX0" fmla="*/ 448805 w 525799"/>
                    <a:gd name="connsiteY0" fmla="*/ 76994 h 525798"/>
                    <a:gd name="connsiteX1" fmla="*/ 262900 w 525799"/>
                    <a:gd name="connsiteY1" fmla="*/ 0 h 525798"/>
                    <a:gd name="connsiteX2" fmla="*/ 76995 w 525799"/>
                    <a:gd name="connsiteY2" fmla="*/ 76994 h 525798"/>
                    <a:gd name="connsiteX3" fmla="*/ 0 w 525799"/>
                    <a:gd name="connsiteY3" fmla="*/ 262899 h 525798"/>
                    <a:gd name="connsiteX4" fmla="*/ 76995 w 525799"/>
                    <a:gd name="connsiteY4" fmla="*/ 448805 h 525798"/>
                    <a:gd name="connsiteX5" fmla="*/ 262900 w 525799"/>
                    <a:gd name="connsiteY5" fmla="*/ 525799 h 525798"/>
                    <a:gd name="connsiteX6" fmla="*/ 448805 w 525799"/>
                    <a:gd name="connsiteY6" fmla="*/ 448805 h 525798"/>
                    <a:gd name="connsiteX7" fmla="*/ 525799 w 525799"/>
                    <a:gd name="connsiteY7" fmla="*/ 262899 h 525798"/>
                    <a:gd name="connsiteX8" fmla="*/ 448805 w 525799"/>
                    <a:gd name="connsiteY8" fmla="*/ 76994 h 525798"/>
                    <a:gd name="connsiteX9" fmla="*/ 429972 w 525799"/>
                    <a:gd name="connsiteY9" fmla="*/ 430048 h 525798"/>
                    <a:gd name="connsiteX10" fmla="*/ 262900 w 525799"/>
                    <a:gd name="connsiteY10" fmla="*/ 499252 h 525798"/>
                    <a:gd name="connsiteX11" fmla="*/ 95827 w 525799"/>
                    <a:gd name="connsiteY11" fmla="*/ 430048 h 525798"/>
                    <a:gd name="connsiteX12" fmla="*/ 26623 w 525799"/>
                    <a:gd name="connsiteY12" fmla="*/ 262975 h 525798"/>
                    <a:gd name="connsiteX13" fmla="*/ 95827 w 525799"/>
                    <a:gd name="connsiteY13" fmla="*/ 95902 h 525798"/>
                    <a:gd name="connsiteX14" fmla="*/ 262900 w 525799"/>
                    <a:gd name="connsiteY14" fmla="*/ 26698 h 525798"/>
                    <a:gd name="connsiteX15" fmla="*/ 429972 w 525799"/>
                    <a:gd name="connsiteY15" fmla="*/ 95902 h 525798"/>
                    <a:gd name="connsiteX16" fmla="*/ 499176 w 525799"/>
                    <a:gd name="connsiteY16" fmla="*/ 262975 h 525798"/>
                    <a:gd name="connsiteX17" fmla="*/ 429972 w 525799"/>
                    <a:gd name="connsiteY17" fmla="*/ 430048 h 525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5799" h="525798">
                      <a:moveTo>
                        <a:pt x="448805" y="76994"/>
                      </a:moveTo>
                      <a:cubicBezTo>
                        <a:pt x="401232" y="29421"/>
                        <a:pt x="335431" y="0"/>
                        <a:pt x="262900" y="0"/>
                      </a:cubicBezTo>
                      <a:cubicBezTo>
                        <a:pt x="190368" y="0"/>
                        <a:pt x="124491" y="29421"/>
                        <a:pt x="76995" y="76994"/>
                      </a:cubicBezTo>
                      <a:cubicBezTo>
                        <a:pt x="29421" y="124567"/>
                        <a:pt x="0" y="190368"/>
                        <a:pt x="0" y="262899"/>
                      </a:cubicBezTo>
                      <a:cubicBezTo>
                        <a:pt x="0" y="335431"/>
                        <a:pt x="29421" y="401307"/>
                        <a:pt x="76995" y="448805"/>
                      </a:cubicBezTo>
                      <a:cubicBezTo>
                        <a:pt x="124567" y="496378"/>
                        <a:pt x="190368" y="525799"/>
                        <a:pt x="262900" y="525799"/>
                      </a:cubicBezTo>
                      <a:cubicBezTo>
                        <a:pt x="335507" y="525799"/>
                        <a:pt x="401308" y="496378"/>
                        <a:pt x="448805" y="448805"/>
                      </a:cubicBezTo>
                      <a:cubicBezTo>
                        <a:pt x="496378" y="401232"/>
                        <a:pt x="525799" y="335431"/>
                        <a:pt x="525799" y="262899"/>
                      </a:cubicBezTo>
                      <a:cubicBezTo>
                        <a:pt x="525799" y="190368"/>
                        <a:pt x="496378" y="124567"/>
                        <a:pt x="448805" y="76994"/>
                      </a:cubicBezTo>
                      <a:close/>
                      <a:moveTo>
                        <a:pt x="429972" y="430048"/>
                      </a:moveTo>
                      <a:cubicBezTo>
                        <a:pt x="387165" y="472856"/>
                        <a:pt x="328171" y="499252"/>
                        <a:pt x="262900" y="499252"/>
                      </a:cubicBezTo>
                      <a:cubicBezTo>
                        <a:pt x="197628" y="499252"/>
                        <a:pt x="138635" y="472856"/>
                        <a:pt x="95827" y="430048"/>
                      </a:cubicBezTo>
                      <a:cubicBezTo>
                        <a:pt x="53019" y="387240"/>
                        <a:pt x="26623" y="328246"/>
                        <a:pt x="26623" y="262975"/>
                      </a:cubicBezTo>
                      <a:cubicBezTo>
                        <a:pt x="26623" y="197704"/>
                        <a:pt x="53019" y="138710"/>
                        <a:pt x="95827" y="95902"/>
                      </a:cubicBezTo>
                      <a:cubicBezTo>
                        <a:pt x="138635" y="53094"/>
                        <a:pt x="197628" y="26698"/>
                        <a:pt x="262900" y="26698"/>
                      </a:cubicBezTo>
                      <a:cubicBezTo>
                        <a:pt x="328171" y="26698"/>
                        <a:pt x="387165" y="53094"/>
                        <a:pt x="429972" y="95902"/>
                      </a:cubicBezTo>
                      <a:cubicBezTo>
                        <a:pt x="472780" y="138710"/>
                        <a:pt x="499176" y="197704"/>
                        <a:pt x="499176" y="262975"/>
                      </a:cubicBezTo>
                      <a:cubicBezTo>
                        <a:pt x="499176" y="328246"/>
                        <a:pt x="472780" y="387240"/>
                        <a:pt x="429972" y="430048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  <p:sp>
              <p:nvSpPr>
                <p:cNvPr id="33" name="Graphic 9">
                  <a:extLst>
                    <a:ext uri="{FF2B5EF4-FFF2-40B4-BE49-F238E27FC236}">
                      <a16:creationId xmlns:a16="http://schemas.microsoft.com/office/drawing/2014/main" id="{572C1DBE-E0E0-411B-8E54-EA9BFD069425}"/>
                    </a:ext>
                  </a:extLst>
                </p:cNvPr>
                <p:cNvSpPr/>
                <p:nvPr/>
              </p:nvSpPr>
              <p:spPr>
                <a:xfrm>
                  <a:off x="9754230" y="2436811"/>
                  <a:ext cx="83196" cy="83196"/>
                </a:xfrm>
                <a:custGeom>
                  <a:avLst/>
                  <a:gdLst>
                    <a:gd name="connsiteX0" fmla="*/ 41598 w 83196"/>
                    <a:gd name="connsiteY0" fmla="*/ 83196 h 83196"/>
                    <a:gd name="connsiteX1" fmla="*/ 83196 w 83196"/>
                    <a:gd name="connsiteY1" fmla="*/ 41598 h 83196"/>
                    <a:gd name="connsiteX2" fmla="*/ 41598 w 83196"/>
                    <a:gd name="connsiteY2" fmla="*/ 0 h 83196"/>
                    <a:gd name="connsiteX3" fmla="*/ 0 w 83196"/>
                    <a:gd name="connsiteY3" fmla="*/ 41598 h 83196"/>
                    <a:gd name="connsiteX4" fmla="*/ 41598 w 83196"/>
                    <a:gd name="connsiteY4" fmla="*/ 83196 h 8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196" h="83196">
                      <a:moveTo>
                        <a:pt x="41598" y="83196"/>
                      </a:moveTo>
                      <a:cubicBezTo>
                        <a:pt x="64591" y="83196"/>
                        <a:pt x="83196" y="64515"/>
                        <a:pt x="83196" y="41598"/>
                      </a:cubicBezTo>
                      <a:cubicBezTo>
                        <a:pt x="83196" y="18681"/>
                        <a:pt x="64515" y="0"/>
                        <a:pt x="41598" y="0"/>
                      </a:cubicBezTo>
                      <a:cubicBezTo>
                        <a:pt x="18606" y="0"/>
                        <a:pt x="0" y="18681"/>
                        <a:pt x="0" y="41598"/>
                      </a:cubicBezTo>
                      <a:cubicBezTo>
                        <a:pt x="-75" y="64515"/>
                        <a:pt x="18606" y="83196"/>
                        <a:pt x="41598" y="83196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  <p:sp>
              <p:nvSpPr>
                <p:cNvPr id="34" name="Graphic 9">
                  <a:extLst>
                    <a:ext uri="{FF2B5EF4-FFF2-40B4-BE49-F238E27FC236}">
                      <a16:creationId xmlns:a16="http://schemas.microsoft.com/office/drawing/2014/main" id="{8D82925A-F5A8-403B-86B4-E0B8303C5681}"/>
                    </a:ext>
                  </a:extLst>
                </p:cNvPr>
                <p:cNvSpPr/>
                <p:nvPr/>
              </p:nvSpPr>
              <p:spPr>
                <a:xfrm>
                  <a:off x="9725699" y="2522579"/>
                  <a:ext cx="140048" cy="82969"/>
                </a:xfrm>
                <a:custGeom>
                  <a:avLst/>
                  <a:gdLst>
                    <a:gd name="connsiteX0" fmla="*/ 16430 w 140048"/>
                    <a:gd name="connsiteY0" fmla="*/ 81457 h 82969"/>
                    <a:gd name="connsiteX1" fmla="*/ 25052 w 140048"/>
                    <a:gd name="connsiteY1" fmla="*/ 82969 h 82969"/>
                    <a:gd name="connsiteX2" fmla="*/ 115054 w 140048"/>
                    <a:gd name="connsiteY2" fmla="*/ 82969 h 82969"/>
                    <a:gd name="connsiteX3" fmla="*/ 123752 w 140048"/>
                    <a:gd name="connsiteY3" fmla="*/ 81457 h 82969"/>
                    <a:gd name="connsiteX4" fmla="*/ 135324 w 140048"/>
                    <a:gd name="connsiteY4" fmla="*/ 72607 h 82969"/>
                    <a:gd name="connsiteX5" fmla="*/ 138727 w 140048"/>
                    <a:gd name="connsiteY5" fmla="*/ 50145 h 82969"/>
                    <a:gd name="connsiteX6" fmla="*/ 129803 w 140048"/>
                    <a:gd name="connsiteY6" fmla="*/ 23295 h 82969"/>
                    <a:gd name="connsiteX7" fmla="*/ 123752 w 140048"/>
                    <a:gd name="connsiteY7" fmla="*/ 12328 h 82969"/>
                    <a:gd name="connsiteX8" fmla="*/ 102045 w 140048"/>
                    <a:gd name="connsiteY8" fmla="*/ 76 h 82969"/>
                    <a:gd name="connsiteX9" fmla="*/ 101214 w 140048"/>
                    <a:gd name="connsiteY9" fmla="*/ 0 h 82969"/>
                    <a:gd name="connsiteX10" fmla="*/ 97356 w 140048"/>
                    <a:gd name="connsiteY10" fmla="*/ 1437 h 82969"/>
                    <a:gd name="connsiteX11" fmla="*/ 70053 w 140048"/>
                    <a:gd name="connsiteY11" fmla="*/ 11572 h 82969"/>
                    <a:gd name="connsiteX12" fmla="*/ 42750 w 140048"/>
                    <a:gd name="connsiteY12" fmla="*/ 1437 h 82969"/>
                    <a:gd name="connsiteX13" fmla="*/ 38892 w 140048"/>
                    <a:gd name="connsiteY13" fmla="*/ 0 h 82969"/>
                    <a:gd name="connsiteX14" fmla="*/ 38060 w 140048"/>
                    <a:gd name="connsiteY14" fmla="*/ 76 h 82969"/>
                    <a:gd name="connsiteX15" fmla="*/ 16354 w 140048"/>
                    <a:gd name="connsiteY15" fmla="*/ 12253 h 82969"/>
                    <a:gd name="connsiteX16" fmla="*/ 10227 w 140048"/>
                    <a:gd name="connsiteY16" fmla="*/ 23295 h 82969"/>
                    <a:gd name="connsiteX17" fmla="*/ 1303 w 140048"/>
                    <a:gd name="connsiteY17" fmla="*/ 50145 h 82969"/>
                    <a:gd name="connsiteX18" fmla="*/ 4706 w 140048"/>
                    <a:gd name="connsiteY18" fmla="*/ 72607 h 82969"/>
                    <a:gd name="connsiteX19" fmla="*/ 16430 w 140048"/>
                    <a:gd name="connsiteY19" fmla="*/ 81457 h 8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0048" h="82969">
                      <a:moveTo>
                        <a:pt x="16430" y="81457"/>
                      </a:moveTo>
                      <a:cubicBezTo>
                        <a:pt x="19152" y="82440"/>
                        <a:pt x="22026" y="82969"/>
                        <a:pt x="25052" y="82969"/>
                      </a:cubicBezTo>
                      <a:lnTo>
                        <a:pt x="115054" y="82969"/>
                      </a:lnTo>
                      <a:cubicBezTo>
                        <a:pt x="118080" y="82969"/>
                        <a:pt x="121029" y="82440"/>
                        <a:pt x="123752" y="81457"/>
                      </a:cubicBezTo>
                      <a:cubicBezTo>
                        <a:pt x="128290" y="79793"/>
                        <a:pt x="132299" y="76767"/>
                        <a:pt x="135324" y="72607"/>
                      </a:cubicBezTo>
                      <a:cubicBezTo>
                        <a:pt x="140089" y="66027"/>
                        <a:pt x="141299" y="57859"/>
                        <a:pt x="138727" y="50145"/>
                      </a:cubicBezTo>
                      <a:lnTo>
                        <a:pt x="129803" y="23295"/>
                      </a:lnTo>
                      <a:cubicBezTo>
                        <a:pt x="128441" y="19211"/>
                        <a:pt x="126399" y="15505"/>
                        <a:pt x="123752" y="12328"/>
                      </a:cubicBezTo>
                      <a:cubicBezTo>
                        <a:pt x="118382" y="5748"/>
                        <a:pt x="110743" y="1361"/>
                        <a:pt x="102045" y="76"/>
                      </a:cubicBezTo>
                      <a:cubicBezTo>
                        <a:pt x="101744" y="76"/>
                        <a:pt x="101516" y="0"/>
                        <a:pt x="101214" y="0"/>
                      </a:cubicBezTo>
                      <a:cubicBezTo>
                        <a:pt x="99777" y="0"/>
                        <a:pt x="98415" y="529"/>
                        <a:pt x="97356" y="1437"/>
                      </a:cubicBezTo>
                      <a:cubicBezTo>
                        <a:pt x="89793" y="8017"/>
                        <a:pt x="80112" y="11572"/>
                        <a:pt x="70053" y="11572"/>
                      </a:cubicBezTo>
                      <a:cubicBezTo>
                        <a:pt x="60070" y="11572"/>
                        <a:pt x="50313" y="7941"/>
                        <a:pt x="42750" y="1437"/>
                      </a:cubicBezTo>
                      <a:cubicBezTo>
                        <a:pt x="41691" y="529"/>
                        <a:pt x="40254" y="0"/>
                        <a:pt x="38892" y="0"/>
                      </a:cubicBezTo>
                      <a:cubicBezTo>
                        <a:pt x="38589" y="0"/>
                        <a:pt x="38363" y="0"/>
                        <a:pt x="38060" y="76"/>
                      </a:cubicBezTo>
                      <a:cubicBezTo>
                        <a:pt x="29363" y="1361"/>
                        <a:pt x="21724" y="5748"/>
                        <a:pt x="16354" y="12253"/>
                      </a:cubicBezTo>
                      <a:cubicBezTo>
                        <a:pt x="13707" y="15429"/>
                        <a:pt x="11665" y="19211"/>
                        <a:pt x="10227" y="23295"/>
                      </a:cubicBezTo>
                      <a:lnTo>
                        <a:pt x="1303" y="50145"/>
                      </a:lnTo>
                      <a:cubicBezTo>
                        <a:pt x="-1268" y="57859"/>
                        <a:pt x="17" y="66027"/>
                        <a:pt x="4706" y="72607"/>
                      </a:cubicBezTo>
                      <a:cubicBezTo>
                        <a:pt x="7807" y="76767"/>
                        <a:pt x="11892" y="79793"/>
                        <a:pt x="16430" y="81457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  <p:sp>
              <p:nvSpPr>
                <p:cNvPr id="35" name="Graphic 9">
                  <a:extLst>
                    <a:ext uri="{FF2B5EF4-FFF2-40B4-BE49-F238E27FC236}">
                      <a16:creationId xmlns:a16="http://schemas.microsoft.com/office/drawing/2014/main" id="{A88AD1B6-D4AC-4FFD-A3F5-41A94E8A5152}"/>
                    </a:ext>
                  </a:extLst>
                </p:cNvPr>
                <p:cNvSpPr/>
                <p:nvPr/>
              </p:nvSpPr>
              <p:spPr>
                <a:xfrm>
                  <a:off x="9889083" y="2555252"/>
                  <a:ext cx="83196" cy="83196"/>
                </a:xfrm>
                <a:custGeom>
                  <a:avLst/>
                  <a:gdLst>
                    <a:gd name="connsiteX0" fmla="*/ 41598 w 83196"/>
                    <a:gd name="connsiteY0" fmla="*/ 0 h 83196"/>
                    <a:gd name="connsiteX1" fmla="*/ 0 w 83196"/>
                    <a:gd name="connsiteY1" fmla="*/ 41598 h 83196"/>
                    <a:gd name="connsiteX2" fmla="*/ 41598 w 83196"/>
                    <a:gd name="connsiteY2" fmla="*/ 83196 h 83196"/>
                    <a:gd name="connsiteX3" fmla="*/ 83196 w 83196"/>
                    <a:gd name="connsiteY3" fmla="*/ 41598 h 83196"/>
                    <a:gd name="connsiteX4" fmla="*/ 41598 w 83196"/>
                    <a:gd name="connsiteY4" fmla="*/ 0 h 8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196" h="83196">
                      <a:moveTo>
                        <a:pt x="41598" y="0"/>
                      </a:moveTo>
                      <a:cubicBezTo>
                        <a:pt x="18606" y="0"/>
                        <a:pt x="0" y="18681"/>
                        <a:pt x="0" y="41598"/>
                      </a:cubicBezTo>
                      <a:cubicBezTo>
                        <a:pt x="0" y="64590"/>
                        <a:pt x="18682" y="83196"/>
                        <a:pt x="41598" y="83196"/>
                      </a:cubicBezTo>
                      <a:cubicBezTo>
                        <a:pt x="64591" y="83196"/>
                        <a:pt x="83196" y="64515"/>
                        <a:pt x="83196" y="41598"/>
                      </a:cubicBezTo>
                      <a:cubicBezTo>
                        <a:pt x="83196" y="18681"/>
                        <a:pt x="64515" y="0"/>
                        <a:pt x="41598" y="0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  <p:sp>
              <p:nvSpPr>
                <p:cNvPr id="36" name="Graphic 9">
                  <a:extLst>
                    <a:ext uri="{FF2B5EF4-FFF2-40B4-BE49-F238E27FC236}">
                      <a16:creationId xmlns:a16="http://schemas.microsoft.com/office/drawing/2014/main" id="{69194307-E884-4FA8-A0F6-FD0258692EB8}"/>
                    </a:ext>
                  </a:extLst>
                </p:cNvPr>
                <p:cNvSpPr/>
                <p:nvPr/>
              </p:nvSpPr>
              <p:spPr>
                <a:xfrm>
                  <a:off x="9860552" y="2641095"/>
                  <a:ext cx="139972" cy="82969"/>
                </a:xfrm>
                <a:custGeom>
                  <a:avLst/>
                  <a:gdLst>
                    <a:gd name="connsiteX0" fmla="*/ 101213 w 139972"/>
                    <a:gd name="connsiteY0" fmla="*/ 0 h 82969"/>
                    <a:gd name="connsiteX1" fmla="*/ 97357 w 139972"/>
                    <a:gd name="connsiteY1" fmla="*/ 1437 h 82969"/>
                    <a:gd name="connsiteX2" fmla="*/ 70053 w 139972"/>
                    <a:gd name="connsiteY2" fmla="*/ 11572 h 82969"/>
                    <a:gd name="connsiteX3" fmla="*/ 42749 w 139972"/>
                    <a:gd name="connsiteY3" fmla="*/ 1437 h 82969"/>
                    <a:gd name="connsiteX4" fmla="*/ 38892 w 139972"/>
                    <a:gd name="connsiteY4" fmla="*/ 0 h 82969"/>
                    <a:gd name="connsiteX5" fmla="*/ 38060 w 139972"/>
                    <a:gd name="connsiteY5" fmla="*/ 76 h 82969"/>
                    <a:gd name="connsiteX6" fmla="*/ 16354 w 139972"/>
                    <a:gd name="connsiteY6" fmla="*/ 12253 h 82969"/>
                    <a:gd name="connsiteX7" fmla="*/ 10228 w 139972"/>
                    <a:gd name="connsiteY7" fmla="*/ 23295 h 82969"/>
                    <a:gd name="connsiteX8" fmla="*/ 1303 w 139972"/>
                    <a:gd name="connsiteY8" fmla="*/ 50145 h 82969"/>
                    <a:gd name="connsiteX9" fmla="*/ 4707 w 139972"/>
                    <a:gd name="connsiteY9" fmla="*/ 72607 h 82969"/>
                    <a:gd name="connsiteX10" fmla="*/ 16354 w 139972"/>
                    <a:gd name="connsiteY10" fmla="*/ 81457 h 82969"/>
                    <a:gd name="connsiteX11" fmla="*/ 24976 w 139972"/>
                    <a:gd name="connsiteY11" fmla="*/ 82969 h 82969"/>
                    <a:gd name="connsiteX12" fmla="*/ 114979 w 139972"/>
                    <a:gd name="connsiteY12" fmla="*/ 82969 h 82969"/>
                    <a:gd name="connsiteX13" fmla="*/ 123677 w 139972"/>
                    <a:gd name="connsiteY13" fmla="*/ 81457 h 82969"/>
                    <a:gd name="connsiteX14" fmla="*/ 135248 w 139972"/>
                    <a:gd name="connsiteY14" fmla="*/ 72607 h 82969"/>
                    <a:gd name="connsiteX15" fmla="*/ 138652 w 139972"/>
                    <a:gd name="connsiteY15" fmla="*/ 50145 h 82969"/>
                    <a:gd name="connsiteX16" fmla="*/ 129727 w 139972"/>
                    <a:gd name="connsiteY16" fmla="*/ 23295 h 82969"/>
                    <a:gd name="connsiteX17" fmla="*/ 123677 w 139972"/>
                    <a:gd name="connsiteY17" fmla="*/ 12328 h 82969"/>
                    <a:gd name="connsiteX18" fmla="*/ 101970 w 139972"/>
                    <a:gd name="connsiteY18" fmla="*/ 76 h 82969"/>
                    <a:gd name="connsiteX19" fmla="*/ 101213 w 139972"/>
                    <a:gd name="connsiteY19" fmla="*/ 0 h 8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9972" h="82969">
                      <a:moveTo>
                        <a:pt x="101213" y="0"/>
                      </a:moveTo>
                      <a:cubicBezTo>
                        <a:pt x="99777" y="0"/>
                        <a:pt x="98415" y="529"/>
                        <a:pt x="97357" y="1437"/>
                      </a:cubicBezTo>
                      <a:cubicBezTo>
                        <a:pt x="89794" y="8017"/>
                        <a:pt x="80112" y="11572"/>
                        <a:pt x="70053" y="11572"/>
                      </a:cubicBezTo>
                      <a:cubicBezTo>
                        <a:pt x="60070" y="11572"/>
                        <a:pt x="50313" y="7941"/>
                        <a:pt x="42749" y="1437"/>
                      </a:cubicBezTo>
                      <a:cubicBezTo>
                        <a:pt x="41690" y="529"/>
                        <a:pt x="40254" y="0"/>
                        <a:pt x="38892" y="0"/>
                      </a:cubicBezTo>
                      <a:cubicBezTo>
                        <a:pt x="38590" y="0"/>
                        <a:pt x="38363" y="0"/>
                        <a:pt x="38060" y="76"/>
                      </a:cubicBezTo>
                      <a:cubicBezTo>
                        <a:pt x="29362" y="1361"/>
                        <a:pt x="21724" y="5748"/>
                        <a:pt x="16354" y="12253"/>
                      </a:cubicBezTo>
                      <a:cubicBezTo>
                        <a:pt x="13707" y="15429"/>
                        <a:pt x="11664" y="19211"/>
                        <a:pt x="10228" y="23295"/>
                      </a:cubicBezTo>
                      <a:lnTo>
                        <a:pt x="1303" y="50145"/>
                      </a:lnTo>
                      <a:cubicBezTo>
                        <a:pt x="-1268" y="57859"/>
                        <a:pt x="18" y="66027"/>
                        <a:pt x="4707" y="72607"/>
                      </a:cubicBezTo>
                      <a:cubicBezTo>
                        <a:pt x="7656" y="76767"/>
                        <a:pt x="11740" y="79793"/>
                        <a:pt x="16354" y="81457"/>
                      </a:cubicBezTo>
                      <a:cubicBezTo>
                        <a:pt x="19076" y="82440"/>
                        <a:pt x="21950" y="82969"/>
                        <a:pt x="24976" y="82969"/>
                      </a:cubicBezTo>
                      <a:lnTo>
                        <a:pt x="114979" y="82969"/>
                      </a:lnTo>
                      <a:cubicBezTo>
                        <a:pt x="118005" y="82969"/>
                        <a:pt x="120954" y="82440"/>
                        <a:pt x="123677" y="81457"/>
                      </a:cubicBezTo>
                      <a:cubicBezTo>
                        <a:pt x="128215" y="79793"/>
                        <a:pt x="132224" y="76767"/>
                        <a:pt x="135248" y="72607"/>
                      </a:cubicBezTo>
                      <a:cubicBezTo>
                        <a:pt x="140013" y="66027"/>
                        <a:pt x="141223" y="57859"/>
                        <a:pt x="138652" y="50145"/>
                      </a:cubicBezTo>
                      <a:lnTo>
                        <a:pt x="129727" y="23295"/>
                      </a:lnTo>
                      <a:cubicBezTo>
                        <a:pt x="128366" y="19211"/>
                        <a:pt x="126324" y="15505"/>
                        <a:pt x="123677" y="12328"/>
                      </a:cubicBezTo>
                      <a:cubicBezTo>
                        <a:pt x="118306" y="5748"/>
                        <a:pt x="110667" y="1361"/>
                        <a:pt x="101970" y="76"/>
                      </a:cubicBezTo>
                      <a:cubicBezTo>
                        <a:pt x="101819" y="76"/>
                        <a:pt x="101516" y="0"/>
                        <a:pt x="101213" y="0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  <p:sp>
              <p:nvSpPr>
                <p:cNvPr id="37" name="Graphic 9">
                  <a:extLst>
                    <a:ext uri="{FF2B5EF4-FFF2-40B4-BE49-F238E27FC236}">
                      <a16:creationId xmlns:a16="http://schemas.microsoft.com/office/drawing/2014/main" id="{AC18E5E8-A776-41BA-A436-2A06BF6A3D0F}"/>
                    </a:ext>
                  </a:extLst>
                </p:cNvPr>
                <p:cNvSpPr/>
                <p:nvPr/>
              </p:nvSpPr>
              <p:spPr>
                <a:xfrm>
                  <a:off x="9619603" y="2555328"/>
                  <a:ext cx="83196" cy="83196"/>
                </a:xfrm>
                <a:custGeom>
                  <a:avLst/>
                  <a:gdLst>
                    <a:gd name="connsiteX0" fmla="*/ 41598 w 83196"/>
                    <a:gd name="connsiteY0" fmla="*/ 83196 h 83196"/>
                    <a:gd name="connsiteX1" fmla="*/ 83196 w 83196"/>
                    <a:gd name="connsiteY1" fmla="*/ 41598 h 83196"/>
                    <a:gd name="connsiteX2" fmla="*/ 41598 w 83196"/>
                    <a:gd name="connsiteY2" fmla="*/ 0 h 83196"/>
                    <a:gd name="connsiteX3" fmla="*/ 0 w 83196"/>
                    <a:gd name="connsiteY3" fmla="*/ 41598 h 83196"/>
                    <a:gd name="connsiteX4" fmla="*/ 41598 w 83196"/>
                    <a:gd name="connsiteY4" fmla="*/ 83196 h 8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196" h="83196">
                      <a:moveTo>
                        <a:pt x="41598" y="83196"/>
                      </a:moveTo>
                      <a:cubicBezTo>
                        <a:pt x="64591" y="83196"/>
                        <a:pt x="83196" y="64515"/>
                        <a:pt x="83196" y="41598"/>
                      </a:cubicBezTo>
                      <a:cubicBezTo>
                        <a:pt x="83196" y="18681"/>
                        <a:pt x="64515" y="0"/>
                        <a:pt x="41598" y="0"/>
                      </a:cubicBezTo>
                      <a:cubicBezTo>
                        <a:pt x="18606" y="0"/>
                        <a:pt x="0" y="18681"/>
                        <a:pt x="0" y="41598"/>
                      </a:cubicBezTo>
                      <a:cubicBezTo>
                        <a:pt x="0" y="64515"/>
                        <a:pt x="18682" y="83196"/>
                        <a:pt x="41598" y="83196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  <p:sp>
              <p:nvSpPr>
                <p:cNvPr id="38" name="Graphic 9">
                  <a:extLst>
                    <a:ext uri="{FF2B5EF4-FFF2-40B4-BE49-F238E27FC236}">
                      <a16:creationId xmlns:a16="http://schemas.microsoft.com/office/drawing/2014/main" id="{953F34E1-31C8-463F-B2E1-F001CAA537F4}"/>
                    </a:ext>
                  </a:extLst>
                </p:cNvPr>
                <p:cNvSpPr/>
                <p:nvPr/>
              </p:nvSpPr>
              <p:spPr>
                <a:xfrm>
                  <a:off x="9591224" y="2641095"/>
                  <a:ext cx="139994" cy="82969"/>
                </a:xfrm>
                <a:custGeom>
                  <a:avLst/>
                  <a:gdLst>
                    <a:gd name="connsiteX0" fmla="*/ 138728 w 139994"/>
                    <a:gd name="connsiteY0" fmla="*/ 50145 h 82969"/>
                    <a:gd name="connsiteX1" fmla="*/ 129803 w 139994"/>
                    <a:gd name="connsiteY1" fmla="*/ 23295 h 82969"/>
                    <a:gd name="connsiteX2" fmla="*/ 123753 w 139994"/>
                    <a:gd name="connsiteY2" fmla="*/ 12328 h 82969"/>
                    <a:gd name="connsiteX3" fmla="*/ 102045 w 139994"/>
                    <a:gd name="connsiteY3" fmla="*/ 76 h 82969"/>
                    <a:gd name="connsiteX4" fmla="*/ 101214 w 139994"/>
                    <a:gd name="connsiteY4" fmla="*/ 0 h 82969"/>
                    <a:gd name="connsiteX5" fmla="*/ 97356 w 139994"/>
                    <a:gd name="connsiteY5" fmla="*/ 1437 h 82969"/>
                    <a:gd name="connsiteX6" fmla="*/ 70053 w 139994"/>
                    <a:gd name="connsiteY6" fmla="*/ 11572 h 82969"/>
                    <a:gd name="connsiteX7" fmla="*/ 42750 w 139994"/>
                    <a:gd name="connsiteY7" fmla="*/ 1437 h 82969"/>
                    <a:gd name="connsiteX8" fmla="*/ 38892 w 139994"/>
                    <a:gd name="connsiteY8" fmla="*/ 0 h 82969"/>
                    <a:gd name="connsiteX9" fmla="*/ 38060 w 139994"/>
                    <a:gd name="connsiteY9" fmla="*/ 76 h 82969"/>
                    <a:gd name="connsiteX10" fmla="*/ 16354 w 139994"/>
                    <a:gd name="connsiteY10" fmla="*/ 12253 h 82969"/>
                    <a:gd name="connsiteX11" fmla="*/ 10228 w 139994"/>
                    <a:gd name="connsiteY11" fmla="*/ 23295 h 82969"/>
                    <a:gd name="connsiteX12" fmla="*/ 1303 w 139994"/>
                    <a:gd name="connsiteY12" fmla="*/ 50145 h 82969"/>
                    <a:gd name="connsiteX13" fmla="*/ 4706 w 139994"/>
                    <a:gd name="connsiteY13" fmla="*/ 72607 h 82969"/>
                    <a:gd name="connsiteX14" fmla="*/ 16354 w 139994"/>
                    <a:gd name="connsiteY14" fmla="*/ 81457 h 82969"/>
                    <a:gd name="connsiteX15" fmla="*/ 24976 w 139994"/>
                    <a:gd name="connsiteY15" fmla="*/ 82969 h 82969"/>
                    <a:gd name="connsiteX16" fmla="*/ 114979 w 139994"/>
                    <a:gd name="connsiteY16" fmla="*/ 82969 h 82969"/>
                    <a:gd name="connsiteX17" fmla="*/ 123677 w 139994"/>
                    <a:gd name="connsiteY17" fmla="*/ 81457 h 82969"/>
                    <a:gd name="connsiteX18" fmla="*/ 135248 w 139994"/>
                    <a:gd name="connsiteY18" fmla="*/ 72607 h 82969"/>
                    <a:gd name="connsiteX19" fmla="*/ 138728 w 139994"/>
                    <a:gd name="connsiteY19" fmla="*/ 50145 h 8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9994" h="82969">
                      <a:moveTo>
                        <a:pt x="138728" y="50145"/>
                      </a:moveTo>
                      <a:lnTo>
                        <a:pt x="129803" y="23295"/>
                      </a:lnTo>
                      <a:cubicBezTo>
                        <a:pt x="128442" y="19211"/>
                        <a:pt x="126400" y="15505"/>
                        <a:pt x="123753" y="12328"/>
                      </a:cubicBezTo>
                      <a:cubicBezTo>
                        <a:pt x="118382" y="5748"/>
                        <a:pt x="110743" y="1361"/>
                        <a:pt x="102045" y="76"/>
                      </a:cubicBezTo>
                      <a:cubicBezTo>
                        <a:pt x="101744" y="76"/>
                        <a:pt x="101516" y="0"/>
                        <a:pt x="101214" y="0"/>
                      </a:cubicBezTo>
                      <a:cubicBezTo>
                        <a:pt x="99777" y="0"/>
                        <a:pt x="98415" y="529"/>
                        <a:pt x="97356" y="1437"/>
                      </a:cubicBezTo>
                      <a:cubicBezTo>
                        <a:pt x="89793" y="8017"/>
                        <a:pt x="80113" y="11572"/>
                        <a:pt x="70053" y="11572"/>
                      </a:cubicBezTo>
                      <a:cubicBezTo>
                        <a:pt x="60070" y="11572"/>
                        <a:pt x="50313" y="7941"/>
                        <a:pt x="42750" y="1437"/>
                      </a:cubicBezTo>
                      <a:cubicBezTo>
                        <a:pt x="41691" y="529"/>
                        <a:pt x="40254" y="0"/>
                        <a:pt x="38892" y="0"/>
                      </a:cubicBezTo>
                      <a:cubicBezTo>
                        <a:pt x="38590" y="0"/>
                        <a:pt x="38363" y="0"/>
                        <a:pt x="38060" y="76"/>
                      </a:cubicBezTo>
                      <a:cubicBezTo>
                        <a:pt x="29363" y="1361"/>
                        <a:pt x="21724" y="5748"/>
                        <a:pt x="16354" y="12253"/>
                      </a:cubicBezTo>
                      <a:cubicBezTo>
                        <a:pt x="13707" y="15429"/>
                        <a:pt x="11665" y="19211"/>
                        <a:pt x="10228" y="23295"/>
                      </a:cubicBezTo>
                      <a:lnTo>
                        <a:pt x="1303" y="50145"/>
                      </a:lnTo>
                      <a:cubicBezTo>
                        <a:pt x="-1268" y="57859"/>
                        <a:pt x="17" y="66027"/>
                        <a:pt x="4706" y="72607"/>
                      </a:cubicBezTo>
                      <a:cubicBezTo>
                        <a:pt x="7656" y="76767"/>
                        <a:pt x="11740" y="79793"/>
                        <a:pt x="16354" y="81457"/>
                      </a:cubicBezTo>
                      <a:cubicBezTo>
                        <a:pt x="19077" y="82440"/>
                        <a:pt x="21951" y="82969"/>
                        <a:pt x="24976" y="82969"/>
                      </a:cubicBezTo>
                      <a:lnTo>
                        <a:pt x="114979" y="82969"/>
                      </a:lnTo>
                      <a:cubicBezTo>
                        <a:pt x="118005" y="82969"/>
                        <a:pt x="120954" y="82440"/>
                        <a:pt x="123677" y="81457"/>
                      </a:cubicBezTo>
                      <a:cubicBezTo>
                        <a:pt x="128215" y="79793"/>
                        <a:pt x="132224" y="76767"/>
                        <a:pt x="135248" y="72607"/>
                      </a:cubicBezTo>
                      <a:cubicBezTo>
                        <a:pt x="140013" y="66027"/>
                        <a:pt x="141224" y="57859"/>
                        <a:pt x="138728" y="50145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  <p:sp>
              <p:nvSpPr>
                <p:cNvPr id="39" name="Graphic 9">
                  <a:extLst>
                    <a:ext uri="{FF2B5EF4-FFF2-40B4-BE49-F238E27FC236}">
                      <a16:creationId xmlns:a16="http://schemas.microsoft.com/office/drawing/2014/main" id="{CBBA459F-D45A-470D-88CE-65718DEEB38F}"/>
                    </a:ext>
                  </a:extLst>
                </p:cNvPr>
                <p:cNvSpPr/>
                <p:nvPr/>
              </p:nvSpPr>
              <p:spPr>
                <a:xfrm>
                  <a:off x="9754154" y="2693055"/>
                  <a:ext cx="83196" cy="83196"/>
                </a:xfrm>
                <a:custGeom>
                  <a:avLst/>
                  <a:gdLst>
                    <a:gd name="connsiteX0" fmla="*/ 0 w 83196"/>
                    <a:gd name="connsiteY0" fmla="*/ 41598 h 83196"/>
                    <a:gd name="connsiteX1" fmla="*/ 41598 w 83196"/>
                    <a:gd name="connsiteY1" fmla="*/ 83196 h 83196"/>
                    <a:gd name="connsiteX2" fmla="*/ 83196 w 83196"/>
                    <a:gd name="connsiteY2" fmla="*/ 41598 h 83196"/>
                    <a:gd name="connsiteX3" fmla="*/ 41598 w 83196"/>
                    <a:gd name="connsiteY3" fmla="*/ 0 h 83196"/>
                    <a:gd name="connsiteX4" fmla="*/ 0 w 83196"/>
                    <a:gd name="connsiteY4" fmla="*/ 41598 h 8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3196" h="83196">
                      <a:moveTo>
                        <a:pt x="0" y="41598"/>
                      </a:moveTo>
                      <a:cubicBezTo>
                        <a:pt x="0" y="64590"/>
                        <a:pt x="18681" y="83196"/>
                        <a:pt x="41598" y="83196"/>
                      </a:cubicBezTo>
                      <a:cubicBezTo>
                        <a:pt x="64515" y="83196"/>
                        <a:pt x="83196" y="64515"/>
                        <a:pt x="83196" y="41598"/>
                      </a:cubicBezTo>
                      <a:cubicBezTo>
                        <a:pt x="83196" y="18681"/>
                        <a:pt x="64515" y="0"/>
                        <a:pt x="41598" y="0"/>
                      </a:cubicBezTo>
                      <a:cubicBezTo>
                        <a:pt x="18681" y="0"/>
                        <a:pt x="0" y="18681"/>
                        <a:pt x="0" y="41598"/>
                      </a:cubicBez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  <p:sp>
              <p:nvSpPr>
                <p:cNvPr id="40" name="Graphic 9">
                  <a:extLst>
                    <a:ext uri="{FF2B5EF4-FFF2-40B4-BE49-F238E27FC236}">
                      <a16:creationId xmlns:a16="http://schemas.microsoft.com/office/drawing/2014/main" id="{0EB97359-55E0-4C12-B641-39CA58FD720D}"/>
                    </a:ext>
                  </a:extLst>
                </p:cNvPr>
                <p:cNvSpPr/>
                <p:nvPr/>
              </p:nvSpPr>
              <p:spPr>
                <a:xfrm>
                  <a:off x="9725774" y="2778898"/>
                  <a:ext cx="139972" cy="82969"/>
                </a:xfrm>
                <a:custGeom>
                  <a:avLst/>
                  <a:gdLst>
                    <a:gd name="connsiteX0" fmla="*/ 129803 w 139972"/>
                    <a:gd name="connsiteY0" fmla="*/ 23295 h 82969"/>
                    <a:gd name="connsiteX1" fmla="*/ 123752 w 139972"/>
                    <a:gd name="connsiteY1" fmla="*/ 12328 h 82969"/>
                    <a:gd name="connsiteX2" fmla="*/ 102046 w 139972"/>
                    <a:gd name="connsiteY2" fmla="*/ 76 h 82969"/>
                    <a:gd name="connsiteX3" fmla="*/ 101214 w 139972"/>
                    <a:gd name="connsiteY3" fmla="*/ 0 h 82969"/>
                    <a:gd name="connsiteX4" fmla="*/ 97357 w 139972"/>
                    <a:gd name="connsiteY4" fmla="*/ 1437 h 82969"/>
                    <a:gd name="connsiteX5" fmla="*/ 70053 w 139972"/>
                    <a:gd name="connsiteY5" fmla="*/ 11572 h 82969"/>
                    <a:gd name="connsiteX6" fmla="*/ 42750 w 139972"/>
                    <a:gd name="connsiteY6" fmla="*/ 1437 h 82969"/>
                    <a:gd name="connsiteX7" fmla="*/ 38893 w 139972"/>
                    <a:gd name="connsiteY7" fmla="*/ 0 h 82969"/>
                    <a:gd name="connsiteX8" fmla="*/ 38061 w 139972"/>
                    <a:gd name="connsiteY8" fmla="*/ 76 h 82969"/>
                    <a:gd name="connsiteX9" fmla="*/ 16354 w 139972"/>
                    <a:gd name="connsiteY9" fmla="*/ 12252 h 82969"/>
                    <a:gd name="connsiteX10" fmla="*/ 10228 w 139972"/>
                    <a:gd name="connsiteY10" fmla="*/ 23295 h 82969"/>
                    <a:gd name="connsiteX11" fmla="*/ 1303 w 139972"/>
                    <a:gd name="connsiteY11" fmla="*/ 50145 h 82969"/>
                    <a:gd name="connsiteX12" fmla="*/ 4707 w 139972"/>
                    <a:gd name="connsiteY12" fmla="*/ 72607 h 82969"/>
                    <a:gd name="connsiteX13" fmla="*/ 16354 w 139972"/>
                    <a:gd name="connsiteY13" fmla="*/ 81457 h 82969"/>
                    <a:gd name="connsiteX14" fmla="*/ 24977 w 139972"/>
                    <a:gd name="connsiteY14" fmla="*/ 82969 h 82969"/>
                    <a:gd name="connsiteX15" fmla="*/ 114979 w 139972"/>
                    <a:gd name="connsiteY15" fmla="*/ 82969 h 82969"/>
                    <a:gd name="connsiteX16" fmla="*/ 123677 w 139972"/>
                    <a:gd name="connsiteY16" fmla="*/ 81457 h 82969"/>
                    <a:gd name="connsiteX17" fmla="*/ 135249 w 139972"/>
                    <a:gd name="connsiteY17" fmla="*/ 72607 h 82969"/>
                    <a:gd name="connsiteX18" fmla="*/ 138652 w 139972"/>
                    <a:gd name="connsiteY18" fmla="*/ 50145 h 82969"/>
                    <a:gd name="connsiteX19" fmla="*/ 129803 w 139972"/>
                    <a:gd name="connsiteY19" fmla="*/ 23295 h 82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9972" h="82969">
                      <a:moveTo>
                        <a:pt x="129803" y="23295"/>
                      </a:moveTo>
                      <a:cubicBezTo>
                        <a:pt x="128442" y="19211"/>
                        <a:pt x="126399" y="15505"/>
                        <a:pt x="123752" y="12328"/>
                      </a:cubicBezTo>
                      <a:cubicBezTo>
                        <a:pt x="118383" y="5748"/>
                        <a:pt x="110744" y="1361"/>
                        <a:pt x="102046" y="76"/>
                      </a:cubicBezTo>
                      <a:cubicBezTo>
                        <a:pt x="101743" y="76"/>
                        <a:pt x="101517" y="0"/>
                        <a:pt x="101214" y="0"/>
                      </a:cubicBezTo>
                      <a:cubicBezTo>
                        <a:pt x="99777" y="0"/>
                        <a:pt x="98416" y="529"/>
                        <a:pt x="97357" y="1437"/>
                      </a:cubicBezTo>
                      <a:cubicBezTo>
                        <a:pt x="89793" y="8017"/>
                        <a:pt x="80112" y="11572"/>
                        <a:pt x="70053" y="11572"/>
                      </a:cubicBezTo>
                      <a:cubicBezTo>
                        <a:pt x="60070" y="11572"/>
                        <a:pt x="50313" y="7941"/>
                        <a:pt x="42750" y="1437"/>
                      </a:cubicBezTo>
                      <a:cubicBezTo>
                        <a:pt x="41691" y="529"/>
                        <a:pt x="40255" y="0"/>
                        <a:pt x="38893" y="0"/>
                      </a:cubicBezTo>
                      <a:cubicBezTo>
                        <a:pt x="38590" y="0"/>
                        <a:pt x="38364" y="0"/>
                        <a:pt x="38061" y="76"/>
                      </a:cubicBezTo>
                      <a:cubicBezTo>
                        <a:pt x="29363" y="1361"/>
                        <a:pt x="21724" y="5748"/>
                        <a:pt x="16354" y="12252"/>
                      </a:cubicBezTo>
                      <a:cubicBezTo>
                        <a:pt x="13707" y="15429"/>
                        <a:pt x="11665" y="19211"/>
                        <a:pt x="10228" y="23295"/>
                      </a:cubicBezTo>
                      <a:lnTo>
                        <a:pt x="1303" y="50145"/>
                      </a:lnTo>
                      <a:cubicBezTo>
                        <a:pt x="-1269" y="57859"/>
                        <a:pt x="17" y="66027"/>
                        <a:pt x="4707" y="72607"/>
                      </a:cubicBezTo>
                      <a:cubicBezTo>
                        <a:pt x="7656" y="76767"/>
                        <a:pt x="11741" y="79793"/>
                        <a:pt x="16354" y="81457"/>
                      </a:cubicBezTo>
                      <a:cubicBezTo>
                        <a:pt x="19077" y="82440"/>
                        <a:pt x="21951" y="82969"/>
                        <a:pt x="24977" y="82969"/>
                      </a:cubicBezTo>
                      <a:lnTo>
                        <a:pt x="114979" y="82969"/>
                      </a:lnTo>
                      <a:cubicBezTo>
                        <a:pt x="118004" y="82969"/>
                        <a:pt x="120954" y="82440"/>
                        <a:pt x="123677" y="81457"/>
                      </a:cubicBezTo>
                      <a:cubicBezTo>
                        <a:pt x="128215" y="79793"/>
                        <a:pt x="132223" y="76767"/>
                        <a:pt x="135249" y="72607"/>
                      </a:cubicBezTo>
                      <a:cubicBezTo>
                        <a:pt x="140014" y="66027"/>
                        <a:pt x="141224" y="57859"/>
                        <a:pt x="138652" y="50145"/>
                      </a:cubicBezTo>
                      <a:lnTo>
                        <a:pt x="129803" y="23295"/>
                      </a:lnTo>
                      <a:close/>
                    </a:path>
                  </a:pathLst>
                </a:custGeom>
                <a:grpFill/>
                <a:ln w="75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"/>
                </a:p>
              </p:txBody>
            </p:sp>
          </p:grpSp>
        </p:grpSp>
        <p:pic>
          <p:nvPicPr>
            <p:cNvPr id="21" name="Picture 14" descr="https://cdn-icons-png.flaticon.com/512/1833/183385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32" y="1325738"/>
              <a:ext cx="569913" cy="569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Csoportba foglalás 21"/>
            <p:cNvGrpSpPr/>
            <p:nvPr/>
          </p:nvGrpSpPr>
          <p:grpSpPr>
            <a:xfrm>
              <a:off x="6284621" y="1359075"/>
              <a:ext cx="2466816" cy="489889"/>
              <a:chOff x="6409346" y="1345424"/>
              <a:chExt cx="2466816" cy="489889"/>
            </a:xfrm>
          </p:grpSpPr>
          <p:sp>
            <p:nvSpPr>
              <p:cNvPr id="23" name="Rectangle: Rounded Corners 31">
                <a:extLst>
                  <a:ext uri="{FF2B5EF4-FFF2-40B4-BE49-F238E27FC236}">
                    <a16:creationId xmlns:a16="http://schemas.microsoft.com/office/drawing/2014/main" id="{B47A0359-F98A-4E02-992E-8508FBF20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9346" y="1345424"/>
                <a:ext cx="2466816" cy="489889"/>
              </a:xfrm>
              <a:prstGeom prst="roundRect">
                <a:avLst/>
              </a:prstGeom>
              <a:solidFill>
                <a:srgbClr val="FFFFFF"/>
              </a:solidFill>
              <a:ln w="9525" algn="ctr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lIns="90000" tIns="46800" rIns="90000" bIns="46800" anchor="ctr"/>
              <a:lstStyle/>
              <a:p>
                <a:pPr algn="ctr" rtl="0">
                  <a:defRPr/>
                </a:pPr>
                <a:endParaRPr lang="en" sz="1400" dirty="0">
                  <a:solidFill>
                    <a:schemeClr val="tx2"/>
                  </a:solidFill>
                  <a:ea typeface="ＭＳ Ｐゴシック" pitchFamily="50" charset="-128"/>
                </a:endParaRPr>
              </a:p>
            </p:txBody>
          </p:sp>
          <p:grpSp>
            <p:nvGrpSpPr>
              <p:cNvPr id="24" name="Csoportba foglalás 23"/>
              <p:cNvGrpSpPr/>
              <p:nvPr/>
            </p:nvGrpSpPr>
            <p:grpSpPr>
              <a:xfrm>
                <a:off x="6569594" y="1455032"/>
                <a:ext cx="2214104" cy="296252"/>
                <a:chOff x="6569594" y="1455032"/>
                <a:chExt cx="2214104" cy="296252"/>
              </a:xfrm>
            </p:grpSpPr>
            <p:sp>
              <p:nvSpPr>
                <p:cNvPr id="25" name="Téglalap 24"/>
                <p:cNvSpPr/>
                <p:nvPr/>
              </p:nvSpPr>
              <p:spPr>
                <a:xfrm>
                  <a:off x="6916864" y="1455032"/>
                  <a:ext cx="1866834" cy="296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lvl="0" algn="l" rtl="0"/>
                  <a:r>
                    <a:rPr lang="en" sz="1400" b="1" i="0" u="none" baseline="0">
                      <a:solidFill>
                        <a:schemeClr val="accent1"/>
                      </a:solidFill>
                    </a:rPr>
                    <a:t>Save gas for a safe winter</a:t>
                  </a:r>
                  <a:endParaRPr lang="en" sz="1400" b="1" dirty="0">
                    <a:solidFill>
                      <a:schemeClr val="accent1"/>
                    </a:solidFill>
                  </a:endParaRPr>
                </a:p>
              </p:txBody>
            </p:sp>
            <p:grpSp>
              <p:nvGrpSpPr>
                <p:cNvPr id="26" name="Graphic 144">
                  <a:extLst>
                    <a:ext uri="{FF2B5EF4-FFF2-40B4-BE49-F238E27FC236}">
                      <a16:creationId xmlns:a16="http://schemas.microsoft.com/office/drawing/2014/main" id="{C94188AE-CC77-464D-8DDF-ACBA6AFCBAD7}"/>
                    </a:ext>
                  </a:extLst>
                </p:cNvPr>
                <p:cNvGrpSpPr/>
                <p:nvPr/>
              </p:nvGrpSpPr>
              <p:grpSpPr>
                <a:xfrm>
                  <a:off x="6569594" y="1471799"/>
                  <a:ext cx="248632" cy="248596"/>
                  <a:chOff x="821442" y="2363840"/>
                  <a:chExt cx="525042" cy="524967"/>
                </a:xfrm>
                <a:solidFill>
                  <a:schemeClr val="accent1"/>
                </a:solidFill>
              </p:grpSpPr>
              <p:sp>
                <p:nvSpPr>
                  <p:cNvPr id="27" name="Graphic 144">
                    <a:extLst>
                      <a:ext uri="{FF2B5EF4-FFF2-40B4-BE49-F238E27FC236}">
                        <a16:creationId xmlns:a16="http://schemas.microsoft.com/office/drawing/2014/main" id="{FF556FBA-FD33-4A76-8942-F0C4128B2FE8}"/>
                      </a:ext>
                    </a:extLst>
                  </p:cNvPr>
                  <p:cNvSpPr/>
                  <p:nvPr/>
                </p:nvSpPr>
                <p:spPr>
                  <a:xfrm>
                    <a:off x="936235" y="2488448"/>
                    <a:ext cx="285568" cy="284117"/>
                  </a:xfrm>
                  <a:custGeom>
                    <a:avLst/>
                    <a:gdLst>
                      <a:gd name="connsiteX0" fmla="*/ 262463 w 285568"/>
                      <a:gd name="connsiteY0" fmla="*/ 4421 h 284117"/>
                      <a:gd name="connsiteX1" fmla="*/ 108021 w 285568"/>
                      <a:gd name="connsiteY1" fmla="*/ 176486 h 284117"/>
                      <a:gd name="connsiteX2" fmla="*/ 22935 w 285568"/>
                      <a:gd name="connsiteY2" fmla="*/ 87163 h 284117"/>
                      <a:gd name="connsiteX3" fmla="*/ 5463 w 285568"/>
                      <a:gd name="connsiteY3" fmla="*/ 85575 h 284117"/>
                      <a:gd name="connsiteX4" fmla="*/ 1606 w 285568"/>
                      <a:gd name="connsiteY4" fmla="*/ 102668 h 284117"/>
                      <a:gd name="connsiteX5" fmla="*/ 96601 w 285568"/>
                      <a:gd name="connsiteY5" fmla="*/ 277153 h 284117"/>
                      <a:gd name="connsiteX6" fmla="*/ 107794 w 285568"/>
                      <a:gd name="connsiteY6" fmla="*/ 284111 h 284117"/>
                      <a:gd name="connsiteX7" fmla="*/ 119442 w 285568"/>
                      <a:gd name="connsiteY7" fmla="*/ 277985 h 284117"/>
                      <a:gd name="connsiteX8" fmla="*/ 283489 w 285568"/>
                      <a:gd name="connsiteY8" fmla="*/ 20455 h 284117"/>
                      <a:gd name="connsiteX9" fmla="*/ 280313 w 285568"/>
                      <a:gd name="connsiteY9" fmla="*/ 2681 h 284117"/>
                      <a:gd name="connsiteX10" fmla="*/ 262463 w 285568"/>
                      <a:gd name="connsiteY10" fmla="*/ 4421 h 284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5568" h="284117">
                        <a:moveTo>
                          <a:pt x="262463" y="4421"/>
                        </a:moveTo>
                        <a:lnTo>
                          <a:pt x="108021" y="176486"/>
                        </a:lnTo>
                        <a:lnTo>
                          <a:pt x="22935" y="87163"/>
                        </a:lnTo>
                        <a:cubicBezTo>
                          <a:pt x="18321" y="82323"/>
                          <a:pt x="10833" y="81718"/>
                          <a:pt x="5463" y="85575"/>
                        </a:cubicBezTo>
                        <a:cubicBezTo>
                          <a:pt x="93" y="89508"/>
                          <a:pt x="-1571" y="96844"/>
                          <a:pt x="1606" y="102668"/>
                        </a:cubicBezTo>
                        <a:lnTo>
                          <a:pt x="96601" y="277153"/>
                        </a:lnTo>
                        <a:cubicBezTo>
                          <a:pt x="98870" y="281313"/>
                          <a:pt x="103105" y="283884"/>
                          <a:pt x="107794" y="284111"/>
                        </a:cubicBezTo>
                        <a:cubicBezTo>
                          <a:pt x="112484" y="284262"/>
                          <a:pt x="116946" y="281918"/>
                          <a:pt x="119442" y="277985"/>
                        </a:cubicBezTo>
                        <a:lnTo>
                          <a:pt x="283489" y="20455"/>
                        </a:lnTo>
                        <a:cubicBezTo>
                          <a:pt x="287195" y="14631"/>
                          <a:pt x="285834" y="6917"/>
                          <a:pt x="280313" y="2681"/>
                        </a:cubicBezTo>
                        <a:cubicBezTo>
                          <a:pt x="274867" y="-1478"/>
                          <a:pt x="267077" y="-722"/>
                          <a:pt x="262463" y="4421"/>
                        </a:cubicBezTo>
                        <a:close/>
                      </a:path>
                    </a:pathLst>
                  </a:custGeom>
                  <a:grpFill/>
                  <a:ln w="75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"/>
                  </a:p>
                </p:txBody>
              </p:sp>
              <p:sp>
                <p:nvSpPr>
                  <p:cNvPr id="28" name="Graphic 144">
                    <a:extLst>
                      <a:ext uri="{FF2B5EF4-FFF2-40B4-BE49-F238E27FC236}">
                        <a16:creationId xmlns:a16="http://schemas.microsoft.com/office/drawing/2014/main" id="{E86D743D-6FB2-4F5A-91BC-4BC93C2CFC7F}"/>
                      </a:ext>
                    </a:extLst>
                  </p:cNvPr>
                  <p:cNvSpPr/>
                  <p:nvPr/>
                </p:nvSpPr>
                <p:spPr>
                  <a:xfrm>
                    <a:off x="821442" y="2363840"/>
                    <a:ext cx="525042" cy="524967"/>
                  </a:xfrm>
                  <a:custGeom>
                    <a:avLst/>
                    <a:gdLst>
                      <a:gd name="connsiteX0" fmla="*/ 448124 w 525042"/>
                      <a:gd name="connsiteY0" fmla="*/ 76919 h 524967"/>
                      <a:gd name="connsiteX1" fmla="*/ 262521 w 525042"/>
                      <a:gd name="connsiteY1" fmla="*/ 0 h 524967"/>
                      <a:gd name="connsiteX2" fmla="*/ 76919 w 525042"/>
                      <a:gd name="connsiteY2" fmla="*/ 76919 h 524967"/>
                      <a:gd name="connsiteX3" fmla="*/ 0 w 525042"/>
                      <a:gd name="connsiteY3" fmla="*/ 262521 h 524967"/>
                      <a:gd name="connsiteX4" fmla="*/ 76919 w 525042"/>
                      <a:gd name="connsiteY4" fmla="*/ 448124 h 524967"/>
                      <a:gd name="connsiteX5" fmla="*/ 262521 w 525042"/>
                      <a:gd name="connsiteY5" fmla="*/ 524967 h 524967"/>
                      <a:gd name="connsiteX6" fmla="*/ 448124 w 525042"/>
                      <a:gd name="connsiteY6" fmla="*/ 448124 h 524967"/>
                      <a:gd name="connsiteX7" fmla="*/ 525043 w 525042"/>
                      <a:gd name="connsiteY7" fmla="*/ 262521 h 524967"/>
                      <a:gd name="connsiteX8" fmla="*/ 448124 w 525042"/>
                      <a:gd name="connsiteY8" fmla="*/ 76919 h 524967"/>
                      <a:gd name="connsiteX9" fmla="*/ 429367 w 525042"/>
                      <a:gd name="connsiteY9" fmla="*/ 429367 h 524967"/>
                      <a:gd name="connsiteX10" fmla="*/ 262521 w 525042"/>
                      <a:gd name="connsiteY10" fmla="*/ 498495 h 524967"/>
                      <a:gd name="connsiteX11" fmla="*/ 95675 w 525042"/>
                      <a:gd name="connsiteY11" fmla="*/ 429367 h 524967"/>
                      <a:gd name="connsiteX12" fmla="*/ 26547 w 525042"/>
                      <a:gd name="connsiteY12" fmla="*/ 262521 h 524967"/>
                      <a:gd name="connsiteX13" fmla="*/ 95675 w 525042"/>
                      <a:gd name="connsiteY13" fmla="*/ 95675 h 524967"/>
                      <a:gd name="connsiteX14" fmla="*/ 262521 w 525042"/>
                      <a:gd name="connsiteY14" fmla="*/ 26547 h 524967"/>
                      <a:gd name="connsiteX15" fmla="*/ 429367 w 525042"/>
                      <a:gd name="connsiteY15" fmla="*/ 95675 h 524967"/>
                      <a:gd name="connsiteX16" fmla="*/ 498496 w 525042"/>
                      <a:gd name="connsiteY16" fmla="*/ 262521 h 524967"/>
                      <a:gd name="connsiteX17" fmla="*/ 429367 w 525042"/>
                      <a:gd name="connsiteY17" fmla="*/ 429367 h 524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25042" h="524967">
                        <a:moveTo>
                          <a:pt x="448124" y="76919"/>
                        </a:moveTo>
                        <a:cubicBezTo>
                          <a:pt x="400627" y="29421"/>
                          <a:pt x="334977" y="0"/>
                          <a:pt x="262521" y="0"/>
                        </a:cubicBezTo>
                        <a:cubicBezTo>
                          <a:pt x="190065" y="0"/>
                          <a:pt x="124340" y="29421"/>
                          <a:pt x="76919" y="76919"/>
                        </a:cubicBezTo>
                        <a:cubicBezTo>
                          <a:pt x="29421" y="124416"/>
                          <a:pt x="0" y="190065"/>
                          <a:pt x="0" y="262521"/>
                        </a:cubicBezTo>
                        <a:cubicBezTo>
                          <a:pt x="0" y="334977"/>
                          <a:pt x="29421" y="400702"/>
                          <a:pt x="76919" y="448124"/>
                        </a:cubicBezTo>
                        <a:cubicBezTo>
                          <a:pt x="124416" y="495622"/>
                          <a:pt x="190065" y="525043"/>
                          <a:pt x="262521" y="524967"/>
                        </a:cubicBezTo>
                        <a:cubicBezTo>
                          <a:pt x="334977" y="524967"/>
                          <a:pt x="400702" y="495546"/>
                          <a:pt x="448124" y="448124"/>
                        </a:cubicBezTo>
                        <a:cubicBezTo>
                          <a:pt x="495621" y="400627"/>
                          <a:pt x="525043" y="334902"/>
                          <a:pt x="525043" y="262521"/>
                        </a:cubicBezTo>
                        <a:cubicBezTo>
                          <a:pt x="525043" y="190065"/>
                          <a:pt x="495621" y="124340"/>
                          <a:pt x="448124" y="76919"/>
                        </a:cubicBezTo>
                        <a:close/>
                        <a:moveTo>
                          <a:pt x="429367" y="429367"/>
                        </a:moveTo>
                        <a:cubicBezTo>
                          <a:pt x="386635" y="472100"/>
                          <a:pt x="327717" y="498495"/>
                          <a:pt x="262521" y="498495"/>
                        </a:cubicBezTo>
                        <a:cubicBezTo>
                          <a:pt x="197326" y="498495"/>
                          <a:pt x="138408" y="472100"/>
                          <a:pt x="95675" y="429367"/>
                        </a:cubicBezTo>
                        <a:cubicBezTo>
                          <a:pt x="52943" y="386635"/>
                          <a:pt x="26623" y="327717"/>
                          <a:pt x="26547" y="262521"/>
                        </a:cubicBezTo>
                        <a:cubicBezTo>
                          <a:pt x="26547" y="197326"/>
                          <a:pt x="52943" y="138408"/>
                          <a:pt x="95675" y="95675"/>
                        </a:cubicBezTo>
                        <a:cubicBezTo>
                          <a:pt x="138408" y="52943"/>
                          <a:pt x="197326" y="26547"/>
                          <a:pt x="262521" y="26547"/>
                        </a:cubicBezTo>
                        <a:cubicBezTo>
                          <a:pt x="327717" y="26547"/>
                          <a:pt x="386635" y="52943"/>
                          <a:pt x="429367" y="95675"/>
                        </a:cubicBezTo>
                        <a:cubicBezTo>
                          <a:pt x="472100" y="138408"/>
                          <a:pt x="498420" y="197326"/>
                          <a:pt x="498496" y="262521"/>
                        </a:cubicBezTo>
                        <a:cubicBezTo>
                          <a:pt x="498420" y="327717"/>
                          <a:pt x="472024" y="386635"/>
                          <a:pt x="429367" y="429367"/>
                        </a:cubicBezTo>
                        <a:close/>
                      </a:path>
                    </a:pathLst>
                  </a:custGeom>
                  <a:grpFill/>
                  <a:ln w="75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"/>
                  </a:p>
                </p:txBody>
              </p:sp>
            </p:grpSp>
          </p:grpSp>
        </p:grpSp>
      </p:grpSp>
      <p:sp>
        <p:nvSpPr>
          <p:cNvPr id="50" name="Rectangle: Rounded Corners 30">
            <a:extLst>
              <a:ext uri="{FF2B5EF4-FFF2-40B4-BE49-F238E27FC236}">
                <a16:creationId xmlns:a16="http://schemas.microsoft.com/office/drawing/2014/main" id="{1E07516D-DF1B-40DF-9B13-EC488F37A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860" y="3085986"/>
            <a:ext cx="2475643" cy="503237"/>
          </a:xfrm>
          <a:prstGeom prst="roundRect">
            <a:avLst>
              <a:gd name="adj" fmla="val 18400"/>
            </a:avLst>
          </a:prstGeom>
          <a:solidFill>
            <a:srgbClr val="FFFFFF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lvl="0"/>
            <a:r>
              <a:rPr lang="hu-HU" sz="1400" b="1" dirty="0" smtClean="0">
                <a:solidFill>
                  <a:schemeClr val="accent1"/>
                </a:solidFill>
              </a:rPr>
              <a:t>    </a:t>
            </a:r>
            <a:r>
              <a:rPr lang="en" sz="1400" b="1" dirty="0" smtClean="0">
                <a:solidFill>
                  <a:schemeClr val="accent1"/>
                </a:solidFill>
              </a:rPr>
              <a:t>Review </a:t>
            </a:r>
            <a:r>
              <a:rPr lang="en" sz="1400" b="1" dirty="0">
                <a:solidFill>
                  <a:schemeClr val="accent1"/>
                </a:solidFill>
              </a:rPr>
              <a:t>of </a:t>
            </a:r>
            <a:r>
              <a:rPr lang="hu-HU" sz="1400" b="1" dirty="0" err="1" smtClean="0">
                <a:solidFill>
                  <a:schemeClr val="accent1"/>
                </a:solidFill>
              </a:rPr>
              <a:t>SoS</a:t>
            </a:r>
            <a:r>
              <a:rPr lang="hu-HU" sz="1400" b="1" dirty="0" smtClean="0">
                <a:solidFill>
                  <a:schemeClr val="accent1"/>
                </a:solidFill>
              </a:rPr>
              <a:t> </a:t>
            </a:r>
            <a:r>
              <a:rPr lang="en" sz="1400" b="1" dirty="0" smtClean="0">
                <a:solidFill>
                  <a:schemeClr val="accent1"/>
                </a:solidFill>
              </a:rPr>
              <a:t>Regulation</a:t>
            </a:r>
            <a:endParaRPr lang="en" sz="1400" b="1" dirty="0">
              <a:solidFill>
                <a:schemeClr val="accent1"/>
              </a:solidFill>
            </a:endParaRPr>
          </a:p>
        </p:txBody>
      </p:sp>
      <p:sp>
        <p:nvSpPr>
          <p:cNvPr id="51" name="Rectangle: Rounded Corners 32">
            <a:extLst>
              <a:ext uri="{FF2B5EF4-FFF2-40B4-BE49-F238E27FC236}">
                <a16:creationId xmlns:a16="http://schemas.microsoft.com/office/drawing/2014/main" id="{9CDA3C20-21D4-4921-8BE6-9060712E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962" y="3712037"/>
            <a:ext cx="2268358" cy="503237"/>
          </a:xfrm>
          <a:prstGeom prst="roundRect">
            <a:avLst/>
          </a:prstGeom>
          <a:solidFill>
            <a:schemeClr val="tx1">
              <a:lumMod val="40000"/>
              <a:lumOff val="60000"/>
              <a:alpha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rtl="0"/>
            <a:r>
              <a:rPr lang="en" sz="1400" b="1" i="0" u="none" baseline="0" dirty="0">
                <a:solidFill>
                  <a:schemeClr val="tx1">
                    <a:lumMod val="50000"/>
                  </a:schemeClr>
                </a:solidFill>
              </a:rPr>
              <a:t>Fit for 55 </a:t>
            </a:r>
          </a:p>
        </p:txBody>
      </p:sp>
      <p:sp>
        <p:nvSpPr>
          <p:cNvPr id="52" name="Rectangle: Rounded Corners 31">
            <a:extLst>
              <a:ext uri="{FF2B5EF4-FFF2-40B4-BE49-F238E27FC236}">
                <a16:creationId xmlns:a16="http://schemas.microsoft.com/office/drawing/2014/main" id="{B47A0359-F98A-4E02-992E-8508FBF2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950" y="3713544"/>
            <a:ext cx="1976030" cy="503237"/>
          </a:xfrm>
          <a:prstGeom prst="roundRect">
            <a:avLst/>
          </a:prstGeom>
          <a:solidFill>
            <a:srgbClr val="CBCBCD">
              <a:alpha val="89804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Russian-Ukrainian war</a:t>
            </a:r>
          </a:p>
        </p:txBody>
      </p:sp>
      <p:sp>
        <p:nvSpPr>
          <p:cNvPr id="53" name="Rectangle: Rounded Corners 31">
            <a:extLst>
              <a:ext uri="{FF2B5EF4-FFF2-40B4-BE49-F238E27FC236}">
                <a16:creationId xmlns:a16="http://schemas.microsoft.com/office/drawing/2014/main" id="{B47A0359-F98A-4E02-992E-8508FBF2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892" y="3712037"/>
            <a:ext cx="2264700" cy="503237"/>
          </a:xfrm>
          <a:prstGeom prst="roundRect">
            <a:avLst/>
          </a:prstGeom>
          <a:solidFill>
            <a:srgbClr val="CBCBCD">
              <a:alpha val="89804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hu-HU" sz="1400" b="1" dirty="0" smtClean="0">
                <a:solidFill>
                  <a:schemeClr val="tx1">
                    <a:lumMod val="50000"/>
                  </a:schemeClr>
                </a:solidFill>
              </a:rPr>
              <a:t>E</a:t>
            </a:r>
            <a:r>
              <a:rPr lang="en" sz="1400" b="1" dirty="0" smtClean="0">
                <a:solidFill>
                  <a:schemeClr val="tx1">
                    <a:lumMod val="50000"/>
                  </a:schemeClr>
                </a:solidFill>
              </a:rPr>
              <a:t>nergy </a:t>
            </a:r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prices</a:t>
            </a:r>
          </a:p>
        </p:txBody>
      </p:sp>
      <p:sp>
        <p:nvSpPr>
          <p:cNvPr id="54" name="Rectangle: Rounded Corners 31">
            <a:extLst>
              <a:ext uri="{FF2B5EF4-FFF2-40B4-BE49-F238E27FC236}">
                <a16:creationId xmlns:a16="http://schemas.microsoft.com/office/drawing/2014/main" id="{B47A0359-F98A-4E02-992E-8508FBF2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842" y="3696724"/>
            <a:ext cx="1976073" cy="503237"/>
          </a:xfrm>
          <a:prstGeom prst="roundRect">
            <a:avLst/>
          </a:prstGeom>
          <a:solidFill>
            <a:srgbClr val="BFBFBF">
              <a:alpha val="89804"/>
            </a:srgb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en" sz="1400" b="1" dirty="0">
                <a:solidFill>
                  <a:schemeClr val="tx1">
                    <a:lumMod val="50000"/>
                  </a:schemeClr>
                </a:solidFill>
              </a:rPr>
              <a:t>Supply diversification</a:t>
            </a:r>
          </a:p>
        </p:txBody>
      </p:sp>
      <p:sp>
        <p:nvSpPr>
          <p:cNvPr id="55" name="Rectangle: Rounded Corners 31">
            <a:extLst>
              <a:ext uri="{FF2B5EF4-FFF2-40B4-BE49-F238E27FC236}">
                <a16:creationId xmlns:a16="http://schemas.microsoft.com/office/drawing/2014/main" id="{B47A0359-F98A-4E02-992E-8508FBF2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4016" y="3694644"/>
            <a:ext cx="2014065" cy="503237"/>
          </a:xfrm>
          <a:prstGeom prst="roundRect">
            <a:avLst/>
          </a:prstGeom>
          <a:solidFill>
            <a:srgbClr val="BFBFBF">
              <a:alpha val="89804"/>
            </a:srgb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rtl="0"/>
            <a:r>
              <a:rPr lang="en" sz="1400" b="1" i="0" u="none" baseline="0" dirty="0">
                <a:solidFill>
                  <a:schemeClr val="tx1">
                    <a:lumMod val="50000"/>
                  </a:schemeClr>
                </a:solidFill>
              </a:rPr>
              <a:t>Energy saving</a:t>
            </a:r>
            <a:endParaRPr lang="en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8" name="Rectangle: Rounded Corners 32">
            <a:extLst>
              <a:ext uri="{FF2B5EF4-FFF2-40B4-BE49-F238E27FC236}">
                <a16:creationId xmlns:a16="http://schemas.microsoft.com/office/drawing/2014/main" id="{9CDA3C20-21D4-4921-8BE6-9060712E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21" y="4266822"/>
            <a:ext cx="3615172" cy="2338193"/>
          </a:xfrm>
          <a:prstGeom prst="roundRect">
            <a:avLst/>
          </a:prstGeom>
          <a:solidFill>
            <a:srgbClr val="BFBFBF">
              <a:alpha val="89804"/>
            </a:srgb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1">
                    <a:lumMod val="50000"/>
                  </a:schemeClr>
                </a:solidFill>
              </a:rPr>
              <a:t>#</a:t>
            </a:r>
            <a:r>
              <a:rPr lang="hu-HU" sz="2000" b="1" dirty="0" err="1" smtClean="0">
                <a:solidFill>
                  <a:schemeClr val="tx1">
                    <a:lumMod val="50000"/>
                  </a:schemeClr>
                </a:solidFill>
              </a:rPr>
              <a:t>AggregateEU</a:t>
            </a:r>
            <a:endParaRPr lang="hu-H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hu-HU" sz="2000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hu-HU" sz="20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hu-HU" sz="20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" sz="2000" b="1" dirty="0" smtClean="0">
                <a:solidFill>
                  <a:schemeClr val="tx1">
                    <a:lumMod val="50000"/>
                  </a:schemeClr>
                </a:solidFill>
              </a:rPr>
              <a:t>ertification</a:t>
            </a:r>
            <a:endParaRPr lang="hu-HU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9" name="Rectangle: Rounded Corners 32">
            <a:extLst>
              <a:ext uri="{FF2B5EF4-FFF2-40B4-BE49-F238E27FC236}">
                <a16:creationId xmlns:a16="http://schemas.microsoft.com/office/drawing/2014/main" id="{9CDA3C20-21D4-4921-8BE6-9060712E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129" y="4313080"/>
            <a:ext cx="3576952" cy="2324195"/>
          </a:xfrm>
          <a:prstGeom prst="roundRect">
            <a:avLst/>
          </a:prstGeom>
          <a:solidFill>
            <a:srgbClr val="BFBFBF">
              <a:alpha val="89804"/>
            </a:srgb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" sz="2000" b="1" dirty="0" smtClean="0">
                <a:solidFill>
                  <a:schemeClr val="tx1">
                    <a:lumMod val="50000"/>
                  </a:schemeClr>
                </a:solidFill>
              </a:rPr>
              <a:t>olidarity</a:t>
            </a:r>
            <a:r>
              <a:rPr lang="hu-HU" sz="20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1">
                    <a:lumMod val="50000"/>
                  </a:schemeClr>
                </a:solidFill>
              </a:rPr>
              <a:t>Transparency</a:t>
            </a:r>
            <a:endParaRPr lang="en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" name="Rectangle: Rounded Corners 32">
            <a:extLst>
              <a:ext uri="{FF2B5EF4-FFF2-40B4-BE49-F238E27FC236}">
                <a16:creationId xmlns:a16="http://schemas.microsoft.com/office/drawing/2014/main" id="{9CDA3C20-21D4-4921-8BE6-9060712E2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785" y="4307460"/>
            <a:ext cx="3576952" cy="2324195"/>
          </a:xfrm>
          <a:prstGeom prst="roundRect">
            <a:avLst/>
          </a:prstGeom>
          <a:solidFill>
            <a:srgbClr val="BFBFBF">
              <a:alpha val="89804"/>
            </a:srgbClr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" sz="2000" b="1" dirty="0" smtClean="0">
                <a:solidFill>
                  <a:schemeClr val="tx1">
                    <a:lumMod val="50000"/>
                  </a:schemeClr>
                </a:solidFill>
              </a:rPr>
              <a:t>illing </a:t>
            </a:r>
            <a:r>
              <a:rPr lang="en" sz="2000" b="1" dirty="0">
                <a:solidFill>
                  <a:schemeClr val="tx1">
                    <a:lumMod val="50000"/>
                  </a:schemeClr>
                </a:solidFill>
              </a:rPr>
              <a:t>level </a:t>
            </a: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for </a:t>
            </a:r>
            <a:r>
              <a:rPr lang="en" sz="2000" dirty="0" smtClean="0">
                <a:solidFill>
                  <a:schemeClr val="tx1">
                    <a:lumMod val="50000"/>
                  </a:schemeClr>
                </a:solidFill>
              </a:rPr>
              <a:t>storage facilities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50000"/>
                  </a:schemeClr>
                </a:solidFill>
              </a:rPr>
              <a:t>until</a:t>
            </a:r>
            <a:r>
              <a:rPr lang="hu-HU" sz="2000" dirty="0" smtClean="0">
                <a:solidFill>
                  <a:schemeClr val="tx1">
                    <a:lumMod val="50000"/>
                  </a:schemeClr>
                </a:solidFill>
              </a:rPr>
              <a:t> 2025</a:t>
            </a:r>
            <a:endParaRPr lang="hu-HU" sz="20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chemeClr val="tx1">
                    <a:lumMod val="50000"/>
                  </a:schemeClr>
                </a:solidFill>
              </a:rPr>
              <a:t>Filling trajectories</a:t>
            </a: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/ Control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b="1" dirty="0" smtClean="0">
                <a:solidFill>
                  <a:schemeClr val="tx1">
                    <a:lumMod val="50000"/>
                  </a:schemeClr>
                </a:solidFill>
              </a:rPr>
              <a:t>90</a:t>
            </a:r>
            <a:r>
              <a:rPr lang="en" sz="2000" b="1" dirty="0">
                <a:solidFill>
                  <a:schemeClr val="tx1">
                    <a:lumMod val="50000"/>
                  </a:schemeClr>
                </a:solidFill>
              </a:rPr>
              <a:t>%</a:t>
            </a:r>
            <a:r>
              <a:rPr lang="en" sz="2000" dirty="0">
                <a:solidFill>
                  <a:schemeClr val="tx1">
                    <a:lumMod val="50000"/>
                  </a:schemeClr>
                </a:solidFill>
              </a:rPr>
              <a:t> filling </a:t>
            </a:r>
            <a:r>
              <a:rPr lang="en" sz="2000" dirty="0" smtClean="0">
                <a:solidFill>
                  <a:schemeClr val="tx1">
                    <a:lumMod val="50000"/>
                  </a:schemeClr>
                </a:solidFill>
              </a:rPr>
              <a:t>target</a:t>
            </a:r>
            <a:endParaRPr lang="hu-HU" sz="20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7" name="Picture 24" descr="https://cdn-icons-png.flaticon.com/512/5165/51659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9" y="4324080"/>
            <a:ext cx="454820" cy="45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1709" y="4885536"/>
            <a:ext cx="2152636" cy="1157420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16103" y="4901777"/>
            <a:ext cx="1451194" cy="126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3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um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3436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" name="Kép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382" y="4185193"/>
            <a:ext cx="3068878" cy="2668388"/>
          </a:xfrm>
          <a:prstGeom prst="rect">
            <a:avLst/>
          </a:prstGeom>
        </p:spPr>
      </p:pic>
      <p:grpSp>
        <p:nvGrpSpPr>
          <p:cNvPr id="13" name="Csoportba foglalás 12"/>
          <p:cNvGrpSpPr/>
          <p:nvPr/>
        </p:nvGrpSpPr>
        <p:grpSpPr>
          <a:xfrm>
            <a:off x="116687" y="6325920"/>
            <a:ext cx="2358433" cy="532080"/>
            <a:chOff x="5291254" y="1014261"/>
            <a:chExt cx="3378008" cy="762104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610970" y="1014261"/>
              <a:ext cx="356839" cy="356839"/>
            </a:xfrm>
            <a:prstGeom prst="rect">
              <a:avLst/>
            </a:prstGeom>
          </p:spPr>
        </p:pic>
        <p:sp>
          <p:nvSpPr>
            <p:cNvPr id="12" name="Szövegdoboz 11"/>
            <p:cNvSpPr txBox="1"/>
            <p:nvPr/>
          </p:nvSpPr>
          <p:spPr>
            <a:xfrm>
              <a:off x="5291254" y="1399613"/>
              <a:ext cx="1264350" cy="3747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EU </a:t>
              </a:r>
              <a:r>
                <a:rPr lang="hu-HU" sz="1100" dirty="0" err="1" smtClean="0">
                  <a:solidFill>
                    <a:schemeClr val="bg1"/>
                  </a:solidFill>
                </a:rPr>
                <a:t>markets</a:t>
              </a:r>
              <a:endParaRPr lang="hu-HU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6627867" y="1401658"/>
              <a:ext cx="608898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LNG</a:t>
              </a:r>
              <a:endParaRPr lang="hu-HU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7277530" y="1399613"/>
              <a:ext cx="891307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Storage</a:t>
              </a:r>
              <a:endParaRPr lang="hu-HU" sz="1100" dirty="0">
                <a:solidFill>
                  <a:schemeClr val="bg1"/>
                </a:solidFill>
              </a:endParaRPr>
            </a:p>
          </p:txBody>
        </p:sp>
        <p:sp>
          <p:nvSpPr>
            <p:cNvPr id="17" name="Szövegdoboz 16"/>
            <p:cNvSpPr txBox="1"/>
            <p:nvPr/>
          </p:nvSpPr>
          <p:spPr>
            <a:xfrm>
              <a:off x="8209602" y="1399613"/>
              <a:ext cx="459660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H</a:t>
              </a:r>
              <a:r>
                <a:rPr lang="hu-HU" sz="1100" baseline="-25000" dirty="0" smtClean="0">
                  <a:solidFill>
                    <a:schemeClr val="bg1"/>
                  </a:solidFill>
                </a:rPr>
                <a:t>2</a:t>
              </a:r>
              <a:endParaRPr lang="hu-HU" sz="11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zöveg helye 1"/>
          <p:cNvSpPr txBox="1">
            <a:spLocks/>
          </p:cNvSpPr>
          <p:nvPr/>
        </p:nvSpPr>
        <p:spPr>
          <a:xfrm>
            <a:off x="337686" y="544949"/>
            <a:ext cx="10165136" cy="58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err="1" smtClean="0"/>
              <a:t>Recent</a:t>
            </a:r>
            <a:r>
              <a:rPr lang="hu-HU" sz="3200" dirty="0" smtClean="0"/>
              <a:t> </a:t>
            </a:r>
            <a:r>
              <a:rPr lang="hu-HU" sz="3200" dirty="0" err="1" smtClean="0"/>
              <a:t>changes</a:t>
            </a:r>
            <a:r>
              <a:rPr lang="hu-HU" sz="3200" dirty="0" smtClean="0"/>
              <a:t> in </a:t>
            </a:r>
            <a:r>
              <a:rPr lang="hu-HU" sz="3200" dirty="0"/>
              <a:t>E</a:t>
            </a:r>
            <a:r>
              <a:rPr lang="hu-HU" sz="3200" dirty="0" smtClean="0"/>
              <a:t>uropean </a:t>
            </a:r>
            <a:r>
              <a:rPr lang="hu-HU" sz="3200" dirty="0" err="1" smtClean="0"/>
              <a:t>gas</a:t>
            </a:r>
            <a:r>
              <a:rPr lang="hu-HU" sz="3200" dirty="0" smtClean="0"/>
              <a:t> </a:t>
            </a:r>
            <a:r>
              <a:rPr lang="hu-HU" sz="3200" dirty="0" err="1" smtClean="0"/>
              <a:t>imports</a:t>
            </a:r>
            <a:endParaRPr lang="en" sz="3200" dirty="0"/>
          </a:p>
        </p:txBody>
      </p:sp>
      <p:sp>
        <p:nvSpPr>
          <p:cNvPr id="9" name="Téglalap 8"/>
          <p:cNvSpPr/>
          <p:nvPr/>
        </p:nvSpPr>
        <p:spPr>
          <a:xfrm>
            <a:off x="11167947" y="6127927"/>
            <a:ext cx="1024053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700" b="1" i="1" dirty="0" err="1" smtClean="0"/>
              <a:t>Sources</a:t>
            </a:r>
            <a:r>
              <a:rPr lang="hu-HU" sz="700" b="1" i="1" dirty="0" smtClean="0"/>
              <a:t>: IEA, EC &amp; HGS</a:t>
            </a:r>
            <a:endParaRPr lang="hu-HU" sz="700" b="1" i="1" dirty="0"/>
          </a:p>
        </p:txBody>
      </p:sp>
      <p:pic>
        <p:nvPicPr>
          <p:cNvPr id="11266" name="Picture 2" descr="https://commission.europa.eu/sites/default/files/styles/oe_theme_medium_no_crop/public/2023-06/Energy-supplies-data-crunch.png?itok=G2Qi3Bi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41" y="1084932"/>
            <a:ext cx="3056018" cy="305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16633"/>
              </p:ext>
            </p:extLst>
          </p:nvPr>
        </p:nvGraphicFramePr>
        <p:xfrm>
          <a:off x="8417312" y="6372225"/>
          <a:ext cx="3774688" cy="48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7561">
                  <a:extLst>
                    <a:ext uri="{9D8B030D-6E8A-4147-A177-3AD203B41FA5}">
                      <a16:colId xmlns:a16="http://schemas.microsoft.com/office/drawing/2014/main" val="1638808424"/>
                    </a:ext>
                  </a:extLst>
                </a:gridCol>
                <a:gridCol w="3217127">
                  <a:extLst>
                    <a:ext uri="{9D8B030D-6E8A-4147-A177-3AD203B41FA5}">
                      <a16:colId xmlns:a16="http://schemas.microsoft.com/office/drawing/2014/main" val="214273284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OECD Europe:</a:t>
                      </a:r>
                      <a:endParaRPr lang="hu-HU" sz="7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Austria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Belgium;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Czech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Republic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Denmark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Estonia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Finland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France;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Germany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Greece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</a:t>
                      </a:r>
                      <a:endParaRPr lang="hu-HU" sz="7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1138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Hungary;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Iceland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Ireland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Italy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Latvia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Lithuania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Luxembourg;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Netherlands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r>
                        <a:rPr lang="hu-HU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Norway</a:t>
                      </a:r>
                      <a:r>
                        <a:rPr lang="hu-HU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</a:t>
                      </a:r>
                      <a:endParaRPr lang="hu-HU" sz="7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4169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hu-HU" sz="7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Poland;Portugal</a:t>
                      </a:r>
                      <a:r>
                        <a:rPr lang="en-US" sz="7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Slovak Republic; Slovenia; Spain; Sweden; Switzerland; </a:t>
                      </a:r>
                      <a:r>
                        <a:rPr lang="hu-HU" sz="7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Türkiye</a:t>
                      </a:r>
                      <a:r>
                        <a:rPr lang="hu-HU" sz="7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; UK</a:t>
                      </a:r>
                      <a:endParaRPr lang="hu-HU" sz="700" b="0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684143"/>
                  </a:ext>
                </a:extLst>
              </a:tr>
            </a:tbl>
          </a:graphicData>
        </a:graphic>
      </p:graphicFrame>
      <p:graphicFrame>
        <p:nvGraphicFramePr>
          <p:cNvPr id="83" name="Diagram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001308"/>
              </p:ext>
            </p:extLst>
          </p:nvPr>
        </p:nvGraphicFramePr>
        <p:xfrm>
          <a:off x="223217" y="934172"/>
          <a:ext cx="8901964" cy="529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8" name="Szövegdoboz 47"/>
          <p:cNvSpPr txBox="1"/>
          <p:nvPr/>
        </p:nvSpPr>
        <p:spPr>
          <a:xfrm>
            <a:off x="223217" y="1249379"/>
            <a:ext cx="4299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50" dirty="0" err="1" smtClean="0"/>
              <a:t>bcm</a:t>
            </a:r>
            <a:endParaRPr lang="hu-HU" sz="1050" dirty="0"/>
          </a:p>
        </p:txBody>
      </p:sp>
      <p:sp>
        <p:nvSpPr>
          <p:cNvPr id="50" name="Lefelé nyíl 49"/>
          <p:cNvSpPr/>
          <p:nvPr/>
        </p:nvSpPr>
        <p:spPr>
          <a:xfrm>
            <a:off x="3377424" y="4742462"/>
            <a:ext cx="144966" cy="451624"/>
          </a:xfrm>
          <a:prstGeom prst="downArrow">
            <a:avLst/>
          </a:prstGeom>
          <a:solidFill>
            <a:srgbClr val="E7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9" name="Lefelé nyíl 88"/>
          <p:cNvSpPr/>
          <p:nvPr/>
        </p:nvSpPr>
        <p:spPr>
          <a:xfrm>
            <a:off x="2577790" y="4227888"/>
            <a:ext cx="144966" cy="451624"/>
          </a:xfrm>
          <a:prstGeom prst="downArrow">
            <a:avLst/>
          </a:prstGeom>
          <a:solidFill>
            <a:srgbClr val="E7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0" name="Lefelé nyíl 89"/>
          <p:cNvSpPr/>
          <p:nvPr/>
        </p:nvSpPr>
        <p:spPr>
          <a:xfrm>
            <a:off x="4201223" y="4568000"/>
            <a:ext cx="144966" cy="45162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1" name="Lefelé nyíl 90"/>
          <p:cNvSpPr/>
          <p:nvPr/>
        </p:nvSpPr>
        <p:spPr>
          <a:xfrm>
            <a:off x="5793057" y="4679512"/>
            <a:ext cx="144966" cy="45162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2" name="Lefelé nyíl 91"/>
          <p:cNvSpPr/>
          <p:nvPr/>
        </p:nvSpPr>
        <p:spPr>
          <a:xfrm>
            <a:off x="4986452" y="4679512"/>
            <a:ext cx="144966" cy="45162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Jobb oldali kapcsos zárójel 50"/>
          <p:cNvSpPr/>
          <p:nvPr/>
        </p:nvSpPr>
        <p:spPr>
          <a:xfrm rot="16200000">
            <a:off x="4946101" y="3476410"/>
            <a:ext cx="228267" cy="1666372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Szövegdoboz 51"/>
          <p:cNvSpPr txBox="1"/>
          <p:nvPr/>
        </p:nvSpPr>
        <p:spPr>
          <a:xfrm>
            <a:off x="4770234" y="374704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C000"/>
                </a:solidFill>
              </a:rPr>
              <a:t>LNG</a:t>
            </a:r>
            <a:endParaRPr lang="hu-HU" b="1" dirty="0">
              <a:solidFill>
                <a:srgbClr val="FFC000"/>
              </a:solidFill>
            </a:endParaRPr>
          </a:p>
        </p:txBody>
      </p:sp>
      <p:sp>
        <p:nvSpPr>
          <p:cNvPr id="95" name="Jobb oldali kapcsos zárójel 94"/>
          <p:cNvSpPr/>
          <p:nvPr/>
        </p:nvSpPr>
        <p:spPr>
          <a:xfrm rot="16200000">
            <a:off x="2972199" y="3608325"/>
            <a:ext cx="228267" cy="872118"/>
          </a:xfrm>
          <a:prstGeom prst="rightBrace">
            <a:avLst/>
          </a:prstGeom>
          <a:noFill/>
          <a:ln>
            <a:solidFill>
              <a:srgbClr val="E74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6" name="Szövegdoboz 95"/>
          <p:cNvSpPr txBox="1"/>
          <p:nvPr/>
        </p:nvSpPr>
        <p:spPr>
          <a:xfrm>
            <a:off x="2033639" y="3616703"/>
            <a:ext cx="210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err="1" smtClean="0">
                <a:solidFill>
                  <a:srgbClr val="E74F19"/>
                </a:solidFill>
              </a:rPr>
              <a:t>Other</a:t>
            </a:r>
            <a:r>
              <a:rPr lang="hu-HU" sz="1600" b="1" dirty="0" smtClean="0">
                <a:solidFill>
                  <a:srgbClr val="E74F19"/>
                </a:solidFill>
              </a:rPr>
              <a:t> </a:t>
            </a:r>
            <a:r>
              <a:rPr lang="hu-HU" sz="1600" b="1" dirty="0" err="1" smtClean="0">
                <a:solidFill>
                  <a:srgbClr val="E74F19"/>
                </a:solidFill>
              </a:rPr>
              <a:t>pipeline</a:t>
            </a:r>
            <a:r>
              <a:rPr lang="hu-HU" sz="1600" b="1" dirty="0" smtClean="0">
                <a:solidFill>
                  <a:srgbClr val="E74F19"/>
                </a:solidFill>
              </a:rPr>
              <a:t> </a:t>
            </a:r>
            <a:r>
              <a:rPr lang="hu-HU" sz="1600" b="1" dirty="0" err="1" smtClean="0">
                <a:solidFill>
                  <a:srgbClr val="E74F19"/>
                </a:solidFill>
              </a:rPr>
              <a:t>sources</a:t>
            </a:r>
            <a:endParaRPr lang="hu-HU" sz="1600" b="1" dirty="0">
              <a:solidFill>
                <a:srgbClr val="E74F19"/>
              </a:solidFill>
            </a:endParaRPr>
          </a:p>
        </p:txBody>
      </p:sp>
      <p:sp>
        <p:nvSpPr>
          <p:cNvPr id="99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 txBox="1">
            <a:spLocks/>
          </p:cNvSpPr>
          <p:nvPr/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100" dirty="0" smtClean="0"/>
              <a:t>European </a:t>
            </a:r>
            <a:r>
              <a:rPr lang="hu-HU" sz="1100" dirty="0" err="1" smtClean="0"/>
              <a:t>energy</a:t>
            </a:r>
            <a:r>
              <a:rPr lang="hu-HU" sz="1100" dirty="0" smtClean="0"/>
              <a:t> market </a:t>
            </a:r>
            <a:r>
              <a:rPr lang="hu-HU" sz="1100" dirty="0" err="1" smtClean="0"/>
              <a:t>overview</a:t>
            </a:r>
            <a:r>
              <a:rPr lang="hu-HU" sz="1100" dirty="0" smtClean="0"/>
              <a:t> </a:t>
            </a:r>
            <a:r>
              <a:rPr lang="hu-HU" sz="1100" b="1" dirty="0" smtClean="0"/>
              <a:t>I</a:t>
            </a:r>
            <a:r>
              <a:rPr lang="hu-HU" sz="1100" dirty="0" smtClean="0"/>
              <a:t> </a:t>
            </a:r>
            <a:r>
              <a:rPr lang="hu-HU" sz="1100" dirty="0" err="1" smtClean="0"/>
              <a:t>Nora</a:t>
            </a:r>
            <a:r>
              <a:rPr lang="hu-HU" sz="1100" dirty="0" smtClean="0"/>
              <a:t> Liszkai HGS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2817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assets.weforum.org/editor/oFNnl7VMsJpwerlLbOCBVOLldkbMuE_qUTpVtdIk1p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26" y="1213120"/>
            <a:ext cx="4260945" cy="220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67" y="1124674"/>
            <a:ext cx="2177499" cy="1122905"/>
          </a:xfrm>
          <a:prstGeom prst="rect">
            <a:avLst/>
          </a:prstGeom>
        </p:spPr>
      </p:pic>
      <p:sp>
        <p:nvSpPr>
          <p:cNvPr id="5" name="Jobbra nyíl 4"/>
          <p:cNvSpPr/>
          <p:nvPr/>
        </p:nvSpPr>
        <p:spPr>
          <a:xfrm>
            <a:off x="89845" y="1312776"/>
            <a:ext cx="1200958" cy="31182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/>
              <a:t>Demand</a:t>
            </a:r>
            <a:endParaRPr lang="hu-HU" sz="1400" dirty="0"/>
          </a:p>
        </p:txBody>
      </p:sp>
      <p:sp>
        <p:nvSpPr>
          <p:cNvPr id="10" name="Jobbra nyíl 9"/>
          <p:cNvSpPr/>
          <p:nvPr/>
        </p:nvSpPr>
        <p:spPr>
          <a:xfrm>
            <a:off x="116687" y="1764751"/>
            <a:ext cx="1200958" cy="31182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err="1" smtClean="0"/>
              <a:t>Supply</a:t>
            </a:r>
            <a:endParaRPr lang="hu-HU" sz="1400" dirty="0"/>
          </a:p>
        </p:txBody>
      </p:sp>
      <p:sp>
        <p:nvSpPr>
          <p:cNvPr id="6" name="Ellipszis 5"/>
          <p:cNvSpPr/>
          <p:nvPr/>
        </p:nvSpPr>
        <p:spPr>
          <a:xfrm>
            <a:off x="2531048" y="1499883"/>
            <a:ext cx="875802" cy="306659"/>
          </a:xfrm>
          <a:prstGeom prst="ellipse">
            <a:avLst/>
          </a:prstGeom>
          <a:noFill/>
          <a:ln w="38100">
            <a:solidFill>
              <a:srgbClr val="E74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 rot="726095">
            <a:off x="3398154" y="1761503"/>
            <a:ext cx="1536207" cy="79737"/>
          </a:xfrm>
          <a:prstGeom prst="rightArrow">
            <a:avLst/>
          </a:prstGeom>
          <a:solidFill>
            <a:srgbClr val="E7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 rot="7340280" flipV="1">
            <a:off x="2070974" y="2182121"/>
            <a:ext cx="1025436" cy="94849"/>
          </a:xfrm>
          <a:prstGeom prst="rightArrow">
            <a:avLst/>
          </a:prstGeom>
          <a:solidFill>
            <a:srgbClr val="E74F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1" y="2756663"/>
            <a:ext cx="5023412" cy="233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églalap 20"/>
          <p:cNvSpPr/>
          <p:nvPr/>
        </p:nvSpPr>
        <p:spPr>
          <a:xfrm>
            <a:off x="11167947" y="6657945"/>
            <a:ext cx="1024053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700" b="1" i="1" dirty="0" err="1" smtClean="0"/>
              <a:t>Source</a:t>
            </a:r>
            <a:r>
              <a:rPr lang="hu-HU" sz="700" b="1" i="1" dirty="0" smtClean="0"/>
              <a:t>: IEA, </a:t>
            </a:r>
            <a:r>
              <a:rPr lang="hu-HU" sz="700" b="1" i="1" dirty="0" err="1" smtClean="0"/>
              <a:t>Bruegel</a:t>
            </a:r>
            <a:endParaRPr lang="hu-HU" sz="700" b="1" i="1" dirty="0"/>
          </a:p>
        </p:txBody>
      </p:sp>
      <p:sp>
        <p:nvSpPr>
          <p:cNvPr id="22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 txBox="1">
            <a:spLocks/>
          </p:cNvSpPr>
          <p:nvPr/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100" dirty="0" smtClean="0"/>
              <a:t>European </a:t>
            </a:r>
            <a:r>
              <a:rPr lang="hu-HU" sz="1100" dirty="0" err="1" smtClean="0"/>
              <a:t>energy</a:t>
            </a:r>
            <a:r>
              <a:rPr lang="hu-HU" sz="1100" dirty="0" smtClean="0"/>
              <a:t> market </a:t>
            </a:r>
            <a:r>
              <a:rPr lang="hu-HU" sz="1100" dirty="0" err="1" smtClean="0"/>
              <a:t>overview</a:t>
            </a:r>
            <a:r>
              <a:rPr lang="hu-HU" sz="1100" dirty="0" smtClean="0"/>
              <a:t> </a:t>
            </a:r>
            <a:r>
              <a:rPr lang="hu-HU" sz="1100" b="1" dirty="0" smtClean="0"/>
              <a:t>I</a:t>
            </a:r>
            <a:r>
              <a:rPr lang="hu-HU" sz="1100" dirty="0" smtClean="0"/>
              <a:t> </a:t>
            </a:r>
            <a:r>
              <a:rPr lang="hu-HU" sz="1100" dirty="0" err="1" smtClean="0"/>
              <a:t>Nora</a:t>
            </a:r>
            <a:r>
              <a:rPr lang="hu-HU" sz="1100" dirty="0" smtClean="0"/>
              <a:t> Liszkai HGS</a:t>
            </a:r>
            <a:endParaRPr lang="hu-HU" sz="1100" dirty="0"/>
          </a:p>
        </p:txBody>
      </p:sp>
      <p:sp>
        <p:nvSpPr>
          <p:cNvPr id="23" name="Téglalap 22"/>
          <p:cNvSpPr/>
          <p:nvPr/>
        </p:nvSpPr>
        <p:spPr>
          <a:xfrm>
            <a:off x="7207174" y="4647747"/>
            <a:ext cx="262534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solidFill>
                  <a:schemeClr val="tx1">
                    <a:lumMod val="75000"/>
                  </a:schemeClr>
                </a:solidFill>
              </a:rPr>
              <a:t>Behaviour</a:t>
            </a:r>
            <a:endParaRPr lang="hu-HU" sz="2400" dirty="0">
              <a:solidFill>
                <a:schemeClr val="tx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solidFill>
                  <a:schemeClr val="tx1">
                    <a:lumMod val="75000"/>
                  </a:schemeClr>
                </a:solidFill>
              </a:rPr>
              <a:t>Weather</a:t>
            </a:r>
            <a:endParaRPr lang="hu-HU" sz="24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b="1" dirty="0" err="1" smtClean="0">
                <a:solidFill>
                  <a:schemeClr val="tx1">
                    <a:lumMod val="75000"/>
                  </a:schemeClr>
                </a:solidFill>
              </a:rPr>
              <a:t>Biomethane</a:t>
            </a:r>
            <a:endParaRPr lang="hu-HU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4987226" y="2001385"/>
            <a:ext cx="2218015" cy="651426"/>
          </a:xfrm>
          <a:prstGeom prst="ellipse">
            <a:avLst/>
          </a:prstGeom>
          <a:noFill/>
          <a:ln w="28575">
            <a:solidFill>
              <a:srgbClr val="E74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/>
          <p:cNvSpPr/>
          <p:nvPr/>
        </p:nvSpPr>
        <p:spPr>
          <a:xfrm>
            <a:off x="656753" y="4188882"/>
            <a:ext cx="1519359" cy="356661"/>
          </a:xfrm>
          <a:prstGeom prst="ellipse">
            <a:avLst/>
          </a:prstGeom>
          <a:noFill/>
          <a:ln w="28575">
            <a:solidFill>
              <a:srgbClr val="E74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6" name="Egyenes összekötő 25"/>
          <p:cNvCxnSpPr/>
          <p:nvPr/>
        </p:nvCxnSpPr>
        <p:spPr>
          <a:xfrm>
            <a:off x="2891550" y="3563082"/>
            <a:ext cx="448016" cy="0"/>
          </a:xfrm>
          <a:prstGeom prst="line">
            <a:avLst/>
          </a:prstGeom>
          <a:ln w="28575">
            <a:solidFill>
              <a:srgbClr val="E74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Kép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691" y="3889777"/>
            <a:ext cx="655766" cy="655766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7480468" y="4013868"/>
            <a:ext cx="3102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 smtClean="0">
                <a:solidFill>
                  <a:schemeClr val="tx2"/>
                </a:solidFill>
              </a:rPr>
              <a:t>Challenges</a:t>
            </a:r>
            <a:r>
              <a:rPr lang="hu-HU" sz="2800" b="1" dirty="0" smtClean="0">
                <a:solidFill>
                  <a:schemeClr val="tx2"/>
                </a:solidFill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</a:rPr>
              <a:t>for</a:t>
            </a:r>
            <a:r>
              <a:rPr lang="hu-HU" sz="2800" b="1" dirty="0" smtClean="0">
                <a:solidFill>
                  <a:schemeClr val="tx2"/>
                </a:solidFill>
              </a:rPr>
              <a:t> </a:t>
            </a:r>
            <a:r>
              <a:rPr lang="hu-HU" sz="2800" b="1" dirty="0" err="1" smtClean="0">
                <a:solidFill>
                  <a:schemeClr val="tx2"/>
                </a:solidFill>
              </a:rPr>
              <a:t>SSOs</a:t>
            </a:r>
            <a:endParaRPr lang="hu-HU" sz="2800" b="1" dirty="0">
              <a:solidFill>
                <a:schemeClr val="tx2"/>
              </a:solidFill>
            </a:endParaRPr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116687" y="6325920"/>
            <a:ext cx="2358433" cy="532080"/>
            <a:chOff x="5291254" y="1014261"/>
            <a:chExt cx="3378008" cy="762104"/>
          </a:xfrm>
        </p:grpSpPr>
        <p:pic>
          <p:nvPicPr>
            <p:cNvPr id="35" name="Kép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5610970" y="1014261"/>
              <a:ext cx="356839" cy="356839"/>
            </a:xfrm>
            <a:prstGeom prst="rect">
              <a:avLst/>
            </a:prstGeom>
          </p:spPr>
        </p:pic>
        <p:sp>
          <p:nvSpPr>
            <p:cNvPr id="36" name="Szövegdoboz 35"/>
            <p:cNvSpPr txBox="1"/>
            <p:nvPr/>
          </p:nvSpPr>
          <p:spPr>
            <a:xfrm>
              <a:off x="5291254" y="1399613"/>
              <a:ext cx="1264350" cy="3747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EU </a:t>
              </a:r>
              <a:r>
                <a:rPr lang="hu-HU" sz="1100" dirty="0" err="1" smtClean="0">
                  <a:solidFill>
                    <a:schemeClr val="bg1"/>
                  </a:solidFill>
                </a:rPr>
                <a:t>markets</a:t>
              </a:r>
              <a:endParaRPr lang="hu-HU" sz="1100" dirty="0">
                <a:solidFill>
                  <a:schemeClr val="bg1"/>
                </a:solidFill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6627867" y="1401658"/>
              <a:ext cx="608898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LNG</a:t>
              </a:r>
              <a:endParaRPr lang="hu-HU" sz="1100" dirty="0">
                <a:solidFill>
                  <a:schemeClr val="bg1"/>
                </a:solidFill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7277530" y="1399613"/>
              <a:ext cx="891307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Storage</a:t>
              </a:r>
              <a:endParaRPr lang="hu-HU" sz="1100" dirty="0">
                <a:solidFill>
                  <a:schemeClr val="bg1"/>
                </a:solidFill>
              </a:endParaRP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8209602" y="1399613"/>
              <a:ext cx="459660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H</a:t>
              </a:r>
              <a:r>
                <a:rPr lang="hu-HU" sz="1100" baseline="-25000" dirty="0" smtClean="0">
                  <a:solidFill>
                    <a:schemeClr val="bg1"/>
                  </a:solidFill>
                </a:rPr>
                <a:t>2</a:t>
              </a:r>
              <a:endParaRPr lang="hu-HU" sz="1100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9408" y="4412997"/>
            <a:ext cx="2210691" cy="2445003"/>
          </a:xfrm>
          <a:prstGeom prst="rect">
            <a:avLst/>
          </a:prstGeom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 txBox="1">
            <a:spLocks/>
          </p:cNvSpPr>
          <p:nvPr/>
        </p:nvSpPr>
        <p:spPr>
          <a:xfrm>
            <a:off x="337685" y="558027"/>
            <a:ext cx="9787622" cy="58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err="1" smtClean="0"/>
              <a:t>Recommended</a:t>
            </a:r>
            <a:r>
              <a:rPr lang="hu-HU" sz="3200" dirty="0" smtClean="0"/>
              <a:t> </a:t>
            </a:r>
            <a:r>
              <a:rPr lang="hu-HU" sz="3200" dirty="0" err="1" smtClean="0"/>
              <a:t>measures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avoid</a:t>
            </a:r>
            <a:r>
              <a:rPr lang="hu-HU" sz="3200" dirty="0" smtClean="0"/>
              <a:t> </a:t>
            </a:r>
            <a:r>
              <a:rPr lang="hu-HU" sz="3200" dirty="0" err="1" smtClean="0"/>
              <a:t>gas</a:t>
            </a:r>
            <a:r>
              <a:rPr lang="hu-HU" sz="3200" dirty="0" smtClean="0"/>
              <a:t> </a:t>
            </a:r>
            <a:r>
              <a:rPr lang="hu-HU" sz="3200" dirty="0" err="1" smtClean="0"/>
              <a:t>shortages</a:t>
            </a:r>
            <a:r>
              <a:rPr lang="hu-HU" sz="3200" dirty="0" smtClean="0"/>
              <a:t> in </a:t>
            </a:r>
            <a:r>
              <a:rPr lang="hu-HU" sz="3200" dirty="0" err="1" smtClean="0"/>
              <a:t>the</a:t>
            </a:r>
            <a:r>
              <a:rPr lang="hu-HU" sz="3200" dirty="0" smtClean="0"/>
              <a:t> EU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452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um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736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 txBox="1">
            <a:spLocks/>
          </p:cNvSpPr>
          <p:nvPr/>
        </p:nvSpPr>
        <p:spPr>
          <a:xfrm>
            <a:off x="337685" y="558027"/>
            <a:ext cx="9330422" cy="58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 smtClean="0"/>
              <a:t>LNG boom in </a:t>
            </a:r>
            <a:r>
              <a:rPr lang="hu-HU" sz="3200" dirty="0" err="1" smtClean="0"/>
              <a:t>the</a:t>
            </a:r>
            <a:r>
              <a:rPr lang="hu-HU" sz="3200" dirty="0" smtClean="0"/>
              <a:t> EU</a:t>
            </a:r>
            <a:endParaRPr lang="hu-HU" sz="3200" dirty="0"/>
          </a:p>
        </p:txBody>
      </p:sp>
      <p:sp>
        <p:nvSpPr>
          <p:cNvPr id="7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 txBox="1">
            <a:spLocks/>
          </p:cNvSpPr>
          <p:nvPr/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100" dirty="0" smtClean="0"/>
              <a:t>European </a:t>
            </a:r>
            <a:r>
              <a:rPr lang="hu-HU" sz="1100" dirty="0" err="1" smtClean="0"/>
              <a:t>energy</a:t>
            </a:r>
            <a:r>
              <a:rPr lang="hu-HU" sz="1100" dirty="0" smtClean="0"/>
              <a:t> market </a:t>
            </a:r>
            <a:r>
              <a:rPr lang="hu-HU" sz="1100" dirty="0" err="1" smtClean="0"/>
              <a:t>overview</a:t>
            </a:r>
            <a:r>
              <a:rPr lang="hu-HU" sz="1100" dirty="0" smtClean="0"/>
              <a:t> </a:t>
            </a:r>
            <a:r>
              <a:rPr lang="hu-HU" sz="1100" b="1" dirty="0" smtClean="0"/>
              <a:t>I</a:t>
            </a:r>
            <a:r>
              <a:rPr lang="hu-HU" sz="1100" dirty="0" smtClean="0"/>
              <a:t> </a:t>
            </a:r>
            <a:r>
              <a:rPr lang="hu-HU" sz="1100" dirty="0" err="1" smtClean="0"/>
              <a:t>Nora</a:t>
            </a:r>
            <a:r>
              <a:rPr lang="hu-HU" sz="1100" dirty="0" smtClean="0"/>
              <a:t> Liszkai HGS</a:t>
            </a:r>
            <a:endParaRPr lang="hu-HU" sz="1100" dirty="0"/>
          </a:p>
        </p:txBody>
      </p:sp>
      <p:grpSp>
        <p:nvGrpSpPr>
          <p:cNvPr id="8" name="Csoportba foglalás 7"/>
          <p:cNvGrpSpPr/>
          <p:nvPr/>
        </p:nvGrpSpPr>
        <p:grpSpPr>
          <a:xfrm>
            <a:off x="116687" y="6298042"/>
            <a:ext cx="2375504" cy="563138"/>
            <a:chOff x="5291254" y="974331"/>
            <a:chExt cx="3402459" cy="806589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6720208" y="974331"/>
              <a:ext cx="356839" cy="356839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5291254" y="1399613"/>
              <a:ext cx="1203563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EU </a:t>
              </a:r>
              <a:r>
                <a:rPr lang="hu-HU" dirty="0" err="1"/>
                <a:t>markets</a:t>
              </a:r>
              <a:endParaRPr lang="hu-HU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6572255" y="1401658"/>
              <a:ext cx="608898" cy="3747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LNG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7277530" y="1399613"/>
              <a:ext cx="891307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Storage</a:t>
              </a:r>
              <a:endParaRPr lang="hu-HU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8234053" y="1406213"/>
              <a:ext cx="459660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H</a:t>
              </a:r>
              <a:r>
                <a:rPr lang="hu-HU" sz="1100" baseline="-25000" dirty="0" smtClean="0">
                  <a:solidFill>
                    <a:schemeClr val="bg1"/>
                  </a:solidFill>
                </a:rPr>
                <a:t>2</a:t>
              </a:r>
              <a:endParaRPr lang="hu-HU" sz="1100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217" y="1154151"/>
            <a:ext cx="6118641" cy="5702421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11067585" y="6657945"/>
            <a:ext cx="1124415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700" b="1" i="1" dirty="0" err="1" smtClean="0"/>
              <a:t>Sources</a:t>
            </a:r>
            <a:r>
              <a:rPr lang="hu-HU" sz="700" b="1" i="1" dirty="0" smtClean="0"/>
              <a:t>: IEEFA, EC, ALSI</a:t>
            </a:r>
            <a:endParaRPr lang="hu-HU" sz="700" b="1" i="1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030" y="1459281"/>
            <a:ext cx="262708" cy="262708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580602" y="1175137"/>
            <a:ext cx="3314279" cy="830997"/>
          </a:xfrm>
          <a:prstGeom prst="rect">
            <a:avLst/>
          </a:prstGeom>
          <a:solidFill>
            <a:srgbClr val="C9EFF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EU </a:t>
            </a:r>
            <a:r>
              <a:rPr lang="en-US" sz="1600" dirty="0" smtClean="0"/>
              <a:t>increased </a:t>
            </a:r>
            <a:r>
              <a:rPr lang="en-US" sz="1600" dirty="0"/>
              <a:t>LNG </a:t>
            </a:r>
            <a:r>
              <a:rPr lang="en-US" sz="1600" dirty="0" smtClean="0"/>
              <a:t>imports to </a:t>
            </a:r>
            <a:r>
              <a:rPr lang="en-US" sz="1600" b="1" dirty="0"/>
              <a:t>cut its dependence </a:t>
            </a:r>
            <a:r>
              <a:rPr lang="en-US" sz="1600" dirty="0"/>
              <a:t>on Russian gas </a:t>
            </a:r>
            <a:r>
              <a:rPr lang="en-US" sz="1600" b="1" dirty="0"/>
              <a:t>by</a:t>
            </a:r>
            <a:r>
              <a:rPr lang="en-US" sz="1600" dirty="0"/>
              <a:t> at least </a:t>
            </a:r>
            <a:r>
              <a:rPr lang="en-US" sz="1600" b="1" dirty="0"/>
              <a:t>155 </a:t>
            </a:r>
            <a:r>
              <a:rPr lang="en-US" sz="1600" b="1" dirty="0" err="1" smtClean="0"/>
              <a:t>bcm</a:t>
            </a:r>
            <a:r>
              <a:rPr lang="en-US" sz="1600" b="1" dirty="0" smtClean="0"/>
              <a:t> </a:t>
            </a:r>
            <a:r>
              <a:rPr lang="en-US" sz="1600" b="1" dirty="0"/>
              <a:t>before 2030</a:t>
            </a:r>
            <a:endParaRPr lang="hu-HU" sz="1600" b="1" dirty="0"/>
          </a:p>
        </p:txBody>
      </p:sp>
      <p:sp>
        <p:nvSpPr>
          <p:cNvPr id="26" name="Szövegdoboz 25"/>
          <p:cNvSpPr txBox="1"/>
          <p:nvPr/>
        </p:nvSpPr>
        <p:spPr>
          <a:xfrm>
            <a:off x="563902" y="2188067"/>
            <a:ext cx="31634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/>
            </a:lvl1pPr>
          </a:lstStyle>
          <a:p>
            <a:pPr algn="just"/>
            <a:r>
              <a:rPr lang="en-GB" sz="1600" b="1" dirty="0" smtClean="0"/>
              <a:t>29 </a:t>
            </a:r>
            <a:r>
              <a:rPr lang="en-GB" sz="1600" b="1" dirty="0" smtClean="0"/>
              <a:t>operational </a:t>
            </a:r>
            <a:r>
              <a:rPr lang="en-GB" sz="1600" b="1" dirty="0"/>
              <a:t>LNG terminals</a:t>
            </a:r>
            <a:r>
              <a:rPr lang="en-GB" sz="1600" dirty="0"/>
              <a:t>, </a:t>
            </a:r>
            <a:r>
              <a:rPr lang="en-GB" sz="1600" b="1" dirty="0"/>
              <a:t>33 LNG </a:t>
            </a:r>
            <a:r>
              <a:rPr lang="en-GB" sz="1600" dirty="0"/>
              <a:t>import </a:t>
            </a:r>
            <a:r>
              <a:rPr lang="en-GB" sz="1600" b="1" dirty="0"/>
              <a:t>terminal</a:t>
            </a:r>
            <a:r>
              <a:rPr lang="en-GB" sz="1600" dirty="0"/>
              <a:t> projects that are currently </a:t>
            </a:r>
            <a:r>
              <a:rPr lang="en-GB" sz="1600" b="1" dirty="0"/>
              <a:t>under construction</a:t>
            </a:r>
            <a:r>
              <a:rPr lang="en-GB" sz="1600" dirty="0"/>
              <a:t> or in the planning stage</a:t>
            </a:r>
            <a:endParaRPr lang="hu-HU" sz="16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36834" y="3541223"/>
            <a:ext cx="3319829" cy="584775"/>
          </a:xfrm>
          <a:prstGeom prst="rect">
            <a:avLst/>
          </a:prstGeom>
          <a:solidFill>
            <a:srgbClr val="C9EFFA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just">
              <a:defRPr sz="1400"/>
            </a:lvl1pPr>
          </a:lstStyle>
          <a:p>
            <a:r>
              <a:rPr lang="en-US" sz="1600" dirty="0" smtClean="0"/>
              <a:t>Europe </a:t>
            </a:r>
            <a:r>
              <a:rPr lang="en-US" sz="1600" dirty="0"/>
              <a:t>still relies on Russia for about </a:t>
            </a:r>
            <a:r>
              <a:rPr lang="en-US" sz="1600" b="1" dirty="0"/>
              <a:t>12% of its LNG imports in 2022</a:t>
            </a:r>
            <a:endParaRPr lang="hu-HU" sz="1600" b="1" dirty="0"/>
          </a:p>
        </p:txBody>
      </p:sp>
      <p:sp>
        <p:nvSpPr>
          <p:cNvPr id="28" name="Szövegdoboz 27"/>
          <p:cNvSpPr txBox="1"/>
          <p:nvPr/>
        </p:nvSpPr>
        <p:spPr>
          <a:xfrm>
            <a:off x="563902" y="4305546"/>
            <a:ext cx="3132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1400"/>
            </a:lvl1pPr>
          </a:lstStyle>
          <a:p>
            <a:pPr algn="just"/>
            <a:r>
              <a:rPr lang="hu-HU" sz="1600" dirty="0" smtClean="0"/>
              <a:t>EU </a:t>
            </a:r>
            <a:r>
              <a:rPr lang="hu-HU" sz="1600" dirty="0" err="1" smtClean="0"/>
              <a:t>financed</a:t>
            </a:r>
            <a:r>
              <a:rPr lang="hu-HU" sz="1600" dirty="0" smtClean="0"/>
              <a:t> LNG project </a:t>
            </a:r>
            <a:r>
              <a:rPr lang="hu-HU" sz="1600" dirty="0" err="1" smtClean="0"/>
              <a:t>which</a:t>
            </a:r>
            <a:r>
              <a:rPr lang="hu-HU" sz="1600" dirty="0" smtClean="0"/>
              <a:t> </a:t>
            </a:r>
            <a:r>
              <a:rPr lang="hu-HU" sz="1600" dirty="0" err="1" smtClean="0"/>
              <a:t>focuses</a:t>
            </a:r>
            <a:r>
              <a:rPr lang="hu-HU" sz="1600" dirty="0" smtClean="0"/>
              <a:t> </a:t>
            </a:r>
            <a:r>
              <a:rPr lang="hu-HU" sz="1600" dirty="0" err="1" smtClean="0"/>
              <a:t>on</a:t>
            </a:r>
            <a:r>
              <a:rPr lang="hu-HU" sz="1600" dirty="0" smtClean="0"/>
              <a:t> </a:t>
            </a:r>
            <a:r>
              <a:rPr lang="hu-HU" sz="1600" dirty="0" err="1" smtClean="0"/>
              <a:t>further</a:t>
            </a:r>
            <a:r>
              <a:rPr lang="hu-HU" sz="1600" dirty="0" smtClean="0"/>
              <a:t> </a:t>
            </a:r>
            <a:r>
              <a:rPr lang="hu-HU" sz="1600" dirty="0" err="1" smtClean="0"/>
              <a:t>evolution</a:t>
            </a:r>
            <a:r>
              <a:rPr lang="hu-HU" sz="1600" dirty="0" smtClean="0"/>
              <a:t> of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global</a:t>
            </a:r>
            <a:r>
              <a:rPr lang="hu-HU" sz="1600" dirty="0" smtClean="0"/>
              <a:t> LNG market: </a:t>
            </a:r>
            <a:r>
              <a:rPr lang="hu-HU" sz="1600" b="1" dirty="0" err="1" smtClean="0"/>
              <a:t>LNGNet</a:t>
            </a:r>
            <a:endParaRPr lang="hu-HU" sz="1600" b="1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206" y="4873872"/>
            <a:ext cx="511107" cy="263231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575052" y="5311335"/>
            <a:ext cx="3319829" cy="830997"/>
          </a:xfrm>
          <a:prstGeom prst="rect">
            <a:avLst/>
          </a:prstGeom>
          <a:solidFill>
            <a:srgbClr val="C9EFFA"/>
          </a:solidFill>
        </p:spPr>
        <p:txBody>
          <a:bodyPr wrap="square" rtlCol="0">
            <a:spAutoFit/>
          </a:bodyPr>
          <a:lstStyle>
            <a:defPPr>
              <a:defRPr lang="hu-HU"/>
            </a:defPPr>
            <a:lvl1pPr algn="just">
              <a:defRPr sz="1400"/>
            </a:lvl1pPr>
          </a:lstStyle>
          <a:p>
            <a:r>
              <a:rPr lang="hu-HU" sz="1600" b="1" dirty="0" err="1" smtClean="0"/>
              <a:t>Risk</a:t>
            </a:r>
            <a:r>
              <a:rPr lang="hu-HU" sz="1600" b="1" dirty="0" smtClean="0"/>
              <a:t> of </a:t>
            </a:r>
            <a:r>
              <a:rPr lang="hu-HU" sz="1600" b="1" dirty="0" err="1" smtClean="0"/>
              <a:t>oversupply</a:t>
            </a:r>
            <a:r>
              <a:rPr lang="hu-HU" sz="1600" b="1" dirty="0" smtClean="0"/>
              <a:t> </a:t>
            </a:r>
            <a:r>
              <a:rPr lang="hu-HU" sz="1600" dirty="0" err="1" smtClean="0"/>
              <a:t>needs</a:t>
            </a:r>
            <a:r>
              <a:rPr lang="hu-HU" sz="1600" dirty="0" smtClean="0"/>
              <a:t> </a:t>
            </a:r>
            <a:r>
              <a:rPr lang="hu-HU" sz="1600" dirty="0" err="1" smtClean="0"/>
              <a:t>to</a:t>
            </a:r>
            <a:r>
              <a:rPr lang="hu-HU" sz="1600" dirty="0" smtClean="0"/>
              <a:t> be </a:t>
            </a:r>
            <a:r>
              <a:rPr lang="hu-HU" sz="1600" dirty="0" err="1" smtClean="0"/>
              <a:t>considered</a:t>
            </a:r>
            <a:r>
              <a:rPr lang="hu-HU" sz="1600" dirty="0" smtClean="0"/>
              <a:t> </a:t>
            </a:r>
            <a:r>
              <a:rPr lang="hu-HU" sz="1600" dirty="0" err="1" smtClean="0"/>
              <a:t>alongside</a:t>
            </a:r>
            <a:r>
              <a:rPr lang="hu-HU" sz="1600" dirty="0" smtClean="0"/>
              <a:t> </a:t>
            </a:r>
            <a:r>
              <a:rPr lang="hu-HU" sz="1600" dirty="0" err="1" smtClean="0"/>
              <a:t>with</a:t>
            </a:r>
            <a:r>
              <a:rPr lang="hu-HU" sz="1600" dirty="0" smtClean="0"/>
              <a:t> </a:t>
            </a:r>
            <a:r>
              <a:rPr lang="hu-HU" sz="1600" dirty="0" err="1" smtClean="0"/>
              <a:t>scaling</a:t>
            </a:r>
            <a:r>
              <a:rPr lang="hu-HU" sz="1600" dirty="0" smtClean="0"/>
              <a:t> </a:t>
            </a:r>
            <a:r>
              <a:rPr lang="hu-HU" sz="1600" dirty="0" err="1" smtClean="0"/>
              <a:t>up</a:t>
            </a:r>
            <a:r>
              <a:rPr lang="hu-HU" sz="1600" dirty="0" smtClean="0"/>
              <a:t> </a:t>
            </a:r>
            <a:r>
              <a:rPr lang="hu-HU" sz="1600" dirty="0" err="1" smtClean="0"/>
              <a:t>the</a:t>
            </a:r>
            <a:r>
              <a:rPr lang="hu-HU" sz="1600" dirty="0" smtClean="0"/>
              <a:t> </a:t>
            </a:r>
            <a:r>
              <a:rPr lang="hu-HU" sz="1600" dirty="0" err="1" smtClean="0"/>
              <a:t>efficiency</a:t>
            </a:r>
            <a:r>
              <a:rPr lang="hu-HU" sz="1600" dirty="0" smtClean="0"/>
              <a:t> </a:t>
            </a:r>
            <a:r>
              <a:rPr lang="hu-HU" sz="1600" dirty="0" err="1" smtClean="0"/>
              <a:t>measures</a:t>
            </a:r>
            <a:endParaRPr lang="hu-HU" sz="16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374427" y="6547177"/>
            <a:ext cx="463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err="1" smtClean="0"/>
              <a:t>Capacity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to</a:t>
            </a:r>
            <a:r>
              <a:rPr lang="hu-HU" sz="1600" b="1" dirty="0" smtClean="0"/>
              <a:t> boom </a:t>
            </a:r>
            <a:r>
              <a:rPr lang="hu-HU" sz="1600" b="1" dirty="0" err="1" smtClean="0"/>
              <a:t>from</a:t>
            </a:r>
            <a:r>
              <a:rPr lang="hu-HU" sz="1600" b="1" dirty="0" smtClean="0"/>
              <a:t> 270 </a:t>
            </a:r>
            <a:r>
              <a:rPr lang="hu-HU" sz="1600" b="1" dirty="0" err="1" smtClean="0"/>
              <a:t>bcm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to</a:t>
            </a:r>
            <a:r>
              <a:rPr lang="hu-HU" sz="1600" b="1" dirty="0" smtClean="0"/>
              <a:t> 400 </a:t>
            </a:r>
            <a:r>
              <a:rPr lang="hu-HU" sz="1600" b="1" dirty="0" err="1" smtClean="0"/>
              <a:t>bcm</a:t>
            </a:r>
            <a:r>
              <a:rPr lang="hu-HU" sz="1600" b="1" dirty="0" smtClean="0"/>
              <a:t> </a:t>
            </a:r>
            <a:r>
              <a:rPr lang="hu-HU" sz="1600" b="1" dirty="0" err="1" smtClean="0"/>
              <a:t>by</a:t>
            </a:r>
            <a:r>
              <a:rPr lang="hu-HU" sz="1600" b="1" dirty="0" smtClean="0"/>
              <a:t> 2030</a:t>
            </a:r>
            <a:endParaRPr lang="hu-HU" sz="1600" b="1" dirty="0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05" y="4589690"/>
            <a:ext cx="262708" cy="262708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05" y="3706817"/>
            <a:ext cx="262708" cy="262708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530" y="2611971"/>
            <a:ext cx="262708" cy="262708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030" y="5573767"/>
            <a:ext cx="262708" cy="26270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5858" y="2527278"/>
            <a:ext cx="2846142" cy="247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um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62871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5804034" y="1197753"/>
            <a:ext cx="617941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	</a:t>
            </a:r>
            <a:r>
              <a:rPr lang="hu-HU" sz="2000" b="1" dirty="0" err="1" smtClean="0">
                <a:solidFill>
                  <a:schemeClr val="tx2"/>
                </a:solidFill>
              </a:rPr>
              <a:t>Overview</a:t>
            </a:r>
            <a:r>
              <a:rPr lang="hu-HU" sz="2000" b="1" dirty="0" smtClean="0">
                <a:solidFill>
                  <a:schemeClr val="tx2"/>
                </a:solidFill>
              </a:rPr>
              <a:t> of </a:t>
            </a:r>
            <a:r>
              <a:rPr lang="hu-HU" sz="2000" b="1" dirty="0" err="1" smtClean="0">
                <a:solidFill>
                  <a:schemeClr val="tx2"/>
                </a:solidFill>
              </a:rPr>
              <a:t>winter</a:t>
            </a:r>
            <a:r>
              <a:rPr lang="hu-HU" sz="2000" b="1" dirty="0" smtClean="0">
                <a:solidFill>
                  <a:schemeClr val="tx2"/>
                </a:solidFill>
              </a:rPr>
              <a:t> 2022/2023</a:t>
            </a:r>
          </a:p>
          <a:p>
            <a:endParaRPr lang="hu-HU" b="1" dirty="0" smtClean="0">
              <a:solidFill>
                <a:schemeClr val="tx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arket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changes 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&amp;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emergency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regulations 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record-breaking 70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bcm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was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needed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>
                    <a:lumMod val="75000"/>
                  </a:schemeClr>
                </a:solidFill>
              </a:rPr>
              <a:t>Mild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75000"/>
                  </a:schemeClr>
                </a:solidFill>
              </a:rPr>
              <a:t>winter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eating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season in Europe ended </a:t>
            </a:r>
            <a:r>
              <a:rPr lang="hu-HU" dirty="0" err="1" smtClean="0">
                <a:solidFill>
                  <a:schemeClr val="tx1">
                    <a:lumMod val="75000"/>
                  </a:schemeClr>
                </a:solidFill>
              </a:rPr>
              <a:t>well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: over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55% full 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prices on EU exchanges have been falling since the beginning of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202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79364" y="4204954"/>
            <a:ext cx="221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The EU has reached its target of filling gas storage facilities to 90% </a:t>
            </a:r>
            <a:r>
              <a:rPr lang="en-US" sz="2000" b="1" dirty="0" smtClean="0">
                <a:solidFill>
                  <a:schemeClr val="tx2"/>
                </a:solidFill>
              </a:rPr>
              <a:t>ahead </a:t>
            </a:r>
            <a:r>
              <a:rPr lang="en-US" sz="2000" b="1" dirty="0">
                <a:solidFill>
                  <a:schemeClr val="tx2"/>
                </a:solidFill>
              </a:rPr>
              <a:t>of the November </a:t>
            </a:r>
            <a:r>
              <a:rPr lang="hu-HU" sz="2000" b="1" dirty="0" smtClean="0">
                <a:solidFill>
                  <a:schemeClr val="tx2"/>
                </a:solidFill>
              </a:rPr>
              <a:t>2023.</a:t>
            </a:r>
            <a:endParaRPr lang="hu-HU" sz="2000" b="1" dirty="0">
              <a:solidFill>
                <a:schemeClr val="tx2"/>
              </a:solidFill>
            </a:endParaRPr>
          </a:p>
        </p:txBody>
      </p:sp>
      <p:sp>
        <p:nvSpPr>
          <p:cNvPr id="10" name="AutoShape 4" descr="EU has achieved more than 90% of its gas capacities filled by mid-August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73" y="1267463"/>
            <a:ext cx="5301616" cy="2911156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 txBox="1">
            <a:spLocks/>
          </p:cNvSpPr>
          <p:nvPr/>
        </p:nvSpPr>
        <p:spPr>
          <a:xfrm>
            <a:off x="337685" y="558027"/>
            <a:ext cx="9330422" cy="58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/>
              <a:t>Gas </a:t>
            </a:r>
            <a:r>
              <a:rPr lang="hu-HU" sz="3600" dirty="0" err="1" smtClean="0"/>
              <a:t>storage</a:t>
            </a:r>
            <a:r>
              <a:rPr lang="hu-HU" sz="3600" dirty="0" smtClean="0"/>
              <a:t> </a:t>
            </a:r>
            <a:r>
              <a:rPr lang="hu-HU" sz="3600" dirty="0" err="1" smtClean="0"/>
              <a:t>updates</a:t>
            </a:r>
            <a:endParaRPr lang="hu-HU" sz="3600" dirty="0"/>
          </a:p>
        </p:txBody>
      </p:sp>
      <p:sp>
        <p:nvSpPr>
          <p:cNvPr id="14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 txBox="1">
            <a:spLocks/>
          </p:cNvSpPr>
          <p:nvPr/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100" dirty="0" smtClean="0"/>
              <a:t>European </a:t>
            </a:r>
            <a:r>
              <a:rPr lang="hu-HU" sz="1100" dirty="0" err="1" smtClean="0"/>
              <a:t>energy</a:t>
            </a:r>
            <a:r>
              <a:rPr lang="hu-HU" sz="1100" dirty="0" smtClean="0"/>
              <a:t> market </a:t>
            </a:r>
            <a:r>
              <a:rPr lang="hu-HU" sz="1100" dirty="0" err="1" smtClean="0"/>
              <a:t>overview</a:t>
            </a:r>
            <a:r>
              <a:rPr lang="hu-HU" sz="1100" dirty="0" smtClean="0"/>
              <a:t> </a:t>
            </a:r>
            <a:r>
              <a:rPr lang="hu-HU" sz="1100" b="1" dirty="0" smtClean="0"/>
              <a:t>I</a:t>
            </a:r>
            <a:r>
              <a:rPr lang="hu-HU" sz="1100" dirty="0" smtClean="0"/>
              <a:t> </a:t>
            </a:r>
            <a:r>
              <a:rPr lang="hu-HU" sz="1100" dirty="0" err="1" smtClean="0"/>
              <a:t>Nora</a:t>
            </a:r>
            <a:r>
              <a:rPr lang="hu-HU" sz="1100" dirty="0" smtClean="0"/>
              <a:t> Liszkai HGS</a:t>
            </a:r>
            <a:endParaRPr lang="hu-HU" sz="1100" dirty="0"/>
          </a:p>
        </p:txBody>
      </p:sp>
      <p:sp>
        <p:nvSpPr>
          <p:cNvPr id="15" name="Téglalap 14"/>
          <p:cNvSpPr/>
          <p:nvPr/>
        </p:nvSpPr>
        <p:spPr>
          <a:xfrm>
            <a:off x="5804034" y="3893935"/>
            <a:ext cx="66030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2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hu-HU" b="1" dirty="0" smtClean="0">
                <a:solidFill>
                  <a:schemeClr val="tx2"/>
                </a:solidFill>
              </a:rPr>
              <a:t>	</a:t>
            </a:r>
            <a:r>
              <a:rPr lang="hu-HU" sz="2000" b="1" dirty="0" err="1" smtClean="0">
                <a:solidFill>
                  <a:schemeClr val="tx2"/>
                </a:solidFill>
              </a:rPr>
              <a:t>Towards</a:t>
            </a:r>
            <a:r>
              <a:rPr lang="hu-HU" sz="2000" b="1" dirty="0" smtClean="0">
                <a:solidFill>
                  <a:schemeClr val="tx2"/>
                </a:solidFill>
              </a:rPr>
              <a:t> </a:t>
            </a:r>
            <a:r>
              <a:rPr lang="hu-HU" sz="2000" b="1" dirty="0" err="1">
                <a:solidFill>
                  <a:schemeClr val="tx2"/>
                </a:solidFill>
              </a:rPr>
              <a:t>winter</a:t>
            </a:r>
            <a:r>
              <a:rPr lang="hu-HU" sz="2000" b="1" dirty="0">
                <a:solidFill>
                  <a:schemeClr val="tx2"/>
                </a:solidFill>
              </a:rPr>
              <a:t> </a:t>
            </a:r>
            <a:r>
              <a:rPr lang="hu-HU" sz="2000" b="1" dirty="0" smtClean="0">
                <a:solidFill>
                  <a:schemeClr val="tx2"/>
                </a:solidFill>
              </a:rPr>
              <a:t>of </a:t>
            </a:r>
            <a:r>
              <a:rPr lang="hu-HU" sz="2000" b="1" dirty="0">
                <a:solidFill>
                  <a:schemeClr val="tx2"/>
                </a:solidFill>
              </a:rPr>
              <a:t>2023/2024 and </a:t>
            </a:r>
            <a:r>
              <a:rPr lang="hu-HU" sz="2000" b="1" dirty="0" err="1" smtClean="0">
                <a:solidFill>
                  <a:schemeClr val="tx2"/>
                </a:solidFill>
              </a:rPr>
              <a:t>beyond</a:t>
            </a:r>
            <a:endParaRPr lang="hu-HU" sz="2000" b="1" dirty="0" smtClean="0">
              <a:solidFill>
                <a:schemeClr val="tx2"/>
              </a:solidFill>
            </a:endParaRPr>
          </a:p>
          <a:p>
            <a:endParaRPr lang="hu-HU" b="1" dirty="0">
              <a:solidFill>
                <a:schemeClr val="tx2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M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aintain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cohesion and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solidarity</a:t>
            </a:r>
            <a:endParaRPr lang="hu-HU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chemeClr val="tx1">
                    <a:lumMod val="75000"/>
                  </a:schemeClr>
                </a:solidFill>
              </a:rPr>
              <a:t>Extension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 of </a:t>
            </a:r>
            <a:r>
              <a:rPr lang="hu-HU" dirty="0" err="1" smtClean="0">
                <a:solidFill>
                  <a:schemeClr val="tx1">
                    <a:lumMod val="75000"/>
                  </a:schemeClr>
                </a:solidFill>
              </a:rPr>
              <a:t>filling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</a:schemeClr>
                </a:solidFill>
              </a:rPr>
              <a:t>obligations</a:t>
            </a:r>
            <a:r>
              <a:rPr lang="hu-HU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tx1">
                    <a:lumMod val="75000"/>
                  </a:schemeClr>
                </a:solidFill>
              </a:rPr>
              <a:t>after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2025</a:t>
            </a:r>
            <a:endParaRPr lang="hu-HU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full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storage facilities provide a buffer to the gas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grid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This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relaxes imports constraints  </a:t>
            </a:r>
            <a:endParaRPr lang="hu-HU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16687" y="6303830"/>
            <a:ext cx="2376707" cy="554170"/>
            <a:chOff x="5291254" y="982621"/>
            <a:chExt cx="3404182" cy="793744"/>
          </a:xfrm>
        </p:grpSpPr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544764" y="982621"/>
              <a:ext cx="356839" cy="356839"/>
            </a:xfrm>
            <a:prstGeom prst="rect">
              <a:avLst/>
            </a:prstGeom>
          </p:spPr>
        </p:pic>
        <p:sp>
          <p:nvSpPr>
            <p:cNvPr id="18" name="Szövegdoboz 17"/>
            <p:cNvSpPr txBox="1"/>
            <p:nvPr/>
          </p:nvSpPr>
          <p:spPr>
            <a:xfrm>
              <a:off x="5291254" y="1399613"/>
              <a:ext cx="1203563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EU </a:t>
              </a:r>
              <a:r>
                <a:rPr lang="hu-HU" dirty="0" err="1"/>
                <a:t>markets</a:t>
              </a:r>
              <a:endParaRPr lang="hu-HU" dirty="0"/>
            </a:p>
          </p:txBody>
        </p:sp>
        <p:sp>
          <p:nvSpPr>
            <p:cNvPr id="19" name="Szövegdoboz 18"/>
            <p:cNvSpPr txBox="1"/>
            <p:nvPr/>
          </p:nvSpPr>
          <p:spPr>
            <a:xfrm>
              <a:off x="6581724" y="1401658"/>
              <a:ext cx="608898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LNG</a:t>
              </a: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7277530" y="1399613"/>
              <a:ext cx="891307" cy="3747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Storage</a:t>
              </a:r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8235776" y="1401658"/>
              <a:ext cx="459660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H</a:t>
              </a:r>
              <a:r>
                <a:rPr lang="hu-HU" sz="1100" baseline="-25000" dirty="0" smtClean="0">
                  <a:solidFill>
                    <a:schemeClr val="bg1"/>
                  </a:solidFill>
                </a:rPr>
                <a:t>2</a:t>
              </a:r>
              <a:endParaRPr lang="hu-HU" sz="1100" baseline="-25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1297" y="4049444"/>
            <a:ext cx="1538319" cy="232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9374" y="1108650"/>
            <a:ext cx="482263" cy="482263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6211" y="3964715"/>
            <a:ext cx="427808" cy="42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ktum 2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29" name="Objektum 2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zövegdoboz 20"/>
          <p:cNvSpPr txBox="1"/>
          <p:nvPr/>
        </p:nvSpPr>
        <p:spPr>
          <a:xfrm>
            <a:off x="10465245" y="6652118"/>
            <a:ext cx="178766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 rtl="0"/>
            <a:r>
              <a:rPr lang="en" sz="800" b="1" i="1" u="none" baseline="0" dirty="0" smtClean="0"/>
              <a:t>Source</a:t>
            </a:r>
            <a:r>
              <a:rPr lang="hu-HU" sz="800" b="1" i="1" u="none" baseline="0" dirty="0" smtClean="0"/>
              <a:t>s</a:t>
            </a:r>
            <a:r>
              <a:rPr lang="en" sz="800" b="1" i="1" u="none" baseline="0" dirty="0" smtClean="0"/>
              <a:t>: </a:t>
            </a:r>
            <a:r>
              <a:rPr lang="hu-HU" sz="800" b="1" i="1" u="none" baseline="0" dirty="0" smtClean="0"/>
              <a:t>GIE </a:t>
            </a:r>
            <a:r>
              <a:rPr lang="en" sz="800" b="1" i="1" u="none" baseline="0" dirty="0" smtClean="0"/>
              <a:t>AGSI</a:t>
            </a:r>
            <a:r>
              <a:rPr lang="hu-HU" sz="800" b="1" i="1" u="none" baseline="0" dirty="0" smtClean="0"/>
              <a:t>, John </a:t>
            </a:r>
            <a:r>
              <a:rPr lang="hu-HU" sz="800" b="1" i="1" u="none" baseline="0" dirty="0" err="1" smtClean="0"/>
              <a:t>Kemp</a:t>
            </a:r>
            <a:r>
              <a:rPr lang="hu-HU" sz="800" b="1" i="1" dirty="0" smtClean="0"/>
              <a:t> R</a:t>
            </a:r>
            <a:r>
              <a:rPr lang="hu-HU" sz="800" b="1" i="1" u="none" baseline="0" dirty="0" smtClean="0"/>
              <a:t>euters</a:t>
            </a:r>
            <a:endParaRPr lang="en" sz="800" b="1" i="1" u="none" baseline="0" dirty="0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758" y="1325300"/>
            <a:ext cx="6211687" cy="4637857"/>
          </a:xfrm>
          <a:prstGeom prst="rect">
            <a:avLst/>
          </a:prstGeom>
        </p:spPr>
      </p:pic>
      <p:grpSp>
        <p:nvGrpSpPr>
          <p:cNvPr id="58" name="Csoportba foglalás 57"/>
          <p:cNvGrpSpPr/>
          <p:nvPr/>
        </p:nvGrpSpPr>
        <p:grpSpPr>
          <a:xfrm>
            <a:off x="116687" y="6303830"/>
            <a:ext cx="2376707" cy="554170"/>
            <a:chOff x="5291254" y="982621"/>
            <a:chExt cx="3404182" cy="793744"/>
          </a:xfrm>
        </p:grpSpPr>
        <p:pic>
          <p:nvPicPr>
            <p:cNvPr id="59" name="Kép 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7544764" y="982621"/>
              <a:ext cx="356839" cy="356839"/>
            </a:xfrm>
            <a:prstGeom prst="rect">
              <a:avLst/>
            </a:prstGeom>
          </p:spPr>
        </p:pic>
        <p:sp>
          <p:nvSpPr>
            <p:cNvPr id="65" name="Szövegdoboz 64"/>
            <p:cNvSpPr txBox="1"/>
            <p:nvPr/>
          </p:nvSpPr>
          <p:spPr>
            <a:xfrm>
              <a:off x="5291254" y="1399613"/>
              <a:ext cx="1203563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EU </a:t>
              </a:r>
              <a:r>
                <a:rPr lang="hu-HU" dirty="0" err="1"/>
                <a:t>markets</a:t>
              </a:r>
              <a:endParaRPr lang="hu-HU" dirty="0"/>
            </a:p>
          </p:txBody>
        </p:sp>
        <p:sp>
          <p:nvSpPr>
            <p:cNvPr id="66" name="Szövegdoboz 65"/>
            <p:cNvSpPr txBox="1"/>
            <p:nvPr/>
          </p:nvSpPr>
          <p:spPr>
            <a:xfrm>
              <a:off x="6581724" y="1401658"/>
              <a:ext cx="608898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LNG</a:t>
              </a:r>
            </a:p>
          </p:txBody>
        </p:sp>
        <p:sp>
          <p:nvSpPr>
            <p:cNvPr id="67" name="Szövegdoboz 66"/>
            <p:cNvSpPr txBox="1"/>
            <p:nvPr/>
          </p:nvSpPr>
          <p:spPr>
            <a:xfrm>
              <a:off x="7277530" y="1399613"/>
              <a:ext cx="891307" cy="3747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Storage</a:t>
              </a:r>
            </a:p>
          </p:txBody>
        </p:sp>
        <p:sp>
          <p:nvSpPr>
            <p:cNvPr id="68" name="Szövegdoboz 67"/>
            <p:cNvSpPr txBox="1"/>
            <p:nvPr/>
          </p:nvSpPr>
          <p:spPr>
            <a:xfrm>
              <a:off x="8235776" y="1401658"/>
              <a:ext cx="459660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100" dirty="0" smtClean="0">
                  <a:solidFill>
                    <a:schemeClr val="bg1"/>
                  </a:solidFill>
                </a:rPr>
                <a:t>H</a:t>
              </a:r>
              <a:r>
                <a:rPr lang="hu-HU" sz="1100" baseline="-25000" dirty="0" smtClean="0">
                  <a:solidFill>
                    <a:schemeClr val="bg1"/>
                  </a:solidFill>
                </a:rPr>
                <a:t>2</a:t>
              </a:r>
              <a:endParaRPr lang="hu-HU" sz="110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Lefelé nyíl 26"/>
          <p:cNvSpPr/>
          <p:nvPr/>
        </p:nvSpPr>
        <p:spPr>
          <a:xfrm>
            <a:off x="10712369" y="3391382"/>
            <a:ext cx="363098" cy="978408"/>
          </a:xfrm>
          <a:prstGeom prst="downArrow">
            <a:avLst>
              <a:gd name="adj1" fmla="val 28505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 txBox="1">
            <a:spLocks/>
          </p:cNvSpPr>
          <p:nvPr/>
        </p:nvSpPr>
        <p:spPr>
          <a:xfrm>
            <a:off x="337685" y="558027"/>
            <a:ext cx="9330422" cy="58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err="1" smtClean="0"/>
              <a:t>Filling</a:t>
            </a:r>
            <a:r>
              <a:rPr lang="hu-HU" sz="3600" dirty="0" smtClean="0"/>
              <a:t> </a:t>
            </a:r>
            <a:r>
              <a:rPr lang="hu-HU" sz="3600" dirty="0" err="1" smtClean="0"/>
              <a:t>levels</a:t>
            </a:r>
            <a:r>
              <a:rPr lang="hu-HU" sz="3600" dirty="0" smtClean="0"/>
              <a:t> and market </a:t>
            </a:r>
            <a:r>
              <a:rPr lang="hu-HU" sz="3600" dirty="0" err="1" smtClean="0"/>
              <a:t>dynamics</a:t>
            </a:r>
            <a:endParaRPr lang="hu-HU" sz="3600" dirty="0"/>
          </a:p>
        </p:txBody>
      </p:sp>
      <p:sp>
        <p:nvSpPr>
          <p:cNvPr id="70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 txBox="1">
            <a:spLocks/>
          </p:cNvSpPr>
          <p:nvPr/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100" dirty="0" smtClean="0"/>
              <a:t>European </a:t>
            </a:r>
            <a:r>
              <a:rPr lang="hu-HU" sz="1100" dirty="0" err="1" smtClean="0"/>
              <a:t>energy</a:t>
            </a:r>
            <a:r>
              <a:rPr lang="hu-HU" sz="1100" dirty="0" smtClean="0"/>
              <a:t> market </a:t>
            </a:r>
            <a:r>
              <a:rPr lang="hu-HU" sz="1100" dirty="0" err="1" smtClean="0"/>
              <a:t>overview</a:t>
            </a:r>
            <a:r>
              <a:rPr lang="hu-HU" sz="1100" dirty="0" smtClean="0"/>
              <a:t> </a:t>
            </a:r>
            <a:r>
              <a:rPr lang="hu-HU" sz="1100" b="1" dirty="0" smtClean="0"/>
              <a:t>I</a:t>
            </a:r>
            <a:r>
              <a:rPr lang="hu-HU" sz="1100" dirty="0" smtClean="0"/>
              <a:t> </a:t>
            </a:r>
            <a:r>
              <a:rPr lang="hu-HU" sz="1100" dirty="0" err="1" smtClean="0"/>
              <a:t>Nora</a:t>
            </a:r>
            <a:r>
              <a:rPr lang="hu-HU" sz="1100" dirty="0" smtClean="0"/>
              <a:t> Liszkai HGS</a:t>
            </a:r>
            <a:endParaRPr lang="hu-HU" sz="1100" dirty="0"/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47" y="1268708"/>
            <a:ext cx="5006692" cy="5006692"/>
          </a:xfrm>
          <a:prstGeom prst="rect">
            <a:avLst/>
          </a:prstGeom>
        </p:spPr>
      </p:pic>
      <p:sp>
        <p:nvSpPr>
          <p:cNvPr id="71" name="Lefelé nyíl 70"/>
          <p:cNvSpPr/>
          <p:nvPr/>
        </p:nvSpPr>
        <p:spPr>
          <a:xfrm>
            <a:off x="3537995" y="1620456"/>
            <a:ext cx="277284" cy="355303"/>
          </a:xfrm>
          <a:prstGeom prst="downArrow">
            <a:avLst>
              <a:gd name="adj1" fmla="val 28505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2625C33C-9E6E-DC5B-339D-69B2514ED7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757" y="1325300"/>
            <a:ext cx="1276034" cy="3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ktum 1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4498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0" y="4849823"/>
            <a:ext cx="1199715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Hydrogen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production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capacity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remained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stable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for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2022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at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around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11.5 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Mt</a:t>
            </a:r>
          </a:p>
          <a:p>
            <a:pPr marL="171450" lvl="0" indent="-1714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While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power-to-hydrogen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water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electrolytic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capacity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rose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by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23%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to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228 MW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by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September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2023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compared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to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December 2022, it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represents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only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0.3% of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the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total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production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capacity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. </a:t>
            </a:r>
            <a:endParaRPr lang="hu-HU" sz="1600" dirty="0">
              <a:solidFill>
                <a:schemeClr val="tx1">
                  <a:lumMod val="75000"/>
                </a:schemeClr>
              </a:solidFill>
            </a:endParaRPr>
          </a:p>
          <a:p>
            <a:pPr marL="171450" lvl="0" indent="-1714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At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this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rate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total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installed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capacity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would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barely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reach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1 GW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by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2030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compared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to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the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~100 GW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needed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to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produce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the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10 Mt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envisaged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by</a:t>
            </a:r>
            <a:r>
              <a:rPr lang="hu-HU" sz="16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sz="1600" dirty="0" err="1">
                <a:solidFill>
                  <a:schemeClr val="tx1">
                    <a:lumMod val="75000"/>
                  </a:schemeClr>
                </a:solidFill>
              </a:rPr>
              <a:t>RePowerEU</a:t>
            </a:r>
            <a:endParaRPr lang="hu-HU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 txBox="1">
            <a:spLocks/>
          </p:cNvSpPr>
          <p:nvPr/>
        </p:nvSpPr>
        <p:spPr>
          <a:xfrm>
            <a:off x="337685" y="558027"/>
            <a:ext cx="9330422" cy="58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 smtClean="0"/>
              <a:t>European </a:t>
            </a:r>
            <a:r>
              <a:rPr lang="hu-HU" sz="3600" dirty="0" err="1" smtClean="0"/>
              <a:t>Clean</a:t>
            </a:r>
            <a:r>
              <a:rPr lang="hu-HU" sz="3600" dirty="0" smtClean="0"/>
              <a:t> Hydrogen Monitor 2023</a:t>
            </a:r>
            <a:endParaRPr lang="hu-HU" sz="3600" dirty="0"/>
          </a:p>
        </p:txBody>
      </p:sp>
      <p:sp>
        <p:nvSpPr>
          <p:cNvPr id="8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 txBox="1">
            <a:spLocks/>
          </p:cNvSpPr>
          <p:nvPr/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100" dirty="0" smtClean="0"/>
              <a:t>European </a:t>
            </a:r>
            <a:r>
              <a:rPr lang="hu-HU" sz="1100" dirty="0" err="1" smtClean="0"/>
              <a:t>energy</a:t>
            </a:r>
            <a:r>
              <a:rPr lang="hu-HU" sz="1100" dirty="0" smtClean="0"/>
              <a:t> market </a:t>
            </a:r>
            <a:r>
              <a:rPr lang="hu-HU" sz="1100" dirty="0" err="1" smtClean="0"/>
              <a:t>overview</a:t>
            </a:r>
            <a:r>
              <a:rPr lang="hu-HU" sz="1100" dirty="0" smtClean="0"/>
              <a:t> </a:t>
            </a:r>
            <a:r>
              <a:rPr lang="hu-HU" sz="1100" b="1" dirty="0" smtClean="0"/>
              <a:t>I</a:t>
            </a:r>
            <a:r>
              <a:rPr lang="hu-HU" sz="1100" dirty="0" smtClean="0"/>
              <a:t> </a:t>
            </a:r>
            <a:r>
              <a:rPr lang="hu-HU" sz="1100" dirty="0" err="1" smtClean="0"/>
              <a:t>Nora</a:t>
            </a:r>
            <a:r>
              <a:rPr lang="hu-HU" sz="1100" dirty="0" smtClean="0"/>
              <a:t> Liszkai HGS</a:t>
            </a:r>
            <a:endParaRPr lang="hu-HU" sz="1100" dirty="0"/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16688" y="6266229"/>
            <a:ext cx="2400751" cy="591771"/>
            <a:chOff x="5291254" y="928765"/>
            <a:chExt cx="3438620" cy="847600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8304405" y="928765"/>
              <a:ext cx="356839" cy="356839"/>
            </a:xfrm>
            <a:prstGeom prst="rect">
              <a:avLst/>
            </a:prstGeom>
          </p:spPr>
        </p:pic>
        <p:sp>
          <p:nvSpPr>
            <p:cNvPr id="12" name="Szövegdoboz 11"/>
            <p:cNvSpPr txBox="1"/>
            <p:nvPr/>
          </p:nvSpPr>
          <p:spPr>
            <a:xfrm>
              <a:off x="5291254" y="1399613"/>
              <a:ext cx="1203563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EU </a:t>
              </a:r>
              <a:r>
                <a:rPr lang="hu-HU" dirty="0" err="1"/>
                <a:t>markets</a:t>
              </a:r>
              <a:endParaRPr lang="hu-HU" dirty="0"/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6581724" y="1401658"/>
              <a:ext cx="608898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LNG</a:t>
              </a: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7277530" y="1399613"/>
              <a:ext cx="891307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Storage</a:t>
              </a: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8235776" y="1401658"/>
              <a:ext cx="494098" cy="3747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H2</a:t>
              </a:r>
            </a:p>
          </p:txBody>
        </p:sp>
      </p:grpSp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8708"/>
            <a:ext cx="6383438" cy="361590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4922" y="1268708"/>
            <a:ext cx="5871206" cy="35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5688531" y="1390674"/>
            <a:ext cx="65034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</a:schemeClr>
                </a:solidFill>
              </a:rPr>
              <a:t>F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ocus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on demand creation for low-emission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hydrogen</a:t>
            </a:r>
            <a:endParaRPr lang="hu-HU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potential production by 2030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from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announced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projects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50% larger than it was 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in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2022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hu-HU" dirty="0" err="1" smtClean="0">
                <a:solidFill>
                  <a:schemeClr val="tx1">
                    <a:lumMod val="75000"/>
                  </a:schemeClr>
                </a:solidFill>
              </a:rPr>
              <a:t>but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tx1">
                    <a:lumMod val="75000"/>
                  </a:schemeClr>
                </a:solidFill>
              </a:rPr>
              <a:t>o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</a:rPr>
              <a:t>nly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4% of this potential production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has</a:t>
            </a:r>
            <a:r>
              <a:rPr lang="hu-HU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tx1">
                    <a:lumMod val="75000"/>
                  </a:schemeClr>
                </a:solidFill>
              </a:rPr>
              <a:t>FID</a:t>
            </a:r>
            <a:endParaRPr lang="hu-HU" b="1" dirty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</a:rPr>
              <a:t>Electrolyser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manufacturers have announced ambitious expansion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plans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GW of manufacturing capacity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are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available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today, half of which is in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China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Global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hydrogen use reached 95 Mt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2022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Demand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remains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concentrated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Low-emission hydrogen is being taken up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slowly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in existing 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applications</a:t>
            </a:r>
            <a:r>
              <a:rPr lang="hu-HU" b="1" dirty="0" smtClean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0.7%</a:t>
            </a:r>
            <a:r>
              <a:rPr lang="hu-HU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hu-HU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8" y="1268708"/>
            <a:ext cx="5648846" cy="47567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050" y="4515321"/>
            <a:ext cx="5062727" cy="2341251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116688" y="6266229"/>
            <a:ext cx="2400751" cy="591771"/>
            <a:chOff x="5291254" y="928765"/>
            <a:chExt cx="3438620" cy="847600"/>
          </a:xfrm>
        </p:grpSpPr>
        <p:pic>
          <p:nvPicPr>
            <p:cNvPr id="9" name="Kép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8304405" y="928765"/>
              <a:ext cx="356839" cy="356839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5291254" y="1399613"/>
              <a:ext cx="1203563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EU </a:t>
              </a:r>
              <a:r>
                <a:rPr lang="hu-HU" dirty="0" err="1"/>
                <a:t>markets</a:t>
              </a:r>
              <a:endParaRPr lang="hu-HU" dirty="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6581724" y="1401658"/>
              <a:ext cx="608898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LNG</a:t>
              </a: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7277530" y="1399613"/>
              <a:ext cx="891307" cy="3747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Storage</a:t>
              </a: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8235776" y="1401658"/>
              <a:ext cx="494098" cy="37470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hu-HU"/>
              </a:defPPr>
              <a:lvl1pPr>
                <a:defRPr sz="1100">
                  <a:solidFill>
                    <a:schemeClr val="bg1"/>
                  </a:solidFill>
                </a:defRPr>
              </a:lvl1pPr>
            </a:lstStyle>
            <a:p>
              <a:r>
                <a:rPr lang="hu-HU" dirty="0"/>
                <a:t>H2</a:t>
              </a:r>
            </a:p>
          </p:txBody>
        </p:sp>
      </p:grp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595A35E-3740-4112-B20E-E99B5B9CD835}"/>
              </a:ext>
            </a:extLst>
          </p:cNvPr>
          <p:cNvSpPr txBox="1">
            <a:spLocks/>
          </p:cNvSpPr>
          <p:nvPr/>
        </p:nvSpPr>
        <p:spPr>
          <a:xfrm>
            <a:off x="337685" y="558027"/>
            <a:ext cx="9330422" cy="582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600" dirty="0"/>
              <a:t>Zooming </a:t>
            </a:r>
            <a:r>
              <a:rPr lang="hu-HU" sz="3600" dirty="0" smtClean="0"/>
              <a:t>out </a:t>
            </a:r>
            <a:r>
              <a:rPr lang="hu-HU" sz="3600" dirty="0"/>
              <a:t>– IEA </a:t>
            </a:r>
            <a:r>
              <a:rPr lang="hu-HU" sz="3600" dirty="0" smtClean="0"/>
              <a:t>Global Hydrogen </a:t>
            </a:r>
            <a:r>
              <a:rPr lang="hu-HU" sz="3600" dirty="0" err="1" smtClean="0"/>
              <a:t>review</a:t>
            </a:r>
            <a:r>
              <a:rPr lang="hu-HU" sz="3600" dirty="0" smtClean="0"/>
              <a:t> 2023</a:t>
            </a:r>
            <a:endParaRPr lang="hu-HU" sz="3600" dirty="0"/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FE1E421-6CD0-479A-9E3A-B19E6EAF4830}"/>
              </a:ext>
            </a:extLst>
          </p:cNvPr>
          <p:cNvSpPr txBox="1">
            <a:spLocks/>
          </p:cNvSpPr>
          <p:nvPr/>
        </p:nvSpPr>
        <p:spPr>
          <a:xfrm>
            <a:off x="337685" y="195715"/>
            <a:ext cx="4437201" cy="234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100" dirty="0" smtClean="0"/>
              <a:t>European </a:t>
            </a:r>
            <a:r>
              <a:rPr lang="hu-HU" sz="1100" dirty="0" err="1" smtClean="0"/>
              <a:t>energy</a:t>
            </a:r>
            <a:r>
              <a:rPr lang="hu-HU" sz="1100" dirty="0" smtClean="0"/>
              <a:t> market </a:t>
            </a:r>
            <a:r>
              <a:rPr lang="hu-HU" sz="1100" dirty="0" err="1" smtClean="0"/>
              <a:t>overview</a:t>
            </a:r>
            <a:r>
              <a:rPr lang="hu-HU" sz="1100" dirty="0" smtClean="0"/>
              <a:t> </a:t>
            </a:r>
            <a:r>
              <a:rPr lang="hu-HU" sz="1100" b="1" dirty="0" smtClean="0"/>
              <a:t>I</a:t>
            </a:r>
            <a:r>
              <a:rPr lang="hu-HU" sz="1100" dirty="0" smtClean="0"/>
              <a:t> </a:t>
            </a:r>
            <a:r>
              <a:rPr lang="hu-HU" sz="1100" dirty="0" err="1" smtClean="0"/>
              <a:t>Nora</a:t>
            </a:r>
            <a:r>
              <a:rPr lang="hu-HU" sz="1100" dirty="0" smtClean="0"/>
              <a:t> Liszkai HGS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15262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13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. %m. %d.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FGT">
  <a:themeElements>
    <a:clrScheme name="MFGT">
      <a:dk1>
        <a:srgbClr val="7C7E82"/>
      </a:dk1>
      <a:lt1>
        <a:srgbClr val="FFFFFF"/>
      </a:lt1>
      <a:dk2>
        <a:srgbClr val="016892"/>
      </a:dk2>
      <a:lt2>
        <a:srgbClr val="C4C4C4"/>
      </a:lt2>
      <a:accent1>
        <a:srgbClr val="00ADDC"/>
      </a:accent1>
      <a:accent2>
        <a:srgbClr val="00A765"/>
      </a:accent2>
      <a:accent3>
        <a:srgbClr val="808080"/>
      </a:accent3>
      <a:accent4>
        <a:srgbClr val="0090BE"/>
      </a:accent4>
      <a:accent5>
        <a:srgbClr val="00A59D"/>
      </a:accent5>
      <a:accent6>
        <a:srgbClr val="35775B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GT" id="{3801022A-79EC-4CA6-82B5-DE7715887FF6}" vid="{F00082BC-A0E1-4B84-8D1A-F725C8988EC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E190D54EF12794FA7C71C29FA8EFA85" ma:contentTypeVersion="0" ma:contentTypeDescription="Új dokumentum létrehozása." ma:contentTypeScope="" ma:versionID="5c6305af9931809d734d8e8855286b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a248e1fdd3f5553ee3705308f4e11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59EE2D-416F-4220-84CD-398044BF47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315E90-AFB0-4883-861F-4D296CF88C5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05350E6-2394-4D51-B665-614AD9423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5703</TotalTime>
  <Words>699</Words>
  <Application>Microsoft Office PowerPoint</Application>
  <PresentationFormat>Szélesvásznú</PresentationFormat>
  <Paragraphs>122</Paragraphs>
  <Slides>10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MFGT</vt:lpstr>
      <vt:lpstr>think-cell Slide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MVMH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Liszkai Nóra</dc:creator>
  <cp:lastModifiedBy>Liszkai Nóra</cp:lastModifiedBy>
  <cp:revision>171</cp:revision>
  <cp:lastPrinted>2023-08-14T15:15:57Z</cp:lastPrinted>
  <dcterms:created xsi:type="dcterms:W3CDTF">2021-10-18T10:59:09Z</dcterms:created>
  <dcterms:modified xsi:type="dcterms:W3CDTF">2023-10-11T03:31:46Z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0x0101007E190D54EF12794FA7C71C29FA8EFA85</vt:lpwstr>
  </property>
</Properties>
</file>