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48" r:id="rId1"/>
  </p:sldMasterIdLst>
  <p:notesMasterIdLst>
    <p:notesMasterId r:id="rId17"/>
  </p:notesMasterIdLst>
  <p:sldIdLst>
    <p:sldId id="362" r:id="rId2"/>
    <p:sldId id="344" r:id="rId3"/>
    <p:sldId id="300" r:id="rId4"/>
    <p:sldId id="372" r:id="rId5"/>
    <p:sldId id="408" r:id="rId6"/>
    <p:sldId id="409" r:id="rId7"/>
    <p:sldId id="410" r:id="rId8"/>
    <p:sldId id="406" r:id="rId9"/>
    <p:sldId id="403" r:id="rId10"/>
    <p:sldId id="412" r:id="rId11"/>
    <p:sldId id="411" r:id="rId12"/>
    <p:sldId id="413" r:id="rId13"/>
    <p:sldId id="405" r:id="rId14"/>
    <p:sldId id="379" r:id="rId15"/>
    <p:sldId id="29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8C3"/>
    <a:srgbClr val="0066B3"/>
    <a:srgbClr val="FFFFFF"/>
    <a:srgbClr val="44546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>
        <p:guide orient="horz" pos="20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3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11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2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image" Target="../media/image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E474DF-02CB-2C67-C2FA-83D4D7012A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55600" y="1270000"/>
            <a:ext cx="11484610" cy="46704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gsi.gi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55371" y="2142437"/>
            <a:ext cx="7380514" cy="2573125"/>
          </a:xfrm>
        </p:spPr>
        <p:txBody>
          <a:bodyPr>
            <a:noAutofit/>
          </a:bodyPr>
          <a:lstStyle/>
          <a:p>
            <a:pPr algn="l"/>
            <a:r>
              <a:rPr lang="en-US" altLang="ko-KR" dirty="0">
                <a:ea typeface="微软雅黑" panose="020B0503020204020204" charset="-122"/>
                <a:sym typeface="+mn-ea"/>
              </a:rPr>
              <a:t>Transparency obligations: </a:t>
            </a:r>
            <a:r>
              <a:rPr lang="en-US" altLang="ko-KR" sz="3200" dirty="0">
                <a:solidFill>
                  <a:srgbClr val="92D050"/>
                </a:solidFill>
                <a:ea typeface="微软雅黑" panose="020B0503020204020204" charset="-122"/>
                <a:sym typeface="+mn-ea"/>
              </a:rPr>
              <a:t>success story of a joint transparency platform of AGSI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28600" lvl="1">
              <a:lnSpc>
                <a:spcPct val="100000"/>
              </a:lnSpc>
              <a:spcAft>
                <a:spcPts val="600"/>
              </a:spcAft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698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05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AGSI transparency platform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en-US" altLang="zh-CN"/>
          </a:p>
        </p:txBody>
      </p:sp>
      <p:pic>
        <p:nvPicPr>
          <p:cNvPr id="7" name="Obrázok 6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3C9293E3-2FF6-6720-D031-D1CED07B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54" y="127635"/>
            <a:ext cx="6363251" cy="5959356"/>
          </a:xfrm>
          <a:prstGeom prst="rect">
            <a:avLst/>
          </a:prstGeom>
        </p:spPr>
      </p:pic>
      <p:sp>
        <p:nvSpPr>
          <p:cNvPr id="8" name="内容占位符 3">
            <a:extLst>
              <a:ext uri="{FF2B5EF4-FFF2-40B4-BE49-F238E27FC236}">
                <a16:creationId xmlns:a16="http://schemas.microsoft.com/office/drawing/2014/main" id="{2BCBFE35-C884-483E-29BC-EF977ED67883}"/>
              </a:ext>
            </a:extLst>
          </p:cNvPr>
          <p:cNvSpPr txBox="1">
            <a:spLocks/>
          </p:cNvSpPr>
          <p:nvPr/>
        </p:nvSpPr>
        <p:spPr>
          <a:xfrm>
            <a:off x="575116" y="1101213"/>
            <a:ext cx="4874537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  <a:defRPr sz="2400" b="0" u="none" strike="noStrike" kern="1200" cap="none" spc="50" normalizeH="0" baseline="0">
                <a:solidFill>
                  <a:schemeClr val="tx1"/>
                </a:solidFill>
                <a:uFillTx/>
                <a:latin typeface="微软雅黑 (标题)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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（标题）"/>
                <a:sym typeface="+mn-ea"/>
              </a:rPr>
              <a:t>Transparency template already from 2013</a:t>
            </a:r>
            <a:endParaRPr lang="en-US" altLang="zh-CN" dirty="0">
              <a:latin typeface="微软雅黑（标题）"/>
              <a:sym typeface="+mn-ea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3600" dirty="0">
              <a:latin typeface="微软雅黑（标题）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94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28600" lvl="1">
              <a:lnSpc>
                <a:spcPct val="100000"/>
              </a:lnSpc>
              <a:spcAft>
                <a:spcPts val="600"/>
              </a:spcAft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698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05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AGSI transparency platform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en-US" altLang="zh-CN"/>
          </a:p>
        </p:txBody>
      </p:sp>
      <p:pic>
        <p:nvPicPr>
          <p:cNvPr id="6" name="Obrázok 5" descr="Obrázok, na ktorom je text, snímka obrazovky, číslo, softvér&#10;&#10;Automaticky generovaný popis">
            <a:extLst>
              <a:ext uri="{FF2B5EF4-FFF2-40B4-BE49-F238E27FC236}">
                <a16:creationId xmlns:a16="http://schemas.microsoft.com/office/drawing/2014/main" id="{E28E10C2-05F9-CB7D-A0E9-18F48575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31"/>
            <a:ext cx="12192000" cy="53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6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28600" lvl="1">
              <a:lnSpc>
                <a:spcPct val="100000"/>
              </a:lnSpc>
              <a:spcAft>
                <a:spcPts val="600"/>
              </a:spcAft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698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05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AGSI transparency platform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en-US" altLang="zh-CN"/>
          </a:p>
        </p:txBody>
      </p:sp>
      <p:pic>
        <p:nvPicPr>
          <p:cNvPr id="7" name="Obrázok 6" descr="Obrázok, na ktorom je text, snímka obrazovky, vývoj, rad&#10;&#10;Automaticky generovaný popis">
            <a:extLst>
              <a:ext uri="{FF2B5EF4-FFF2-40B4-BE49-F238E27FC236}">
                <a16:creationId xmlns:a16="http://schemas.microsoft.com/office/drawing/2014/main" id="{8682E4A3-C42C-2D31-16F7-33AFC38DC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038"/>
            <a:ext cx="12192000" cy="53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1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738120" y="2354671"/>
            <a:ext cx="8381365" cy="704668"/>
          </a:xfrm>
        </p:spPr>
        <p:txBody>
          <a:bodyPr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Success story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zh-CN" dirty="0"/>
              <a:t>3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67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Success story</a:t>
            </a:r>
            <a:endParaRPr lang="en-US" altLang="zh-CN" dirty="0">
              <a:latin typeface="微软雅黑（标题）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67385" y="1226919"/>
            <a:ext cx="11121235" cy="4759325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（标题）"/>
                <a:sym typeface="+mn-ea"/>
              </a:rPr>
              <a:t>Council regulation (EU) 2022/2576</a:t>
            </a:r>
            <a:r>
              <a:rPr lang="sk-SK" altLang="zh-CN" sz="2400" dirty="0">
                <a:latin typeface="微软雅黑（标题）"/>
                <a:sym typeface="+mn-ea"/>
              </a:rPr>
              <a:t>:</a:t>
            </a:r>
          </a:p>
          <a:p>
            <a:pPr marL="354013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altLang="zh-CN" sz="2000" dirty="0">
                <a:latin typeface="微软雅黑（标题）"/>
                <a:sym typeface="+mn-ea"/>
              </a:rPr>
              <a:t>„</a:t>
            </a:r>
            <a:r>
              <a:rPr lang="en-US" altLang="zh-CN" sz="2000" dirty="0">
                <a:latin typeface="微软雅黑（标题）"/>
                <a:sym typeface="+mn-ea"/>
              </a:rPr>
              <a:t>By 28 February 2023, LNG facility operators and gas </a:t>
            </a:r>
            <a:r>
              <a:rPr lang="en-US" altLang="zh-CN" sz="2000" b="1" dirty="0">
                <a:latin typeface="微软雅黑（标题）"/>
                <a:sym typeface="+mn-ea"/>
              </a:rPr>
              <a:t>storage</a:t>
            </a:r>
            <a:r>
              <a:rPr lang="en-US" altLang="zh-CN" sz="2000" dirty="0">
                <a:latin typeface="微软雅黑（标题）"/>
                <a:sym typeface="+mn-ea"/>
              </a:rPr>
              <a:t> facility operators shall </a:t>
            </a:r>
            <a:r>
              <a:rPr lang="en-US" altLang="zh-CN" sz="2000" b="1" dirty="0">
                <a:latin typeface="微软雅黑（标题）"/>
                <a:sym typeface="+mn-ea"/>
              </a:rPr>
              <a:t>publish all the information required </a:t>
            </a:r>
            <a:r>
              <a:rPr lang="en-US" altLang="zh-CN" sz="2000" dirty="0">
                <a:latin typeface="微软雅黑（标题）"/>
                <a:sym typeface="+mn-ea"/>
              </a:rPr>
              <a:t>by Article 19 of Regulation (EC) No </a:t>
            </a:r>
            <a:r>
              <a:rPr lang="en-US" altLang="zh-CN" sz="2000" b="1" dirty="0">
                <a:latin typeface="微软雅黑（标题）"/>
                <a:sym typeface="+mn-ea"/>
              </a:rPr>
              <a:t>715/2009</a:t>
            </a:r>
            <a:r>
              <a:rPr lang="en-US" altLang="zh-CN" sz="2000" dirty="0">
                <a:latin typeface="微软雅黑（标题）"/>
                <a:sym typeface="+mn-ea"/>
              </a:rPr>
              <a:t> </a:t>
            </a:r>
            <a:r>
              <a:rPr lang="en-US" altLang="zh-CN" sz="2000" b="1" dirty="0">
                <a:latin typeface="微软雅黑（标题）"/>
                <a:sym typeface="+mn-ea"/>
              </a:rPr>
              <a:t>on</a:t>
            </a:r>
            <a:r>
              <a:rPr lang="en-US" altLang="zh-CN" sz="2000" dirty="0">
                <a:latin typeface="微软雅黑（标题）"/>
                <a:sym typeface="+mn-ea"/>
              </a:rPr>
              <a:t> a European LNG Transparency Platform and a </a:t>
            </a:r>
            <a:r>
              <a:rPr lang="en-US" altLang="zh-CN" sz="2000" b="1" dirty="0">
                <a:latin typeface="微软雅黑（标题）"/>
                <a:sym typeface="+mn-ea"/>
              </a:rPr>
              <a:t>European Storage Transparency platform</a:t>
            </a:r>
            <a:r>
              <a:rPr lang="en-US" altLang="zh-CN" sz="2000" dirty="0">
                <a:latin typeface="微软雅黑（标题）"/>
                <a:sym typeface="+mn-ea"/>
              </a:rPr>
              <a:t>, respectively, in a transparent and user-friendly manner. Regulatory authorities may request those operators to make public any additional information relevant for system users.</a:t>
            </a:r>
            <a:r>
              <a:rPr lang="sk-SK" altLang="zh-CN" sz="2000" dirty="0">
                <a:latin typeface="微软雅黑（标题）"/>
                <a:sym typeface="+mn-ea"/>
              </a:rPr>
              <a:t>“</a:t>
            </a:r>
          </a:p>
          <a:p>
            <a:pPr marL="354013" indent="0">
              <a:lnSpc>
                <a:spcPct val="110000"/>
              </a:lnSpc>
              <a:spcAft>
                <a:spcPts val="600"/>
              </a:spcAft>
              <a:buNone/>
            </a:pPr>
            <a:endParaRPr lang="sk-SK" altLang="zh-CN" sz="2000" dirty="0">
              <a:latin typeface="微软雅黑（标题）"/>
              <a:sym typeface="+mn-ea"/>
            </a:endParaRPr>
          </a:p>
          <a:p>
            <a:pPr marL="354013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微软雅黑（标题）"/>
              </a:rPr>
              <a:t>requirements on storage filling levels</a:t>
            </a:r>
            <a:r>
              <a:rPr lang="sk-SK" dirty="0">
                <a:latin typeface="微软雅黑（标题）"/>
              </a:rPr>
              <a:t>         spike of </a:t>
            </a:r>
            <a:r>
              <a:rPr lang="en-US" b="1" dirty="0">
                <a:latin typeface="微软雅黑（标题）"/>
              </a:rPr>
              <a:t>18,479 active users</a:t>
            </a:r>
            <a:r>
              <a:rPr lang="sk-SK" b="1" dirty="0">
                <a:latin typeface="微软雅黑（标题）"/>
              </a:rPr>
              <a:t>/</a:t>
            </a:r>
            <a:r>
              <a:rPr lang="en-US" b="1" dirty="0">
                <a:latin typeface="微软雅黑（标题）"/>
              </a:rPr>
              <a:t>1 day</a:t>
            </a:r>
            <a:endParaRPr lang="sk-SK" b="1" dirty="0">
              <a:latin typeface="微软雅黑（标题）"/>
            </a:endParaRPr>
          </a:p>
          <a:p>
            <a:pPr marL="11113" indent="0">
              <a:lnSpc>
                <a:spcPct val="110000"/>
              </a:lnSpc>
              <a:spcAft>
                <a:spcPts val="600"/>
              </a:spcAft>
              <a:buNone/>
            </a:pPr>
            <a:endParaRPr lang="sk-SK" dirty="0">
              <a:latin typeface="微软雅黑（标题）"/>
            </a:endParaRPr>
          </a:p>
          <a:p>
            <a:pPr marL="354013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微软雅黑（标题）"/>
              </a:rPr>
              <a:t>AGSI </a:t>
            </a:r>
            <a:r>
              <a:rPr lang="en-US" b="1" dirty="0">
                <a:latin typeface="微软雅黑（标题）"/>
              </a:rPr>
              <a:t>traffic +212% vs 2022 May 2023 </a:t>
            </a:r>
            <a:r>
              <a:rPr lang="en-US" dirty="0">
                <a:latin typeface="微软雅黑（标题）"/>
              </a:rPr>
              <a:t>: ~6235 users/day – global</a:t>
            </a:r>
            <a:endParaRPr lang="en-US" altLang="zh-CN" dirty="0">
              <a:latin typeface="微软雅黑（标题）"/>
              <a:sym typeface="+mn-ea"/>
            </a:endParaRPr>
          </a:p>
          <a:p>
            <a:pPr marL="354013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zh-CN" sz="2000" dirty="0">
              <a:latin typeface="微软雅黑 (标题)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en-US" altLang="zh-CN"/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6A0059FE-60FC-D954-7BF1-E3AF10D9C55D}"/>
              </a:ext>
            </a:extLst>
          </p:cNvPr>
          <p:cNvSpPr/>
          <p:nvPr/>
        </p:nvSpPr>
        <p:spPr>
          <a:xfrm>
            <a:off x="5765967" y="3937518"/>
            <a:ext cx="524070" cy="41987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联系 1"/>
          <p:cNvSpPr/>
          <p:nvPr userDrawn="1"/>
        </p:nvSpPr>
        <p:spPr>
          <a:xfrm>
            <a:off x="2767521" y="80772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 userDrawn="1"/>
        </p:nvSpPr>
        <p:spPr>
          <a:xfrm>
            <a:off x="2767521" y="254508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46708" y="92392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1</a:t>
            </a:r>
          </a:p>
        </p:txBody>
      </p:sp>
      <p:sp>
        <p:nvSpPr>
          <p:cNvPr id="8" name="流程图: 联系 7"/>
          <p:cNvSpPr/>
          <p:nvPr userDrawn="1"/>
        </p:nvSpPr>
        <p:spPr>
          <a:xfrm>
            <a:off x="2767521" y="167640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946708" y="1791970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2</a:t>
            </a:r>
          </a:p>
        </p:txBody>
      </p:sp>
      <p:sp>
        <p:nvSpPr>
          <p:cNvPr id="22" name="文本占位符 1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947343" y="266001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3</a:t>
            </a:r>
          </a:p>
        </p:txBody>
      </p:sp>
      <p:sp>
        <p:nvSpPr>
          <p:cNvPr id="24" name="文本占位符 1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946708" y="3528060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4</a:t>
            </a:r>
          </a:p>
        </p:txBody>
      </p:sp>
      <p:sp>
        <p:nvSpPr>
          <p:cNvPr id="25" name="文本占位符 19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946708" y="439610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5</a:t>
            </a:r>
          </a:p>
        </p:txBody>
      </p:sp>
      <p:sp>
        <p:nvSpPr>
          <p:cNvPr id="26" name="文本占位符 19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946708" y="5264150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endParaRPr lang="en-US" altLang="zh-CN" spc="0" dirty="0">
              <a:solidFill>
                <a:schemeClr val="bg1"/>
              </a:solidFill>
              <a:uFillTx/>
            </a:endParaRPr>
          </a:p>
        </p:txBody>
      </p:sp>
      <p:sp>
        <p:nvSpPr>
          <p:cNvPr id="21" name="文本占位符 1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834882" y="766732"/>
            <a:ext cx="7520473" cy="66611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Transparency obligations</a:t>
            </a:r>
          </a:p>
        </p:txBody>
      </p:sp>
      <p:sp>
        <p:nvSpPr>
          <p:cNvPr id="23" name="文本占位符 14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925550" y="1693862"/>
            <a:ext cx="7635079" cy="6661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r>
              <a:rPr lang="en-US" altLang="zh-CN" sz="3200" dirty="0">
                <a:latin typeface="微软雅黑 (标题)"/>
                <a:sym typeface="+mn-ea"/>
              </a:rPr>
              <a:t>AGSI transparency platform</a:t>
            </a:r>
            <a:endParaRPr lang="sk-SK" altLang="zh-CN" sz="3200" dirty="0">
              <a:latin typeface="微软雅黑 (标题)"/>
              <a:sym typeface="+mn-ea"/>
            </a:endParaRPr>
          </a:p>
          <a:p>
            <a:pPr lvl="0"/>
            <a:endParaRPr lang="sk-SK" altLang="zh-CN" sz="3200" dirty="0">
              <a:latin typeface="微软雅黑 (标题)"/>
              <a:sym typeface="+mn-ea"/>
            </a:endParaRPr>
          </a:p>
          <a:p>
            <a:pPr lvl="0"/>
            <a:r>
              <a:rPr lang="en-US" altLang="zh-CN" sz="3200" dirty="0">
                <a:latin typeface="微软雅黑 (标题)"/>
                <a:sym typeface="+mn-ea"/>
              </a:rPr>
              <a:t>Success story</a:t>
            </a:r>
            <a:endParaRPr lang="en-US" altLang="zh-CN" sz="3200" dirty="0">
              <a:latin typeface="微软雅黑 (标题)"/>
            </a:endParaRPr>
          </a:p>
        </p:txBody>
      </p:sp>
      <p:sp>
        <p:nvSpPr>
          <p:cNvPr id="29" name="文本占位符 1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4000190" y="2558148"/>
            <a:ext cx="7196545" cy="6661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endParaRPr lang="en-US" altLang="zh-CN" sz="3200" dirty="0">
              <a:latin typeface="微软雅黑 (标题)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half" idx="22"/>
          </p:nvPr>
        </p:nvSpPr>
        <p:spPr>
          <a:xfrm>
            <a:off x="2965618" y="5278755"/>
            <a:ext cx="343535" cy="4692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738120" y="2354671"/>
            <a:ext cx="8381365" cy="704668"/>
          </a:xfrm>
        </p:spPr>
        <p:txBody>
          <a:bodyPr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Transparency obligations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5116" y="1101213"/>
            <a:ext cx="9841230" cy="47593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（标题）"/>
                <a:sym typeface="+mn-ea"/>
              </a:rPr>
              <a:t>1 of the fundamental principles of EU energy law for storages: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（标题）"/>
                <a:sym typeface="+mn-ea"/>
              </a:rPr>
              <a:t>			        resulting in a set of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3600" b="0" dirty="0">
              <a:latin typeface="微软雅黑（标题）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Transparency obligations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mtClean="0"/>
              <a:t>4</a:t>
            </a:fld>
            <a:endParaRPr lang="en-US" altLang="zh-CN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D963782-3759-E54E-5447-10C9AC5F82F2}"/>
              </a:ext>
            </a:extLst>
          </p:cNvPr>
          <p:cNvSpPr/>
          <p:nvPr/>
        </p:nvSpPr>
        <p:spPr>
          <a:xfrm>
            <a:off x="7456266" y="3666931"/>
            <a:ext cx="3283269" cy="1866533"/>
          </a:xfrm>
          <a:prstGeom prst="ellipse">
            <a:avLst/>
          </a:prstGeom>
          <a:solidFill>
            <a:srgbClr val="4088C3"/>
          </a:solidFill>
          <a:ln w="38100">
            <a:solidFill>
              <a:srgbClr val="0066B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TRANSPARENCY OBLIGATIONS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52F3B6B-89D8-291A-8017-88D0D62A3D12}"/>
              </a:ext>
            </a:extLst>
          </p:cNvPr>
          <p:cNvSpPr/>
          <p:nvPr/>
        </p:nvSpPr>
        <p:spPr>
          <a:xfrm>
            <a:off x="1346718" y="1960405"/>
            <a:ext cx="3556291" cy="2091365"/>
          </a:xfrm>
          <a:prstGeom prst="ellips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transparent and non-discriminatory access to storage</a:t>
            </a:r>
            <a:r>
              <a:rPr lang="sk-SK" sz="2000" b="1" dirty="0"/>
              <a:t>s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5116" y="1101213"/>
            <a:ext cx="9841230" cy="4759325"/>
          </a:xfrm>
        </p:spPr>
        <p:txBody>
          <a:bodyPr>
            <a:normAutofit fontScale="25000" lnSpcReduction="20000"/>
          </a:bodyPr>
          <a:lstStyle/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9600" b="1" dirty="0">
                <a:latin typeface="微软雅黑（标题）"/>
                <a:sym typeface="+mn-ea"/>
              </a:rPr>
              <a:t>from non-biding </a:t>
            </a:r>
            <a:r>
              <a:rPr lang="en-US" altLang="zh-CN" sz="9600" dirty="0">
                <a:latin typeface="微软雅黑（标题）"/>
                <a:sym typeface="+mn-ea"/>
              </a:rPr>
              <a:t>rules of GGPSSO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9600" b="1" dirty="0">
                <a:latin typeface="微软雅黑（标题）"/>
                <a:sym typeface="+mn-ea"/>
              </a:rPr>
              <a:t>into binding </a:t>
            </a:r>
            <a:r>
              <a:rPr lang="en-US" altLang="zh-CN" sz="9600" dirty="0">
                <a:latin typeface="微软雅黑（标题）"/>
                <a:sym typeface="+mn-ea"/>
              </a:rPr>
              <a:t>legislation e.g.:</a:t>
            </a: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Regulation (EC) No 715/2009 of the European parliament and of the Council on conditions for access to the natural gas transmission networks</a:t>
            </a: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Regulation (EU) No 1227/2011 of the European parliament and of the Council on</a:t>
            </a:r>
            <a:r>
              <a:rPr lang="sk-SK" altLang="zh-CN" sz="7200" dirty="0">
                <a:latin typeface="微软雅黑（标题）"/>
                <a:sym typeface="+mn-ea"/>
              </a:rPr>
              <a:t> </a:t>
            </a:r>
            <a:r>
              <a:rPr lang="en-US" altLang="zh-CN" sz="7200" dirty="0">
                <a:latin typeface="微软雅黑（标题）"/>
                <a:sym typeface="+mn-ea"/>
              </a:rPr>
              <a:t>wholesale energy market integrity and transparency </a:t>
            </a: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Council regulation (EU) 2022/2576 enhancing solidarity through better coordination of gas purchases, reliable price benchmarks and exchanges of gas across borders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（标题）"/>
                <a:sym typeface="+mn-ea"/>
              </a:rPr>
              <a:t>			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3600" b="0" dirty="0">
              <a:latin typeface="微软雅黑（标题）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Transparency obligations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555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5116" y="1101213"/>
            <a:ext cx="9841230" cy="4759325"/>
          </a:xfrm>
        </p:spPr>
        <p:txBody>
          <a:bodyPr>
            <a:normAutofit fontScale="25000" lnSpcReduction="20000"/>
          </a:bodyPr>
          <a:lstStyle/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9600" b="1" dirty="0">
                <a:latin typeface="微软雅黑（标题）"/>
                <a:sym typeface="+mn-ea"/>
              </a:rPr>
              <a:t>obligations are vague e.g.:</a:t>
            </a:r>
            <a:endParaRPr lang="en-US" altLang="zh-CN" sz="9600" dirty="0">
              <a:latin typeface="微软雅黑（标题）"/>
              <a:sym typeface="+mn-ea"/>
            </a:endParaRP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make </a:t>
            </a:r>
            <a:r>
              <a:rPr lang="en-US" altLang="zh-CN" sz="7200" b="1" dirty="0">
                <a:latin typeface="微软雅黑（标题）"/>
                <a:sym typeface="+mn-ea"/>
              </a:rPr>
              <a:t>relevant information </a:t>
            </a:r>
            <a:r>
              <a:rPr lang="en-US" altLang="zh-CN" sz="7200" dirty="0">
                <a:latin typeface="微软雅黑（标题）"/>
                <a:sym typeface="+mn-ea"/>
              </a:rPr>
              <a:t>public</a:t>
            </a:r>
            <a:endParaRPr lang="sk-SK" altLang="zh-CN" sz="7200" dirty="0">
              <a:latin typeface="微软雅黑（标题）"/>
              <a:sym typeface="+mn-ea"/>
            </a:endParaRP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 in particular data </a:t>
            </a:r>
            <a:r>
              <a:rPr lang="en-US" altLang="zh-CN" sz="7200" b="1" dirty="0">
                <a:latin typeface="微软雅黑（标题）"/>
                <a:sym typeface="+mn-ea"/>
              </a:rPr>
              <a:t>on the</a:t>
            </a:r>
            <a:r>
              <a:rPr lang="sk-SK" altLang="zh-CN" sz="7200" b="1" dirty="0">
                <a:latin typeface="微软雅黑（标题）"/>
                <a:sym typeface="+mn-ea"/>
              </a:rPr>
              <a:t> </a:t>
            </a:r>
            <a:r>
              <a:rPr lang="en-US" altLang="zh-CN" sz="7200" b="1" dirty="0">
                <a:latin typeface="微软雅黑（标题）"/>
                <a:sym typeface="+mn-ea"/>
              </a:rPr>
              <a:t>use and availability of services</a:t>
            </a:r>
            <a:endParaRPr lang="sk-SK" altLang="zh-CN" sz="7200" b="1" dirty="0">
              <a:latin typeface="微软雅黑（标题）"/>
              <a:sym typeface="+mn-ea"/>
            </a:endParaRP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in a </a:t>
            </a:r>
            <a:r>
              <a:rPr lang="en-US" altLang="zh-CN" sz="7200" b="1" dirty="0">
                <a:latin typeface="微软雅黑（标题）"/>
                <a:sym typeface="+mn-ea"/>
              </a:rPr>
              <a:t>time-frame compatible</a:t>
            </a:r>
            <a:r>
              <a:rPr lang="sk-SK" altLang="zh-CN" sz="7200" b="1" dirty="0">
                <a:latin typeface="微软雅黑（标题）"/>
                <a:sym typeface="+mn-ea"/>
              </a:rPr>
              <a:t> </a:t>
            </a:r>
            <a:r>
              <a:rPr lang="en-US" altLang="zh-CN" sz="7200" b="1" dirty="0">
                <a:latin typeface="微软雅黑（标题）"/>
                <a:sym typeface="+mn-ea"/>
              </a:rPr>
              <a:t>with </a:t>
            </a:r>
            <a:r>
              <a:rPr lang="en-US" altLang="zh-CN" sz="7200" dirty="0">
                <a:latin typeface="微软雅黑（标题）"/>
                <a:sym typeface="+mn-ea"/>
              </a:rPr>
              <a:t>storage facility </a:t>
            </a:r>
            <a:r>
              <a:rPr lang="en-US" altLang="zh-CN" sz="7200" b="1" dirty="0">
                <a:latin typeface="微软雅黑（标题）"/>
                <a:sym typeface="+mn-ea"/>
              </a:rPr>
              <a:t>users’ reasonable commercial needs</a:t>
            </a:r>
            <a:endParaRPr lang="sk-SK" altLang="zh-CN" sz="7200" b="1" dirty="0">
              <a:latin typeface="微软雅黑（标题）"/>
              <a:sym typeface="+mn-ea"/>
            </a:endParaRP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information on contracted and available</a:t>
            </a:r>
            <a:r>
              <a:rPr lang="sk-SK" altLang="zh-CN" sz="7200" dirty="0">
                <a:latin typeface="微软雅黑（标题）"/>
                <a:sym typeface="+mn-ea"/>
              </a:rPr>
              <a:t> </a:t>
            </a:r>
            <a:r>
              <a:rPr lang="en-US" altLang="zh-CN" sz="7200" dirty="0">
                <a:latin typeface="微软雅黑（标题）"/>
                <a:sym typeface="+mn-ea"/>
              </a:rPr>
              <a:t>storage capacities on a numerical basis on a </a:t>
            </a:r>
            <a:r>
              <a:rPr lang="en-US" altLang="zh-CN" sz="7200" b="1" dirty="0">
                <a:latin typeface="微软雅黑（标题）"/>
                <a:sym typeface="+mn-ea"/>
              </a:rPr>
              <a:t>regular and rolling basis </a:t>
            </a:r>
            <a:r>
              <a:rPr lang="en-US" altLang="zh-CN" sz="7200" dirty="0">
                <a:latin typeface="微软雅黑（标题）"/>
                <a:sym typeface="+mn-ea"/>
              </a:rPr>
              <a:t>and in a </a:t>
            </a:r>
            <a:r>
              <a:rPr lang="en-US" altLang="zh-CN" sz="7200" b="1" dirty="0">
                <a:latin typeface="微软雅黑（标题）"/>
                <a:sym typeface="+mn-ea"/>
              </a:rPr>
              <a:t>user-friendly standardized manner</a:t>
            </a: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in a </a:t>
            </a:r>
            <a:r>
              <a:rPr lang="en-US" altLang="zh-CN" sz="7200" b="1" dirty="0">
                <a:latin typeface="微软雅黑（标题）"/>
                <a:sym typeface="+mn-ea"/>
              </a:rPr>
              <a:t>meaningful, quantifiably clear and easily accessible way </a:t>
            </a:r>
            <a:r>
              <a:rPr lang="en-US" altLang="zh-CN" sz="7200" dirty="0">
                <a:latin typeface="微软雅黑（标题）"/>
                <a:sym typeface="+mn-ea"/>
              </a:rPr>
              <a:t>and on a non-discriminatory</a:t>
            </a:r>
            <a:r>
              <a:rPr lang="sk-SK" altLang="zh-CN" sz="7200" dirty="0">
                <a:latin typeface="微软雅黑（标题）"/>
                <a:sym typeface="+mn-ea"/>
              </a:rPr>
              <a:t> </a:t>
            </a:r>
            <a:r>
              <a:rPr lang="en-US" altLang="zh-CN" sz="7200" dirty="0">
                <a:latin typeface="微软雅黑（标题）"/>
                <a:sym typeface="+mn-ea"/>
              </a:rPr>
              <a:t>basis </a:t>
            </a:r>
            <a:endParaRPr lang="sk-SK" altLang="zh-CN" sz="7200" dirty="0">
              <a:latin typeface="微软雅黑（标题）"/>
              <a:sym typeface="+mn-ea"/>
            </a:endParaRPr>
          </a:p>
          <a:p>
            <a:pPr marL="1073150" indent="-3127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7200" dirty="0">
                <a:latin typeface="微软雅黑（标题）"/>
                <a:sym typeface="+mn-ea"/>
              </a:rPr>
              <a:t>subject to the </a:t>
            </a:r>
            <a:r>
              <a:rPr lang="en-US" altLang="zh-CN" sz="7200" b="1" u="sng" dirty="0">
                <a:latin typeface="微软雅黑（标题）"/>
                <a:sym typeface="+mn-ea"/>
              </a:rPr>
              <a:t>monitoring of </a:t>
            </a:r>
            <a:r>
              <a:rPr lang="en-US" altLang="zh-CN" sz="7200" dirty="0">
                <a:latin typeface="微软雅黑（标题）"/>
                <a:sym typeface="+mn-ea"/>
              </a:rPr>
              <a:t>such publication by</a:t>
            </a:r>
            <a:r>
              <a:rPr lang="sk-SK" altLang="zh-CN" sz="7200" dirty="0">
                <a:latin typeface="微软雅黑（标题）"/>
                <a:sym typeface="+mn-ea"/>
              </a:rPr>
              <a:t> </a:t>
            </a:r>
            <a:r>
              <a:rPr lang="en-US" altLang="zh-CN" sz="7200" dirty="0">
                <a:latin typeface="微软雅黑（标题）"/>
                <a:sym typeface="+mn-ea"/>
              </a:rPr>
              <a:t>the </a:t>
            </a:r>
            <a:r>
              <a:rPr lang="en-US" altLang="zh-CN" sz="7200" b="1" u="sng" dirty="0">
                <a:latin typeface="微软雅黑（标题）"/>
                <a:sym typeface="+mn-ea"/>
              </a:rPr>
              <a:t>national regulatory authority</a:t>
            </a:r>
            <a:r>
              <a:rPr lang="en-US" altLang="zh-CN" sz="7200" dirty="0">
                <a:latin typeface="微软雅黑（标题）"/>
                <a:sym typeface="+mn-ea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（标题）"/>
                <a:sym typeface="+mn-ea"/>
              </a:rPr>
              <a:t>			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3600" b="0" dirty="0">
              <a:latin typeface="微软雅黑（标题）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Transparency obligations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51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75116" y="1101213"/>
            <a:ext cx="9841230" cy="47593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（标题）"/>
                <a:sym typeface="+mn-ea"/>
              </a:rPr>
              <a:t>			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3600" b="0" dirty="0">
              <a:latin typeface="微软雅黑（标题）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Transparency obligations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mtClean="0"/>
              <a:t>7</a:t>
            </a:fld>
            <a:endParaRPr lang="en-US" altLang="zh-CN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6B00C41-A747-0140-38DB-E677E89FC05F}"/>
              </a:ext>
            </a:extLst>
          </p:cNvPr>
          <p:cNvSpPr/>
          <p:nvPr/>
        </p:nvSpPr>
        <p:spPr>
          <a:xfrm>
            <a:off x="1083459" y="1371601"/>
            <a:ext cx="1557104" cy="141825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</a:t>
            </a:r>
            <a:r>
              <a:rPr lang="sk-SK" sz="2000" b="1" dirty="0"/>
              <a:t>HAT</a:t>
            </a:r>
            <a:r>
              <a:rPr lang="en-US" sz="2000" b="1" dirty="0"/>
              <a:t>?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6943F84-8261-7CF5-7C6F-F03C1B8D40D1}"/>
              </a:ext>
            </a:extLst>
          </p:cNvPr>
          <p:cNvSpPr/>
          <p:nvPr/>
        </p:nvSpPr>
        <p:spPr>
          <a:xfrm>
            <a:off x="3938627" y="1408923"/>
            <a:ext cx="1557104" cy="141825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HOW</a:t>
            </a:r>
            <a:r>
              <a:rPr lang="en-US" sz="2000" b="1" dirty="0"/>
              <a:t>?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EF05D56-3ED3-2A90-B1CB-D69744B15C5C}"/>
              </a:ext>
            </a:extLst>
          </p:cNvPr>
          <p:cNvSpPr/>
          <p:nvPr/>
        </p:nvSpPr>
        <p:spPr>
          <a:xfrm>
            <a:off x="6645507" y="1371599"/>
            <a:ext cx="1725054" cy="149289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HOW OFTEN</a:t>
            </a:r>
            <a:r>
              <a:rPr lang="en-US" sz="2000" b="1" dirty="0"/>
              <a:t>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D1106B4-A24D-3372-E2A4-E14F27904E96}"/>
              </a:ext>
            </a:extLst>
          </p:cNvPr>
          <p:cNvSpPr/>
          <p:nvPr/>
        </p:nvSpPr>
        <p:spPr>
          <a:xfrm>
            <a:off x="9551437" y="1371599"/>
            <a:ext cx="1557104" cy="141825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NRA</a:t>
            </a:r>
            <a:r>
              <a:rPr lang="en-US" sz="2000" b="1" dirty="0"/>
              <a:t>?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EA3218B-4E7B-BF02-0502-81F0ADA824BB}"/>
              </a:ext>
            </a:extLst>
          </p:cNvPr>
          <p:cNvSpPr/>
          <p:nvPr/>
        </p:nvSpPr>
        <p:spPr>
          <a:xfrm>
            <a:off x="4717179" y="3480875"/>
            <a:ext cx="2336764" cy="2057401"/>
          </a:xfrm>
          <a:prstGeom prst="ellipse">
            <a:avLst/>
          </a:prstGeom>
          <a:solidFill>
            <a:srgbClr val="4088C3"/>
          </a:solidFill>
          <a:ln w="38100">
            <a:solidFill>
              <a:srgbClr val="4088C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/>
              <a:t>JOINT APPROACH</a:t>
            </a:r>
          </a:p>
          <a:p>
            <a:pPr algn="ctr"/>
            <a:r>
              <a:rPr lang="en-US" sz="2000" b="1" dirty="0"/>
              <a:t>AGSI platform</a:t>
            </a:r>
          </a:p>
        </p:txBody>
      </p:sp>
    </p:spTree>
    <p:extLst>
      <p:ext uri="{BB962C8B-B14F-4D97-AF65-F5344CB8AC3E}">
        <p14:creationId xmlns:p14="http://schemas.microsoft.com/office/powerpoint/2010/main" val="36637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738120" y="2354671"/>
            <a:ext cx="8381365" cy="704668"/>
          </a:xfrm>
        </p:spPr>
        <p:txBody>
          <a:bodyPr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AGSI transparency platform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zh-CN" dirty="0"/>
              <a:t>3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3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28600" lvl="1">
              <a:lnSpc>
                <a:spcPct val="100000"/>
              </a:lnSpc>
              <a:spcAft>
                <a:spcPts val="600"/>
              </a:spcAft>
            </a:pPr>
            <a:endParaRPr lang="sk-SK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698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05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AGSI transparency platform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en-US" altLang="zh-CN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13A49FF-DF6F-BE71-20C6-392D27FB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69" y="1245658"/>
            <a:ext cx="3982395" cy="1101514"/>
          </a:xfrm>
          <a:prstGeom prst="rect">
            <a:avLst/>
          </a:prstGeom>
        </p:spPr>
      </p:pic>
      <p:pic>
        <p:nvPicPr>
          <p:cNvPr id="12" name="Obrázok 11" descr="Obrázok, na ktorom je text, snímka obrazovky, písmo, voda&#10;&#10;Automaticky generovaný popis">
            <a:extLst>
              <a:ext uri="{FF2B5EF4-FFF2-40B4-BE49-F238E27FC236}">
                <a16:creationId xmlns:a16="http://schemas.microsoft.com/office/drawing/2014/main" id="{795DB9A7-66D9-0231-D32C-287482795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" y="3824385"/>
            <a:ext cx="12192000" cy="1958715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EA34A1D3-906B-C01B-0CEB-CF16CC291FAE}"/>
              </a:ext>
            </a:extLst>
          </p:cNvPr>
          <p:cNvSpPr txBox="1"/>
          <p:nvPr/>
        </p:nvSpPr>
        <p:spPr>
          <a:xfrm>
            <a:off x="1493549" y="2347172"/>
            <a:ext cx="6102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sk-SK" dirty="0">
                <a:hlinkClick r:id="rId4"/>
              </a:rPr>
              <a:t>https://agsi.gie.eu</a:t>
            </a:r>
            <a:endParaRPr lang="sk-SK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US" dirty="0"/>
              <a:t>Storage data covers all the countries of EU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149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RiYzkwMTIzOTA2YTkxZWZjZjY0NDdkODYyYzJlM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419</Words>
  <Application>Microsoft Office PowerPoint</Application>
  <PresentationFormat>Širokouhlá</PresentationFormat>
  <Paragraphs>116</Paragraphs>
  <Slides>15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Calibri</vt:lpstr>
      <vt:lpstr>Open Sans</vt:lpstr>
      <vt:lpstr>Wingdings</vt:lpstr>
      <vt:lpstr>微软雅黑 (标题)</vt:lpstr>
      <vt:lpstr>微软雅黑（标题）</vt:lpstr>
      <vt:lpstr>Office 主题​​</vt:lpstr>
      <vt:lpstr>Transparency obligations: success story of a joint transparency platform of AGSI</vt:lpstr>
      <vt:lpstr>Prezentácia programu PowerPoint</vt:lpstr>
      <vt:lpstr>Transparency obligations</vt:lpstr>
      <vt:lpstr>Transparency obligations </vt:lpstr>
      <vt:lpstr>Transparency obligations </vt:lpstr>
      <vt:lpstr>Transparency obligations </vt:lpstr>
      <vt:lpstr>Transparency obligations </vt:lpstr>
      <vt:lpstr>AGSI transparency platform</vt:lpstr>
      <vt:lpstr>AGSI transparency platform</vt:lpstr>
      <vt:lpstr>AGSI transparency platform</vt:lpstr>
      <vt:lpstr>AGSI transparency platform</vt:lpstr>
      <vt:lpstr>AGSI transparency platform</vt:lpstr>
      <vt:lpstr>Success story</vt:lpstr>
      <vt:lpstr>Success story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AS</cp:lastModifiedBy>
  <cp:revision>731</cp:revision>
  <dcterms:created xsi:type="dcterms:W3CDTF">2019-06-19T02:08:00Z</dcterms:created>
  <dcterms:modified xsi:type="dcterms:W3CDTF">2023-10-03T17:44:20Z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4CCBAA3747634532BDE9C8C56A3C92DE</vt:lpwstr>
  </property>
</Properties>
</file>