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Ex1.xml" ContentType="application/vnd.ms-office.chartex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6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8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6.xml" ContentType="application/vnd.openxmlformats-officedocument.drawingml.chartshapes+xml"/>
  <Override PartName="/ppt/charts/chart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drawings/drawing7.xml" ContentType="application/vnd.openxmlformats-officedocument.drawingml.chartshapes+xml"/>
  <Override PartName="/ppt/charts/chart1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drawings/drawing8.xml" ContentType="application/vnd.openxmlformats-officedocument.drawingml.chartshapes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drawings/drawing9.xml" ContentType="application/vnd.openxmlformats-officedocument.drawingml.chartshapes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charts/chart1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charts/chart1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charts/chart1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8.xml" ContentType="application/vnd.openxmlformats-officedocument.themeOverride+xml"/>
  <Override PartName="/ppt/charts/chart20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79" r:id="rId5"/>
    <p:sldId id="293" r:id="rId6"/>
    <p:sldId id="281" r:id="rId7"/>
    <p:sldId id="297" r:id="rId8"/>
    <p:sldId id="290" r:id="rId9"/>
    <p:sldId id="296" r:id="rId10"/>
    <p:sldId id="292" r:id="rId11"/>
    <p:sldId id="298" r:id="rId12"/>
    <p:sldId id="291" r:id="rId13"/>
    <p:sldId id="300" r:id="rId14"/>
    <p:sldId id="295" r:id="rId15"/>
    <p:sldId id="30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8B9DA"/>
    <a:srgbClr val="72BF44"/>
    <a:srgbClr val="FCDF08"/>
    <a:srgbClr val="FFFF05"/>
    <a:srgbClr val="FFFF6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\\vsrv-w-fs01\shares_fs\U_OaM\06_Projekty\Gas%20balance%2023\Flows%20to%20Europe11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chartUserShapes" Target="../drawings/drawing8.xml"/><Relationship Id="rId4" Type="http://schemas.openxmlformats.org/officeDocument/2006/relationships/oleObject" Target="file:///\\vsrv-w-fs01\shares_fs\U_OaM\06_Projekty\Gas%20balance%2023\Flows%20to%20Europe12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chartUserShapes" Target="../drawings/drawing9.xml"/><Relationship Id="rId4" Type="http://schemas.openxmlformats.org/officeDocument/2006/relationships/oleObject" Target="file:///\\vsrv-w-fs01\shares_fs\U_OaM\06_Projekty\Gas%20balance%2023\Flows%20to%20Europe16(flows%20update%20po%2027.5.2023)%20&#8211;%20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vsrv-w-fs01\shares_fs\U_OaM\06_Projekty\Gas%20balance%2023\Flows%20to%20Europe12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\\vsrv-w-fs01\shares_fs\U_OaM\06_Projekty\Gas%20balance%2023\Flows%20to%20Europe12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\\vsrv-w-fs01\shares_fs\U_OaM\06_Projekty\Gas%20balance%2023\Flows%20to%20Europe12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\\vsrv-w-fs01\shares_fs\U_OaM\06_Projekty\Gas%20balance%2023\Flows%20to%20Europe12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\\vsrv-w-fs01\shares_fs\U_OaM\06_Projekty\Gas%20balance%2023\Flows%20to%20Europe12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\\vsrv-w-fs01\shares_fs\U_OaM\06_Projekty\Gas%20balance%2023\Flows%20to%20Europe12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\\vsrv-w-fs01\shares_fs\U_OaM\06_Projekty\Gas%20balance%2023\Flows%20to%20Europe16(flows%20update%20po%2027.5.2023)%20&#8211;%20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\\vsrv-w-fs01\shares_fs\U_OaM\06_Projekty\Gas%20balance%2023\Flows%20to%20Europe16(flows%20update%20po%2027.5.2023)%20&#8211;%20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\\vsrv-w-fs01\shares_fs\U_OaM\06_Projekty\Gas%20balance%2023\Flows%20to%20Europe11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file:///\\vsrv-w-fs01\shares_fs\U_OaM\06_Projekty\Gas%20balance%2023\Flows%20to%20Europe16(flows%20update%20po%2027.5.2023)%20&#8211;%20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vsrv-w-fs01\shares_fs\U_OaM\06_Projekty\Gas%20balance%2023\Flows%20to%20Europe1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\\vsrv-w-fs01\shares_fs\U_OaM\06_Projekty\Gas%20balance%2023\Flows%20to%20Europe10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vsrv-w-fs01\shares_fs\U_OaM\06_Projekty\Gas%20balance%2023\Flows%20to%20Europe10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vsrv-w-fs01\shares_fs\U_OaM\06_Projekty\Gas%20balance%2023\Archive\Flows%20to%20Europe12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6.xml"/><Relationship Id="rId4" Type="http://schemas.openxmlformats.org/officeDocument/2006/relationships/oleObject" Target="file:///\\vsrv-w-fs01\shares_fs\U_OaM\06_Projekty\Gas%20balance%2023\Flows%20to%20Europe16(flows%20update%20po%2027.5.2023)%20&#8211;%20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5" Type="http://schemas.openxmlformats.org/officeDocument/2006/relationships/chartUserShapes" Target="../drawings/drawing7.xml"/><Relationship Id="rId4" Type="http://schemas.openxmlformats.org/officeDocument/2006/relationships/oleObject" Target="file:///\\vsrv-w-fs01\shares_fs\U_OaM\06_Projekty\Gas%20balance%2023\Flows%20to%20Europe12.xlsx" TargetMode="Externa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6.xml"/><Relationship Id="rId2" Type="http://schemas.microsoft.com/office/2011/relationships/chartStyle" Target="style6.xml"/><Relationship Id="rId1" Type="http://schemas.openxmlformats.org/officeDocument/2006/relationships/oleObject" Target="file:///\\vsrv-w-fs01\shares_fs\U_OaM\06_Projekty\Gas%20balance%2023\Flows%20to%20Europe6.xlsx" TargetMode="External"/><Relationship Id="rId4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Consumption</a:t>
            </a:r>
            <a:r>
              <a:rPr lang="sk-SK" baseline="0"/>
              <a:t> mcm/d</a:t>
            </a:r>
            <a:endParaRPr lang="sk-SK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7.6010388792481787E-2"/>
          <c:y val="3.2541600831510684E-2"/>
          <c:w val="0.90018508572355538"/>
          <c:h val="0.83674293616620044"/>
        </c:manualLayout>
      </c:layout>
      <c:areaChart>
        <c:grouping val="standard"/>
        <c:varyColors val="0"/>
        <c:ser>
          <c:idx val="5"/>
          <c:order val="2"/>
          <c:tx>
            <c:v>2017-2021 range</c:v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cat>
            <c:strRef>
              <c:f>Grafy!$F$122:$Q$122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Grafy!$F$113:$Q$113</c:f>
              <c:numCache>
                <c:formatCode>General</c:formatCode>
                <c:ptCount val="12"/>
                <c:pt idx="0">
                  <c:v>2213.264516129032</c:v>
                </c:pt>
                <c:pt idx="1">
                  <c:v>2110.2285714285713</c:v>
                </c:pt>
                <c:pt idx="2">
                  <c:v>1764.0580645161292</c:v>
                </c:pt>
                <c:pt idx="3">
                  <c:v>1453.8334666666672</c:v>
                </c:pt>
                <c:pt idx="4">
                  <c:v>1065.8527096774194</c:v>
                </c:pt>
                <c:pt idx="5">
                  <c:v>868.83433333333357</c:v>
                </c:pt>
                <c:pt idx="6">
                  <c:v>928.45777419354852</c:v>
                </c:pt>
                <c:pt idx="7">
                  <c:v>863.21258064516132</c:v>
                </c:pt>
                <c:pt idx="8">
                  <c:v>979.34333333333348</c:v>
                </c:pt>
                <c:pt idx="9">
                  <c:v>1249.6321612903225</c:v>
                </c:pt>
                <c:pt idx="10">
                  <c:v>1714.9333333333334</c:v>
                </c:pt>
                <c:pt idx="11">
                  <c:v>1883.4709677419355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9-4981-97D0-A13E12004D28}"/>
            </c:ext>
          </c:extLst>
        </c:ser>
        <c:ser>
          <c:idx val="2"/>
          <c:order val="3"/>
          <c:tx>
            <c:strRef>
              <c:f>Grafy!$E$114</c:f>
              <c:strCache>
                <c:ptCount val="1"/>
                <c:pt idx="0">
                  <c:v>min</c:v>
                </c:pt>
              </c:strCache>
            </c:strRef>
          </c:tx>
          <c:spPr>
            <a:solidFill>
              <a:schemeClr val="bg1"/>
            </a:solidFill>
            <a:ln w="9525">
              <a:solidFill>
                <a:schemeClr val="bg1"/>
              </a:solidFill>
            </a:ln>
            <a:effectLst/>
          </c:spPr>
          <c:cat>
            <c:strRef>
              <c:f>Grafy!$F$122:$Q$122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Grafy!$F$114:$Q$114</c:f>
              <c:numCache>
                <c:formatCode>General</c:formatCode>
                <c:ptCount val="12"/>
                <c:pt idx="0">
                  <c:v>1816.3548387096773</c:v>
                </c:pt>
                <c:pt idx="1">
                  <c:v>1787.7932857142857</c:v>
                </c:pt>
                <c:pt idx="2">
                  <c:v>1435.7709677419355</c:v>
                </c:pt>
                <c:pt idx="3">
                  <c:v>1011.4291000000001</c:v>
                </c:pt>
                <c:pt idx="4">
                  <c:v>860.61290322580646</c:v>
                </c:pt>
                <c:pt idx="5">
                  <c:v>839.84666666666669</c:v>
                </c:pt>
                <c:pt idx="6">
                  <c:v>813.39206451612915</c:v>
                </c:pt>
                <c:pt idx="7">
                  <c:v>762.05235483870956</c:v>
                </c:pt>
                <c:pt idx="8">
                  <c:v>899.19819999999993</c:v>
                </c:pt>
                <c:pt idx="9">
                  <c:v>1157.2154193548388</c:v>
                </c:pt>
                <c:pt idx="10">
                  <c:v>1590.4772666666665</c:v>
                </c:pt>
                <c:pt idx="11">
                  <c:v>1723.0548387096774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439-4981-97D0-A13E12004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59044624"/>
        <c:axId val="659053776"/>
      </c:areaChart>
      <c:lineChart>
        <c:grouping val="standard"/>
        <c:varyColors val="0"/>
        <c:ser>
          <c:idx val="0"/>
          <c:order val="0"/>
          <c:tx>
            <c:v>2022</c:v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cat>
            <c:strRef>
              <c:f>Grafy!$F$122:$Q$122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Grafy!$F$110:$Q$110</c:f>
              <c:numCache>
                <c:formatCode>General</c:formatCode>
                <c:ptCount val="12"/>
                <c:pt idx="0" formatCode="#,##0.00">
                  <c:v>1939.8381612903227</c:v>
                </c:pt>
                <c:pt idx="1">
                  <c:v>1710.8924285714284</c:v>
                </c:pt>
                <c:pt idx="2">
                  <c:v>1534.9963225806448</c:v>
                </c:pt>
                <c:pt idx="3">
                  <c:v>1188.799933333333</c:v>
                </c:pt>
                <c:pt idx="4">
                  <c:v>853.06374193548402</c:v>
                </c:pt>
                <c:pt idx="5">
                  <c:v>798.74073333333354</c:v>
                </c:pt>
                <c:pt idx="6">
                  <c:v>789.45929032258039</c:v>
                </c:pt>
                <c:pt idx="7">
                  <c:v>720.25238709677433</c:v>
                </c:pt>
                <c:pt idx="8">
                  <c:v>832.85086666666655</c:v>
                </c:pt>
                <c:pt idx="9">
                  <c:v>907.77638709677422</c:v>
                </c:pt>
                <c:pt idx="10">
                  <c:v>1267.7971000000002</c:v>
                </c:pt>
                <c:pt idx="11">
                  <c:v>1611.9073548387098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439-4981-97D0-A13E12004D28}"/>
            </c:ext>
          </c:extLst>
        </c:ser>
        <c:ser>
          <c:idx val="1"/>
          <c:order val="1"/>
          <c:tx>
            <c:v>2023 (Jan+Feb act., YTG modelled)</c:v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rgbClr val="72BF4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AC7-4735-86FD-F5D513DFD61D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rgbClr val="72BF44"/>
                </a:solidFill>
                <a:prstDash val="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C439-4981-97D0-A13E12004D28}"/>
              </c:ext>
            </c:extLst>
          </c:dPt>
          <c:cat>
            <c:strRef>
              <c:f>Grafy!$F$122:$Q$122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Grafy!$R$111:$AC$111</c:f>
              <c:numCache>
                <c:formatCode>#,##0.00</c:formatCode>
                <c:ptCount val="12"/>
                <c:pt idx="0">
                  <c:v>1539.88770724293</c:v>
                </c:pt>
                <c:pt idx="1">
                  <c:v>1593.3839976740514</c:v>
                </c:pt>
                <c:pt idx="2" formatCode="General">
                  <c:v>1429.9163953225805</c:v>
                </c:pt>
                <c:pt idx="3" formatCode="General">
                  <c:v>1085.3152359999999</c:v>
                </c:pt>
                <c:pt idx="4" formatCode="General">
                  <c:v>874.95076096774199</c:v>
                </c:pt>
                <c:pt idx="5" formatCode="General">
                  <c:v>771.4613549999998</c:v>
                </c:pt>
                <c:pt idx="6" formatCode="General">
                  <c:v>782.22214838709669</c:v>
                </c:pt>
                <c:pt idx="7" formatCode="General">
                  <c:v>739.26693532258093</c:v>
                </c:pt>
                <c:pt idx="8" formatCode="General">
                  <c:v>855.14726450000001</c:v>
                </c:pt>
                <c:pt idx="9" formatCode="General">
                  <c:v>1082.4570499999995</c:v>
                </c:pt>
                <c:pt idx="10" formatCode="General">
                  <c:v>1491.9817799999998</c:v>
                </c:pt>
                <c:pt idx="11" formatCode="General">
                  <c:v>1638.8288095161283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439-4981-97D0-A13E12004D28}"/>
            </c:ext>
          </c:extLst>
        </c:ser>
        <c:ser>
          <c:idx val="3"/>
          <c:order val="4"/>
          <c:tx>
            <c:strRef>
              <c:f>Grafy!$E$115</c:f>
              <c:strCache>
                <c:ptCount val="1"/>
                <c:pt idx="0">
                  <c:v>2017-2021 avg.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Grafy!$F$122:$Q$122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Grafy!$F$115:$Q$115</c:f>
              <c:numCache>
                <c:formatCode>General</c:formatCode>
                <c:ptCount val="12"/>
                <c:pt idx="0">
                  <c:v>2031.4967032258064</c:v>
                </c:pt>
                <c:pt idx="1">
                  <c:v>1892.1101928571429</c:v>
                </c:pt>
                <c:pt idx="2">
                  <c:v>1584.8571419354837</c:v>
                </c:pt>
                <c:pt idx="3">
                  <c:v>1203.3037200000001</c:v>
                </c:pt>
                <c:pt idx="4">
                  <c:v>970.8489806451613</c:v>
                </c:pt>
                <c:pt idx="5">
                  <c:v>856.11781333333329</c:v>
                </c:pt>
                <c:pt idx="6">
                  <c:v>868.19808387096782</c:v>
                </c:pt>
                <c:pt idx="7">
                  <c:v>820.45314193548381</c:v>
                </c:pt>
                <c:pt idx="8">
                  <c:v>948.85825999999997</c:v>
                </c:pt>
                <c:pt idx="9">
                  <c:v>1200.8070322580645</c:v>
                </c:pt>
                <c:pt idx="10">
                  <c:v>1653.7706600000001</c:v>
                </c:pt>
                <c:pt idx="11">
                  <c:v>1815.7865870967739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439-4981-97D0-A13E12004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9044624"/>
        <c:axId val="659053776"/>
      </c:lineChart>
      <c:catAx>
        <c:axId val="65904462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053776"/>
        <c:crosses val="autoZero"/>
        <c:auto val="1"/>
        <c:lblAlgn val="ctr"/>
        <c:lblOffset val="0"/>
        <c:noMultiLvlLbl val="1"/>
      </c:catAx>
      <c:valAx>
        <c:axId val="659053776"/>
        <c:scaling>
          <c:orientation val="minMax"/>
          <c:max val="2250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65904462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6.321540960264585E-2"/>
          <c:y val="0.75613901373479586"/>
          <c:w val="0.8999999132849984"/>
          <c:h val="8.41979130653424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Supply/demand</a:t>
            </a:r>
            <a:r>
              <a:rPr lang="en-GB" baseline="0" dirty="0"/>
              <a:t> balance</a:t>
            </a:r>
            <a:r>
              <a:rPr lang="sk-SK" baseline="0" dirty="0"/>
              <a:t> in mcm/d + </a:t>
            </a:r>
            <a:r>
              <a:rPr lang="en-GB" baseline="0" dirty="0"/>
              <a:t>storage fill </a:t>
            </a:r>
            <a:r>
              <a:rPr lang="sk-SK" baseline="0" dirty="0"/>
              <a:t>in %</a:t>
            </a:r>
            <a:r>
              <a:rPr lang="en-GB" baseline="0" dirty="0"/>
              <a:t> (base case)</a:t>
            </a:r>
            <a:endParaRPr lang="sk-SK" dirty="0"/>
          </a:p>
        </c:rich>
      </c:tx>
      <c:layout>
        <c:manualLayout>
          <c:xMode val="edge"/>
          <c:yMode val="edge"/>
          <c:x val="0.12449220133052569"/>
          <c:y val="8.79197402243406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5.7603405701098287E-2"/>
          <c:y val="0.1539935220129042"/>
          <c:w val="0.88737207237461424"/>
          <c:h val="0.6890357229558044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Grafy!$E$47</c:f>
              <c:strCache>
                <c:ptCount val="1"/>
                <c:pt idx="0">
                  <c:v>Flows</c:v>
                </c:pt>
              </c:strCache>
            </c:strRef>
          </c:tx>
          <c:spPr>
            <a:solidFill>
              <a:srgbClr val="1A171B"/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Grafy!$F$47:$AC$47</c:f>
              <c:numCache>
                <c:formatCode>General</c:formatCode>
                <c:ptCount val="24"/>
                <c:pt idx="0">
                  <c:v>703.62261273848321</c:v>
                </c:pt>
                <c:pt idx="1">
                  <c:v>760.72698252985867</c:v>
                </c:pt>
                <c:pt idx="2">
                  <c:v>790.28004851495746</c:v>
                </c:pt>
                <c:pt idx="3">
                  <c:v>733.65043752891995</c:v>
                </c:pt>
                <c:pt idx="4">
                  <c:v>701.87040144680486</c:v>
                </c:pt>
                <c:pt idx="5">
                  <c:v>600.24952786614551</c:v>
                </c:pt>
                <c:pt idx="6">
                  <c:v>562.18411789433947</c:v>
                </c:pt>
                <c:pt idx="7">
                  <c:v>552.10556163135163</c:v>
                </c:pt>
                <c:pt idx="8">
                  <c:v>487.300073794235</c:v>
                </c:pt>
                <c:pt idx="9">
                  <c:v>512.46128572207067</c:v>
                </c:pt>
                <c:pt idx="10">
                  <c:v>493.3653229016038</c:v>
                </c:pt>
                <c:pt idx="11">
                  <c:v>540.40308267312867</c:v>
                </c:pt>
                <c:pt idx="12">
                  <c:v>476.12652243254075</c:v>
                </c:pt>
                <c:pt idx="13">
                  <c:v>494.45423609155694</c:v>
                </c:pt>
                <c:pt idx="14">
                  <c:v>496.31921842129145</c:v>
                </c:pt>
                <c:pt idx="15">
                  <c:v>480.84082839820206</c:v>
                </c:pt>
                <c:pt idx="16">
                  <c:v>420.46124922495216</c:v>
                </c:pt>
                <c:pt idx="17">
                  <c:v>440.6910392669518</c:v>
                </c:pt>
                <c:pt idx="18">
                  <c:v>513.78927521665412</c:v>
                </c:pt>
                <c:pt idx="19">
                  <c:v>462.77842709223029</c:v>
                </c:pt>
                <c:pt idx="20">
                  <c:v>475.86141969492814</c:v>
                </c:pt>
                <c:pt idx="21">
                  <c:v>516.44306522875104</c:v>
                </c:pt>
                <c:pt idx="22">
                  <c:v>502.56168792498761</c:v>
                </c:pt>
                <c:pt idx="23">
                  <c:v>551.70327293295622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FC-4511-8150-9B8FA52BFF51}"/>
            </c:ext>
          </c:extLst>
        </c:ser>
        <c:ser>
          <c:idx val="2"/>
          <c:order val="3"/>
          <c:tx>
            <c:strRef>
              <c:f>Grafy!$E$48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72BF44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Grafy!$F$48:$AC$48</c:f>
              <c:numCache>
                <c:formatCode>General</c:formatCode>
                <c:ptCount val="24"/>
                <c:pt idx="0">
                  <c:v>257.62606451612908</c:v>
                </c:pt>
                <c:pt idx="1">
                  <c:v>239.06842857142868</c:v>
                </c:pt>
                <c:pt idx="2">
                  <c:v>234.2352258064515</c:v>
                </c:pt>
                <c:pt idx="3">
                  <c:v>248.41939999999983</c:v>
                </c:pt>
                <c:pt idx="4">
                  <c:v>226.83461290322577</c:v>
                </c:pt>
                <c:pt idx="5">
                  <c:v>210.53993333333335</c:v>
                </c:pt>
                <c:pt idx="6">
                  <c:v>215.08687096774182</c:v>
                </c:pt>
                <c:pt idx="7">
                  <c:v>204.32687096774197</c:v>
                </c:pt>
                <c:pt idx="8">
                  <c:v>235.37703333333329</c:v>
                </c:pt>
                <c:pt idx="9">
                  <c:v>216.63648387096779</c:v>
                </c:pt>
                <c:pt idx="10">
                  <c:v>231.60296666666662</c:v>
                </c:pt>
                <c:pt idx="11">
                  <c:v>238.06877419354839</c:v>
                </c:pt>
                <c:pt idx="12">
                  <c:v>238.4616240046951</c:v>
                </c:pt>
                <c:pt idx="13">
                  <c:v>223.2626589668003</c:v>
                </c:pt>
                <c:pt idx="14">
                  <c:v>218.81697919886565</c:v>
                </c:pt>
                <c:pt idx="15">
                  <c:v>231.07977501035333</c:v>
                </c:pt>
                <c:pt idx="16">
                  <c:v>212.85498959609299</c:v>
                </c:pt>
                <c:pt idx="17">
                  <c:v>198.5919902536956</c:v>
                </c:pt>
                <c:pt idx="18">
                  <c:v>202.23941472716925</c:v>
                </c:pt>
                <c:pt idx="19">
                  <c:v>191.65042085886756</c:v>
                </c:pt>
                <c:pt idx="20">
                  <c:v>220.21344580925151</c:v>
                </c:pt>
                <c:pt idx="21">
                  <c:v>205.05840930639269</c:v>
                </c:pt>
                <c:pt idx="22">
                  <c:v>217.21597785700138</c:v>
                </c:pt>
                <c:pt idx="23">
                  <c:v>223.19422544431154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FC-4511-8150-9B8FA52BFF51}"/>
            </c:ext>
          </c:extLst>
        </c:ser>
        <c:ser>
          <c:idx val="3"/>
          <c:order val="4"/>
          <c:tx>
            <c:strRef>
              <c:f>Grafy!$E$54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rgbClr val="72BF44"/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Grafy!$F$54:$AC$54</c:f>
              <c:numCache>
                <c:formatCode>General</c:formatCode>
                <c:ptCount val="24"/>
                <c:pt idx="0">
                  <c:v>-1939.8381612903227</c:v>
                </c:pt>
                <c:pt idx="1">
                  <c:v>-1710.8924285714284</c:v>
                </c:pt>
                <c:pt idx="2">
                  <c:v>-1534.9963225806448</c:v>
                </c:pt>
                <c:pt idx="3">
                  <c:v>-1188.799933333333</c:v>
                </c:pt>
                <c:pt idx="4">
                  <c:v>-853.06374193548402</c:v>
                </c:pt>
                <c:pt idx="5">
                  <c:v>-798.74073333333354</c:v>
                </c:pt>
                <c:pt idx="6">
                  <c:v>-789.45929032258039</c:v>
                </c:pt>
                <c:pt idx="7">
                  <c:v>-720.25238709677433</c:v>
                </c:pt>
                <c:pt idx="8">
                  <c:v>-832.85086666666655</c:v>
                </c:pt>
                <c:pt idx="9">
                  <c:v>-907.77638709677422</c:v>
                </c:pt>
                <c:pt idx="10">
                  <c:v>-1267.7971000000002</c:v>
                </c:pt>
                <c:pt idx="11">
                  <c:v>-1611.9073548387098</c:v>
                </c:pt>
                <c:pt idx="12">
                  <c:v>-1830.1831193548389</c:v>
                </c:pt>
                <c:pt idx="13">
                  <c:v>-1706.4283623214289</c:v>
                </c:pt>
                <c:pt idx="14">
                  <c:v>-1429.9163953225805</c:v>
                </c:pt>
                <c:pt idx="15">
                  <c:v>-1085.3152359999999</c:v>
                </c:pt>
                <c:pt idx="16">
                  <c:v>-874.95076096774199</c:v>
                </c:pt>
                <c:pt idx="17">
                  <c:v>-771.4613549999998</c:v>
                </c:pt>
                <c:pt idx="18">
                  <c:v>-782.22214838709669</c:v>
                </c:pt>
                <c:pt idx="19">
                  <c:v>-739.26693532258093</c:v>
                </c:pt>
                <c:pt idx="20">
                  <c:v>-855.14726450000001</c:v>
                </c:pt>
                <c:pt idx="21">
                  <c:v>-1082.4570499999995</c:v>
                </c:pt>
                <c:pt idx="22">
                  <c:v>-1491.9817799999998</c:v>
                </c:pt>
                <c:pt idx="23">
                  <c:v>-1638.8288095161283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7FC-4511-8150-9B8FA52BFF51}"/>
            </c:ext>
          </c:extLst>
        </c:ser>
        <c:ser>
          <c:idx val="4"/>
          <c:order val="5"/>
          <c:tx>
            <c:strRef>
              <c:f>Grafy!$E$50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1A171B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Grafy!$F$50:$AC$50</c:f>
              <c:numCache>
                <c:formatCode>General</c:formatCode>
                <c:ptCount val="24"/>
                <c:pt idx="0">
                  <c:v>431.02233242465547</c:v>
                </c:pt>
                <c:pt idx="1">
                  <c:v>378.99451794097922</c:v>
                </c:pt>
                <c:pt idx="2">
                  <c:v>399.22988323489324</c:v>
                </c:pt>
                <c:pt idx="3">
                  <c:v>446.36511017214389</c:v>
                </c:pt>
                <c:pt idx="4">
                  <c:v>404.59528456762075</c:v>
                </c:pt>
                <c:pt idx="5">
                  <c:v>377.29357777777773</c:v>
                </c:pt>
                <c:pt idx="6">
                  <c:v>391.55280357413307</c:v>
                </c:pt>
                <c:pt idx="7">
                  <c:v>351.76317219445707</c:v>
                </c:pt>
                <c:pt idx="8">
                  <c:v>384.89557621283262</c:v>
                </c:pt>
                <c:pt idx="9">
                  <c:v>394.00132136907462</c:v>
                </c:pt>
                <c:pt idx="10">
                  <c:v>462.94408982785603</c:v>
                </c:pt>
                <c:pt idx="11">
                  <c:v>481.1362972891111</c:v>
                </c:pt>
                <c:pt idx="12">
                  <c:v>436.92927457216416</c:v>
                </c:pt>
                <c:pt idx="13">
                  <c:v>458.42790073775996</c:v>
                </c:pt>
                <c:pt idx="14">
                  <c:v>424.20248371952141</c:v>
                </c:pt>
                <c:pt idx="15">
                  <c:v>453.27420108123482</c:v>
                </c:pt>
                <c:pt idx="16">
                  <c:v>411.50437547671169</c:v>
                </c:pt>
                <c:pt idx="17">
                  <c:v>384.20266868686866</c:v>
                </c:pt>
                <c:pt idx="18">
                  <c:v>398.461894483224</c:v>
                </c:pt>
                <c:pt idx="19">
                  <c:v>358.672263103548</c:v>
                </c:pt>
                <c:pt idx="20">
                  <c:v>391.80466712192356</c:v>
                </c:pt>
                <c:pt idx="21">
                  <c:v>400.91041227816555</c:v>
                </c:pt>
                <c:pt idx="22">
                  <c:v>469.85318073694697</c:v>
                </c:pt>
                <c:pt idx="23">
                  <c:v>488.04538819820203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FC-4511-8150-9B8FA52BF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59113200"/>
        <c:axId val="1359115696"/>
        <c:extLst>
          <c:ext xmlns:c15="http://schemas.microsoft.com/office/drawing/2012/chart" uri="{02D57815-91ED-43cb-92C2-25804820EDAC}">
            <c15:filteredBarSeries>
              <c15:ser>
                <c:idx val="6"/>
                <c:order val="1"/>
                <c:tx>
                  <c:strRef>
                    <c:extLst>
                      <c:ext uri="{02D57815-91ED-43cb-92C2-25804820EDAC}">
                        <c15:formulaRef>
                          <c15:sqref>Grafy!$E$51</c15:sqref>
                        </c15:formulaRef>
                      </c:ext>
                    </c:extLst>
                    <c:strCache>
                      <c:ptCount val="1"/>
                      <c:pt idx="0">
                        <c:v>net inj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Grafy!$T$72:$AC$72</c15:sqref>
                        </c15:formulaRef>
                      </c:ext>
                    </c:extLst>
                    <c:numCache>
                      <c:formatCode>[$-41B]mmm\-yy;@</c:formatCode>
                      <c:ptCount val="10"/>
                      <c:pt idx="0">
                        <c:v>44986</c:v>
                      </c:pt>
                      <c:pt idx="1">
                        <c:v>45017</c:v>
                      </c:pt>
                      <c:pt idx="2">
                        <c:v>45047</c:v>
                      </c:pt>
                      <c:pt idx="3">
                        <c:v>45078</c:v>
                      </c:pt>
                      <c:pt idx="4">
                        <c:v>45108</c:v>
                      </c:pt>
                      <c:pt idx="5">
                        <c:v>45139</c:v>
                      </c:pt>
                      <c:pt idx="6">
                        <c:v>45170</c:v>
                      </c:pt>
                      <c:pt idx="7">
                        <c:v>45200</c:v>
                      </c:pt>
                      <c:pt idx="8">
                        <c:v>45231</c:v>
                      </c:pt>
                      <c:pt idx="9">
                        <c:v>45261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Grafy!$F$51:$AC$51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-546.80560351355462</c:v>
                      </c:pt>
                      <c:pt idx="1">
                        <c:v>-317.5938296445338</c:v>
                      </c:pt>
                      <c:pt idx="2">
                        <c:v>-83.242647281538694</c:v>
                      </c:pt>
                      <c:pt idx="3">
                        <c:v>233.45314553990607</c:v>
                      </c:pt>
                      <c:pt idx="4">
                        <c:v>466.1749810692109</c:v>
                      </c:pt>
                      <c:pt idx="5">
                        <c:v>382.54845070422527</c:v>
                      </c:pt>
                      <c:pt idx="6">
                        <c:v>380.72203543843693</c:v>
                      </c:pt>
                      <c:pt idx="7">
                        <c:v>384.99884900802658</c:v>
                      </c:pt>
                      <c:pt idx="8">
                        <c:v>284.71461658841946</c:v>
                      </c:pt>
                      <c:pt idx="9">
                        <c:v>221.00414962895655</c:v>
                      </c:pt>
                      <c:pt idx="10">
                        <c:v>-58.741690140845044</c:v>
                      </c:pt>
                      <c:pt idx="11">
                        <c:v>-312.47775253672569</c:v>
                      </c:pt>
                      <c:pt idx="12">
                        <c:v>-388.35986672724516</c:v>
                      </c:pt>
                      <c:pt idx="13">
                        <c:v>-417.27957746478864</c:v>
                      </c:pt>
                      <c:pt idx="14">
                        <c:v>-182.50837498106921</c:v>
                      </c:pt>
                      <c:pt idx="15">
                        <c:v>79.879568489790302</c:v>
                      </c:pt>
                      <c:pt idx="16">
                        <c:v>169.86985333001479</c:v>
                      </c:pt>
                      <c:pt idx="17">
                        <c:v>252.02434320751632</c:v>
                      </c:pt>
                      <c:pt idx="18">
                        <c:v>332.26843603995064</c:v>
                      </c:pt>
                      <c:pt idx="19">
                        <c:v>273.83417573206492</c:v>
                      </c:pt>
                      <c:pt idx="20">
                        <c:v>232.73226812610324</c:v>
                      </c:pt>
                      <c:pt idx="21">
                        <c:v>39.954836813309782</c:v>
                      </c:pt>
                      <c:pt idx="22">
                        <c:v>-302.35093348106392</c:v>
                      </c:pt>
                      <c:pt idx="23">
                        <c:v>-375.88592294065853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27FC-4511-8150-9B8FA52BFF51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Grafy!$E$46</c:f>
              <c:strCache>
                <c:ptCount val="1"/>
                <c:pt idx="0">
                  <c:v>Fullness %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numFmt formatCode="0%" sourceLinked="0"/>
              <c:spPr>
                <a:solidFill>
                  <a:srgbClr val="D8D8D8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28B9D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27FC-4511-8150-9B8FA52BFF51}"/>
                </c:ext>
              </c:extLst>
            </c:dLbl>
            <c:dLbl>
              <c:idx val="14"/>
              <c:numFmt formatCode="0%" sourceLinked="0"/>
              <c:spPr>
                <a:solidFill>
                  <a:srgbClr val="D8D8D8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28B9D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7FC-4511-8150-9B8FA52BFF51}"/>
                </c:ext>
              </c:extLst>
            </c:dLbl>
            <c:dLbl>
              <c:idx val="16"/>
              <c:layout>
                <c:manualLayout>
                  <c:x val="-2.5588805312347088E-2"/>
                  <c:y val="-9.70873596026695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A5-4BD1-A141-1711383B3E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Grafy!$F$72:$AC$72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Grafy!$F$46:$AC$46</c:f>
              <c:numCache>
                <c:formatCode>0.0%</c:formatCode>
                <c:ptCount val="24"/>
                <c:pt idx="0">
                  <c:v>0.37957322053340625</c:v>
                </c:pt>
                <c:pt idx="1">
                  <c:v>0.29541236660047204</c:v>
                </c:pt>
                <c:pt idx="2">
                  <c:v>0.2680934444823484</c:v>
                </c:pt>
                <c:pt idx="3">
                  <c:v>0.33891884595527266</c:v>
                </c:pt>
                <c:pt idx="4">
                  <c:v>0.47764450588583307</c:v>
                </c:pt>
                <c:pt idx="5">
                  <c:v>0.58521703696392258</c:v>
                </c:pt>
                <c:pt idx="6">
                  <c:v>0.69589154238584916</c:v>
                </c:pt>
                <c:pt idx="7">
                  <c:v>0.80609095040625145</c:v>
                </c:pt>
                <c:pt idx="8">
                  <c:v>0.88704414814783128</c:v>
                </c:pt>
                <c:pt idx="9">
                  <c:v>0.94839728015763647</c:v>
                </c:pt>
                <c:pt idx="10">
                  <c:v>0.92883191805671095</c:v>
                </c:pt>
                <c:pt idx="11">
                  <c:v>0.83257473214520605</c:v>
                </c:pt>
                <c:pt idx="12">
                  <c:v>0.72048671404004894</c:v>
                </c:pt>
                <c:pt idx="13">
                  <c:v>0.60938345385415449</c:v>
                </c:pt>
                <c:pt idx="14">
                  <c:v>0.55694907839811769</c:v>
                </c:pt>
                <c:pt idx="15">
                  <c:v>0.57945798584853447</c:v>
                </c:pt>
                <c:pt idx="16">
                  <c:v>0.62732485442970209</c:v>
                </c:pt>
                <c:pt idx="17">
                  <c:v>0.69834167041607187</c:v>
                </c:pt>
                <c:pt idx="18">
                  <c:v>0.79197011154208885</c:v>
                </c:pt>
                <c:pt idx="19">
                  <c:v>0.86913262299333716</c:v>
                </c:pt>
                <c:pt idx="20">
                  <c:v>0.93471321115895301</c:v>
                </c:pt>
                <c:pt idx="21">
                  <c:v>0.94597190648030083</c:v>
                </c:pt>
                <c:pt idx="22">
                  <c:v>0.86077378500894819</c:v>
                </c:pt>
                <c:pt idx="23">
                  <c:v>0.75485456672389728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27FC-4511-8150-9B8FA52BF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76447"/>
        <c:axId val="204377279"/>
      </c:lineChart>
      <c:scatterChart>
        <c:scatterStyle val="lineMarker"/>
        <c:varyColors val="0"/>
        <c:ser>
          <c:idx val="5"/>
          <c:order val="6"/>
          <c:tx>
            <c:strRef>
              <c:f>Grafy!$E$52</c:f>
              <c:strCache>
                <c:ptCount val="1"/>
                <c:pt idx="0">
                  <c:v>net inj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ADEEE"/>
              </a:solidFill>
              <a:ln w="9525">
                <a:noFill/>
              </a:ln>
              <a:effectLst/>
            </c:spPr>
          </c:marker>
          <c:xVal>
            <c:numRef>
              <c:f>Grafy!$F$72:$AC$72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xVal>
          <c:yVal>
            <c:numRef>
              <c:f>Grafy!$F$52:$AC$52</c:f>
              <c:numCache>
                <c:formatCode>General</c:formatCode>
                <c:ptCount val="24"/>
                <c:pt idx="14" formatCode="0.00">
                  <c:v>-182.50837498106921</c:v>
                </c:pt>
                <c:pt idx="15" formatCode="0.00">
                  <c:v>79.879568489790302</c:v>
                </c:pt>
                <c:pt idx="16" formatCode="0.00">
                  <c:v>169.86985333001479</c:v>
                </c:pt>
                <c:pt idx="17" formatCode="0.00">
                  <c:v>252.02434320751632</c:v>
                </c:pt>
                <c:pt idx="18" formatCode="0.00">
                  <c:v>332.26843603995064</c:v>
                </c:pt>
                <c:pt idx="19" formatCode="0.00">
                  <c:v>273.83417573206492</c:v>
                </c:pt>
                <c:pt idx="20" formatCode="0.00">
                  <c:v>232.73226812610324</c:v>
                </c:pt>
                <c:pt idx="21" formatCode="0.00">
                  <c:v>39.954836813309782</c:v>
                </c:pt>
                <c:pt idx="22" formatCode="0.00">
                  <c:v>-302.35093348106392</c:v>
                </c:pt>
                <c:pt idx="23" formatCode="0.00">
                  <c:v>-375.88592294065853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27FC-4511-8150-9B8FA52BF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113200"/>
        <c:axId val="1359115696"/>
      </c:scatterChart>
      <c:dateAx>
        <c:axId val="204376447"/>
        <c:scaling>
          <c:orientation val="minMax"/>
        </c:scaling>
        <c:delete val="0"/>
        <c:axPos val="b"/>
        <c:numFmt formatCode="[$-41B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4377279"/>
        <c:crosses val="autoZero"/>
        <c:auto val="1"/>
        <c:lblOffset val="100"/>
        <c:baseTimeUnit val="months"/>
      </c:dateAx>
      <c:valAx>
        <c:axId val="2043772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B9DA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4376447"/>
        <c:crosses val="autoZero"/>
        <c:crossBetween val="between"/>
      </c:valAx>
      <c:valAx>
        <c:axId val="1359115696"/>
        <c:scaling>
          <c:orientation val="minMax"/>
          <c:min val="-15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59113200"/>
        <c:crosses val="max"/>
        <c:crossBetween val="between"/>
      </c:valAx>
      <c:dateAx>
        <c:axId val="1359113200"/>
        <c:scaling>
          <c:orientation val="minMax"/>
        </c:scaling>
        <c:delete val="1"/>
        <c:axPos val="b"/>
        <c:numFmt formatCode="[$-41B]mmm\-yy;@" sourceLinked="1"/>
        <c:majorTickMark val="out"/>
        <c:minorTickMark val="none"/>
        <c:tickLblPos val="nextTo"/>
        <c:crossAx val="13591156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92149706583119795"/>
          <c:w val="0.9"/>
          <c:h val="7.411119064662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  <c:userShapes r:id="rId5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Supply/demand</a:t>
            </a:r>
            <a:r>
              <a:rPr lang="en-GB" baseline="0" dirty="0"/>
              <a:t> balance</a:t>
            </a:r>
            <a:r>
              <a:rPr lang="sk-SK" baseline="0" dirty="0"/>
              <a:t> in mcm/d + </a:t>
            </a:r>
            <a:r>
              <a:rPr lang="en-GB" baseline="0" dirty="0"/>
              <a:t>storage fill </a:t>
            </a:r>
            <a:r>
              <a:rPr lang="sk-SK" baseline="0" dirty="0"/>
              <a:t>in % (base </a:t>
            </a:r>
            <a:r>
              <a:rPr lang="sk-SK" baseline="0" dirty="0" err="1"/>
              <a:t>case</a:t>
            </a:r>
            <a:r>
              <a:rPr lang="sk-SK" baseline="0" dirty="0"/>
              <a:t>)</a:t>
            </a:r>
            <a:endParaRPr lang="sk-SK" dirty="0"/>
          </a:p>
        </c:rich>
      </c:tx>
      <c:layout>
        <c:manualLayout>
          <c:xMode val="edge"/>
          <c:yMode val="edge"/>
          <c:x val="0.16675334243845957"/>
          <c:y val="8.792046950738652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5.9175450271133141E-2"/>
          <c:y val="0.11890102162270076"/>
          <c:w val="0.88422798355376531"/>
          <c:h val="0.67432072003365584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Grafy!$E$47</c:f>
              <c:strCache>
                <c:ptCount val="1"/>
                <c:pt idx="0">
                  <c:v>Flows</c:v>
                </c:pt>
              </c:strCache>
            </c:strRef>
          </c:tx>
          <c:spPr>
            <a:solidFill>
              <a:srgbClr val="1A171B"/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Grafy!$F$47:$AC$47</c:f>
              <c:numCache>
                <c:formatCode>General</c:formatCode>
                <c:ptCount val="24"/>
                <c:pt idx="0">
                  <c:v>710.03805221003199</c:v>
                </c:pt>
                <c:pt idx="1">
                  <c:v>767.20705800691644</c:v>
                </c:pt>
                <c:pt idx="2">
                  <c:v>796.76786013516835</c:v>
                </c:pt>
                <c:pt idx="3">
                  <c:v>740.31042739504517</c:v>
                </c:pt>
                <c:pt idx="4">
                  <c:v>708.42651392033781</c:v>
                </c:pt>
                <c:pt idx="5">
                  <c:v>606.7175336874601</c:v>
                </c:pt>
                <c:pt idx="6">
                  <c:v>568.5757545941143</c:v>
                </c:pt>
                <c:pt idx="7">
                  <c:v>558.6158375998325</c:v>
                </c:pt>
                <c:pt idx="8">
                  <c:v>493.75816401727059</c:v>
                </c:pt>
                <c:pt idx="9">
                  <c:v>519.05706617866406</c:v>
                </c:pt>
                <c:pt idx="10">
                  <c:v>499.6505606985196</c:v>
                </c:pt>
                <c:pt idx="11">
                  <c:v>546.9261089149594</c:v>
                </c:pt>
                <c:pt idx="12">
                  <c:v>477.19910957912299</c:v>
                </c:pt>
                <c:pt idx="13">
                  <c:v>496.69713176388382</c:v>
                </c:pt>
                <c:pt idx="14">
                  <c:v>507.55830779595254</c:v>
                </c:pt>
                <c:pt idx="15">
                  <c:v>517.74734057212618</c:v>
                </c:pt>
                <c:pt idx="16">
                  <c:v>441.97147141437779</c:v>
                </c:pt>
                <c:pt idx="17">
                  <c:v>447.90422187035563</c:v>
                </c:pt>
                <c:pt idx="18">
                  <c:v>520.9260886985179</c:v>
                </c:pt>
                <c:pt idx="19">
                  <c:v>470.03387984279948</c:v>
                </c:pt>
                <c:pt idx="20">
                  <c:v>483.06468670005268</c:v>
                </c:pt>
                <c:pt idx="21">
                  <c:v>523.78402246743292</c:v>
                </c:pt>
                <c:pt idx="22">
                  <c:v>509.59210250399212</c:v>
                </c:pt>
                <c:pt idx="23">
                  <c:v>558.97147595687591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D8-4B09-A169-D16B1B0EBDC8}"/>
            </c:ext>
          </c:extLst>
        </c:ser>
        <c:ser>
          <c:idx val="2"/>
          <c:order val="3"/>
          <c:tx>
            <c:strRef>
              <c:f>Grafy!$E$48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72BF44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Grafy!$F$48:$AC$48</c:f>
              <c:numCache>
                <c:formatCode>General</c:formatCode>
                <c:ptCount val="24"/>
                <c:pt idx="0">
                  <c:v>268.58496862571815</c:v>
                </c:pt>
                <c:pt idx="1">
                  <c:v>250.02733268101775</c:v>
                </c:pt>
                <c:pt idx="2">
                  <c:v>245.19412991604057</c:v>
                </c:pt>
                <c:pt idx="3">
                  <c:v>259.3783041095889</c:v>
                </c:pt>
                <c:pt idx="4">
                  <c:v>237.79351701281485</c:v>
                </c:pt>
                <c:pt idx="5">
                  <c:v>221.49883744292242</c:v>
                </c:pt>
                <c:pt idx="6">
                  <c:v>226.04577507733089</c:v>
                </c:pt>
                <c:pt idx="7">
                  <c:v>215.28577507733104</c:v>
                </c:pt>
                <c:pt idx="8">
                  <c:v>246.33593744292236</c:v>
                </c:pt>
                <c:pt idx="9">
                  <c:v>227.59538798055686</c:v>
                </c:pt>
                <c:pt idx="10">
                  <c:v>242.56187077625569</c:v>
                </c:pt>
                <c:pt idx="11">
                  <c:v>249.02767830313746</c:v>
                </c:pt>
                <c:pt idx="12">
                  <c:v>249.42052811428417</c:v>
                </c:pt>
                <c:pt idx="13">
                  <c:v>234.22156307638937</c:v>
                </c:pt>
                <c:pt idx="14">
                  <c:v>229.77588330845472</c:v>
                </c:pt>
                <c:pt idx="15">
                  <c:v>242.0386791199424</c:v>
                </c:pt>
                <c:pt idx="16">
                  <c:v>223.81389370568206</c:v>
                </c:pt>
                <c:pt idx="17">
                  <c:v>209.55089436328467</c:v>
                </c:pt>
                <c:pt idx="18">
                  <c:v>213.19831883675832</c:v>
                </c:pt>
                <c:pt idx="19">
                  <c:v>202.60932496845663</c:v>
                </c:pt>
                <c:pt idx="20">
                  <c:v>231.17234991884058</c:v>
                </c:pt>
                <c:pt idx="21">
                  <c:v>216.01731341598176</c:v>
                </c:pt>
                <c:pt idx="22">
                  <c:v>228.17488196659045</c:v>
                </c:pt>
                <c:pt idx="23">
                  <c:v>234.15312955390061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FD8-4B09-A169-D16B1B0EBDC8}"/>
            </c:ext>
          </c:extLst>
        </c:ser>
        <c:ser>
          <c:idx val="3"/>
          <c:order val="4"/>
          <c:tx>
            <c:strRef>
              <c:f>Grafy!$E$54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rgbClr val="72BF44"/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Grafy!$F$54:$AC$54</c:f>
              <c:numCache>
                <c:formatCode>General</c:formatCode>
                <c:ptCount val="24"/>
                <c:pt idx="0">
                  <c:v>-1939.8381612903227</c:v>
                </c:pt>
                <c:pt idx="1">
                  <c:v>-1710.8924285714284</c:v>
                </c:pt>
                <c:pt idx="2">
                  <c:v>-1534.9963225806448</c:v>
                </c:pt>
                <c:pt idx="3">
                  <c:v>-1188.799933333333</c:v>
                </c:pt>
                <c:pt idx="4">
                  <c:v>-853.06374193548402</c:v>
                </c:pt>
                <c:pt idx="5">
                  <c:v>-798.74073333333354</c:v>
                </c:pt>
                <c:pt idx="6">
                  <c:v>-789.45929032258039</c:v>
                </c:pt>
                <c:pt idx="7">
                  <c:v>-720.25238709677433</c:v>
                </c:pt>
                <c:pt idx="8">
                  <c:v>-832.85086666666655</c:v>
                </c:pt>
                <c:pt idx="9">
                  <c:v>-907.77638709677422</c:v>
                </c:pt>
                <c:pt idx="10">
                  <c:v>-1267.7971000000002</c:v>
                </c:pt>
                <c:pt idx="11">
                  <c:v>-1611.9073548387098</c:v>
                </c:pt>
                <c:pt idx="12">
                  <c:v>-1830.1831193548389</c:v>
                </c:pt>
                <c:pt idx="13">
                  <c:v>-1706.4283623214289</c:v>
                </c:pt>
                <c:pt idx="14">
                  <c:v>-1429.9163953225805</c:v>
                </c:pt>
                <c:pt idx="15">
                  <c:v>-1085.3152359999999</c:v>
                </c:pt>
                <c:pt idx="16">
                  <c:v>-874.95076096774199</c:v>
                </c:pt>
                <c:pt idx="17">
                  <c:v>-771.4613549999998</c:v>
                </c:pt>
                <c:pt idx="18">
                  <c:v>-782.22214838709669</c:v>
                </c:pt>
                <c:pt idx="19">
                  <c:v>-739.26693532258093</c:v>
                </c:pt>
                <c:pt idx="20">
                  <c:v>-855.14726450000001</c:v>
                </c:pt>
                <c:pt idx="21">
                  <c:v>-1082.4570499999995</c:v>
                </c:pt>
                <c:pt idx="22">
                  <c:v>-1491.9817799999998</c:v>
                </c:pt>
                <c:pt idx="23">
                  <c:v>-1638.8288095161283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D8-4B09-A169-D16B1B0EBDC8}"/>
            </c:ext>
          </c:extLst>
        </c:ser>
        <c:ser>
          <c:idx val="4"/>
          <c:order val="5"/>
          <c:tx>
            <c:strRef>
              <c:f>Grafy!$E$50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1A171B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Grafy!$F$50:$AC$50</c:f>
              <c:numCache>
                <c:formatCode>General</c:formatCode>
                <c:ptCount val="24"/>
                <c:pt idx="0">
                  <c:v>420.68553372434019</c:v>
                </c:pt>
                <c:pt idx="1">
                  <c:v>369.24069805194802</c:v>
                </c:pt>
                <c:pt idx="2">
                  <c:v>388.83194428152501</c:v>
                </c:pt>
                <c:pt idx="3">
                  <c:v>435.39738787878775</c:v>
                </c:pt>
                <c:pt idx="4">
                  <c:v>393.76424633431083</c:v>
                </c:pt>
                <c:pt idx="5">
                  <c:v>366.7879212121212</c:v>
                </c:pt>
                <c:pt idx="6">
                  <c:v>379.99945454545468</c:v>
                </c:pt>
                <c:pt idx="7">
                  <c:v>341.73114956011733</c:v>
                </c:pt>
                <c:pt idx="8">
                  <c:v>374.70516363636375</c:v>
                </c:pt>
                <c:pt idx="9">
                  <c:v>383.42719941348975</c:v>
                </c:pt>
                <c:pt idx="10">
                  <c:v>450.73544848484852</c:v>
                </c:pt>
                <c:pt idx="11">
                  <c:v>469.27811436950157</c:v>
                </c:pt>
                <c:pt idx="12">
                  <c:v>425.60469208211146</c:v>
                </c:pt>
                <c:pt idx="13">
                  <c:v>443.74480519480528</c:v>
                </c:pt>
                <c:pt idx="14">
                  <c:v>412.00351906158363</c:v>
                </c:pt>
                <c:pt idx="15">
                  <c:v>464.23363636363632</c:v>
                </c:pt>
                <c:pt idx="16">
                  <c:v>449.52895622895619</c:v>
                </c:pt>
                <c:pt idx="17">
                  <c:v>373.69701212121214</c:v>
                </c:pt>
                <c:pt idx="18">
                  <c:v>386.90854545454562</c:v>
                </c:pt>
                <c:pt idx="19">
                  <c:v>348.64024046920827</c:v>
                </c:pt>
                <c:pt idx="20">
                  <c:v>381.61425454545468</c:v>
                </c:pt>
                <c:pt idx="21">
                  <c:v>390.33629032258068</c:v>
                </c:pt>
                <c:pt idx="22">
                  <c:v>457.64453939393945</c:v>
                </c:pt>
                <c:pt idx="23">
                  <c:v>476.1872052785925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D8-4B09-A169-D16B1B0EB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59113200"/>
        <c:axId val="1359115696"/>
        <c:extLst>
          <c:ext xmlns:c15="http://schemas.microsoft.com/office/drawing/2012/chart" uri="{02D57815-91ED-43cb-92C2-25804820EDAC}">
            <c15:filteredBarSeries>
              <c15:ser>
                <c:idx val="6"/>
                <c:order val="1"/>
                <c:tx>
                  <c:strRef>
                    <c:extLst>
                      <c:ext uri="{02D57815-91ED-43cb-92C2-25804820EDAC}">
                        <c15:formulaRef>
                          <c15:sqref>Grafy!$E$51</c15:sqref>
                        </c15:formulaRef>
                      </c:ext>
                    </c:extLst>
                    <c:strCache>
                      <c:ptCount val="1"/>
                      <c:pt idx="0">
                        <c:v>net inj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Grafy!$T$72:$AC$72</c15:sqref>
                        </c15:formulaRef>
                      </c:ext>
                    </c:extLst>
                    <c:numCache>
                      <c:formatCode>[$-41B]mmm\-yy;@</c:formatCode>
                      <c:ptCount val="10"/>
                      <c:pt idx="0">
                        <c:v>44986</c:v>
                      </c:pt>
                      <c:pt idx="1">
                        <c:v>45017</c:v>
                      </c:pt>
                      <c:pt idx="2">
                        <c:v>45047</c:v>
                      </c:pt>
                      <c:pt idx="3">
                        <c:v>45078</c:v>
                      </c:pt>
                      <c:pt idx="4">
                        <c:v>45108</c:v>
                      </c:pt>
                      <c:pt idx="5">
                        <c:v>45139</c:v>
                      </c:pt>
                      <c:pt idx="6">
                        <c:v>45170</c:v>
                      </c:pt>
                      <c:pt idx="7">
                        <c:v>45200</c:v>
                      </c:pt>
                      <c:pt idx="8">
                        <c:v>45231</c:v>
                      </c:pt>
                      <c:pt idx="9">
                        <c:v>45261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Grafy!$F$51:$AC$51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-528.9436070381231</c:v>
                      </c:pt>
                      <c:pt idx="1">
                        <c:v>-307.11775974025977</c:v>
                      </c:pt>
                      <c:pt idx="2">
                        <c:v>-80.340205278592393</c:v>
                      </c:pt>
                      <c:pt idx="3">
                        <c:v>226.0141818181819</c:v>
                      </c:pt>
                      <c:pt idx="4">
                        <c:v>451.09932551319639</c:v>
                      </c:pt>
                      <c:pt idx="5">
                        <c:v>369.88675757575754</c:v>
                      </c:pt>
                      <c:pt idx="6">
                        <c:v>368.12017595307913</c:v>
                      </c:pt>
                      <c:pt idx="7">
                        <c:v>372.30489736070382</c:v>
                      </c:pt>
                      <c:pt idx="8">
                        <c:v>275.27248484848485</c:v>
                      </c:pt>
                      <c:pt idx="9">
                        <c:v>213.92615835777124</c:v>
                      </c:pt>
                      <c:pt idx="10">
                        <c:v>-56.640999999999984</c:v>
                      </c:pt>
                      <c:pt idx="11">
                        <c:v>-302.09782991202354</c:v>
                      </c:pt>
                      <c:pt idx="12">
                        <c:v>-375.80759530791789</c:v>
                      </c:pt>
                      <c:pt idx="13">
                        <c:v>-403.61412337662335</c:v>
                      </c:pt>
                      <c:pt idx="14">
                        <c:v>-175.49234604105573</c:v>
                      </c:pt>
                      <c:pt idx="15">
                        <c:v>138.44833333333338</c:v>
                      </c:pt>
                      <c:pt idx="16">
                        <c:v>240.36356038127406</c:v>
                      </c:pt>
                      <c:pt idx="17">
                        <c:v>259.69077335485264</c:v>
                      </c:pt>
                      <c:pt idx="18">
                        <c:v>338.81080460272511</c:v>
                      </c:pt>
                      <c:pt idx="19">
                        <c:v>282.01650995788339</c:v>
                      </c:pt>
                      <c:pt idx="20">
                        <c:v>240.70402666434796</c:v>
                      </c:pt>
                      <c:pt idx="21">
                        <c:v>47.680576205995862</c:v>
                      </c:pt>
                      <c:pt idx="22">
                        <c:v>-296.57025613547785</c:v>
                      </c:pt>
                      <c:pt idx="23">
                        <c:v>-369.51699872675931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8FD8-4B09-A169-D16B1B0EBDC8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Grafy!$E$46</c:f>
              <c:strCache>
                <c:ptCount val="1"/>
                <c:pt idx="0">
                  <c:v>Fullness %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numFmt formatCode="0%" sourceLinked="0"/>
              <c:spPr>
                <a:solidFill>
                  <a:srgbClr val="D8D8D8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28B9D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8FD8-4B09-A169-D16B1B0EBDC8}"/>
                </c:ext>
              </c:extLst>
            </c:dLbl>
            <c:dLbl>
              <c:idx val="14"/>
              <c:numFmt formatCode="0%" sourceLinked="0"/>
              <c:spPr>
                <a:solidFill>
                  <a:srgbClr val="D8D8D8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28B9D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8FD8-4B09-A169-D16B1B0EBDC8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Grafy!$F$72:$AC$72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Grafy!$F$46:$AC$46</c:f>
              <c:numCache>
                <c:formatCode>0.0%</c:formatCode>
                <c:ptCount val="24"/>
                <c:pt idx="0">
                  <c:v>0.37954238527604744</c:v>
                </c:pt>
                <c:pt idx="1">
                  <c:v>0.2953314063607887</c:v>
                </c:pt>
                <c:pt idx="2">
                  <c:v>0.26795180486517239</c:v>
                </c:pt>
                <c:pt idx="3">
                  <c:v>0.33873485317111784</c:v>
                </c:pt>
                <c:pt idx="4">
                  <c:v>0.47744938941586912</c:v>
                </c:pt>
                <c:pt idx="5">
                  <c:v>0.58510182100865249</c:v>
                </c:pt>
                <c:pt idx="6">
                  <c:v>0.69585663505799078</c:v>
                </c:pt>
                <c:pt idx="7">
                  <c:v>0.8061231647891629</c:v>
                </c:pt>
                <c:pt idx="8">
                  <c:v>0.88713988330517446</c:v>
                </c:pt>
                <c:pt idx="9">
                  <c:v>0.94846952941042784</c:v>
                </c:pt>
                <c:pt idx="10">
                  <c:v>0.92884776935939739</c:v>
                </c:pt>
                <c:pt idx="11">
                  <c:v>0.8325167537069198</c:v>
                </c:pt>
                <c:pt idx="12">
                  <c:v>0.72043847203173095</c:v>
                </c:pt>
                <c:pt idx="13">
                  <c:v>0.60929718408396982</c:v>
                </c:pt>
                <c:pt idx="14">
                  <c:v>0.55745826287828903</c:v>
                </c:pt>
                <c:pt idx="15">
                  <c:v>0.59570896787130689</c:v>
                </c:pt>
                <c:pt idx="16">
                  <c:v>0.6653607465614213</c:v>
                </c:pt>
                <c:pt idx="17">
                  <c:v>0.74061310280412751</c:v>
                </c:pt>
                <c:pt idx="18">
                  <c:v>0.83879260697928348</c:v>
                </c:pt>
                <c:pt idx="19">
                  <c:v>0.92051444329834342</c:v>
                </c:pt>
                <c:pt idx="20">
                  <c:v>0.99026488121185474</c:v>
                </c:pt>
                <c:pt idx="21">
                  <c:v>1.0040816050798538</c:v>
                </c:pt>
                <c:pt idx="22">
                  <c:v>0.91814243104843019</c:v>
                </c:pt>
                <c:pt idx="23">
                  <c:v>0.81106498479690303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FD8-4B09-A169-D16B1B0EB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76447"/>
        <c:axId val="204377279"/>
      </c:lineChart>
      <c:scatterChart>
        <c:scatterStyle val="lineMarker"/>
        <c:varyColors val="0"/>
        <c:ser>
          <c:idx val="5"/>
          <c:order val="6"/>
          <c:tx>
            <c:strRef>
              <c:f>Grafy!$E$52</c:f>
              <c:strCache>
                <c:ptCount val="1"/>
                <c:pt idx="0">
                  <c:v>net inj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ADEEE"/>
              </a:solidFill>
              <a:ln w="9525">
                <a:noFill/>
              </a:ln>
              <a:effectLst/>
            </c:spPr>
          </c:marker>
          <c:xVal>
            <c:numRef>
              <c:f>Grafy!$F$72:$AC$72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xVal>
          <c:yVal>
            <c:numRef>
              <c:f>Grafy!$F$52:$AC$52</c:f>
              <c:numCache>
                <c:formatCode>General</c:formatCode>
                <c:ptCount val="24"/>
                <c:pt idx="16" formatCode="0.00">
                  <c:v>240.36356038127406</c:v>
                </c:pt>
                <c:pt idx="17" formatCode="0.00">
                  <c:v>259.69077335485264</c:v>
                </c:pt>
                <c:pt idx="18" formatCode="0.00">
                  <c:v>338.81080460272511</c:v>
                </c:pt>
                <c:pt idx="19" formatCode="0.00">
                  <c:v>282.01650995788339</c:v>
                </c:pt>
                <c:pt idx="20" formatCode="0.00">
                  <c:v>240.70402666434796</c:v>
                </c:pt>
                <c:pt idx="21" formatCode="0.00">
                  <c:v>47.680576205995862</c:v>
                </c:pt>
                <c:pt idx="22" formatCode="0.00">
                  <c:v>-296.57025613547785</c:v>
                </c:pt>
                <c:pt idx="23" formatCode="0.00">
                  <c:v>-369.51699872675931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8FD8-4B09-A169-D16B1B0EBD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113200"/>
        <c:axId val="1359115696"/>
      </c:scatterChart>
      <c:dateAx>
        <c:axId val="204376447"/>
        <c:scaling>
          <c:orientation val="minMax"/>
        </c:scaling>
        <c:delete val="0"/>
        <c:axPos val="b"/>
        <c:numFmt formatCode="[$-41B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4377279"/>
        <c:crosses val="autoZero"/>
        <c:auto val="1"/>
        <c:lblOffset val="100"/>
        <c:baseTimeUnit val="months"/>
      </c:dateAx>
      <c:valAx>
        <c:axId val="204377279"/>
        <c:scaling>
          <c:orientation val="minMax"/>
          <c:max val="1.004899999999999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B9DA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4376447"/>
        <c:crosses val="autoZero"/>
        <c:crossBetween val="between"/>
      </c:valAx>
      <c:valAx>
        <c:axId val="1359115696"/>
        <c:scaling>
          <c:orientation val="minMax"/>
          <c:min val="-15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59113200"/>
        <c:crosses val="max"/>
        <c:crossBetween val="between"/>
      </c:valAx>
      <c:dateAx>
        <c:axId val="1359113200"/>
        <c:scaling>
          <c:orientation val="minMax"/>
        </c:scaling>
        <c:delete val="1"/>
        <c:axPos val="b"/>
        <c:numFmt formatCode="[$-41B]mmm\-yy;@" sourceLinked="1"/>
        <c:majorTickMark val="out"/>
        <c:minorTickMark val="none"/>
        <c:tickLblPos val="nextTo"/>
        <c:crossAx val="13591156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9999950487009774E-2"/>
          <c:y val="0.86447144547626797"/>
          <c:w val="0.9"/>
          <c:h val="7.411119064662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  <c:userShapes r:id="rId5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15% demand reduction</a:t>
            </a:r>
          </a:p>
        </c:rich>
      </c:tx>
      <c:layout>
        <c:manualLayout>
          <c:xMode val="edge"/>
          <c:yMode val="edge"/>
          <c:x val="6.791138338248464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0769225721784777"/>
          <c:y val="5.9594729081583399E-2"/>
          <c:w val="0.79433384000811424"/>
          <c:h val="0.77541147845999714"/>
        </c:manualLayout>
      </c:layout>
      <c:lineChart>
        <c:grouping val="standard"/>
        <c:varyColors val="0"/>
        <c:ser>
          <c:idx val="0"/>
          <c:order val="0"/>
          <c:tx>
            <c:strRef>
              <c:f>Grafy!$F$246</c:f>
              <c:strCache>
                <c:ptCount val="1"/>
                <c:pt idx="0">
                  <c:v>High case LNG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0.10163424401183256"/>
                  <c:y val="-2.3217536887442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F1-4374-AFF7-085850587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BF4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Grafy!$G$246:$L$246</c:f>
              <c:numCache>
                <c:formatCode>0.0%</c:formatCode>
                <c:ptCount val="6"/>
                <c:pt idx="0">
                  <c:v>0.75624148460933183</c:v>
                </c:pt>
                <c:pt idx="1">
                  <c:v>0.86719182893250069</c:v>
                </c:pt>
                <c:pt idx="2">
                  <c:v>0.96100379036048</c:v>
                </c:pt>
                <c:pt idx="3">
                  <c:v>1.0450165968476823</c:v>
                </c:pt>
                <c:pt idx="4">
                  <c:v>1.0782659888774671</c:v>
                </c:pt>
                <c:pt idx="5">
                  <c:v>1.0214069533133014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F1-4374-AFF7-08585058709F}"/>
            </c:ext>
          </c:extLst>
        </c:ser>
        <c:ser>
          <c:idx val="1"/>
          <c:order val="1"/>
          <c:tx>
            <c:strRef>
              <c:f>Grafy!$F$247</c:f>
              <c:strCache>
                <c:ptCount val="1"/>
                <c:pt idx="0">
                  <c:v>Base case LNG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A171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Grafy!$G$247:$L$247</c:f>
              <c:numCache>
                <c:formatCode>0.0%</c:formatCode>
                <c:ptCount val="6"/>
                <c:pt idx="0">
                  <c:v>0.74087136417156985</c:v>
                </c:pt>
                <c:pt idx="1">
                  <c:v>0.84669833501548464</c:v>
                </c:pt>
                <c:pt idx="2">
                  <c:v>0.93538692296421</c:v>
                </c:pt>
                <c:pt idx="3">
                  <c:v>1.0142763559721582</c:v>
                </c:pt>
                <c:pt idx="4">
                  <c:v>1.0424023745226889</c:v>
                </c:pt>
                <c:pt idx="5">
                  <c:v>0.98041996547926924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F1-4374-AFF7-08585058709F}"/>
            </c:ext>
          </c:extLst>
        </c:ser>
        <c:ser>
          <c:idx val="2"/>
          <c:order val="2"/>
          <c:tx>
            <c:strRef>
              <c:f>Grafy!$F$248</c:f>
              <c:strCache>
                <c:ptCount val="1"/>
                <c:pt idx="0">
                  <c:v>Low case LNG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Grafy!$G$248:$L$248</c:f>
              <c:numCache>
                <c:formatCode>0.0%</c:formatCode>
                <c:ptCount val="6"/>
                <c:pt idx="0">
                  <c:v>0.72550124373380753</c:v>
                </c:pt>
                <c:pt idx="1">
                  <c:v>0.82620484109846837</c:v>
                </c:pt>
                <c:pt idx="2">
                  <c:v>0.90977005556793955</c:v>
                </c:pt>
                <c:pt idx="3">
                  <c:v>0.98353611509663363</c:v>
                </c:pt>
                <c:pt idx="4">
                  <c:v>1.0065387601679103</c:v>
                </c:pt>
                <c:pt idx="5">
                  <c:v>0.93943297764523659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F1-4374-AFF7-08585058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1098656"/>
        <c:axId val="1911106144"/>
      </c:lineChart>
      <c:dateAx>
        <c:axId val="1911098656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11106144"/>
        <c:crosses val="autoZero"/>
        <c:auto val="1"/>
        <c:lblOffset val="100"/>
        <c:baseTimeUnit val="months"/>
      </c:dateAx>
      <c:valAx>
        <c:axId val="1911106144"/>
        <c:scaling>
          <c:orientation val="minMax"/>
          <c:max val="1.079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11098656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571741032371"/>
          <c:y val="0.91342027219986599"/>
          <c:w val="0.7572856517935258"/>
          <c:h val="8.65797278001338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10% demand reduction</a:t>
            </a:r>
          </a:p>
        </c:rich>
      </c:tx>
      <c:layout>
        <c:manualLayout>
          <c:xMode val="edge"/>
          <c:yMode val="edge"/>
          <c:x val="0.307798556430446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2948776885100255"/>
          <c:y val="9.7638888888888886E-2"/>
          <c:w val="0.79921969451305597"/>
          <c:h val="0.73694470705338555"/>
        </c:manualLayout>
      </c:layout>
      <c:lineChart>
        <c:grouping val="standard"/>
        <c:varyColors val="0"/>
        <c:ser>
          <c:idx val="0"/>
          <c:order val="0"/>
          <c:tx>
            <c:strRef>
              <c:f>Grafy!$F$249</c:f>
              <c:strCache>
                <c:ptCount val="1"/>
                <c:pt idx="0">
                  <c:v>High case LNG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BF4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Grafy!$G$249:$L$249</c:f>
              <c:numCache>
                <c:formatCode>0.0%</c:formatCode>
                <c:ptCount val="6"/>
                <c:pt idx="0">
                  <c:v>0.71371179085383396</c:v>
                </c:pt>
                <c:pt idx="1">
                  <c:v>0.81246360545910501</c:v>
                </c:pt>
                <c:pt idx="2">
                  <c:v>0.89474949038960738</c:v>
                </c:pt>
                <c:pt idx="3">
                  <c:v>0.9654534520344773</c:v>
                </c:pt>
                <c:pt idx="4">
                  <c:v>0.9818355208350793</c:v>
                </c:pt>
                <c:pt idx="5">
                  <c:v>0.90176077284298073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28-458A-B86C-B0B359906CC4}"/>
            </c:ext>
          </c:extLst>
        </c:ser>
        <c:ser>
          <c:idx val="1"/>
          <c:order val="1"/>
          <c:tx>
            <c:strRef>
              <c:f>Grafy!$F$250</c:f>
              <c:strCache>
                <c:ptCount val="1"/>
                <c:pt idx="0">
                  <c:v>Base case LNG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A171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Grafy!$G$250:$L$250</c:f>
              <c:numCache>
                <c:formatCode>0.0%</c:formatCode>
                <c:ptCount val="6"/>
                <c:pt idx="0">
                  <c:v>0.69834167041607187</c:v>
                </c:pt>
                <c:pt idx="1">
                  <c:v>0.79197011154208885</c:v>
                </c:pt>
                <c:pt idx="2">
                  <c:v>0.86913262299333716</c:v>
                </c:pt>
                <c:pt idx="3">
                  <c:v>0.93471321115895301</c:v>
                </c:pt>
                <c:pt idx="4">
                  <c:v>0.94597190648030083</c:v>
                </c:pt>
                <c:pt idx="5">
                  <c:v>0.86077378500894819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28-458A-B86C-B0B359906CC4}"/>
            </c:ext>
          </c:extLst>
        </c:ser>
        <c:ser>
          <c:idx val="2"/>
          <c:order val="2"/>
          <c:tx>
            <c:strRef>
              <c:f>Grafy!$F$251</c:f>
              <c:strCache>
                <c:ptCount val="1"/>
                <c:pt idx="0">
                  <c:v>Low case LNG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Grafy!$G$251:$L$251</c:f>
              <c:numCache>
                <c:formatCode>0.0%</c:formatCode>
                <c:ptCount val="6"/>
                <c:pt idx="0">
                  <c:v>0.68297154997830967</c:v>
                </c:pt>
                <c:pt idx="1">
                  <c:v>0.77147661762507258</c:v>
                </c:pt>
                <c:pt idx="2">
                  <c:v>0.84351575559706671</c:v>
                </c:pt>
                <c:pt idx="3">
                  <c:v>0.90397297028342849</c:v>
                </c:pt>
                <c:pt idx="4">
                  <c:v>0.91010829212552236</c:v>
                </c:pt>
                <c:pt idx="5">
                  <c:v>0.81978679717491554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28-458A-B86C-B0B359906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3600784"/>
        <c:axId val="1923597456"/>
      </c:lineChart>
      <c:dateAx>
        <c:axId val="1923600784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597456"/>
        <c:crosses val="autoZero"/>
        <c:auto val="1"/>
        <c:lblOffset val="100"/>
        <c:baseTimeUnit val="months"/>
      </c:dateAx>
      <c:valAx>
        <c:axId val="1923597456"/>
        <c:scaling>
          <c:orientation val="minMax"/>
          <c:max val="1.0489999999999999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6007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571741032371"/>
          <c:y val="0.90494593069812068"/>
          <c:w val="0.7572856517935258"/>
          <c:h val="9.505406930187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5%</a:t>
            </a:r>
            <a:r>
              <a:rPr lang="sk-SK" baseline="0"/>
              <a:t> demand reduction</a:t>
            </a:r>
            <a:endParaRPr lang="sk-SK"/>
          </a:p>
        </c:rich>
      </c:tx>
      <c:layout>
        <c:manualLayout>
          <c:xMode val="edge"/>
          <c:yMode val="edge"/>
          <c:x val="0.31765266841644801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0613670166229221"/>
          <c:y val="9.7638888888888886E-2"/>
          <c:w val="0.86330774278215228"/>
          <c:h val="0.7410809137463521"/>
        </c:manualLayout>
      </c:layout>
      <c:lineChart>
        <c:grouping val="standard"/>
        <c:varyColors val="0"/>
        <c:ser>
          <c:idx val="0"/>
          <c:order val="0"/>
          <c:tx>
            <c:strRef>
              <c:f>Grafy!$F$252</c:f>
              <c:strCache>
                <c:ptCount val="1"/>
                <c:pt idx="0">
                  <c:v>High case LNG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BF4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Grafy!$G$252:$L$252</c:f>
              <c:numCache>
                <c:formatCode>0.0%</c:formatCode>
                <c:ptCount val="6"/>
                <c:pt idx="0">
                  <c:v>0.67118209709833643</c:v>
                </c:pt>
                <c:pt idx="1">
                  <c:v>0.75773538198570967</c:v>
                </c:pt>
                <c:pt idx="2">
                  <c:v>0.82849519041873498</c:v>
                </c:pt>
                <c:pt idx="3">
                  <c:v>0.88589030722127249</c:v>
                </c:pt>
                <c:pt idx="4">
                  <c:v>0.88540505279269144</c:v>
                </c:pt>
                <c:pt idx="5">
                  <c:v>0.78211459237265979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05-4266-8865-3815A476AFA0}"/>
            </c:ext>
          </c:extLst>
        </c:ser>
        <c:ser>
          <c:idx val="1"/>
          <c:order val="1"/>
          <c:tx>
            <c:strRef>
              <c:f>Grafy!$F$253</c:f>
              <c:strCache>
                <c:ptCount val="1"/>
                <c:pt idx="0">
                  <c:v>Base case LNG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A171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Grafy!$G$253:$L$253</c:f>
              <c:numCache>
                <c:formatCode>0.0%</c:formatCode>
                <c:ptCount val="6"/>
                <c:pt idx="0">
                  <c:v>0.65581197666057423</c:v>
                </c:pt>
                <c:pt idx="1">
                  <c:v>0.7372418880686934</c:v>
                </c:pt>
                <c:pt idx="2">
                  <c:v>0.80287832302246465</c:v>
                </c:pt>
                <c:pt idx="3">
                  <c:v>0.85515006634574819</c:v>
                </c:pt>
                <c:pt idx="4">
                  <c:v>0.84954143843791308</c:v>
                </c:pt>
                <c:pt idx="5">
                  <c:v>0.74112760453862736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05-4266-8865-3815A476AFA0}"/>
            </c:ext>
          </c:extLst>
        </c:ser>
        <c:ser>
          <c:idx val="2"/>
          <c:order val="2"/>
          <c:tx>
            <c:strRef>
              <c:f>Grafy!$F$254</c:f>
              <c:strCache>
                <c:ptCount val="1"/>
                <c:pt idx="0">
                  <c:v>Low case LNG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Grafy!$G$254:$L$254</c:f>
              <c:numCache>
                <c:formatCode>0.0%</c:formatCode>
                <c:ptCount val="6"/>
                <c:pt idx="0">
                  <c:v>0.64044185622281202</c:v>
                </c:pt>
                <c:pt idx="1">
                  <c:v>0.71674839415167702</c:v>
                </c:pt>
                <c:pt idx="2">
                  <c:v>0.77726145562619431</c:v>
                </c:pt>
                <c:pt idx="3">
                  <c:v>0.82440982547022368</c:v>
                </c:pt>
                <c:pt idx="4">
                  <c:v>0.8136778240831346</c:v>
                </c:pt>
                <c:pt idx="5">
                  <c:v>0.70014061670459482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05-4266-8865-3815A476A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8135216"/>
        <c:axId val="1868137296"/>
      </c:lineChart>
      <c:dateAx>
        <c:axId val="1868135216"/>
        <c:scaling>
          <c:orientation val="minMax"/>
        </c:scaling>
        <c:delete val="0"/>
        <c:axPos val="b"/>
        <c:numFmt formatCode="[$-41B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68137296"/>
        <c:crosses val="autoZero"/>
        <c:auto val="1"/>
        <c:lblOffset val="100"/>
        <c:baseTimeUnit val="months"/>
      </c:dateAx>
      <c:valAx>
        <c:axId val="1868137296"/>
        <c:scaling>
          <c:orientation val="minMax"/>
          <c:max val="1.0489999999999999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68135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571741032371"/>
          <c:y val="0.90445255935201319"/>
          <c:w val="0.7572856517935258"/>
          <c:h val="9.0918003768552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15% demand reduction</a:t>
            </a:r>
          </a:p>
        </c:rich>
      </c:tx>
      <c:layout>
        <c:manualLayout>
          <c:xMode val="edge"/>
          <c:yMode val="edge"/>
          <c:x val="6.7911383382484643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0769225721784777"/>
          <c:y val="5.9594729081583399E-2"/>
          <c:w val="0.79433384000811424"/>
          <c:h val="0.78009633601482586"/>
        </c:manualLayout>
      </c:layout>
      <c:lineChart>
        <c:grouping val="standard"/>
        <c:varyColors val="0"/>
        <c:ser>
          <c:idx val="0"/>
          <c:order val="0"/>
          <c:tx>
            <c:strRef>
              <c:f>Grafy!$F$246</c:f>
              <c:strCache>
                <c:ptCount val="1"/>
                <c:pt idx="0">
                  <c:v>High case LNG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Lbls>
            <c:dLbl>
              <c:idx val="3"/>
              <c:layout>
                <c:manualLayout>
                  <c:x val="-0.10163424401183256"/>
                  <c:y val="-2.32175368874421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8F1-4374-AFF7-08585058709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BF4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Grafy!$G$246:$L$246</c:f>
              <c:numCache>
                <c:formatCode>0.0%</c:formatCode>
                <c:ptCount val="6"/>
                <c:pt idx="0">
                  <c:v>0.75624148460933183</c:v>
                </c:pt>
                <c:pt idx="1">
                  <c:v>0.86719182893250069</c:v>
                </c:pt>
                <c:pt idx="2">
                  <c:v>0.96100379036048</c:v>
                </c:pt>
                <c:pt idx="3">
                  <c:v>1.0450165968476823</c:v>
                </c:pt>
                <c:pt idx="4">
                  <c:v>1.0782659888774671</c:v>
                </c:pt>
                <c:pt idx="5">
                  <c:v>1.0214069533133014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8F1-4374-AFF7-08585058709F}"/>
            </c:ext>
          </c:extLst>
        </c:ser>
        <c:ser>
          <c:idx val="1"/>
          <c:order val="1"/>
          <c:tx>
            <c:strRef>
              <c:f>Grafy!$F$247</c:f>
              <c:strCache>
                <c:ptCount val="1"/>
                <c:pt idx="0">
                  <c:v>Base case LNG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A171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Grafy!$G$247:$L$247</c:f>
              <c:numCache>
                <c:formatCode>0.0%</c:formatCode>
                <c:ptCount val="6"/>
                <c:pt idx="0">
                  <c:v>0.74087136417156985</c:v>
                </c:pt>
                <c:pt idx="1">
                  <c:v>0.84669833501548464</c:v>
                </c:pt>
                <c:pt idx="2">
                  <c:v>0.93538692296421</c:v>
                </c:pt>
                <c:pt idx="3">
                  <c:v>1.0142763559721582</c:v>
                </c:pt>
                <c:pt idx="4">
                  <c:v>1.0424023745226889</c:v>
                </c:pt>
                <c:pt idx="5">
                  <c:v>0.98041996547926924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8F1-4374-AFF7-08585058709F}"/>
            </c:ext>
          </c:extLst>
        </c:ser>
        <c:ser>
          <c:idx val="2"/>
          <c:order val="2"/>
          <c:tx>
            <c:strRef>
              <c:f>Grafy!$F$248</c:f>
              <c:strCache>
                <c:ptCount val="1"/>
                <c:pt idx="0">
                  <c:v>Low case LNG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Grafy!$G$248:$L$248</c:f>
              <c:numCache>
                <c:formatCode>0.0%</c:formatCode>
                <c:ptCount val="6"/>
                <c:pt idx="0">
                  <c:v>0.72550124373380753</c:v>
                </c:pt>
                <c:pt idx="1">
                  <c:v>0.82620484109846837</c:v>
                </c:pt>
                <c:pt idx="2">
                  <c:v>0.90977005556793955</c:v>
                </c:pt>
                <c:pt idx="3">
                  <c:v>0.98353611509663363</c:v>
                </c:pt>
                <c:pt idx="4">
                  <c:v>1.0065387601679103</c:v>
                </c:pt>
                <c:pt idx="5">
                  <c:v>0.93943297764523659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F1-4374-AFF7-085850587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1098656"/>
        <c:axId val="1911106144"/>
      </c:lineChart>
      <c:dateAx>
        <c:axId val="1911098656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11106144"/>
        <c:crosses val="autoZero"/>
        <c:auto val="1"/>
        <c:lblOffset val="100"/>
        <c:baseTimeUnit val="months"/>
      </c:dateAx>
      <c:valAx>
        <c:axId val="1911106144"/>
        <c:scaling>
          <c:orientation val="minMax"/>
          <c:max val="1.079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11098656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571741032371"/>
          <c:y val="0.89936619489709801"/>
          <c:w val="0.7572856517935258"/>
          <c:h val="0.100633805102902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10% demand reduction</a:t>
            </a:r>
          </a:p>
        </c:rich>
      </c:tx>
      <c:layout>
        <c:manualLayout>
          <c:xMode val="edge"/>
          <c:yMode val="edge"/>
          <c:x val="0.307798556430446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2948776885100255"/>
          <c:y val="8.3700662930995692E-2"/>
          <c:w val="0.79921969451305597"/>
          <c:h val="0.75088303608567442"/>
        </c:manualLayout>
      </c:layout>
      <c:lineChart>
        <c:grouping val="standard"/>
        <c:varyColors val="0"/>
        <c:ser>
          <c:idx val="0"/>
          <c:order val="0"/>
          <c:tx>
            <c:strRef>
              <c:f>Grafy!$F$249</c:f>
              <c:strCache>
                <c:ptCount val="1"/>
                <c:pt idx="0">
                  <c:v>High case LNG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BF4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Grafy!$G$249:$L$249</c:f>
              <c:numCache>
                <c:formatCode>0.0%</c:formatCode>
                <c:ptCount val="6"/>
                <c:pt idx="0">
                  <c:v>0.71371179085383396</c:v>
                </c:pt>
                <c:pt idx="1">
                  <c:v>0.81246360545910501</c:v>
                </c:pt>
                <c:pt idx="2">
                  <c:v>0.89474949038960738</c:v>
                </c:pt>
                <c:pt idx="3">
                  <c:v>0.9654534520344773</c:v>
                </c:pt>
                <c:pt idx="4">
                  <c:v>0.9818355208350793</c:v>
                </c:pt>
                <c:pt idx="5">
                  <c:v>0.90176077284298073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28-458A-B86C-B0B359906CC4}"/>
            </c:ext>
          </c:extLst>
        </c:ser>
        <c:ser>
          <c:idx val="1"/>
          <c:order val="1"/>
          <c:tx>
            <c:strRef>
              <c:f>Grafy!$F$250</c:f>
              <c:strCache>
                <c:ptCount val="1"/>
                <c:pt idx="0">
                  <c:v>Base case LNG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A171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Grafy!$G$250:$L$250</c:f>
              <c:numCache>
                <c:formatCode>0.0%</c:formatCode>
                <c:ptCount val="6"/>
                <c:pt idx="0">
                  <c:v>0.69834167041607187</c:v>
                </c:pt>
                <c:pt idx="1">
                  <c:v>0.79197011154208885</c:v>
                </c:pt>
                <c:pt idx="2">
                  <c:v>0.86913262299333716</c:v>
                </c:pt>
                <c:pt idx="3">
                  <c:v>0.93471321115895301</c:v>
                </c:pt>
                <c:pt idx="4">
                  <c:v>0.94597190648030083</c:v>
                </c:pt>
                <c:pt idx="5">
                  <c:v>0.86077378500894819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28-458A-B86C-B0B359906CC4}"/>
            </c:ext>
          </c:extLst>
        </c:ser>
        <c:ser>
          <c:idx val="2"/>
          <c:order val="2"/>
          <c:tx>
            <c:strRef>
              <c:f>Grafy!$F$251</c:f>
              <c:strCache>
                <c:ptCount val="1"/>
                <c:pt idx="0">
                  <c:v>Low case LNG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Grafy!$G$251:$L$251</c:f>
              <c:numCache>
                <c:formatCode>0.0%</c:formatCode>
                <c:ptCount val="6"/>
                <c:pt idx="0">
                  <c:v>0.68297154997830967</c:v>
                </c:pt>
                <c:pt idx="1">
                  <c:v>0.77147661762507258</c:v>
                </c:pt>
                <c:pt idx="2">
                  <c:v>0.84351575559706671</c:v>
                </c:pt>
                <c:pt idx="3">
                  <c:v>0.90397297028342849</c:v>
                </c:pt>
                <c:pt idx="4">
                  <c:v>0.91010829212552236</c:v>
                </c:pt>
                <c:pt idx="5">
                  <c:v>0.81978679717491554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F28-458A-B86C-B0B359906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3600784"/>
        <c:axId val="1923597456"/>
      </c:lineChart>
      <c:dateAx>
        <c:axId val="1923600784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597456"/>
        <c:crosses val="autoZero"/>
        <c:auto val="1"/>
        <c:lblOffset val="100"/>
        <c:baseTimeUnit val="months"/>
      </c:dateAx>
      <c:valAx>
        <c:axId val="1923597456"/>
        <c:scaling>
          <c:orientation val="minMax"/>
          <c:max val="1.0489999999999999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600784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571741032371"/>
          <c:y val="0.90494593069812068"/>
          <c:w val="0.7572856517935258"/>
          <c:h val="9.5054069301879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5%</a:t>
            </a:r>
            <a:r>
              <a:rPr lang="sk-SK" baseline="0"/>
              <a:t> demand reduction</a:t>
            </a:r>
            <a:endParaRPr lang="sk-SK"/>
          </a:p>
        </c:rich>
      </c:tx>
      <c:layout>
        <c:manualLayout>
          <c:xMode val="edge"/>
          <c:yMode val="edge"/>
          <c:x val="0.31765266841644801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0613670166229221"/>
          <c:y val="6.4845691217177287E-2"/>
          <c:w val="0.86330774278215228"/>
          <c:h val="0.77387411248103988"/>
        </c:manualLayout>
      </c:layout>
      <c:lineChart>
        <c:grouping val="standard"/>
        <c:varyColors val="0"/>
        <c:ser>
          <c:idx val="0"/>
          <c:order val="0"/>
          <c:tx>
            <c:strRef>
              <c:f>Grafy!$F$252</c:f>
              <c:strCache>
                <c:ptCount val="1"/>
                <c:pt idx="0">
                  <c:v>High case LNG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BF4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Grafy!$G$252:$L$252</c:f>
              <c:numCache>
                <c:formatCode>0.0%</c:formatCode>
                <c:ptCount val="6"/>
                <c:pt idx="0">
                  <c:v>0.67118209709833643</c:v>
                </c:pt>
                <c:pt idx="1">
                  <c:v>0.75773538198570967</c:v>
                </c:pt>
                <c:pt idx="2">
                  <c:v>0.82849519041873498</c:v>
                </c:pt>
                <c:pt idx="3">
                  <c:v>0.88589030722127249</c:v>
                </c:pt>
                <c:pt idx="4">
                  <c:v>0.88540505279269144</c:v>
                </c:pt>
                <c:pt idx="5">
                  <c:v>0.78211459237265979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05-4266-8865-3815A476AFA0}"/>
            </c:ext>
          </c:extLst>
        </c:ser>
        <c:ser>
          <c:idx val="1"/>
          <c:order val="1"/>
          <c:tx>
            <c:strRef>
              <c:f>Grafy!$F$253</c:f>
              <c:strCache>
                <c:ptCount val="1"/>
                <c:pt idx="0">
                  <c:v>Base case LNG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A171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Grafy!$G$253:$L$253</c:f>
              <c:numCache>
                <c:formatCode>0.0%</c:formatCode>
                <c:ptCount val="6"/>
                <c:pt idx="0">
                  <c:v>0.65581197666057423</c:v>
                </c:pt>
                <c:pt idx="1">
                  <c:v>0.7372418880686934</c:v>
                </c:pt>
                <c:pt idx="2">
                  <c:v>0.80287832302246465</c:v>
                </c:pt>
                <c:pt idx="3">
                  <c:v>0.85515006634574819</c:v>
                </c:pt>
                <c:pt idx="4">
                  <c:v>0.84954143843791308</c:v>
                </c:pt>
                <c:pt idx="5">
                  <c:v>0.74112760453862736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05-4266-8865-3815A476AFA0}"/>
            </c:ext>
          </c:extLst>
        </c:ser>
        <c:ser>
          <c:idx val="2"/>
          <c:order val="2"/>
          <c:tx>
            <c:strRef>
              <c:f>Grafy!$F$254</c:f>
              <c:strCache>
                <c:ptCount val="1"/>
                <c:pt idx="0">
                  <c:v>Low case LNG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Grafy!$G$254:$L$254</c:f>
              <c:numCache>
                <c:formatCode>0.0%</c:formatCode>
                <c:ptCount val="6"/>
                <c:pt idx="0">
                  <c:v>0.64044185622281202</c:v>
                </c:pt>
                <c:pt idx="1">
                  <c:v>0.71674839415167702</c:v>
                </c:pt>
                <c:pt idx="2">
                  <c:v>0.77726145562619431</c:v>
                </c:pt>
                <c:pt idx="3">
                  <c:v>0.82440982547022368</c:v>
                </c:pt>
                <c:pt idx="4">
                  <c:v>0.8136778240831346</c:v>
                </c:pt>
                <c:pt idx="5">
                  <c:v>0.70014061670459482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05-4266-8865-3815A476AF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8135216"/>
        <c:axId val="1868137296"/>
      </c:lineChart>
      <c:dateAx>
        <c:axId val="1868135216"/>
        <c:scaling>
          <c:orientation val="minMax"/>
        </c:scaling>
        <c:delete val="0"/>
        <c:axPos val="b"/>
        <c:numFmt formatCode="[$-41B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68137296"/>
        <c:crosses val="autoZero"/>
        <c:auto val="1"/>
        <c:lblOffset val="100"/>
        <c:baseTimeUnit val="months"/>
      </c:dateAx>
      <c:valAx>
        <c:axId val="1868137296"/>
        <c:scaling>
          <c:orientation val="minMax"/>
          <c:max val="1.0489999999999999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68135216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571741032371"/>
          <c:y val="0.90445255935201319"/>
          <c:w val="0.7572856517935258"/>
          <c:h val="9.09180037685523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15% demand reduction</a:t>
            </a:r>
          </a:p>
        </c:rich>
      </c:tx>
      <c:layout>
        <c:manualLayout>
          <c:xMode val="edge"/>
          <c:yMode val="edge"/>
          <c:x val="3.8441523677141391E-3"/>
          <c:y val="9.369416333299336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9.4363109453470359E-2"/>
          <c:y val="3.6737235367372348E-2"/>
          <c:w val="0.78990726143617029"/>
          <c:h val="0.77622760394827806"/>
        </c:manualLayout>
      </c:layout>
      <c:lineChart>
        <c:grouping val="standard"/>
        <c:varyColors val="0"/>
        <c:ser>
          <c:idx val="0"/>
          <c:order val="0"/>
          <c:tx>
            <c:strRef>
              <c:f>Grafy!$F$246</c:f>
              <c:strCache>
                <c:ptCount val="1"/>
                <c:pt idx="0">
                  <c:v>High case LNG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BF4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Grafy!$G$246:$L$246</c:f>
              <c:numCache>
                <c:formatCode>0.0%</c:formatCode>
                <c:ptCount val="6"/>
                <c:pt idx="0">
                  <c:v>0.77227419181753243</c:v>
                </c:pt>
                <c:pt idx="1">
                  <c:v>0.88826683614656232</c:v>
                </c:pt>
                <c:pt idx="2">
                  <c:v>0.98711028910005694</c:v>
                </c:pt>
                <c:pt idx="3">
                  <c:v>1.0758156700456485</c:v>
                </c:pt>
                <c:pt idx="4">
                  <c:v>1.1122467312696678</c:v>
                </c:pt>
                <c:pt idx="5">
                  <c:v>1.0554503196328751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9D-4AF9-AE83-E65AD60688DC}"/>
            </c:ext>
          </c:extLst>
        </c:ser>
        <c:ser>
          <c:idx val="1"/>
          <c:order val="1"/>
          <c:tx>
            <c:strRef>
              <c:f>Grafy!$F$247</c:f>
              <c:strCache>
                <c:ptCount val="1"/>
                <c:pt idx="0">
                  <c:v>Base case LNG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A171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Grafy!$G$247:$L$247</c:f>
              <c:numCache>
                <c:formatCode>0.0%</c:formatCode>
                <c:ptCount val="6"/>
                <c:pt idx="0">
                  <c:v>0.7670055230801619</c:v>
                </c:pt>
                <c:pt idx="1">
                  <c:v>0.87772949867182126</c:v>
                </c:pt>
                <c:pt idx="2">
                  <c:v>0.97130428288794535</c:v>
                </c:pt>
                <c:pt idx="3">
                  <c:v>1.0547409950961664</c:v>
                </c:pt>
                <c:pt idx="4">
                  <c:v>1.085903387582815</c:v>
                </c:pt>
                <c:pt idx="5">
                  <c:v>1.0238383072086521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9D-4AF9-AE83-E65AD60688DC}"/>
            </c:ext>
          </c:extLst>
        </c:ser>
        <c:ser>
          <c:idx val="2"/>
          <c:order val="2"/>
          <c:tx>
            <c:strRef>
              <c:f>Grafy!$F$248</c:f>
              <c:strCache>
                <c:ptCount val="1"/>
                <c:pt idx="0">
                  <c:v>Low case LNG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Grafy!$G$248:$L$248</c:f>
              <c:numCache>
                <c:formatCode>0.0%</c:formatCode>
                <c:ptCount val="6"/>
                <c:pt idx="0">
                  <c:v>0.76173685434279126</c:v>
                </c:pt>
                <c:pt idx="1">
                  <c:v>0.86719216119708009</c:v>
                </c:pt>
                <c:pt idx="2">
                  <c:v>0.95549827667583354</c:v>
                </c:pt>
                <c:pt idx="3">
                  <c:v>1.033666320146684</c:v>
                </c:pt>
                <c:pt idx="4">
                  <c:v>1.059560043895962</c:v>
                </c:pt>
                <c:pt idx="5">
                  <c:v>0.99222629478442848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9D-4AF9-AE83-E65AD60688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11098656"/>
        <c:axId val="1911106144"/>
      </c:lineChart>
      <c:dateAx>
        <c:axId val="1911098656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11106144"/>
        <c:crosses val="autoZero"/>
        <c:auto val="1"/>
        <c:lblOffset val="100"/>
        <c:baseTimeUnit val="months"/>
      </c:dateAx>
      <c:valAx>
        <c:axId val="1911106144"/>
        <c:scaling>
          <c:orientation val="minMax"/>
          <c:max val="1.099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11098656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571741032371"/>
          <c:y val="0.89308975797342882"/>
          <c:w val="0.7572856517935258"/>
          <c:h val="0.106910242026571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10% demand reduction</a:t>
            </a:r>
          </a:p>
        </c:rich>
      </c:tx>
      <c:layout>
        <c:manualLayout>
          <c:xMode val="edge"/>
          <c:yMode val="edge"/>
          <c:x val="9.7759360892647946E-4"/>
          <c:y val="4.799583381045727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2948776885100255"/>
          <c:y val="8.8039853926380446E-2"/>
          <c:w val="0.79921969451305597"/>
          <c:h val="0.72507570681423672"/>
        </c:manualLayout>
      </c:layout>
      <c:lineChart>
        <c:grouping val="standard"/>
        <c:varyColors val="0"/>
        <c:ser>
          <c:idx val="0"/>
          <c:order val="0"/>
          <c:tx>
            <c:strRef>
              <c:f>Grafy!$F$249</c:f>
              <c:strCache>
                <c:ptCount val="1"/>
                <c:pt idx="0">
                  <c:v>High case LNG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BF4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Grafy!$G$249:$L$249</c:f>
              <c:numCache>
                <c:formatCode>0.0%</c:formatCode>
                <c:ptCount val="6"/>
                <c:pt idx="0">
                  <c:v>0.74588177154149815</c:v>
                </c:pt>
                <c:pt idx="1">
                  <c:v>0.84932994445402454</c:v>
                </c:pt>
                <c:pt idx="2">
                  <c:v>0.93632044951045512</c:v>
                </c:pt>
                <c:pt idx="3">
                  <c:v>1.011339556161337</c:v>
                </c:pt>
                <c:pt idx="4">
                  <c:v>1.0304249487667065</c:v>
                </c:pt>
                <c:pt idx="5">
                  <c:v>0.94975444347265359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60B-44B6-B8C2-E17A0063A150}"/>
            </c:ext>
          </c:extLst>
        </c:ser>
        <c:ser>
          <c:idx val="1"/>
          <c:order val="1"/>
          <c:tx>
            <c:strRef>
              <c:f>Grafy!$F$250</c:f>
              <c:strCache>
                <c:ptCount val="1"/>
                <c:pt idx="0">
                  <c:v>Base case LNG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A171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Grafy!$G$250:$L$250</c:f>
              <c:numCache>
                <c:formatCode>0.0%</c:formatCode>
                <c:ptCount val="6"/>
                <c:pt idx="0">
                  <c:v>0.74061310280412751</c:v>
                </c:pt>
                <c:pt idx="1">
                  <c:v>0.83879260697928348</c:v>
                </c:pt>
                <c:pt idx="2">
                  <c:v>0.92051444329834342</c:v>
                </c:pt>
                <c:pt idx="3">
                  <c:v>0.99026488121185474</c:v>
                </c:pt>
                <c:pt idx="4">
                  <c:v>1.0040816050798538</c:v>
                </c:pt>
                <c:pt idx="5">
                  <c:v>0.91814243104843019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60B-44B6-B8C2-E17A0063A150}"/>
            </c:ext>
          </c:extLst>
        </c:ser>
        <c:ser>
          <c:idx val="2"/>
          <c:order val="2"/>
          <c:tx>
            <c:strRef>
              <c:f>Grafy!$F$251</c:f>
              <c:strCache>
                <c:ptCount val="1"/>
                <c:pt idx="0">
                  <c:v>Low case LNG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Grafy!$G$251:$L$251</c:f>
              <c:numCache>
                <c:formatCode>0.0%</c:formatCode>
                <c:ptCount val="6"/>
                <c:pt idx="0">
                  <c:v>0.73534443406675709</c:v>
                </c:pt>
                <c:pt idx="1">
                  <c:v>0.82825526950454242</c:v>
                </c:pt>
                <c:pt idx="2">
                  <c:v>0.90470843708623183</c:v>
                </c:pt>
                <c:pt idx="3">
                  <c:v>0.96919020626237273</c:v>
                </c:pt>
                <c:pt idx="4">
                  <c:v>0.97773826139300113</c:v>
                </c:pt>
                <c:pt idx="5">
                  <c:v>0.88653041862420701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60B-44B6-B8C2-E17A0063A1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923600784"/>
        <c:axId val="1923597456"/>
      </c:lineChart>
      <c:dateAx>
        <c:axId val="1923600784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597456"/>
        <c:crosses val="autoZero"/>
        <c:auto val="1"/>
        <c:lblOffset val="100"/>
        <c:baseTimeUnit val="months"/>
      </c:dateAx>
      <c:valAx>
        <c:axId val="1923597456"/>
        <c:scaling>
          <c:orientation val="minMax"/>
          <c:max val="1.0489999999999999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23600784"/>
        <c:crosses val="autoZero"/>
        <c:crossBetween val="midCat"/>
        <c:majorUnit val="5.000000000000001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571741032371"/>
          <c:y val="0.89787658116983604"/>
          <c:w val="0.7572856517935258"/>
          <c:h val="0.102123418830163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Consumption in bcm</a:t>
            </a:r>
          </a:p>
        </c:rich>
      </c:tx>
      <c:layout>
        <c:manualLayout>
          <c:xMode val="edge"/>
          <c:yMode val="edge"/>
          <c:x val="0.3774897380921285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0218490497999107E-2"/>
          <c:y val="7.0119747304899893E-2"/>
          <c:w val="0.87442262984053976"/>
          <c:h val="0.719568155388628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demandhistory!$HX$89</c:f>
              <c:strCache>
                <c:ptCount val="1"/>
                <c:pt idx="0">
                  <c:v>Hist. consumption</c:v>
                </c:pt>
              </c:strCache>
            </c:strRef>
          </c:tx>
          <c:spPr>
            <a:solidFill>
              <a:srgbClr val="72BF44"/>
            </a:solidFill>
            <a:ln>
              <a:noFill/>
            </a:ln>
            <a:effectLst/>
          </c:spPr>
          <c:invertIfNegative val="0"/>
          <c:cat>
            <c:strRef>
              <c:f>demandhistory!$HW$91:$HW$98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2023F</c:v>
                </c:pt>
              </c:strCache>
            </c:strRef>
          </c:cat>
          <c:val>
            <c:numRef>
              <c:f>demandhistory!$HX$91:$HX$98</c:f>
              <c:numCache>
                <c:formatCode>#\ ##0.0</c:formatCode>
                <c:ptCount val="8"/>
                <c:pt idx="0">
                  <c:v>484706.89999999997</c:v>
                </c:pt>
                <c:pt idx="1">
                  <c:v>472238.19999999995</c:v>
                </c:pt>
                <c:pt idx="2">
                  <c:v>486492.06100000005</c:v>
                </c:pt>
                <c:pt idx="3">
                  <c:v>469983.37799999997</c:v>
                </c:pt>
                <c:pt idx="4">
                  <c:v>491111.84500000003</c:v>
                </c:pt>
                <c:pt idx="5">
                  <c:v>429626.75000000006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94-4FB6-814E-A715E4EB06ED}"/>
            </c:ext>
          </c:extLst>
        </c:ser>
        <c:ser>
          <c:idx val="1"/>
          <c:order val="2"/>
          <c:tx>
            <c:strRef>
              <c:f>demandhistory!$HY$89</c:f>
              <c:strCache>
                <c:ptCount val="1"/>
                <c:pt idx="0">
                  <c:v>AVG -15%</c:v>
                </c:pt>
              </c:strCache>
            </c:strRef>
          </c:tx>
          <c:spPr>
            <a:pattFill prst="wdUpDiag">
              <a:fgClr>
                <a:srgbClr val="72BF4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demandhistory!$HW$91:$HW$98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2023F</c:v>
                </c:pt>
              </c:strCache>
            </c:strRef>
          </c:cat>
          <c:val>
            <c:numRef>
              <c:f>demandhistory!$HY$91:$HY$97</c:f>
              <c:numCache>
                <c:formatCode>General</c:formatCode>
                <c:ptCount val="7"/>
                <c:pt idx="6" formatCode="0.0">
                  <c:v>402559.61541940423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4-4FB6-814E-A715E4EB06ED}"/>
            </c:ext>
          </c:extLst>
        </c:ser>
        <c:ser>
          <c:idx val="2"/>
          <c:order val="3"/>
          <c:tx>
            <c:strRef>
              <c:f>demandhistory!$HZ$89</c:f>
              <c:strCache>
                <c:ptCount val="1"/>
                <c:pt idx="0">
                  <c:v>AVG -10%</c:v>
                </c:pt>
              </c:strCache>
            </c:strRef>
          </c:tx>
          <c:spPr>
            <a:solidFill>
              <a:srgbClr val="1A171B"/>
            </a:solidFill>
            <a:ln>
              <a:noFill/>
            </a:ln>
            <a:effectLst/>
          </c:spPr>
          <c:invertIfNegative val="0"/>
          <c:cat>
            <c:strRef>
              <c:f>demandhistory!$HW$91:$HW$98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2023F</c:v>
                </c:pt>
              </c:strCache>
            </c:strRef>
          </c:cat>
          <c:val>
            <c:numRef>
              <c:f>demandhistory!$HZ$91:$HZ$97</c:f>
              <c:numCache>
                <c:formatCode>General</c:formatCode>
                <c:ptCount val="7"/>
                <c:pt idx="6" formatCode="0.0">
                  <c:v>18247.549679999938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94-4FB6-814E-A715E4EB06ED}"/>
            </c:ext>
          </c:extLst>
        </c:ser>
        <c:ser>
          <c:idx val="3"/>
          <c:order val="4"/>
          <c:tx>
            <c:strRef>
              <c:f>demandhistory!$IA$89</c:f>
              <c:strCache>
                <c:ptCount val="1"/>
                <c:pt idx="0">
                  <c:v>AVG -5%</c:v>
                </c:pt>
              </c:strCache>
            </c:strRef>
          </c:tx>
          <c:spPr>
            <a:solidFill>
              <a:srgbClr val="28B9DA"/>
            </a:solidFill>
            <a:ln>
              <a:noFill/>
            </a:ln>
            <a:effectLst/>
          </c:spPr>
          <c:invertIfNegative val="0"/>
          <c:cat>
            <c:strRef>
              <c:f>demandhistory!$HW$91:$HW$98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2023F</c:v>
                </c:pt>
              </c:strCache>
            </c:strRef>
          </c:cat>
          <c:val>
            <c:numRef>
              <c:f>demandhistory!$IA$91:$IA$97</c:f>
              <c:numCache>
                <c:formatCode>General</c:formatCode>
                <c:ptCount val="7"/>
                <c:pt idx="6" formatCode="0.0">
                  <c:v>18247.549680000055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94-4FB6-814E-A715E4EB06ED}"/>
            </c:ext>
          </c:extLst>
        </c:ser>
        <c:ser>
          <c:idx val="5"/>
          <c:order val="5"/>
          <c:tx>
            <c:strRef>
              <c:f>demandhistory!$ID$89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demandhistory!$HW$91:$HW$98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2023F</c:v>
                </c:pt>
              </c:strCache>
            </c:strRef>
          </c:cat>
          <c:val>
            <c:numRef>
              <c:f>demandhistory!$ID$91:$ID$97</c:f>
              <c:numCache>
                <c:formatCode>#\ ##0.0</c:formatCode>
                <c:ptCount val="7"/>
                <c:pt idx="0">
                  <c:v>484706.89999999997</c:v>
                </c:pt>
                <c:pt idx="1">
                  <c:v>472238.19999999995</c:v>
                </c:pt>
                <c:pt idx="2">
                  <c:v>486492.06100000005</c:v>
                </c:pt>
                <c:pt idx="3">
                  <c:v>469983.37799999997</c:v>
                </c:pt>
                <c:pt idx="4">
                  <c:v>491111.84500000003</c:v>
                </c:pt>
                <c:pt idx="5">
                  <c:v>429626.75000000006</c:v>
                </c:pt>
                <c:pt idx="6">
                  <c:v>439054.71477940422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094-4FB6-814E-A715E4EB0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3718239"/>
        <c:axId val="43721151"/>
      </c:barChart>
      <c:lineChart>
        <c:grouping val="standard"/>
        <c:varyColors val="0"/>
        <c:ser>
          <c:idx val="4"/>
          <c:order val="1"/>
          <c:tx>
            <c:strRef>
              <c:f>demandhistory!$IB$89</c:f>
              <c:strCache>
                <c:ptCount val="1"/>
                <c:pt idx="0">
                  <c:v>AVG 2017-21</c:v>
                </c:pt>
              </c:strCache>
            </c:strRef>
          </c:tx>
          <c:spPr>
            <a:ln w="19050" cap="rnd">
              <a:solidFill>
                <a:schemeClr val="bg1">
                  <a:lumMod val="50000"/>
                </a:schemeClr>
              </a:solidFill>
              <a:prstDash val="dash"/>
              <a:round/>
            </a:ln>
            <a:effectLst/>
          </c:spPr>
          <c:marker>
            <c:symbol val="none"/>
          </c:marker>
          <c:cat>
            <c:strRef>
              <c:f>demandhistory!$HW$91:$HW$98</c:f>
              <c:strCach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2023F</c:v>
                </c:pt>
              </c:strCache>
            </c:strRef>
          </c:cat>
          <c:val>
            <c:numRef>
              <c:f>demandhistory!$IB$91:$IB$97</c:f>
              <c:numCache>
                <c:formatCode>#\ ##0.0</c:formatCode>
                <c:ptCount val="7"/>
                <c:pt idx="0">
                  <c:v>480906.4768</c:v>
                </c:pt>
                <c:pt idx="1">
                  <c:v>480906.4768</c:v>
                </c:pt>
                <c:pt idx="2">
                  <c:v>480906.4768</c:v>
                </c:pt>
                <c:pt idx="3">
                  <c:v>480906.4768</c:v>
                </c:pt>
                <c:pt idx="4">
                  <c:v>480906.4768</c:v>
                </c:pt>
                <c:pt idx="5">
                  <c:v>480906.4768</c:v>
                </c:pt>
                <c:pt idx="6">
                  <c:v>480906.4768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094-4FB6-814E-A715E4EB0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7740320"/>
        <c:axId val="1067741568"/>
      </c:lineChart>
      <c:catAx>
        <c:axId val="43718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721151"/>
        <c:crosses val="autoZero"/>
        <c:auto val="1"/>
        <c:lblAlgn val="ctr"/>
        <c:lblOffset val="100"/>
        <c:noMultiLvlLbl val="0"/>
      </c:catAx>
      <c:valAx>
        <c:axId val="43721151"/>
        <c:scaling>
          <c:orientation val="minMax"/>
          <c:max val="55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43718239"/>
        <c:crosses val="autoZero"/>
        <c:crossBetween val="between"/>
        <c:dispUnits>
          <c:builtInUnit val="thousands"/>
        </c:dispUnits>
      </c:valAx>
      <c:valAx>
        <c:axId val="1067741568"/>
        <c:scaling>
          <c:orientation val="minMax"/>
          <c:max val="55000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067740320"/>
        <c:crosses val="max"/>
        <c:crossBetween val="between"/>
        <c:dispUnits>
          <c:builtInUnit val="thousands"/>
        </c:dispUnits>
      </c:valAx>
      <c:catAx>
        <c:axId val="10677403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6774156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000041701174378E-2"/>
          <c:y val="0.92519894454682527"/>
          <c:w val="0.9"/>
          <c:h val="7.36743859866239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  <c:userShapes r:id="rId5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5%</a:t>
            </a:r>
            <a:r>
              <a:rPr lang="sk-SK" baseline="0"/>
              <a:t> demand reduction</a:t>
            </a:r>
            <a:endParaRPr lang="sk-SK"/>
          </a:p>
        </c:rich>
      </c:tx>
      <c:layout>
        <c:manualLayout>
          <c:xMode val="edge"/>
          <c:yMode val="edge"/>
          <c:x val="0.31765266841644801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12883812254667965"/>
          <c:y val="9.7638888888888886E-2"/>
          <c:w val="0.80251788767662846"/>
          <c:h val="0.72095749364179995"/>
        </c:manualLayout>
      </c:layout>
      <c:lineChart>
        <c:grouping val="standard"/>
        <c:varyColors val="0"/>
        <c:ser>
          <c:idx val="0"/>
          <c:order val="0"/>
          <c:tx>
            <c:strRef>
              <c:f>Grafy!$F$252</c:f>
              <c:strCache>
                <c:ptCount val="1"/>
                <c:pt idx="0">
                  <c:v>High case LNG</c:v>
                </c:pt>
              </c:strCache>
            </c:strRef>
          </c:tx>
          <c:spPr>
            <a:ln w="28575" cap="rnd">
              <a:solidFill>
                <a:srgbClr val="72BF44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72BF44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Grafy!$G$252:$L$252</c:f>
              <c:numCache>
                <c:formatCode>0.0%</c:formatCode>
                <c:ptCount val="6"/>
                <c:pt idx="0">
                  <c:v>0.71948935126546421</c:v>
                </c:pt>
                <c:pt idx="1">
                  <c:v>0.81039305276148721</c:v>
                </c:pt>
                <c:pt idx="2">
                  <c:v>0.88553060992085364</c:v>
                </c:pt>
                <c:pt idx="3">
                  <c:v>0.9468634422770259</c:v>
                </c:pt>
                <c:pt idx="4">
                  <c:v>0.94860316626374541</c:v>
                </c:pt>
                <c:pt idx="5">
                  <c:v>0.84405856731243201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FD1-4389-B0F0-DBE97AA39841}"/>
            </c:ext>
          </c:extLst>
        </c:ser>
        <c:ser>
          <c:idx val="1"/>
          <c:order val="1"/>
          <c:tx>
            <c:strRef>
              <c:f>Grafy!$F$253</c:f>
              <c:strCache>
                <c:ptCount val="1"/>
                <c:pt idx="0">
                  <c:v>Base case LNG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1A171B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Grafy!$G$253:$L$253</c:f>
              <c:numCache>
                <c:formatCode>0.0%</c:formatCode>
                <c:ptCount val="6"/>
                <c:pt idx="0">
                  <c:v>0.71422068252809356</c:v>
                </c:pt>
                <c:pt idx="1">
                  <c:v>0.79985571528674615</c:v>
                </c:pt>
                <c:pt idx="2">
                  <c:v>0.86972460370874205</c:v>
                </c:pt>
                <c:pt idx="3">
                  <c:v>0.92578876732754378</c:v>
                </c:pt>
                <c:pt idx="4">
                  <c:v>0.92225982257689276</c:v>
                </c:pt>
                <c:pt idx="5">
                  <c:v>0.81244655488820883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FD1-4389-B0F0-DBE97AA39841}"/>
            </c:ext>
          </c:extLst>
        </c:ser>
        <c:ser>
          <c:idx val="2"/>
          <c:order val="2"/>
          <c:tx>
            <c:strRef>
              <c:f>Grafy!$F$254</c:f>
              <c:strCache>
                <c:ptCount val="1"/>
                <c:pt idx="0">
                  <c:v>Low case LNG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Grafy!$G$245:$L$245</c:f>
              <c:numCache>
                <c:formatCode>[$-41B]mmm\-yy;@</c:formatCode>
                <c:ptCount val="6"/>
                <c:pt idx="0">
                  <c:v>45078</c:v>
                </c:pt>
                <c:pt idx="1">
                  <c:v>45108</c:v>
                </c:pt>
                <c:pt idx="2">
                  <c:v>45139</c:v>
                </c:pt>
                <c:pt idx="3">
                  <c:v>45170</c:v>
                </c:pt>
                <c:pt idx="4">
                  <c:v>45200</c:v>
                </c:pt>
                <c:pt idx="5">
                  <c:v>45231</c:v>
                </c:pt>
              </c:numCache>
            </c:numRef>
          </c:cat>
          <c:val>
            <c:numRef>
              <c:f>Grafy!$G$254:$L$254</c:f>
              <c:numCache>
                <c:formatCode>0.0%</c:formatCode>
                <c:ptCount val="6"/>
                <c:pt idx="0">
                  <c:v>0.70895201379072303</c:v>
                </c:pt>
                <c:pt idx="1">
                  <c:v>0.78931837781200498</c:v>
                </c:pt>
                <c:pt idx="2">
                  <c:v>0.85391859749663035</c:v>
                </c:pt>
                <c:pt idx="3">
                  <c:v>0.90471409237806155</c:v>
                </c:pt>
                <c:pt idx="4">
                  <c:v>0.89591647889003989</c:v>
                </c:pt>
                <c:pt idx="5">
                  <c:v>0.78083454246398543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D1-4389-B0F0-DBE97AA398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68135216"/>
        <c:axId val="1868137296"/>
      </c:lineChart>
      <c:dateAx>
        <c:axId val="1868135216"/>
        <c:scaling>
          <c:orientation val="minMax"/>
        </c:scaling>
        <c:delete val="0"/>
        <c:axPos val="b"/>
        <c:numFmt formatCode="[$-41B]mmm\-yy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68137296"/>
        <c:crosses val="autoZero"/>
        <c:auto val="1"/>
        <c:lblOffset val="100"/>
        <c:baseTimeUnit val="months"/>
      </c:dateAx>
      <c:valAx>
        <c:axId val="1868137296"/>
        <c:scaling>
          <c:orientation val="minMax"/>
          <c:max val="1.0489999999999999"/>
          <c:min val="0.5500000000000000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8681352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3571741032371"/>
          <c:y val="0.90313802024034717"/>
          <c:w val="0.7572856517935258"/>
          <c:h val="9.22323141330317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Gas price</a:t>
            </a:r>
            <a:r>
              <a:rPr lang="sk-SK" baseline="0"/>
              <a:t> (€/MWh)</a:t>
            </a:r>
            <a:r>
              <a:rPr lang="sk-SK"/>
              <a:t> vs. demand reduction (%)</a:t>
            </a:r>
          </a:p>
        </c:rich>
      </c:tx>
      <c:layout>
        <c:manualLayout>
          <c:xMode val="edge"/>
          <c:yMode val="edge"/>
          <c:x val="0.2889429749435283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8.8402966600958505E-2"/>
          <c:y val="0.1356017060367454"/>
          <c:w val="0.81846038148651468"/>
          <c:h val="0.62184547244094501"/>
        </c:manualLayout>
      </c:layout>
      <c:barChart>
        <c:barDir val="col"/>
        <c:grouping val="clustered"/>
        <c:varyColors val="0"/>
        <c:ser>
          <c:idx val="3"/>
          <c:order val="3"/>
          <c:tx>
            <c:strRef>
              <c:f>'ceny+demand red'!$F$1</c:f>
              <c:strCache>
                <c:ptCount val="1"/>
                <c:pt idx="0">
                  <c:v>2022 demand reduction %</c:v>
                </c:pt>
              </c:strCache>
            </c:strRef>
          </c:tx>
          <c:spPr>
            <a:solidFill>
              <a:srgbClr val="72BF44"/>
            </a:solidFill>
            <a:ln w="222250" cap="sq">
              <a:solidFill>
                <a:srgbClr val="72BF44"/>
              </a:solidFill>
              <a:miter lim="800000"/>
            </a:ln>
            <a:effectLst/>
          </c:spPr>
          <c:invertIfNegative val="0"/>
          <c:cat>
            <c:numRef>
              <c:f>'ceny+demand red'!$B$2:$B$252</c:f>
              <c:numCache>
                <c:formatCode>m/d/yyyy</c:formatCode>
                <c:ptCount val="251"/>
                <c:pt idx="0">
                  <c:v>44565</c:v>
                </c:pt>
                <c:pt idx="1">
                  <c:v>44566</c:v>
                </c:pt>
                <c:pt idx="2">
                  <c:v>44567</c:v>
                </c:pt>
                <c:pt idx="3">
                  <c:v>44568</c:v>
                </c:pt>
                <c:pt idx="4">
                  <c:v>44571</c:v>
                </c:pt>
                <c:pt idx="5">
                  <c:v>44572</c:v>
                </c:pt>
                <c:pt idx="6">
                  <c:v>44573</c:v>
                </c:pt>
                <c:pt idx="7">
                  <c:v>44574</c:v>
                </c:pt>
                <c:pt idx="8">
                  <c:v>44575</c:v>
                </c:pt>
                <c:pt idx="9">
                  <c:v>44578</c:v>
                </c:pt>
                <c:pt idx="10">
                  <c:v>44579</c:v>
                </c:pt>
                <c:pt idx="11">
                  <c:v>44580</c:v>
                </c:pt>
                <c:pt idx="12">
                  <c:v>44581</c:v>
                </c:pt>
                <c:pt idx="13">
                  <c:v>44582</c:v>
                </c:pt>
                <c:pt idx="14">
                  <c:v>44585</c:v>
                </c:pt>
                <c:pt idx="15">
                  <c:v>44586</c:v>
                </c:pt>
                <c:pt idx="16">
                  <c:v>44587</c:v>
                </c:pt>
                <c:pt idx="17">
                  <c:v>44588</c:v>
                </c:pt>
                <c:pt idx="18">
                  <c:v>44589</c:v>
                </c:pt>
                <c:pt idx="19">
                  <c:v>44592</c:v>
                </c:pt>
                <c:pt idx="20">
                  <c:v>44593</c:v>
                </c:pt>
                <c:pt idx="21">
                  <c:v>44594</c:v>
                </c:pt>
                <c:pt idx="22">
                  <c:v>44595</c:v>
                </c:pt>
                <c:pt idx="23">
                  <c:v>44596</c:v>
                </c:pt>
                <c:pt idx="24">
                  <c:v>44599</c:v>
                </c:pt>
                <c:pt idx="25">
                  <c:v>44600</c:v>
                </c:pt>
                <c:pt idx="26">
                  <c:v>44601</c:v>
                </c:pt>
                <c:pt idx="27">
                  <c:v>44602</c:v>
                </c:pt>
                <c:pt idx="28">
                  <c:v>44603</c:v>
                </c:pt>
                <c:pt idx="29">
                  <c:v>44606</c:v>
                </c:pt>
                <c:pt idx="30">
                  <c:v>44607</c:v>
                </c:pt>
                <c:pt idx="31">
                  <c:v>44608</c:v>
                </c:pt>
                <c:pt idx="32">
                  <c:v>44609</c:v>
                </c:pt>
                <c:pt idx="33">
                  <c:v>44610</c:v>
                </c:pt>
                <c:pt idx="34">
                  <c:v>44613</c:v>
                </c:pt>
                <c:pt idx="35">
                  <c:v>44614</c:v>
                </c:pt>
                <c:pt idx="36">
                  <c:v>44615</c:v>
                </c:pt>
                <c:pt idx="37">
                  <c:v>44616</c:v>
                </c:pt>
                <c:pt idx="38">
                  <c:v>44617</c:v>
                </c:pt>
                <c:pt idx="39">
                  <c:v>44620</c:v>
                </c:pt>
                <c:pt idx="40">
                  <c:v>44621</c:v>
                </c:pt>
                <c:pt idx="41">
                  <c:v>44622</c:v>
                </c:pt>
                <c:pt idx="42">
                  <c:v>44623</c:v>
                </c:pt>
                <c:pt idx="43">
                  <c:v>44624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44634</c:v>
                </c:pt>
                <c:pt idx="50">
                  <c:v>44635</c:v>
                </c:pt>
                <c:pt idx="51">
                  <c:v>44636</c:v>
                </c:pt>
                <c:pt idx="52">
                  <c:v>44637</c:v>
                </c:pt>
                <c:pt idx="53">
                  <c:v>44638</c:v>
                </c:pt>
                <c:pt idx="54">
                  <c:v>44641</c:v>
                </c:pt>
                <c:pt idx="55">
                  <c:v>44642</c:v>
                </c:pt>
                <c:pt idx="56">
                  <c:v>44643</c:v>
                </c:pt>
                <c:pt idx="57">
                  <c:v>44644</c:v>
                </c:pt>
                <c:pt idx="58">
                  <c:v>44645</c:v>
                </c:pt>
                <c:pt idx="59">
                  <c:v>44648</c:v>
                </c:pt>
                <c:pt idx="60">
                  <c:v>44649</c:v>
                </c:pt>
                <c:pt idx="61">
                  <c:v>44650</c:v>
                </c:pt>
                <c:pt idx="62">
                  <c:v>44651</c:v>
                </c:pt>
                <c:pt idx="63">
                  <c:v>44652</c:v>
                </c:pt>
                <c:pt idx="64">
                  <c:v>44655</c:v>
                </c:pt>
                <c:pt idx="65">
                  <c:v>44656</c:v>
                </c:pt>
                <c:pt idx="66">
                  <c:v>44657</c:v>
                </c:pt>
                <c:pt idx="67">
                  <c:v>44658</c:v>
                </c:pt>
                <c:pt idx="68">
                  <c:v>44659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44670</c:v>
                </c:pt>
                <c:pt idx="74">
                  <c:v>44671</c:v>
                </c:pt>
                <c:pt idx="75">
                  <c:v>44672</c:v>
                </c:pt>
                <c:pt idx="76">
                  <c:v>44673</c:v>
                </c:pt>
                <c:pt idx="77">
                  <c:v>44676</c:v>
                </c:pt>
                <c:pt idx="78">
                  <c:v>44677</c:v>
                </c:pt>
                <c:pt idx="79">
                  <c:v>44678</c:v>
                </c:pt>
                <c:pt idx="80">
                  <c:v>44679</c:v>
                </c:pt>
                <c:pt idx="81">
                  <c:v>44680</c:v>
                </c:pt>
                <c:pt idx="82">
                  <c:v>44684</c:v>
                </c:pt>
                <c:pt idx="83">
                  <c:v>44685</c:v>
                </c:pt>
                <c:pt idx="84">
                  <c:v>44686</c:v>
                </c:pt>
                <c:pt idx="85">
                  <c:v>44687</c:v>
                </c:pt>
                <c:pt idx="86">
                  <c:v>44690</c:v>
                </c:pt>
                <c:pt idx="87">
                  <c:v>44691</c:v>
                </c:pt>
                <c:pt idx="88">
                  <c:v>44692</c:v>
                </c:pt>
                <c:pt idx="89">
                  <c:v>44693</c:v>
                </c:pt>
                <c:pt idx="90">
                  <c:v>44694</c:v>
                </c:pt>
                <c:pt idx="91">
                  <c:v>44697</c:v>
                </c:pt>
                <c:pt idx="92">
                  <c:v>44698</c:v>
                </c:pt>
                <c:pt idx="93">
                  <c:v>44699</c:v>
                </c:pt>
                <c:pt idx="94">
                  <c:v>44700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44718</c:v>
                </c:pt>
                <c:pt idx="105">
                  <c:v>44719</c:v>
                </c:pt>
                <c:pt idx="106">
                  <c:v>44720</c:v>
                </c:pt>
                <c:pt idx="107">
                  <c:v>44721</c:v>
                </c:pt>
                <c:pt idx="108">
                  <c:v>44722</c:v>
                </c:pt>
                <c:pt idx="109">
                  <c:v>44725</c:v>
                </c:pt>
                <c:pt idx="110">
                  <c:v>44726</c:v>
                </c:pt>
                <c:pt idx="111">
                  <c:v>44727</c:v>
                </c:pt>
                <c:pt idx="112">
                  <c:v>44728</c:v>
                </c:pt>
                <c:pt idx="113">
                  <c:v>44729</c:v>
                </c:pt>
                <c:pt idx="114">
                  <c:v>44732</c:v>
                </c:pt>
                <c:pt idx="115">
                  <c:v>44733</c:v>
                </c:pt>
                <c:pt idx="116">
                  <c:v>44734</c:v>
                </c:pt>
                <c:pt idx="117">
                  <c:v>44735</c:v>
                </c:pt>
                <c:pt idx="118">
                  <c:v>44736</c:v>
                </c:pt>
                <c:pt idx="119">
                  <c:v>44739</c:v>
                </c:pt>
                <c:pt idx="120">
                  <c:v>44740</c:v>
                </c:pt>
                <c:pt idx="121">
                  <c:v>44741</c:v>
                </c:pt>
                <c:pt idx="122">
                  <c:v>44742</c:v>
                </c:pt>
                <c:pt idx="123">
                  <c:v>44743</c:v>
                </c:pt>
                <c:pt idx="124">
                  <c:v>44746</c:v>
                </c:pt>
                <c:pt idx="125">
                  <c:v>44747</c:v>
                </c:pt>
                <c:pt idx="126">
                  <c:v>44748</c:v>
                </c:pt>
                <c:pt idx="127">
                  <c:v>44749</c:v>
                </c:pt>
                <c:pt idx="128">
                  <c:v>44750</c:v>
                </c:pt>
                <c:pt idx="129">
                  <c:v>44753</c:v>
                </c:pt>
                <c:pt idx="130">
                  <c:v>44754</c:v>
                </c:pt>
                <c:pt idx="131">
                  <c:v>44755</c:v>
                </c:pt>
                <c:pt idx="132">
                  <c:v>44756</c:v>
                </c:pt>
                <c:pt idx="133">
                  <c:v>44757</c:v>
                </c:pt>
                <c:pt idx="134">
                  <c:v>44760</c:v>
                </c:pt>
                <c:pt idx="135">
                  <c:v>44761</c:v>
                </c:pt>
                <c:pt idx="136">
                  <c:v>44762</c:v>
                </c:pt>
                <c:pt idx="137">
                  <c:v>44763</c:v>
                </c:pt>
                <c:pt idx="138">
                  <c:v>44764</c:v>
                </c:pt>
                <c:pt idx="139">
                  <c:v>44767</c:v>
                </c:pt>
                <c:pt idx="140">
                  <c:v>44768</c:v>
                </c:pt>
                <c:pt idx="141">
                  <c:v>44769</c:v>
                </c:pt>
                <c:pt idx="142">
                  <c:v>44770</c:v>
                </c:pt>
                <c:pt idx="143">
                  <c:v>44771</c:v>
                </c:pt>
                <c:pt idx="144">
                  <c:v>44774</c:v>
                </c:pt>
                <c:pt idx="145">
                  <c:v>44775</c:v>
                </c:pt>
                <c:pt idx="146">
                  <c:v>44776</c:v>
                </c:pt>
                <c:pt idx="147">
                  <c:v>44777</c:v>
                </c:pt>
                <c:pt idx="148">
                  <c:v>44778</c:v>
                </c:pt>
                <c:pt idx="149">
                  <c:v>44781</c:v>
                </c:pt>
                <c:pt idx="150">
                  <c:v>44782</c:v>
                </c:pt>
                <c:pt idx="151">
                  <c:v>44783</c:v>
                </c:pt>
                <c:pt idx="152">
                  <c:v>44784</c:v>
                </c:pt>
                <c:pt idx="153">
                  <c:v>44785</c:v>
                </c:pt>
                <c:pt idx="154">
                  <c:v>44788</c:v>
                </c:pt>
                <c:pt idx="155">
                  <c:v>44789</c:v>
                </c:pt>
                <c:pt idx="156">
                  <c:v>44790</c:v>
                </c:pt>
                <c:pt idx="157">
                  <c:v>44791</c:v>
                </c:pt>
                <c:pt idx="158">
                  <c:v>44792</c:v>
                </c:pt>
                <c:pt idx="159">
                  <c:v>44795</c:v>
                </c:pt>
                <c:pt idx="160">
                  <c:v>44796</c:v>
                </c:pt>
                <c:pt idx="161">
                  <c:v>44797</c:v>
                </c:pt>
                <c:pt idx="162">
                  <c:v>44798</c:v>
                </c:pt>
                <c:pt idx="163">
                  <c:v>44799</c:v>
                </c:pt>
                <c:pt idx="164">
                  <c:v>44803</c:v>
                </c:pt>
                <c:pt idx="165">
                  <c:v>44804</c:v>
                </c:pt>
                <c:pt idx="166">
                  <c:v>44805</c:v>
                </c:pt>
                <c:pt idx="167">
                  <c:v>44806</c:v>
                </c:pt>
                <c:pt idx="168">
                  <c:v>44809</c:v>
                </c:pt>
                <c:pt idx="169">
                  <c:v>44810</c:v>
                </c:pt>
                <c:pt idx="170">
                  <c:v>44811</c:v>
                </c:pt>
                <c:pt idx="171">
                  <c:v>44812</c:v>
                </c:pt>
                <c:pt idx="172">
                  <c:v>44813</c:v>
                </c:pt>
                <c:pt idx="173">
                  <c:v>44816</c:v>
                </c:pt>
                <c:pt idx="174">
                  <c:v>44817</c:v>
                </c:pt>
                <c:pt idx="175">
                  <c:v>44818</c:v>
                </c:pt>
                <c:pt idx="176">
                  <c:v>44819</c:v>
                </c:pt>
                <c:pt idx="177">
                  <c:v>44820</c:v>
                </c:pt>
                <c:pt idx="178">
                  <c:v>44823</c:v>
                </c:pt>
                <c:pt idx="179">
                  <c:v>44824</c:v>
                </c:pt>
                <c:pt idx="180">
                  <c:v>44825</c:v>
                </c:pt>
                <c:pt idx="181">
                  <c:v>44826</c:v>
                </c:pt>
                <c:pt idx="182">
                  <c:v>44827</c:v>
                </c:pt>
                <c:pt idx="183">
                  <c:v>44830</c:v>
                </c:pt>
                <c:pt idx="184">
                  <c:v>44831</c:v>
                </c:pt>
                <c:pt idx="185">
                  <c:v>44832</c:v>
                </c:pt>
                <c:pt idx="186">
                  <c:v>44833</c:v>
                </c:pt>
                <c:pt idx="187">
                  <c:v>44834</c:v>
                </c:pt>
                <c:pt idx="188">
                  <c:v>44837</c:v>
                </c:pt>
                <c:pt idx="189">
                  <c:v>44838</c:v>
                </c:pt>
                <c:pt idx="190">
                  <c:v>44839</c:v>
                </c:pt>
                <c:pt idx="191">
                  <c:v>44840</c:v>
                </c:pt>
                <c:pt idx="192">
                  <c:v>44841</c:v>
                </c:pt>
                <c:pt idx="193">
                  <c:v>44844</c:v>
                </c:pt>
                <c:pt idx="194">
                  <c:v>44845</c:v>
                </c:pt>
                <c:pt idx="195">
                  <c:v>44846</c:v>
                </c:pt>
                <c:pt idx="196">
                  <c:v>44847</c:v>
                </c:pt>
                <c:pt idx="197">
                  <c:v>44848</c:v>
                </c:pt>
                <c:pt idx="198">
                  <c:v>44851</c:v>
                </c:pt>
                <c:pt idx="199">
                  <c:v>44852</c:v>
                </c:pt>
                <c:pt idx="200">
                  <c:v>44853</c:v>
                </c:pt>
                <c:pt idx="201">
                  <c:v>44854</c:v>
                </c:pt>
                <c:pt idx="202">
                  <c:v>44855</c:v>
                </c:pt>
                <c:pt idx="203">
                  <c:v>44858</c:v>
                </c:pt>
                <c:pt idx="204">
                  <c:v>44859</c:v>
                </c:pt>
                <c:pt idx="205">
                  <c:v>44860</c:v>
                </c:pt>
                <c:pt idx="206">
                  <c:v>44861</c:v>
                </c:pt>
                <c:pt idx="207">
                  <c:v>44862</c:v>
                </c:pt>
                <c:pt idx="208">
                  <c:v>44865</c:v>
                </c:pt>
                <c:pt idx="209">
                  <c:v>44866</c:v>
                </c:pt>
                <c:pt idx="210">
                  <c:v>44867</c:v>
                </c:pt>
                <c:pt idx="211">
                  <c:v>44868</c:v>
                </c:pt>
                <c:pt idx="212">
                  <c:v>44869</c:v>
                </c:pt>
                <c:pt idx="213">
                  <c:v>44872</c:v>
                </c:pt>
                <c:pt idx="214">
                  <c:v>44873</c:v>
                </c:pt>
                <c:pt idx="215">
                  <c:v>44874</c:v>
                </c:pt>
                <c:pt idx="216">
                  <c:v>44875</c:v>
                </c:pt>
                <c:pt idx="217">
                  <c:v>44876</c:v>
                </c:pt>
                <c:pt idx="218">
                  <c:v>44879</c:v>
                </c:pt>
                <c:pt idx="219">
                  <c:v>44880</c:v>
                </c:pt>
                <c:pt idx="220">
                  <c:v>44881</c:v>
                </c:pt>
                <c:pt idx="221">
                  <c:v>44882</c:v>
                </c:pt>
                <c:pt idx="222">
                  <c:v>44883</c:v>
                </c:pt>
                <c:pt idx="223">
                  <c:v>44886</c:v>
                </c:pt>
                <c:pt idx="224">
                  <c:v>44887</c:v>
                </c:pt>
                <c:pt idx="225">
                  <c:v>44888</c:v>
                </c:pt>
                <c:pt idx="226">
                  <c:v>44889</c:v>
                </c:pt>
                <c:pt idx="227">
                  <c:v>44890</c:v>
                </c:pt>
                <c:pt idx="228">
                  <c:v>44893</c:v>
                </c:pt>
                <c:pt idx="229">
                  <c:v>44894</c:v>
                </c:pt>
                <c:pt idx="230">
                  <c:v>44895</c:v>
                </c:pt>
                <c:pt idx="231">
                  <c:v>44896</c:v>
                </c:pt>
                <c:pt idx="232">
                  <c:v>44897</c:v>
                </c:pt>
                <c:pt idx="233">
                  <c:v>44900</c:v>
                </c:pt>
                <c:pt idx="234">
                  <c:v>44901</c:v>
                </c:pt>
                <c:pt idx="235">
                  <c:v>44902</c:v>
                </c:pt>
                <c:pt idx="236">
                  <c:v>44903</c:v>
                </c:pt>
                <c:pt idx="237">
                  <c:v>44904</c:v>
                </c:pt>
                <c:pt idx="238">
                  <c:v>44907</c:v>
                </c:pt>
                <c:pt idx="239">
                  <c:v>44908</c:v>
                </c:pt>
                <c:pt idx="240">
                  <c:v>44909</c:v>
                </c:pt>
                <c:pt idx="241">
                  <c:v>44910</c:v>
                </c:pt>
                <c:pt idx="242">
                  <c:v>44911</c:v>
                </c:pt>
                <c:pt idx="243">
                  <c:v>44914</c:v>
                </c:pt>
                <c:pt idx="244">
                  <c:v>44915</c:v>
                </c:pt>
                <c:pt idx="245">
                  <c:v>44916</c:v>
                </c:pt>
                <c:pt idx="246">
                  <c:v>44917</c:v>
                </c:pt>
                <c:pt idx="247">
                  <c:v>44918</c:v>
                </c:pt>
                <c:pt idx="248">
                  <c:v>44923</c:v>
                </c:pt>
                <c:pt idx="249">
                  <c:v>44924</c:v>
                </c:pt>
                <c:pt idx="250">
                  <c:v>44925</c:v>
                </c:pt>
              </c:numCache>
            </c:numRef>
          </c:cat>
          <c:val>
            <c:numRef>
              <c:f>'ceny+demand red'!$F$2:$F$252</c:f>
              <c:numCache>
                <c:formatCode>General</c:formatCode>
                <c:ptCount val="251"/>
                <c:pt idx="9" formatCode="0%">
                  <c:v>-4.5118725415571381E-2</c:v>
                </c:pt>
                <c:pt idx="31" formatCode="0%">
                  <c:v>-9.5775481243019156E-2</c:v>
                </c:pt>
                <c:pt idx="51" formatCode="0%">
                  <c:v>-3.1460765791134437E-2</c:v>
                </c:pt>
                <c:pt idx="72" formatCode="0%">
                  <c:v>-1.2053304935072506E-2</c:v>
                </c:pt>
                <c:pt idx="91" formatCode="0%">
                  <c:v>-0.1213218956375739</c:v>
                </c:pt>
                <c:pt idx="112" formatCode="0%">
                  <c:v>-6.7020074931742779E-2</c:v>
                </c:pt>
                <c:pt idx="133" formatCode="0%">
                  <c:v>-9.0692199178004196E-2</c:v>
                </c:pt>
                <c:pt idx="155" formatCode="0%">
                  <c:v>-0.12212855276820767</c:v>
                </c:pt>
                <c:pt idx="176" formatCode="0%">
                  <c:v>-0.1222599815206683</c:v>
                </c:pt>
                <c:pt idx="198" formatCode="0%">
                  <c:v>-0.24402808885142779</c:v>
                </c:pt>
                <c:pt idx="219" formatCode="0%">
                  <c:v>-0.23339001551762917</c:v>
                </c:pt>
                <c:pt idx="241" formatCode="0%">
                  <c:v>-0.11228149481159166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2F-4F60-963C-97C08B25B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0119664"/>
        <c:axId val="1940119248"/>
      </c:barChart>
      <c:lineChart>
        <c:grouping val="standard"/>
        <c:varyColors val="0"/>
        <c:ser>
          <c:idx val="0"/>
          <c:order val="0"/>
          <c:tx>
            <c:strRef>
              <c:f>'ceny+demand red'!$C$1</c:f>
              <c:strCache>
                <c:ptCount val="1"/>
                <c:pt idx="0">
                  <c:v>2022 TTF DA</c:v>
                </c:pt>
              </c:strCache>
            </c:strRef>
          </c:tx>
          <c:spPr>
            <a:ln w="28575" cap="rnd">
              <a:solidFill>
                <a:srgbClr val="1A171B"/>
              </a:solidFill>
              <a:round/>
            </a:ln>
            <a:effectLst/>
          </c:spPr>
          <c:marker>
            <c:symbol val="none"/>
          </c:marker>
          <c:cat>
            <c:numRef>
              <c:f>'ceny+demand red'!$B$2:$B$252</c:f>
              <c:numCache>
                <c:formatCode>m/d/yyyy</c:formatCode>
                <c:ptCount val="251"/>
                <c:pt idx="0">
                  <c:v>44565</c:v>
                </c:pt>
                <c:pt idx="1">
                  <c:v>44566</c:v>
                </c:pt>
                <c:pt idx="2">
                  <c:v>44567</c:v>
                </c:pt>
                <c:pt idx="3">
                  <c:v>44568</c:v>
                </c:pt>
                <c:pt idx="4">
                  <c:v>44571</c:v>
                </c:pt>
                <c:pt idx="5">
                  <c:v>44572</c:v>
                </c:pt>
                <c:pt idx="6">
                  <c:v>44573</c:v>
                </c:pt>
                <c:pt idx="7">
                  <c:v>44574</c:v>
                </c:pt>
                <c:pt idx="8">
                  <c:v>44575</c:v>
                </c:pt>
                <c:pt idx="9">
                  <c:v>44578</c:v>
                </c:pt>
                <c:pt idx="10">
                  <c:v>44579</c:v>
                </c:pt>
                <c:pt idx="11">
                  <c:v>44580</c:v>
                </c:pt>
                <c:pt idx="12">
                  <c:v>44581</c:v>
                </c:pt>
                <c:pt idx="13">
                  <c:v>44582</c:v>
                </c:pt>
                <c:pt idx="14">
                  <c:v>44585</c:v>
                </c:pt>
                <c:pt idx="15">
                  <c:v>44586</c:v>
                </c:pt>
                <c:pt idx="16">
                  <c:v>44587</c:v>
                </c:pt>
                <c:pt idx="17">
                  <c:v>44588</c:v>
                </c:pt>
                <c:pt idx="18">
                  <c:v>44589</c:v>
                </c:pt>
                <c:pt idx="19">
                  <c:v>44592</c:v>
                </c:pt>
                <c:pt idx="20">
                  <c:v>44593</c:v>
                </c:pt>
                <c:pt idx="21">
                  <c:v>44594</c:v>
                </c:pt>
                <c:pt idx="22">
                  <c:v>44595</c:v>
                </c:pt>
                <c:pt idx="23">
                  <c:v>44596</c:v>
                </c:pt>
                <c:pt idx="24">
                  <c:v>44599</c:v>
                </c:pt>
                <c:pt idx="25">
                  <c:v>44600</c:v>
                </c:pt>
                <c:pt idx="26">
                  <c:v>44601</c:v>
                </c:pt>
                <c:pt idx="27">
                  <c:v>44602</c:v>
                </c:pt>
                <c:pt idx="28">
                  <c:v>44603</c:v>
                </c:pt>
                <c:pt idx="29">
                  <c:v>44606</c:v>
                </c:pt>
                <c:pt idx="30">
                  <c:v>44607</c:v>
                </c:pt>
                <c:pt idx="31">
                  <c:v>44608</c:v>
                </c:pt>
                <c:pt idx="32">
                  <c:v>44609</c:v>
                </c:pt>
                <c:pt idx="33">
                  <c:v>44610</c:v>
                </c:pt>
                <c:pt idx="34">
                  <c:v>44613</c:v>
                </c:pt>
                <c:pt idx="35">
                  <c:v>44614</c:v>
                </c:pt>
                <c:pt idx="36">
                  <c:v>44615</c:v>
                </c:pt>
                <c:pt idx="37">
                  <c:v>44616</c:v>
                </c:pt>
                <c:pt idx="38">
                  <c:v>44617</c:v>
                </c:pt>
                <c:pt idx="39">
                  <c:v>44620</c:v>
                </c:pt>
                <c:pt idx="40">
                  <c:v>44621</c:v>
                </c:pt>
                <c:pt idx="41">
                  <c:v>44622</c:v>
                </c:pt>
                <c:pt idx="42">
                  <c:v>44623</c:v>
                </c:pt>
                <c:pt idx="43">
                  <c:v>44624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44634</c:v>
                </c:pt>
                <c:pt idx="50">
                  <c:v>44635</c:v>
                </c:pt>
                <c:pt idx="51">
                  <c:v>44636</c:v>
                </c:pt>
                <c:pt idx="52">
                  <c:v>44637</c:v>
                </c:pt>
                <c:pt idx="53">
                  <c:v>44638</c:v>
                </c:pt>
                <c:pt idx="54">
                  <c:v>44641</c:v>
                </c:pt>
                <c:pt idx="55">
                  <c:v>44642</c:v>
                </c:pt>
                <c:pt idx="56">
                  <c:v>44643</c:v>
                </c:pt>
                <c:pt idx="57">
                  <c:v>44644</c:v>
                </c:pt>
                <c:pt idx="58">
                  <c:v>44645</c:v>
                </c:pt>
                <c:pt idx="59">
                  <c:v>44648</c:v>
                </c:pt>
                <c:pt idx="60">
                  <c:v>44649</c:v>
                </c:pt>
                <c:pt idx="61">
                  <c:v>44650</c:v>
                </c:pt>
                <c:pt idx="62">
                  <c:v>44651</c:v>
                </c:pt>
                <c:pt idx="63">
                  <c:v>44652</c:v>
                </c:pt>
                <c:pt idx="64">
                  <c:v>44655</c:v>
                </c:pt>
                <c:pt idx="65">
                  <c:v>44656</c:v>
                </c:pt>
                <c:pt idx="66">
                  <c:v>44657</c:v>
                </c:pt>
                <c:pt idx="67">
                  <c:v>44658</c:v>
                </c:pt>
                <c:pt idx="68">
                  <c:v>44659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44670</c:v>
                </c:pt>
                <c:pt idx="74">
                  <c:v>44671</c:v>
                </c:pt>
                <c:pt idx="75">
                  <c:v>44672</c:v>
                </c:pt>
                <c:pt idx="76">
                  <c:v>44673</c:v>
                </c:pt>
                <c:pt idx="77">
                  <c:v>44676</c:v>
                </c:pt>
                <c:pt idx="78">
                  <c:v>44677</c:v>
                </c:pt>
                <c:pt idx="79">
                  <c:v>44678</c:v>
                </c:pt>
                <c:pt idx="80">
                  <c:v>44679</c:v>
                </c:pt>
                <c:pt idx="81">
                  <c:v>44680</c:v>
                </c:pt>
                <c:pt idx="82">
                  <c:v>44684</c:v>
                </c:pt>
                <c:pt idx="83">
                  <c:v>44685</c:v>
                </c:pt>
                <c:pt idx="84">
                  <c:v>44686</c:v>
                </c:pt>
                <c:pt idx="85">
                  <c:v>44687</c:v>
                </c:pt>
                <c:pt idx="86">
                  <c:v>44690</c:v>
                </c:pt>
                <c:pt idx="87">
                  <c:v>44691</c:v>
                </c:pt>
                <c:pt idx="88">
                  <c:v>44692</c:v>
                </c:pt>
                <c:pt idx="89">
                  <c:v>44693</c:v>
                </c:pt>
                <c:pt idx="90">
                  <c:v>44694</c:v>
                </c:pt>
                <c:pt idx="91">
                  <c:v>44697</c:v>
                </c:pt>
                <c:pt idx="92">
                  <c:v>44698</c:v>
                </c:pt>
                <c:pt idx="93">
                  <c:v>44699</c:v>
                </c:pt>
                <c:pt idx="94">
                  <c:v>44700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44718</c:v>
                </c:pt>
                <c:pt idx="105">
                  <c:v>44719</c:v>
                </c:pt>
                <c:pt idx="106">
                  <c:v>44720</c:v>
                </c:pt>
                <c:pt idx="107">
                  <c:v>44721</c:v>
                </c:pt>
                <c:pt idx="108">
                  <c:v>44722</c:v>
                </c:pt>
                <c:pt idx="109">
                  <c:v>44725</c:v>
                </c:pt>
                <c:pt idx="110">
                  <c:v>44726</c:v>
                </c:pt>
                <c:pt idx="111">
                  <c:v>44727</c:v>
                </c:pt>
                <c:pt idx="112">
                  <c:v>44728</c:v>
                </c:pt>
                <c:pt idx="113">
                  <c:v>44729</c:v>
                </c:pt>
                <c:pt idx="114">
                  <c:v>44732</c:v>
                </c:pt>
                <c:pt idx="115">
                  <c:v>44733</c:v>
                </c:pt>
                <c:pt idx="116">
                  <c:v>44734</c:v>
                </c:pt>
                <c:pt idx="117">
                  <c:v>44735</c:v>
                </c:pt>
                <c:pt idx="118">
                  <c:v>44736</c:v>
                </c:pt>
                <c:pt idx="119">
                  <c:v>44739</c:v>
                </c:pt>
                <c:pt idx="120">
                  <c:v>44740</c:v>
                </c:pt>
                <c:pt idx="121">
                  <c:v>44741</c:v>
                </c:pt>
                <c:pt idx="122">
                  <c:v>44742</c:v>
                </c:pt>
                <c:pt idx="123">
                  <c:v>44743</c:v>
                </c:pt>
                <c:pt idx="124">
                  <c:v>44746</c:v>
                </c:pt>
                <c:pt idx="125">
                  <c:v>44747</c:v>
                </c:pt>
                <c:pt idx="126">
                  <c:v>44748</c:v>
                </c:pt>
                <c:pt idx="127">
                  <c:v>44749</c:v>
                </c:pt>
                <c:pt idx="128">
                  <c:v>44750</c:v>
                </c:pt>
                <c:pt idx="129">
                  <c:v>44753</c:v>
                </c:pt>
                <c:pt idx="130">
                  <c:v>44754</c:v>
                </c:pt>
                <c:pt idx="131">
                  <c:v>44755</c:v>
                </c:pt>
                <c:pt idx="132">
                  <c:v>44756</c:v>
                </c:pt>
                <c:pt idx="133">
                  <c:v>44757</c:v>
                </c:pt>
                <c:pt idx="134">
                  <c:v>44760</c:v>
                </c:pt>
                <c:pt idx="135">
                  <c:v>44761</c:v>
                </c:pt>
                <c:pt idx="136">
                  <c:v>44762</c:v>
                </c:pt>
                <c:pt idx="137">
                  <c:v>44763</c:v>
                </c:pt>
                <c:pt idx="138">
                  <c:v>44764</c:v>
                </c:pt>
                <c:pt idx="139">
                  <c:v>44767</c:v>
                </c:pt>
                <c:pt idx="140">
                  <c:v>44768</c:v>
                </c:pt>
                <c:pt idx="141">
                  <c:v>44769</c:v>
                </c:pt>
                <c:pt idx="142">
                  <c:v>44770</c:v>
                </c:pt>
                <c:pt idx="143">
                  <c:v>44771</c:v>
                </c:pt>
                <c:pt idx="144">
                  <c:v>44774</c:v>
                </c:pt>
                <c:pt idx="145">
                  <c:v>44775</c:v>
                </c:pt>
                <c:pt idx="146">
                  <c:v>44776</c:v>
                </c:pt>
                <c:pt idx="147">
                  <c:v>44777</c:v>
                </c:pt>
                <c:pt idx="148">
                  <c:v>44778</c:v>
                </c:pt>
                <c:pt idx="149">
                  <c:v>44781</c:v>
                </c:pt>
                <c:pt idx="150">
                  <c:v>44782</c:v>
                </c:pt>
                <c:pt idx="151">
                  <c:v>44783</c:v>
                </c:pt>
                <c:pt idx="152">
                  <c:v>44784</c:v>
                </c:pt>
                <c:pt idx="153">
                  <c:v>44785</c:v>
                </c:pt>
                <c:pt idx="154">
                  <c:v>44788</c:v>
                </c:pt>
                <c:pt idx="155">
                  <c:v>44789</c:v>
                </c:pt>
                <c:pt idx="156">
                  <c:v>44790</c:v>
                </c:pt>
                <c:pt idx="157">
                  <c:v>44791</c:v>
                </c:pt>
                <c:pt idx="158">
                  <c:v>44792</c:v>
                </c:pt>
                <c:pt idx="159">
                  <c:v>44795</c:v>
                </c:pt>
                <c:pt idx="160">
                  <c:v>44796</c:v>
                </c:pt>
                <c:pt idx="161">
                  <c:v>44797</c:v>
                </c:pt>
                <c:pt idx="162">
                  <c:v>44798</c:v>
                </c:pt>
                <c:pt idx="163">
                  <c:v>44799</c:v>
                </c:pt>
                <c:pt idx="164">
                  <c:v>44803</c:v>
                </c:pt>
                <c:pt idx="165">
                  <c:v>44804</c:v>
                </c:pt>
                <c:pt idx="166">
                  <c:v>44805</c:v>
                </c:pt>
                <c:pt idx="167">
                  <c:v>44806</c:v>
                </c:pt>
                <c:pt idx="168">
                  <c:v>44809</c:v>
                </c:pt>
                <c:pt idx="169">
                  <c:v>44810</c:v>
                </c:pt>
                <c:pt idx="170">
                  <c:v>44811</c:v>
                </c:pt>
                <c:pt idx="171">
                  <c:v>44812</c:v>
                </c:pt>
                <c:pt idx="172">
                  <c:v>44813</c:v>
                </c:pt>
                <c:pt idx="173">
                  <c:v>44816</c:v>
                </c:pt>
                <c:pt idx="174">
                  <c:v>44817</c:v>
                </c:pt>
                <c:pt idx="175">
                  <c:v>44818</c:v>
                </c:pt>
                <c:pt idx="176">
                  <c:v>44819</c:v>
                </c:pt>
                <c:pt idx="177">
                  <c:v>44820</c:v>
                </c:pt>
                <c:pt idx="178">
                  <c:v>44823</c:v>
                </c:pt>
                <c:pt idx="179">
                  <c:v>44824</c:v>
                </c:pt>
                <c:pt idx="180">
                  <c:v>44825</c:v>
                </c:pt>
                <c:pt idx="181">
                  <c:v>44826</c:v>
                </c:pt>
                <c:pt idx="182">
                  <c:v>44827</c:v>
                </c:pt>
                <c:pt idx="183">
                  <c:v>44830</c:v>
                </c:pt>
                <c:pt idx="184">
                  <c:v>44831</c:v>
                </c:pt>
                <c:pt idx="185">
                  <c:v>44832</c:v>
                </c:pt>
                <c:pt idx="186">
                  <c:v>44833</c:v>
                </c:pt>
                <c:pt idx="187">
                  <c:v>44834</c:v>
                </c:pt>
                <c:pt idx="188">
                  <c:v>44837</c:v>
                </c:pt>
                <c:pt idx="189">
                  <c:v>44838</c:v>
                </c:pt>
                <c:pt idx="190">
                  <c:v>44839</c:v>
                </c:pt>
                <c:pt idx="191">
                  <c:v>44840</c:v>
                </c:pt>
                <c:pt idx="192">
                  <c:v>44841</c:v>
                </c:pt>
                <c:pt idx="193">
                  <c:v>44844</c:v>
                </c:pt>
                <c:pt idx="194">
                  <c:v>44845</c:v>
                </c:pt>
                <c:pt idx="195">
                  <c:v>44846</c:v>
                </c:pt>
                <c:pt idx="196">
                  <c:v>44847</c:v>
                </c:pt>
                <c:pt idx="197">
                  <c:v>44848</c:v>
                </c:pt>
                <c:pt idx="198">
                  <c:v>44851</c:v>
                </c:pt>
                <c:pt idx="199">
                  <c:v>44852</c:v>
                </c:pt>
                <c:pt idx="200">
                  <c:v>44853</c:v>
                </c:pt>
                <c:pt idx="201">
                  <c:v>44854</c:v>
                </c:pt>
                <c:pt idx="202">
                  <c:v>44855</c:v>
                </c:pt>
                <c:pt idx="203">
                  <c:v>44858</c:v>
                </c:pt>
                <c:pt idx="204">
                  <c:v>44859</c:v>
                </c:pt>
                <c:pt idx="205">
                  <c:v>44860</c:v>
                </c:pt>
                <c:pt idx="206">
                  <c:v>44861</c:v>
                </c:pt>
                <c:pt idx="207">
                  <c:v>44862</c:v>
                </c:pt>
                <c:pt idx="208">
                  <c:v>44865</c:v>
                </c:pt>
                <c:pt idx="209">
                  <c:v>44866</c:v>
                </c:pt>
                <c:pt idx="210">
                  <c:v>44867</c:v>
                </c:pt>
                <c:pt idx="211">
                  <c:v>44868</c:v>
                </c:pt>
                <c:pt idx="212">
                  <c:v>44869</c:v>
                </c:pt>
                <c:pt idx="213">
                  <c:v>44872</c:v>
                </c:pt>
                <c:pt idx="214">
                  <c:v>44873</c:v>
                </c:pt>
                <c:pt idx="215">
                  <c:v>44874</c:v>
                </c:pt>
                <c:pt idx="216">
                  <c:v>44875</c:v>
                </c:pt>
                <c:pt idx="217">
                  <c:v>44876</c:v>
                </c:pt>
                <c:pt idx="218">
                  <c:v>44879</c:v>
                </c:pt>
                <c:pt idx="219">
                  <c:v>44880</c:v>
                </c:pt>
                <c:pt idx="220">
                  <c:v>44881</c:v>
                </c:pt>
                <c:pt idx="221">
                  <c:v>44882</c:v>
                </c:pt>
                <c:pt idx="222">
                  <c:v>44883</c:v>
                </c:pt>
                <c:pt idx="223">
                  <c:v>44886</c:v>
                </c:pt>
                <c:pt idx="224">
                  <c:v>44887</c:v>
                </c:pt>
                <c:pt idx="225">
                  <c:v>44888</c:v>
                </c:pt>
                <c:pt idx="226">
                  <c:v>44889</c:v>
                </c:pt>
                <c:pt idx="227">
                  <c:v>44890</c:v>
                </c:pt>
                <c:pt idx="228">
                  <c:v>44893</c:v>
                </c:pt>
                <c:pt idx="229">
                  <c:v>44894</c:v>
                </c:pt>
                <c:pt idx="230">
                  <c:v>44895</c:v>
                </c:pt>
                <c:pt idx="231">
                  <c:v>44896</c:v>
                </c:pt>
                <c:pt idx="232">
                  <c:v>44897</c:v>
                </c:pt>
                <c:pt idx="233">
                  <c:v>44900</c:v>
                </c:pt>
                <c:pt idx="234">
                  <c:v>44901</c:v>
                </c:pt>
                <c:pt idx="235">
                  <c:v>44902</c:v>
                </c:pt>
                <c:pt idx="236">
                  <c:v>44903</c:v>
                </c:pt>
                <c:pt idx="237">
                  <c:v>44904</c:v>
                </c:pt>
                <c:pt idx="238">
                  <c:v>44907</c:v>
                </c:pt>
                <c:pt idx="239">
                  <c:v>44908</c:v>
                </c:pt>
                <c:pt idx="240">
                  <c:v>44909</c:v>
                </c:pt>
                <c:pt idx="241">
                  <c:v>44910</c:v>
                </c:pt>
                <c:pt idx="242">
                  <c:v>44911</c:v>
                </c:pt>
                <c:pt idx="243">
                  <c:v>44914</c:v>
                </c:pt>
                <c:pt idx="244">
                  <c:v>44915</c:v>
                </c:pt>
                <c:pt idx="245">
                  <c:v>44916</c:v>
                </c:pt>
                <c:pt idx="246">
                  <c:v>44917</c:v>
                </c:pt>
                <c:pt idx="247">
                  <c:v>44918</c:v>
                </c:pt>
                <c:pt idx="248">
                  <c:v>44923</c:v>
                </c:pt>
                <c:pt idx="249">
                  <c:v>44924</c:v>
                </c:pt>
                <c:pt idx="250">
                  <c:v>44925</c:v>
                </c:pt>
              </c:numCache>
            </c:numRef>
          </c:cat>
          <c:val>
            <c:numRef>
              <c:f>'ceny+demand red'!$C$2:$C$252</c:f>
              <c:numCache>
                <c:formatCode>#\ ##0.000</c:formatCode>
                <c:ptCount val="251"/>
                <c:pt idx="0">
                  <c:v>84.9</c:v>
                </c:pt>
                <c:pt idx="1">
                  <c:v>92.387500000000003</c:v>
                </c:pt>
                <c:pt idx="2">
                  <c:v>96.762500000000003</c:v>
                </c:pt>
                <c:pt idx="3">
                  <c:v>86.8</c:v>
                </c:pt>
                <c:pt idx="4">
                  <c:v>84</c:v>
                </c:pt>
                <c:pt idx="5">
                  <c:v>80.849999999999994</c:v>
                </c:pt>
                <c:pt idx="6">
                  <c:v>74.787499999999994</c:v>
                </c:pt>
                <c:pt idx="7">
                  <c:v>84.424999999999997</c:v>
                </c:pt>
                <c:pt idx="8">
                  <c:v>83.912499999999994</c:v>
                </c:pt>
                <c:pt idx="9">
                  <c:v>76</c:v>
                </c:pt>
                <c:pt idx="10">
                  <c:v>79.212500000000006</c:v>
                </c:pt>
                <c:pt idx="11">
                  <c:v>74.4375</c:v>
                </c:pt>
                <c:pt idx="12">
                  <c:v>76.025000000000006</c:v>
                </c:pt>
                <c:pt idx="13">
                  <c:v>80.212500000000006</c:v>
                </c:pt>
                <c:pt idx="14">
                  <c:v>91.3125</c:v>
                </c:pt>
                <c:pt idx="15">
                  <c:v>92.287499999999994</c:v>
                </c:pt>
                <c:pt idx="16">
                  <c:v>90.5</c:v>
                </c:pt>
                <c:pt idx="17">
                  <c:v>90.287499999999994</c:v>
                </c:pt>
                <c:pt idx="18">
                  <c:v>90.724999999999994</c:v>
                </c:pt>
                <c:pt idx="19">
                  <c:v>83.037499999999994</c:v>
                </c:pt>
                <c:pt idx="20">
                  <c:v>75.900000000000006</c:v>
                </c:pt>
                <c:pt idx="21">
                  <c:v>76.099999999999994</c:v>
                </c:pt>
                <c:pt idx="22">
                  <c:v>79.625</c:v>
                </c:pt>
                <c:pt idx="23">
                  <c:v>81.849999999999994</c:v>
                </c:pt>
                <c:pt idx="24">
                  <c:v>77.599999999999994</c:v>
                </c:pt>
                <c:pt idx="25">
                  <c:v>75.7</c:v>
                </c:pt>
                <c:pt idx="26">
                  <c:v>75.325000000000003</c:v>
                </c:pt>
                <c:pt idx="27">
                  <c:v>74.674999999999997</c:v>
                </c:pt>
                <c:pt idx="28">
                  <c:v>75.95</c:v>
                </c:pt>
                <c:pt idx="29">
                  <c:v>79.3125</c:v>
                </c:pt>
                <c:pt idx="30">
                  <c:v>68.075000000000003</c:v>
                </c:pt>
                <c:pt idx="31">
                  <c:v>69.05</c:v>
                </c:pt>
                <c:pt idx="32">
                  <c:v>74.05</c:v>
                </c:pt>
                <c:pt idx="33">
                  <c:v>72.862499999999997</c:v>
                </c:pt>
                <c:pt idx="34">
                  <c:v>71.5625</c:v>
                </c:pt>
                <c:pt idx="35">
                  <c:v>78.862499999999997</c:v>
                </c:pt>
                <c:pt idx="36">
                  <c:v>88.825000000000003</c:v>
                </c:pt>
                <c:pt idx="37">
                  <c:v>115.55</c:v>
                </c:pt>
                <c:pt idx="38">
                  <c:v>89.9375</c:v>
                </c:pt>
                <c:pt idx="39">
                  <c:v>98.65</c:v>
                </c:pt>
                <c:pt idx="40">
                  <c:v>122.75</c:v>
                </c:pt>
                <c:pt idx="41">
                  <c:v>175.05</c:v>
                </c:pt>
                <c:pt idx="42">
                  <c:v>140</c:v>
                </c:pt>
                <c:pt idx="43">
                  <c:v>194.82499999999999</c:v>
                </c:pt>
                <c:pt idx="44">
                  <c:v>212.28749999999999</c:v>
                </c:pt>
                <c:pt idx="45">
                  <c:v>208.95</c:v>
                </c:pt>
                <c:pt idx="46">
                  <c:v>148.875</c:v>
                </c:pt>
                <c:pt idx="47">
                  <c:v>120.3625</c:v>
                </c:pt>
                <c:pt idx="48">
                  <c:v>130.35</c:v>
                </c:pt>
                <c:pt idx="49">
                  <c:v>109.5</c:v>
                </c:pt>
                <c:pt idx="50">
                  <c:v>109.325</c:v>
                </c:pt>
                <c:pt idx="51">
                  <c:v>97.537499999999994</c:v>
                </c:pt>
                <c:pt idx="52">
                  <c:v>101</c:v>
                </c:pt>
                <c:pt idx="53">
                  <c:v>95.35</c:v>
                </c:pt>
                <c:pt idx="54">
                  <c:v>91.6</c:v>
                </c:pt>
                <c:pt idx="55">
                  <c:v>94.6875</c:v>
                </c:pt>
                <c:pt idx="56">
                  <c:v>109.925</c:v>
                </c:pt>
                <c:pt idx="57">
                  <c:v>98.125</c:v>
                </c:pt>
                <c:pt idx="58">
                  <c:v>95.5</c:v>
                </c:pt>
                <c:pt idx="59">
                  <c:v>102.7625</c:v>
                </c:pt>
                <c:pt idx="60">
                  <c:v>106.3</c:v>
                </c:pt>
                <c:pt idx="61">
                  <c:v>115.75</c:v>
                </c:pt>
                <c:pt idx="62">
                  <c:v>124.5</c:v>
                </c:pt>
                <c:pt idx="63">
                  <c:v>111.675</c:v>
                </c:pt>
                <c:pt idx="64">
                  <c:v>109.27500000000001</c:v>
                </c:pt>
                <c:pt idx="65">
                  <c:v>107.1125</c:v>
                </c:pt>
                <c:pt idx="66">
                  <c:v>106.15</c:v>
                </c:pt>
                <c:pt idx="67">
                  <c:v>103.075</c:v>
                </c:pt>
                <c:pt idx="68">
                  <c:v>102.5</c:v>
                </c:pt>
                <c:pt idx="69">
                  <c:v>101.2375</c:v>
                </c:pt>
                <c:pt idx="70">
                  <c:v>102.53749999999999</c:v>
                </c:pt>
                <c:pt idx="71">
                  <c:v>103.6</c:v>
                </c:pt>
                <c:pt idx="72">
                  <c:v>87</c:v>
                </c:pt>
                <c:pt idx="73">
                  <c:v>91.2</c:v>
                </c:pt>
                <c:pt idx="74">
                  <c:v>91.037499999999994</c:v>
                </c:pt>
                <c:pt idx="75">
                  <c:v>98</c:v>
                </c:pt>
                <c:pt idx="76">
                  <c:v>92.025000000000006</c:v>
                </c:pt>
                <c:pt idx="77">
                  <c:v>93.8</c:v>
                </c:pt>
                <c:pt idx="78">
                  <c:v>97.412999999999997</c:v>
                </c:pt>
                <c:pt idx="79">
                  <c:v>103.575</c:v>
                </c:pt>
                <c:pt idx="80">
                  <c:v>99.15</c:v>
                </c:pt>
                <c:pt idx="81">
                  <c:v>95.474999999999994</c:v>
                </c:pt>
                <c:pt idx="82">
                  <c:v>96.237499999999997</c:v>
                </c:pt>
                <c:pt idx="83">
                  <c:v>107</c:v>
                </c:pt>
                <c:pt idx="84">
                  <c:v>96</c:v>
                </c:pt>
                <c:pt idx="85">
                  <c:v>86.974999999999994</c:v>
                </c:pt>
                <c:pt idx="86">
                  <c:v>82.95</c:v>
                </c:pt>
                <c:pt idx="87">
                  <c:v>81.487499999999997</c:v>
                </c:pt>
                <c:pt idx="88">
                  <c:v>82.275000000000006</c:v>
                </c:pt>
                <c:pt idx="89">
                  <c:v>88</c:v>
                </c:pt>
                <c:pt idx="90">
                  <c:v>93.025000000000006</c:v>
                </c:pt>
                <c:pt idx="91">
                  <c:v>92.5</c:v>
                </c:pt>
                <c:pt idx="92">
                  <c:v>91.95</c:v>
                </c:pt>
                <c:pt idx="93">
                  <c:v>89.087500000000006</c:v>
                </c:pt>
                <c:pt idx="94">
                  <c:v>88.325000000000003</c:v>
                </c:pt>
                <c:pt idx="95">
                  <c:v>84.974999999999994</c:v>
                </c:pt>
                <c:pt idx="96">
                  <c:v>77.262500000000003</c:v>
                </c:pt>
                <c:pt idx="97">
                  <c:v>79.087500000000006</c:v>
                </c:pt>
                <c:pt idx="98">
                  <c:v>81.662499999999994</c:v>
                </c:pt>
                <c:pt idx="99">
                  <c:v>82.262500000000003</c:v>
                </c:pt>
                <c:pt idx="100">
                  <c:v>83.05</c:v>
                </c:pt>
                <c:pt idx="101">
                  <c:v>87.0625</c:v>
                </c:pt>
                <c:pt idx="102">
                  <c:v>85.887500000000003</c:v>
                </c:pt>
                <c:pt idx="103">
                  <c:v>76.287499999999994</c:v>
                </c:pt>
                <c:pt idx="104">
                  <c:v>77.325000000000003</c:v>
                </c:pt>
                <c:pt idx="105">
                  <c:v>78.3</c:v>
                </c:pt>
                <c:pt idx="106">
                  <c:v>75.849999999999994</c:v>
                </c:pt>
                <c:pt idx="107">
                  <c:v>83.125</c:v>
                </c:pt>
                <c:pt idx="108">
                  <c:v>80.212500000000006</c:v>
                </c:pt>
                <c:pt idx="109">
                  <c:v>80.349999999999994</c:v>
                </c:pt>
                <c:pt idx="110">
                  <c:v>95.65</c:v>
                </c:pt>
                <c:pt idx="111">
                  <c:v>109.7</c:v>
                </c:pt>
                <c:pt idx="112">
                  <c:v>117.03749999999999</c:v>
                </c:pt>
                <c:pt idx="113">
                  <c:v>106.83750000000001</c:v>
                </c:pt>
                <c:pt idx="114">
                  <c:v>118</c:v>
                </c:pt>
                <c:pt idx="115">
                  <c:v>123.52500000000001</c:v>
                </c:pt>
                <c:pt idx="116">
                  <c:v>125.47499999999999</c:v>
                </c:pt>
                <c:pt idx="117">
                  <c:v>128.61250000000001</c:v>
                </c:pt>
                <c:pt idx="118">
                  <c:v>126.3875</c:v>
                </c:pt>
                <c:pt idx="119">
                  <c:v>129.07499999999999</c:v>
                </c:pt>
                <c:pt idx="120">
                  <c:v>130</c:v>
                </c:pt>
                <c:pt idx="121">
                  <c:v>139.21250000000001</c:v>
                </c:pt>
                <c:pt idx="122">
                  <c:v>144.78749999999999</c:v>
                </c:pt>
                <c:pt idx="123">
                  <c:v>145.875</c:v>
                </c:pt>
                <c:pt idx="124">
                  <c:v>162.28749999999999</c:v>
                </c:pt>
                <c:pt idx="125">
                  <c:v>158.01249999999999</c:v>
                </c:pt>
                <c:pt idx="126">
                  <c:v>175.25</c:v>
                </c:pt>
                <c:pt idx="127">
                  <c:v>185.67500000000001</c:v>
                </c:pt>
                <c:pt idx="128">
                  <c:v>168.9</c:v>
                </c:pt>
                <c:pt idx="129">
                  <c:v>162</c:v>
                </c:pt>
                <c:pt idx="130">
                  <c:v>173.02500000000001</c:v>
                </c:pt>
                <c:pt idx="131">
                  <c:v>182</c:v>
                </c:pt>
                <c:pt idx="132">
                  <c:v>169.53749999999999</c:v>
                </c:pt>
                <c:pt idx="133">
                  <c:v>154.44999999999999</c:v>
                </c:pt>
                <c:pt idx="134">
                  <c:v>155.4</c:v>
                </c:pt>
                <c:pt idx="135">
                  <c:v>151.33750000000001</c:v>
                </c:pt>
                <c:pt idx="136">
                  <c:v>154.19999999999999</c:v>
                </c:pt>
                <c:pt idx="137">
                  <c:v>154.86250000000001</c:v>
                </c:pt>
                <c:pt idx="138">
                  <c:v>160.5</c:v>
                </c:pt>
                <c:pt idx="139">
                  <c:v>174.47499999999999</c:v>
                </c:pt>
                <c:pt idx="140">
                  <c:v>202.3</c:v>
                </c:pt>
                <c:pt idx="141">
                  <c:v>203.95</c:v>
                </c:pt>
                <c:pt idx="142">
                  <c:v>199.875</c:v>
                </c:pt>
                <c:pt idx="143">
                  <c:v>191.8125</c:v>
                </c:pt>
                <c:pt idx="144">
                  <c:v>198.38749999999999</c:v>
                </c:pt>
                <c:pt idx="145">
                  <c:v>200.3</c:v>
                </c:pt>
                <c:pt idx="146">
                  <c:v>196</c:v>
                </c:pt>
                <c:pt idx="147">
                  <c:v>198.17500000000001</c:v>
                </c:pt>
                <c:pt idx="148">
                  <c:v>192.35</c:v>
                </c:pt>
                <c:pt idx="149">
                  <c:v>190.875</c:v>
                </c:pt>
                <c:pt idx="150">
                  <c:v>192.35</c:v>
                </c:pt>
                <c:pt idx="151">
                  <c:v>202.4</c:v>
                </c:pt>
                <c:pt idx="152">
                  <c:v>206.13749999999999</c:v>
                </c:pt>
                <c:pt idx="153">
                  <c:v>200.51249999999999</c:v>
                </c:pt>
                <c:pt idx="154">
                  <c:v>221</c:v>
                </c:pt>
                <c:pt idx="155">
                  <c:v>223.41249999999999</c:v>
                </c:pt>
                <c:pt idx="156">
                  <c:v>226.83750000000001</c:v>
                </c:pt>
                <c:pt idx="157">
                  <c:v>238.83750000000001</c:v>
                </c:pt>
                <c:pt idx="158">
                  <c:v>245.9</c:v>
                </c:pt>
                <c:pt idx="159">
                  <c:v>282.10000000000002</c:v>
                </c:pt>
                <c:pt idx="160">
                  <c:v>264.57499999999999</c:v>
                </c:pt>
                <c:pt idx="161">
                  <c:v>292.5</c:v>
                </c:pt>
                <c:pt idx="162">
                  <c:v>307.7</c:v>
                </c:pt>
                <c:pt idx="163">
                  <c:v>304.98750000000001</c:v>
                </c:pt>
                <c:pt idx="164">
                  <c:v>244</c:v>
                </c:pt>
                <c:pt idx="165">
                  <c:v>230.52500000000001</c:v>
                </c:pt>
                <c:pt idx="166">
                  <c:v>225.5</c:v>
                </c:pt>
                <c:pt idx="167">
                  <c:v>175</c:v>
                </c:pt>
                <c:pt idx="168">
                  <c:v>219.7</c:v>
                </c:pt>
                <c:pt idx="169">
                  <c:v>230.25</c:v>
                </c:pt>
                <c:pt idx="170">
                  <c:v>209.5</c:v>
                </c:pt>
                <c:pt idx="171">
                  <c:v>205.98750000000001</c:v>
                </c:pt>
                <c:pt idx="172">
                  <c:v>190.5625</c:v>
                </c:pt>
                <c:pt idx="173">
                  <c:v>190.5</c:v>
                </c:pt>
                <c:pt idx="174">
                  <c:v>199.35</c:v>
                </c:pt>
                <c:pt idx="175">
                  <c:v>219.63749999999999</c:v>
                </c:pt>
                <c:pt idx="176">
                  <c:v>196.875</c:v>
                </c:pt>
                <c:pt idx="177">
                  <c:v>173.25</c:v>
                </c:pt>
                <c:pt idx="178">
                  <c:v>158.72499999999999</c:v>
                </c:pt>
                <c:pt idx="179">
                  <c:v>176</c:v>
                </c:pt>
                <c:pt idx="180">
                  <c:v>171.63749999999999</c:v>
                </c:pt>
                <c:pt idx="181">
                  <c:v>169.5</c:v>
                </c:pt>
                <c:pt idx="182">
                  <c:v>174</c:v>
                </c:pt>
                <c:pt idx="183">
                  <c:v>168.85</c:v>
                </c:pt>
                <c:pt idx="184">
                  <c:v>203.91249999999999</c:v>
                </c:pt>
                <c:pt idx="185">
                  <c:v>196.97499999999999</c:v>
                </c:pt>
                <c:pt idx="186">
                  <c:v>178.2</c:v>
                </c:pt>
                <c:pt idx="187">
                  <c:v>159</c:v>
                </c:pt>
                <c:pt idx="188">
                  <c:v>126.5</c:v>
                </c:pt>
                <c:pt idx="189">
                  <c:v>80.224999999999994</c:v>
                </c:pt>
                <c:pt idx="190">
                  <c:v>101.21250000000001</c:v>
                </c:pt>
                <c:pt idx="191">
                  <c:v>129.75</c:v>
                </c:pt>
                <c:pt idx="192">
                  <c:v>99.237499999999997</c:v>
                </c:pt>
                <c:pt idx="193">
                  <c:v>102.9875</c:v>
                </c:pt>
                <c:pt idx="194">
                  <c:v>101.1</c:v>
                </c:pt>
                <c:pt idx="195">
                  <c:v>103.33750000000001</c:v>
                </c:pt>
                <c:pt idx="196">
                  <c:v>85.1</c:v>
                </c:pt>
                <c:pt idx="197">
                  <c:v>65.8125</c:v>
                </c:pt>
                <c:pt idx="198">
                  <c:v>64.3</c:v>
                </c:pt>
                <c:pt idx="199">
                  <c:v>70.5</c:v>
                </c:pt>
                <c:pt idx="200">
                  <c:v>64</c:v>
                </c:pt>
                <c:pt idx="201">
                  <c:v>55.524999999999999</c:v>
                </c:pt>
                <c:pt idx="202">
                  <c:v>37.774999999999999</c:v>
                </c:pt>
                <c:pt idx="203">
                  <c:v>27.55</c:v>
                </c:pt>
                <c:pt idx="204">
                  <c:v>40.6875</c:v>
                </c:pt>
                <c:pt idx="205">
                  <c:v>29.5</c:v>
                </c:pt>
                <c:pt idx="206">
                  <c:v>29.4</c:v>
                </c:pt>
                <c:pt idx="207">
                  <c:v>36.75</c:v>
                </c:pt>
                <c:pt idx="208">
                  <c:v>29.7</c:v>
                </c:pt>
                <c:pt idx="209">
                  <c:v>23.85</c:v>
                </c:pt>
                <c:pt idx="210">
                  <c:v>60</c:v>
                </c:pt>
                <c:pt idx="211">
                  <c:v>66.099999999999994</c:v>
                </c:pt>
                <c:pt idx="212">
                  <c:v>59.225000000000001</c:v>
                </c:pt>
                <c:pt idx="213">
                  <c:v>65</c:v>
                </c:pt>
                <c:pt idx="214">
                  <c:v>88.224999999999994</c:v>
                </c:pt>
                <c:pt idx="215">
                  <c:v>86.212500000000006</c:v>
                </c:pt>
                <c:pt idx="216">
                  <c:v>67.5</c:v>
                </c:pt>
                <c:pt idx="217">
                  <c:v>69.424999999999997</c:v>
                </c:pt>
                <c:pt idx="218">
                  <c:v>111.95</c:v>
                </c:pt>
                <c:pt idx="219">
                  <c:v>116.22499999999999</c:v>
                </c:pt>
                <c:pt idx="220">
                  <c:v>98.95</c:v>
                </c:pt>
                <c:pt idx="221">
                  <c:v>107.3625</c:v>
                </c:pt>
                <c:pt idx="222">
                  <c:v>108</c:v>
                </c:pt>
                <c:pt idx="223">
                  <c:v>112.1</c:v>
                </c:pt>
                <c:pt idx="224">
                  <c:v>117</c:v>
                </c:pt>
                <c:pt idx="225">
                  <c:v>129.30000000000001</c:v>
                </c:pt>
                <c:pt idx="226">
                  <c:v>119.77500000000001</c:v>
                </c:pt>
                <c:pt idx="227">
                  <c:v>125.77500000000001</c:v>
                </c:pt>
                <c:pt idx="228">
                  <c:v>125.47499999999999</c:v>
                </c:pt>
                <c:pt idx="229">
                  <c:v>132.65</c:v>
                </c:pt>
                <c:pt idx="230">
                  <c:v>139.80000000000001</c:v>
                </c:pt>
                <c:pt idx="231">
                  <c:v>135.32499999999999</c:v>
                </c:pt>
                <c:pt idx="232">
                  <c:v>133.82499999999999</c:v>
                </c:pt>
                <c:pt idx="233">
                  <c:v>136.02500000000001</c:v>
                </c:pt>
                <c:pt idx="234">
                  <c:v>139.875</c:v>
                </c:pt>
                <c:pt idx="235">
                  <c:v>148.88749999999999</c:v>
                </c:pt>
                <c:pt idx="236">
                  <c:v>137.21250000000001</c:v>
                </c:pt>
                <c:pt idx="237">
                  <c:v>144.92500000000001</c:v>
                </c:pt>
                <c:pt idx="238">
                  <c:v>137.26249999999999</c:v>
                </c:pt>
                <c:pt idx="239">
                  <c:v>138.85</c:v>
                </c:pt>
                <c:pt idx="240">
                  <c:v>133.15</c:v>
                </c:pt>
                <c:pt idx="241">
                  <c:v>135.27500000000001</c:v>
                </c:pt>
                <c:pt idx="242">
                  <c:v>117.77500000000001</c:v>
                </c:pt>
                <c:pt idx="243">
                  <c:v>106.7375</c:v>
                </c:pt>
                <c:pt idx="244">
                  <c:v>104.47499999999999</c:v>
                </c:pt>
                <c:pt idx="245">
                  <c:v>94.325000000000003</c:v>
                </c:pt>
                <c:pt idx="246">
                  <c:v>88.65</c:v>
                </c:pt>
                <c:pt idx="247">
                  <c:v>84.05</c:v>
                </c:pt>
                <c:pt idx="248">
                  <c:v>75.487499999999997</c:v>
                </c:pt>
                <c:pt idx="249">
                  <c:v>79.362499999999997</c:v>
                </c:pt>
                <c:pt idx="250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2F-4F60-963C-97C08B25B413}"/>
            </c:ext>
          </c:extLst>
        </c:ser>
        <c:ser>
          <c:idx val="1"/>
          <c:order val="1"/>
          <c:tx>
            <c:strRef>
              <c:f>'ceny+demand red'!$D$1</c:f>
              <c:strCache>
                <c:ptCount val="1"/>
                <c:pt idx="0">
                  <c:v>2023 TTF DA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cat>
            <c:numRef>
              <c:f>'ceny+demand red'!$B$2:$B$252</c:f>
              <c:numCache>
                <c:formatCode>m/d/yyyy</c:formatCode>
                <c:ptCount val="251"/>
                <c:pt idx="0">
                  <c:v>44565</c:v>
                </c:pt>
                <c:pt idx="1">
                  <c:v>44566</c:v>
                </c:pt>
                <c:pt idx="2">
                  <c:v>44567</c:v>
                </c:pt>
                <c:pt idx="3">
                  <c:v>44568</c:v>
                </c:pt>
                <c:pt idx="4">
                  <c:v>44571</c:v>
                </c:pt>
                <c:pt idx="5">
                  <c:v>44572</c:v>
                </c:pt>
                <c:pt idx="6">
                  <c:v>44573</c:v>
                </c:pt>
                <c:pt idx="7">
                  <c:v>44574</c:v>
                </c:pt>
                <c:pt idx="8">
                  <c:v>44575</c:v>
                </c:pt>
                <c:pt idx="9">
                  <c:v>44578</c:v>
                </c:pt>
                <c:pt idx="10">
                  <c:v>44579</c:v>
                </c:pt>
                <c:pt idx="11">
                  <c:v>44580</c:v>
                </c:pt>
                <c:pt idx="12">
                  <c:v>44581</c:v>
                </c:pt>
                <c:pt idx="13">
                  <c:v>44582</c:v>
                </c:pt>
                <c:pt idx="14">
                  <c:v>44585</c:v>
                </c:pt>
                <c:pt idx="15">
                  <c:v>44586</c:v>
                </c:pt>
                <c:pt idx="16">
                  <c:v>44587</c:v>
                </c:pt>
                <c:pt idx="17">
                  <c:v>44588</c:v>
                </c:pt>
                <c:pt idx="18">
                  <c:v>44589</c:v>
                </c:pt>
                <c:pt idx="19">
                  <c:v>44592</c:v>
                </c:pt>
                <c:pt idx="20">
                  <c:v>44593</c:v>
                </c:pt>
                <c:pt idx="21">
                  <c:v>44594</c:v>
                </c:pt>
                <c:pt idx="22">
                  <c:v>44595</c:v>
                </c:pt>
                <c:pt idx="23">
                  <c:v>44596</c:v>
                </c:pt>
                <c:pt idx="24">
                  <c:v>44599</c:v>
                </c:pt>
                <c:pt idx="25">
                  <c:v>44600</c:v>
                </c:pt>
                <c:pt idx="26">
                  <c:v>44601</c:v>
                </c:pt>
                <c:pt idx="27">
                  <c:v>44602</c:v>
                </c:pt>
                <c:pt idx="28">
                  <c:v>44603</c:v>
                </c:pt>
                <c:pt idx="29">
                  <c:v>44606</c:v>
                </c:pt>
                <c:pt idx="30">
                  <c:v>44607</c:v>
                </c:pt>
                <c:pt idx="31">
                  <c:v>44608</c:v>
                </c:pt>
                <c:pt idx="32">
                  <c:v>44609</c:v>
                </c:pt>
                <c:pt idx="33">
                  <c:v>44610</c:v>
                </c:pt>
                <c:pt idx="34">
                  <c:v>44613</c:v>
                </c:pt>
                <c:pt idx="35">
                  <c:v>44614</c:v>
                </c:pt>
                <c:pt idx="36">
                  <c:v>44615</c:v>
                </c:pt>
                <c:pt idx="37">
                  <c:v>44616</c:v>
                </c:pt>
                <c:pt idx="38">
                  <c:v>44617</c:v>
                </c:pt>
                <c:pt idx="39">
                  <c:v>44620</c:v>
                </c:pt>
                <c:pt idx="40">
                  <c:v>44621</c:v>
                </c:pt>
                <c:pt idx="41">
                  <c:v>44622</c:v>
                </c:pt>
                <c:pt idx="42">
                  <c:v>44623</c:v>
                </c:pt>
                <c:pt idx="43">
                  <c:v>44624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44634</c:v>
                </c:pt>
                <c:pt idx="50">
                  <c:v>44635</c:v>
                </c:pt>
                <c:pt idx="51">
                  <c:v>44636</c:v>
                </c:pt>
                <c:pt idx="52">
                  <c:v>44637</c:v>
                </c:pt>
                <c:pt idx="53">
                  <c:v>44638</c:v>
                </c:pt>
                <c:pt idx="54">
                  <c:v>44641</c:v>
                </c:pt>
                <c:pt idx="55">
                  <c:v>44642</c:v>
                </c:pt>
                <c:pt idx="56">
                  <c:v>44643</c:v>
                </c:pt>
                <c:pt idx="57">
                  <c:v>44644</c:v>
                </c:pt>
                <c:pt idx="58">
                  <c:v>44645</c:v>
                </c:pt>
                <c:pt idx="59">
                  <c:v>44648</c:v>
                </c:pt>
                <c:pt idx="60">
                  <c:v>44649</c:v>
                </c:pt>
                <c:pt idx="61">
                  <c:v>44650</c:v>
                </c:pt>
                <c:pt idx="62">
                  <c:v>44651</c:v>
                </c:pt>
                <c:pt idx="63">
                  <c:v>44652</c:v>
                </c:pt>
                <c:pt idx="64">
                  <c:v>44655</c:v>
                </c:pt>
                <c:pt idx="65">
                  <c:v>44656</c:v>
                </c:pt>
                <c:pt idx="66">
                  <c:v>44657</c:v>
                </c:pt>
                <c:pt idx="67">
                  <c:v>44658</c:v>
                </c:pt>
                <c:pt idx="68">
                  <c:v>44659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44670</c:v>
                </c:pt>
                <c:pt idx="74">
                  <c:v>44671</c:v>
                </c:pt>
                <c:pt idx="75">
                  <c:v>44672</c:v>
                </c:pt>
                <c:pt idx="76">
                  <c:v>44673</c:v>
                </c:pt>
                <c:pt idx="77">
                  <c:v>44676</c:v>
                </c:pt>
                <c:pt idx="78">
                  <c:v>44677</c:v>
                </c:pt>
                <c:pt idx="79">
                  <c:v>44678</c:v>
                </c:pt>
                <c:pt idx="80">
                  <c:v>44679</c:v>
                </c:pt>
                <c:pt idx="81">
                  <c:v>44680</c:v>
                </c:pt>
                <c:pt idx="82">
                  <c:v>44684</c:v>
                </c:pt>
                <c:pt idx="83">
                  <c:v>44685</c:v>
                </c:pt>
                <c:pt idx="84">
                  <c:v>44686</c:v>
                </c:pt>
                <c:pt idx="85">
                  <c:v>44687</c:v>
                </c:pt>
                <c:pt idx="86">
                  <c:v>44690</c:v>
                </c:pt>
                <c:pt idx="87">
                  <c:v>44691</c:v>
                </c:pt>
                <c:pt idx="88">
                  <c:v>44692</c:v>
                </c:pt>
                <c:pt idx="89">
                  <c:v>44693</c:v>
                </c:pt>
                <c:pt idx="90">
                  <c:v>44694</c:v>
                </c:pt>
                <c:pt idx="91">
                  <c:v>44697</c:v>
                </c:pt>
                <c:pt idx="92">
                  <c:v>44698</c:v>
                </c:pt>
                <c:pt idx="93">
                  <c:v>44699</c:v>
                </c:pt>
                <c:pt idx="94">
                  <c:v>44700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44718</c:v>
                </c:pt>
                <c:pt idx="105">
                  <c:v>44719</c:v>
                </c:pt>
                <c:pt idx="106">
                  <c:v>44720</c:v>
                </c:pt>
                <c:pt idx="107">
                  <c:v>44721</c:v>
                </c:pt>
                <c:pt idx="108">
                  <c:v>44722</c:v>
                </c:pt>
                <c:pt idx="109">
                  <c:v>44725</c:v>
                </c:pt>
                <c:pt idx="110">
                  <c:v>44726</c:v>
                </c:pt>
                <c:pt idx="111">
                  <c:v>44727</c:v>
                </c:pt>
                <c:pt idx="112">
                  <c:v>44728</c:v>
                </c:pt>
                <c:pt idx="113">
                  <c:v>44729</c:v>
                </c:pt>
                <c:pt idx="114">
                  <c:v>44732</c:v>
                </c:pt>
                <c:pt idx="115">
                  <c:v>44733</c:v>
                </c:pt>
                <c:pt idx="116">
                  <c:v>44734</c:v>
                </c:pt>
                <c:pt idx="117">
                  <c:v>44735</c:v>
                </c:pt>
                <c:pt idx="118">
                  <c:v>44736</c:v>
                </c:pt>
                <c:pt idx="119">
                  <c:v>44739</c:v>
                </c:pt>
                <c:pt idx="120">
                  <c:v>44740</c:v>
                </c:pt>
                <c:pt idx="121">
                  <c:v>44741</c:v>
                </c:pt>
                <c:pt idx="122">
                  <c:v>44742</c:v>
                </c:pt>
                <c:pt idx="123">
                  <c:v>44743</c:v>
                </c:pt>
                <c:pt idx="124">
                  <c:v>44746</c:v>
                </c:pt>
                <c:pt idx="125">
                  <c:v>44747</c:v>
                </c:pt>
                <c:pt idx="126">
                  <c:v>44748</c:v>
                </c:pt>
                <c:pt idx="127">
                  <c:v>44749</c:v>
                </c:pt>
                <c:pt idx="128">
                  <c:v>44750</c:v>
                </c:pt>
                <c:pt idx="129">
                  <c:v>44753</c:v>
                </c:pt>
                <c:pt idx="130">
                  <c:v>44754</c:v>
                </c:pt>
                <c:pt idx="131">
                  <c:v>44755</c:v>
                </c:pt>
                <c:pt idx="132">
                  <c:v>44756</c:v>
                </c:pt>
                <c:pt idx="133">
                  <c:v>44757</c:v>
                </c:pt>
                <c:pt idx="134">
                  <c:v>44760</c:v>
                </c:pt>
                <c:pt idx="135">
                  <c:v>44761</c:v>
                </c:pt>
                <c:pt idx="136">
                  <c:v>44762</c:v>
                </c:pt>
                <c:pt idx="137">
                  <c:v>44763</c:v>
                </c:pt>
                <c:pt idx="138">
                  <c:v>44764</c:v>
                </c:pt>
                <c:pt idx="139">
                  <c:v>44767</c:v>
                </c:pt>
                <c:pt idx="140">
                  <c:v>44768</c:v>
                </c:pt>
                <c:pt idx="141">
                  <c:v>44769</c:v>
                </c:pt>
                <c:pt idx="142">
                  <c:v>44770</c:v>
                </c:pt>
                <c:pt idx="143">
                  <c:v>44771</c:v>
                </c:pt>
                <c:pt idx="144">
                  <c:v>44774</c:v>
                </c:pt>
                <c:pt idx="145">
                  <c:v>44775</c:v>
                </c:pt>
                <c:pt idx="146">
                  <c:v>44776</c:v>
                </c:pt>
                <c:pt idx="147">
                  <c:v>44777</c:v>
                </c:pt>
                <c:pt idx="148">
                  <c:v>44778</c:v>
                </c:pt>
                <c:pt idx="149">
                  <c:v>44781</c:v>
                </c:pt>
                <c:pt idx="150">
                  <c:v>44782</c:v>
                </c:pt>
                <c:pt idx="151">
                  <c:v>44783</c:v>
                </c:pt>
                <c:pt idx="152">
                  <c:v>44784</c:v>
                </c:pt>
                <c:pt idx="153">
                  <c:v>44785</c:v>
                </c:pt>
                <c:pt idx="154">
                  <c:v>44788</c:v>
                </c:pt>
                <c:pt idx="155">
                  <c:v>44789</c:v>
                </c:pt>
                <c:pt idx="156">
                  <c:v>44790</c:v>
                </c:pt>
                <c:pt idx="157">
                  <c:v>44791</c:v>
                </c:pt>
                <c:pt idx="158">
                  <c:v>44792</c:v>
                </c:pt>
                <c:pt idx="159">
                  <c:v>44795</c:v>
                </c:pt>
                <c:pt idx="160">
                  <c:v>44796</c:v>
                </c:pt>
                <c:pt idx="161">
                  <c:v>44797</c:v>
                </c:pt>
                <c:pt idx="162">
                  <c:v>44798</c:v>
                </c:pt>
                <c:pt idx="163">
                  <c:v>44799</c:v>
                </c:pt>
                <c:pt idx="164">
                  <c:v>44803</c:v>
                </c:pt>
                <c:pt idx="165">
                  <c:v>44804</c:v>
                </c:pt>
                <c:pt idx="166">
                  <c:v>44805</c:v>
                </c:pt>
                <c:pt idx="167">
                  <c:v>44806</c:v>
                </c:pt>
                <c:pt idx="168">
                  <c:v>44809</c:v>
                </c:pt>
                <c:pt idx="169">
                  <c:v>44810</c:v>
                </c:pt>
                <c:pt idx="170">
                  <c:v>44811</c:v>
                </c:pt>
                <c:pt idx="171">
                  <c:v>44812</c:v>
                </c:pt>
                <c:pt idx="172">
                  <c:v>44813</c:v>
                </c:pt>
                <c:pt idx="173">
                  <c:v>44816</c:v>
                </c:pt>
                <c:pt idx="174">
                  <c:v>44817</c:v>
                </c:pt>
                <c:pt idx="175">
                  <c:v>44818</c:v>
                </c:pt>
                <c:pt idx="176">
                  <c:v>44819</c:v>
                </c:pt>
                <c:pt idx="177">
                  <c:v>44820</c:v>
                </c:pt>
                <c:pt idx="178">
                  <c:v>44823</c:v>
                </c:pt>
                <c:pt idx="179">
                  <c:v>44824</c:v>
                </c:pt>
                <c:pt idx="180">
                  <c:v>44825</c:v>
                </c:pt>
                <c:pt idx="181">
                  <c:v>44826</c:v>
                </c:pt>
                <c:pt idx="182">
                  <c:v>44827</c:v>
                </c:pt>
                <c:pt idx="183">
                  <c:v>44830</c:v>
                </c:pt>
                <c:pt idx="184">
                  <c:v>44831</c:v>
                </c:pt>
                <c:pt idx="185">
                  <c:v>44832</c:v>
                </c:pt>
                <c:pt idx="186">
                  <c:v>44833</c:v>
                </c:pt>
                <c:pt idx="187">
                  <c:v>44834</c:v>
                </c:pt>
                <c:pt idx="188">
                  <c:v>44837</c:v>
                </c:pt>
                <c:pt idx="189">
                  <c:v>44838</c:v>
                </c:pt>
                <c:pt idx="190">
                  <c:v>44839</c:v>
                </c:pt>
                <c:pt idx="191">
                  <c:v>44840</c:v>
                </c:pt>
                <c:pt idx="192">
                  <c:v>44841</c:v>
                </c:pt>
                <c:pt idx="193">
                  <c:v>44844</c:v>
                </c:pt>
                <c:pt idx="194">
                  <c:v>44845</c:v>
                </c:pt>
                <c:pt idx="195">
                  <c:v>44846</c:v>
                </c:pt>
                <c:pt idx="196">
                  <c:v>44847</c:v>
                </c:pt>
                <c:pt idx="197">
                  <c:v>44848</c:v>
                </c:pt>
                <c:pt idx="198">
                  <c:v>44851</c:v>
                </c:pt>
                <c:pt idx="199">
                  <c:v>44852</c:v>
                </c:pt>
                <c:pt idx="200">
                  <c:v>44853</c:v>
                </c:pt>
                <c:pt idx="201">
                  <c:v>44854</c:v>
                </c:pt>
                <c:pt idx="202">
                  <c:v>44855</c:v>
                </c:pt>
                <c:pt idx="203">
                  <c:v>44858</c:v>
                </c:pt>
                <c:pt idx="204">
                  <c:v>44859</c:v>
                </c:pt>
                <c:pt idx="205">
                  <c:v>44860</c:v>
                </c:pt>
                <c:pt idx="206">
                  <c:v>44861</c:v>
                </c:pt>
                <c:pt idx="207">
                  <c:v>44862</c:v>
                </c:pt>
                <c:pt idx="208">
                  <c:v>44865</c:v>
                </c:pt>
                <c:pt idx="209">
                  <c:v>44866</c:v>
                </c:pt>
                <c:pt idx="210">
                  <c:v>44867</c:v>
                </c:pt>
                <c:pt idx="211">
                  <c:v>44868</c:v>
                </c:pt>
                <c:pt idx="212">
                  <c:v>44869</c:v>
                </c:pt>
                <c:pt idx="213">
                  <c:v>44872</c:v>
                </c:pt>
                <c:pt idx="214">
                  <c:v>44873</c:v>
                </c:pt>
                <c:pt idx="215">
                  <c:v>44874</c:v>
                </c:pt>
                <c:pt idx="216">
                  <c:v>44875</c:v>
                </c:pt>
                <c:pt idx="217">
                  <c:v>44876</c:v>
                </c:pt>
                <c:pt idx="218">
                  <c:v>44879</c:v>
                </c:pt>
                <c:pt idx="219">
                  <c:v>44880</c:v>
                </c:pt>
                <c:pt idx="220">
                  <c:v>44881</c:v>
                </c:pt>
                <c:pt idx="221">
                  <c:v>44882</c:v>
                </c:pt>
                <c:pt idx="222">
                  <c:v>44883</c:v>
                </c:pt>
                <c:pt idx="223">
                  <c:v>44886</c:v>
                </c:pt>
                <c:pt idx="224">
                  <c:v>44887</c:v>
                </c:pt>
                <c:pt idx="225">
                  <c:v>44888</c:v>
                </c:pt>
                <c:pt idx="226">
                  <c:v>44889</c:v>
                </c:pt>
                <c:pt idx="227">
                  <c:v>44890</c:v>
                </c:pt>
                <c:pt idx="228">
                  <c:v>44893</c:v>
                </c:pt>
                <c:pt idx="229">
                  <c:v>44894</c:v>
                </c:pt>
                <c:pt idx="230">
                  <c:v>44895</c:v>
                </c:pt>
                <c:pt idx="231">
                  <c:v>44896</c:v>
                </c:pt>
                <c:pt idx="232">
                  <c:v>44897</c:v>
                </c:pt>
                <c:pt idx="233">
                  <c:v>44900</c:v>
                </c:pt>
                <c:pt idx="234">
                  <c:v>44901</c:v>
                </c:pt>
                <c:pt idx="235">
                  <c:v>44902</c:v>
                </c:pt>
                <c:pt idx="236">
                  <c:v>44903</c:v>
                </c:pt>
                <c:pt idx="237">
                  <c:v>44904</c:v>
                </c:pt>
                <c:pt idx="238">
                  <c:v>44907</c:v>
                </c:pt>
                <c:pt idx="239">
                  <c:v>44908</c:v>
                </c:pt>
                <c:pt idx="240">
                  <c:v>44909</c:v>
                </c:pt>
                <c:pt idx="241">
                  <c:v>44910</c:v>
                </c:pt>
                <c:pt idx="242">
                  <c:v>44911</c:v>
                </c:pt>
                <c:pt idx="243">
                  <c:v>44914</c:v>
                </c:pt>
                <c:pt idx="244">
                  <c:v>44915</c:v>
                </c:pt>
                <c:pt idx="245">
                  <c:v>44916</c:v>
                </c:pt>
                <c:pt idx="246">
                  <c:v>44917</c:v>
                </c:pt>
                <c:pt idx="247">
                  <c:v>44918</c:v>
                </c:pt>
                <c:pt idx="248">
                  <c:v>44923</c:v>
                </c:pt>
                <c:pt idx="249">
                  <c:v>44924</c:v>
                </c:pt>
                <c:pt idx="250">
                  <c:v>44925</c:v>
                </c:pt>
              </c:numCache>
            </c:numRef>
          </c:cat>
          <c:val>
            <c:numRef>
              <c:f>'ceny+demand red'!$D$2:$D$252</c:f>
              <c:numCache>
                <c:formatCode>#\ ##0.000</c:formatCode>
                <c:ptCount val="251"/>
                <c:pt idx="0">
                  <c:v>62.55</c:v>
                </c:pt>
                <c:pt idx="1">
                  <c:v>66</c:v>
                </c:pt>
                <c:pt idx="2">
                  <c:v>65.349999999999994</c:v>
                </c:pt>
                <c:pt idx="3">
                  <c:v>72.45</c:v>
                </c:pt>
                <c:pt idx="4">
                  <c:v>67.375</c:v>
                </c:pt>
                <c:pt idx="5">
                  <c:v>62.512500000000003</c:v>
                </c:pt>
                <c:pt idx="6">
                  <c:v>64.862499999999997</c:v>
                </c:pt>
                <c:pt idx="7">
                  <c:v>63.012500000000003</c:v>
                </c:pt>
                <c:pt idx="8">
                  <c:v>55.012500000000003</c:v>
                </c:pt>
                <c:pt idx="9">
                  <c:v>60.037500000000001</c:v>
                </c:pt>
                <c:pt idx="10">
                  <c:v>63.225000000000001</c:v>
                </c:pt>
                <c:pt idx="11">
                  <c:v>61.7</c:v>
                </c:pt>
                <c:pt idx="12">
                  <c:v>69.724999999999994</c:v>
                </c:pt>
                <c:pt idx="13">
                  <c:v>66.9375</c:v>
                </c:pt>
                <c:pt idx="14">
                  <c:v>59.037500000000001</c:v>
                </c:pt>
                <c:pt idx="15">
                  <c:v>58.174999999999997</c:v>
                </c:pt>
                <c:pt idx="16">
                  <c:v>56.037500000000001</c:v>
                </c:pt>
                <c:pt idx="17">
                  <c:v>57.6875</c:v>
                </c:pt>
                <c:pt idx="18">
                  <c:v>56.537500000000001</c:v>
                </c:pt>
                <c:pt idx="19">
                  <c:v>58.087499999999999</c:v>
                </c:pt>
                <c:pt idx="20">
                  <c:v>59.75</c:v>
                </c:pt>
                <c:pt idx="21">
                  <c:v>55.862499999999997</c:v>
                </c:pt>
                <c:pt idx="22">
                  <c:v>59.862499999999997</c:v>
                </c:pt>
                <c:pt idx="23">
                  <c:v>59.662500000000001</c:v>
                </c:pt>
                <c:pt idx="24">
                  <c:v>55.162500000000001</c:v>
                </c:pt>
                <c:pt idx="25">
                  <c:v>54.725000000000001</c:v>
                </c:pt>
                <c:pt idx="26">
                  <c:v>54.4375</c:v>
                </c:pt>
                <c:pt idx="27">
                  <c:v>55.024999999999999</c:v>
                </c:pt>
                <c:pt idx="28">
                  <c:v>53.075000000000003</c:v>
                </c:pt>
                <c:pt idx="29">
                  <c:v>53.387500000000003</c:v>
                </c:pt>
                <c:pt idx="30">
                  <c:v>54.625</c:v>
                </c:pt>
                <c:pt idx="31">
                  <c:v>51.524999999999999</c:v>
                </c:pt>
                <c:pt idx="32">
                  <c:v>48.612499999999997</c:v>
                </c:pt>
                <c:pt idx="33">
                  <c:v>49.362499999999997</c:v>
                </c:pt>
                <c:pt idx="34">
                  <c:v>49.487499999999997</c:v>
                </c:pt>
                <c:pt idx="35">
                  <c:v>50.3125</c:v>
                </c:pt>
                <c:pt idx="36">
                  <c:v>50.174999999999997</c:v>
                </c:pt>
                <c:pt idx="37">
                  <c:v>52.35</c:v>
                </c:pt>
                <c:pt idx="38">
                  <c:v>47.962499999999999</c:v>
                </c:pt>
                <c:pt idx="39">
                  <c:v>47.287500000000001</c:v>
                </c:pt>
                <c:pt idx="40">
                  <c:v>48.575000000000003</c:v>
                </c:pt>
                <c:pt idx="41">
                  <c:v>47.462499999999999</c:v>
                </c:pt>
                <c:pt idx="42">
                  <c:v>46.174999999999997</c:v>
                </c:pt>
                <c:pt idx="43">
                  <c:v>43.9375</c:v>
                </c:pt>
                <c:pt idx="44">
                  <c:v>45.237499999999997</c:v>
                </c:pt>
                <c:pt idx="45">
                  <c:v>42.912500000000001</c:v>
                </c:pt>
                <c:pt idx="46">
                  <c:v>45.774999999999999</c:v>
                </c:pt>
                <c:pt idx="47">
                  <c:v>52.862499999999997</c:v>
                </c:pt>
                <c:pt idx="48">
                  <c:v>48.787500000000001</c:v>
                </c:pt>
                <c:pt idx="49">
                  <c:v>45.575000000000003</c:v>
                </c:pt>
                <c:pt idx="50">
                  <c:v>43.212499999999999</c:v>
                </c:pt>
                <c:pt idx="51">
                  <c:v>44.8</c:v>
                </c:pt>
                <c:pt idx="52">
                  <c:v>41.137500000000003</c:v>
                </c:pt>
                <c:pt idx="53">
                  <c:v>38.75</c:v>
                </c:pt>
                <c:pt idx="54">
                  <c:v>41.274999999999999</c:v>
                </c:pt>
                <c:pt idx="55">
                  <c:v>39.1875</c:v>
                </c:pt>
                <c:pt idx="56">
                  <c:v>42.237499999999997</c:v>
                </c:pt>
                <c:pt idx="57">
                  <c:v>41.612499999999997</c:v>
                </c:pt>
                <c:pt idx="58">
                  <c:v>43.012500000000003</c:v>
                </c:pt>
                <c:pt idx="59">
                  <c:v>42.774999999999999</c:v>
                </c:pt>
                <c:pt idx="60">
                  <c:v>42.512500000000003</c:v>
                </c:pt>
                <c:pt idx="61">
                  <c:v>42.512500000000003</c:v>
                </c:pt>
                <c:pt idx="62">
                  <c:v>42.512500000000003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D2F-4F60-963C-97C08B25B413}"/>
            </c:ext>
          </c:extLst>
        </c:ser>
        <c:ser>
          <c:idx val="2"/>
          <c:order val="2"/>
          <c:tx>
            <c:strRef>
              <c:f>'ceny+demand red'!$E$1</c:f>
              <c:strCache>
                <c:ptCount val="1"/>
                <c:pt idx="0">
                  <c:v>2023 TTF FW</c:v>
                </c:pt>
              </c:strCache>
            </c:strRef>
          </c:tx>
          <c:spPr>
            <a:ln w="28575" cap="rnd">
              <a:solidFill>
                <a:srgbClr val="28B9DA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'ceny+demand red'!$B$2:$B$252</c:f>
              <c:numCache>
                <c:formatCode>m/d/yyyy</c:formatCode>
                <c:ptCount val="251"/>
                <c:pt idx="0">
                  <c:v>44565</c:v>
                </c:pt>
                <c:pt idx="1">
                  <c:v>44566</c:v>
                </c:pt>
                <c:pt idx="2">
                  <c:v>44567</c:v>
                </c:pt>
                <c:pt idx="3">
                  <c:v>44568</c:v>
                </c:pt>
                <c:pt idx="4">
                  <c:v>44571</c:v>
                </c:pt>
                <c:pt idx="5">
                  <c:v>44572</c:v>
                </c:pt>
                <c:pt idx="6">
                  <c:v>44573</c:v>
                </c:pt>
                <c:pt idx="7">
                  <c:v>44574</c:v>
                </c:pt>
                <c:pt idx="8">
                  <c:v>44575</c:v>
                </c:pt>
                <c:pt idx="9">
                  <c:v>44578</c:v>
                </c:pt>
                <c:pt idx="10">
                  <c:v>44579</c:v>
                </c:pt>
                <c:pt idx="11">
                  <c:v>44580</c:v>
                </c:pt>
                <c:pt idx="12">
                  <c:v>44581</c:v>
                </c:pt>
                <c:pt idx="13">
                  <c:v>44582</c:v>
                </c:pt>
                <c:pt idx="14">
                  <c:v>44585</c:v>
                </c:pt>
                <c:pt idx="15">
                  <c:v>44586</c:v>
                </c:pt>
                <c:pt idx="16">
                  <c:v>44587</c:v>
                </c:pt>
                <c:pt idx="17">
                  <c:v>44588</c:v>
                </c:pt>
                <c:pt idx="18">
                  <c:v>44589</c:v>
                </c:pt>
                <c:pt idx="19">
                  <c:v>44592</c:v>
                </c:pt>
                <c:pt idx="20">
                  <c:v>44593</c:v>
                </c:pt>
                <c:pt idx="21">
                  <c:v>44594</c:v>
                </c:pt>
                <c:pt idx="22">
                  <c:v>44595</c:v>
                </c:pt>
                <c:pt idx="23">
                  <c:v>44596</c:v>
                </c:pt>
                <c:pt idx="24">
                  <c:v>44599</c:v>
                </c:pt>
                <c:pt idx="25">
                  <c:v>44600</c:v>
                </c:pt>
                <c:pt idx="26">
                  <c:v>44601</c:v>
                </c:pt>
                <c:pt idx="27">
                  <c:v>44602</c:v>
                </c:pt>
                <c:pt idx="28">
                  <c:v>44603</c:v>
                </c:pt>
                <c:pt idx="29">
                  <c:v>44606</c:v>
                </c:pt>
                <c:pt idx="30">
                  <c:v>44607</c:v>
                </c:pt>
                <c:pt idx="31">
                  <c:v>44608</c:v>
                </c:pt>
                <c:pt idx="32">
                  <c:v>44609</c:v>
                </c:pt>
                <c:pt idx="33">
                  <c:v>44610</c:v>
                </c:pt>
                <c:pt idx="34">
                  <c:v>44613</c:v>
                </c:pt>
                <c:pt idx="35">
                  <c:v>44614</c:v>
                </c:pt>
                <c:pt idx="36">
                  <c:v>44615</c:v>
                </c:pt>
                <c:pt idx="37">
                  <c:v>44616</c:v>
                </c:pt>
                <c:pt idx="38">
                  <c:v>44617</c:v>
                </c:pt>
                <c:pt idx="39">
                  <c:v>44620</c:v>
                </c:pt>
                <c:pt idx="40">
                  <c:v>44621</c:v>
                </c:pt>
                <c:pt idx="41">
                  <c:v>44622</c:v>
                </c:pt>
                <c:pt idx="42">
                  <c:v>44623</c:v>
                </c:pt>
                <c:pt idx="43">
                  <c:v>44624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44634</c:v>
                </c:pt>
                <c:pt idx="50">
                  <c:v>44635</c:v>
                </c:pt>
                <c:pt idx="51">
                  <c:v>44636</c:v>
                </c:pt>
                <c:pt idx="52">
                  <c:v>44637</c:v>
                </c:pt>
                <c:pt idx="53">
                  <c:v>44638</c:v>
                </c:pt>
                <c:pt idx="54">
                  <c:v>44641</c:v>
                </c:pt>
                <c:pt idx="55">
                  <c:v>44642</c:v>
                </c:pt>
                <c:pt idx="56">
                  <c:v>44643</c:v>
                </c:pt>
                <c:pt idx="57">
                  <c:v>44644</c:v>
                </c:pt>
                <c:pt idx="58">
                  <c:v>44645</c:v>
                </c:pt>
                <c:pt idx="59">
                  <c:v>44648</c:v>
                </c:pt>
                <c:pt idx="60">
                  <c:v>44649</c:v>
                </c:pt>
                <c:pt idx="61">
                  <c:v>44650</c:v>
                </c:pt>
                <c:pt idx="62">
                  <c:v>44651</c:v>
                </c:pt>
                <c:pt idx="63">
                  <c:v>44652</c:v>
                </c:pt>
                <c:pt idx="64">
                  <c:v>44655</c:v>
                </c:pt>
                <c:pt idx="65">
                  <c:v>44656</c:v>
                </c:pt>
                <c:pt idx="66">
                  <c:v>44657</c:v>
                </c:pt>
                <c:pt idx="67">
                  <c:v>44658</c:v>
                </c:pt>
                <c:pt idx="68">
                  <c:v>44659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44670</c:v>
                </c:pt>
                <c:pt idx="74">
                  <c:v>44671</c:v>
                </c:pt>
                <c:pt idx="75">
                  <c:v>44672</c:v>
                </c:pt>
                <c:pt idx="76">
                  <c:v>44673</c:v>
                </c:pt>
                <c:pt idx="77">
                  <c:v>44676</c:v>
                </c:pt>
                <c:pt idx="78">
                  <c:v>44677</c:v>
                </c:pt>
                <c:pt idx="79">
                  <c:v>44678</c:v>
                </c:pt>
                <c:pt idx="80">
                  <c:v>44679</c:v>
                </c:pt>
                <c:pt idx="81">
                  <c:v>44680</c:v>
                </c:pt>
                <c:pt idx="82">
                  <c:v>44684</c:v>
                </c:pt>
                <c:pt idx="83">
                  <c:v>44685</c:v>
                </c:pt>
                <c:pt idx="84">
                  <c:v>44686</c:v>
                </c:pt>
                <c:pt idx="85">
                  <c:v>44687</c:v>
                </c:pt>
                <c:pt idx="86">
                  <c:v>44690</c:v>
                </c:pt>
                <c:pt idx="87">
                  <c:v>44691</c:v>
                </c:pt>
                <c:pt idx="88">
                  <c:v>44692</c:v>
                </c:pt>
                <c:pt idx="89">
                  <c:v>44693</c:v>
                </c:pt>
                <c:pt idx="90">
                  <c:v>44694</c:v>
                </c:pt>
                <c:pt idx="91">
                  <c:v>44697</c:v>
                </c:pt>
                <c:pt idx="92">
                  <c:v>44698</c:v>
                </c:pt>
                <c:pt idx="93">
                  <c:v>44699</c:v>
                </c:pt>
                <c:pt idx="94">
                  <c:v>44700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44718</c:v>
                </c:pt>
                <c:pt idx="105">
                  <c:v>44719</c:v>
                </c:pt>
                <c:pt idx="106">
                  <c:v>44720</c:v>
                </c:pt>
                <c:pt idx="107">
                  <c:v>44721</c:v>
                </c:pt>
                <c:pt idx="108">
                  <c:v>44722</c:v>
                </c:pt>
                <c:pt idx="109">
                  <c:v>44725</c:v>
                </c:pt>
                <c:pt idx="110">
                  <c:v>44726</c:v>
                </c:pt>
                <c:pt idx="111">
                  <c:v>44727</c:v>
                </c:pt>
                <c:pt idx="112">
                  <c:v>44728</c:v>
                </c:pt>
                <c:pt idx="113">
                  <c:v>44729</c:v>
                </c:pt>
                <c:pt idx="114">
                  <c:v>44732</c:v>
                </c:pt>
                <c:pt idx="115">
                  <c:v>44733</c:v>
                </c:pt>
                <c:pt idx="116">
                  <c:v>44734</c:v>
                </c:pt>
                <c:pt idx="117">
                  <c:v>44735</c:v>
                </c:pt>
                <c:pt idx="118">
                  <c:v>44736</c:v>
                </c:pt>
                <c:pt idx="119">
                  <c:v>44739</c:v>
                </c:pt>
                <c:pt idx="120">
                  <c:v>44740</c:v>
                </c:pt>
                <c:pt idx="121">
                  <c:v>44741</c:v>
                </c:pt>
                <c:pt idx="122">
                  <c:v>44742</c:v>
                </c:pt>
                <c:pt idx="123">
                  <c:v>44743</c:v>
                </c:pt>
                <c:pt idx="124">
                  <c:v>44746</c:v>
                </c:pt>
                <c:pt idx="125">
                  <c:v>44747</c:v>
                </c:pt>
                <c:pt idx="126">
                  <c:v>44748</c:v>
                </c:pt>
                <c:pt idx="127">
                  <c:v>44749</c:v>
                </c:pt>
                <c:pt idx="128">
                  <c:v>44750</c:v>
                </c:pt>
                <c:pt idx="129">
                  <c:v>44753</c:v>
                </c:pt>
                <c:pt idx="130">
                  <c:v>44754</c:v>
                </c:pt>
                <c:pt idx="131">
                  <c:v>44755</c:v>
                </c:pt>
                <c:pt idx="132">
                  <c:v>44756</c:v>
                </c:pt>
                <c:pt idx="133">
                  <c:v>44757</c:v>
                </c:pt>
                <c:pt idx="134">
                  <c:v>44760</c:v>
                </c:pt>
                <c:pt idx="135">
                  <c:v>44761</c:v>
                </c:pt>
                <c:pt idx="136">
                  <c:v>44762</c:v>
                </c:pt>
                <c:pt idx="137">
                  <c:v>44763</c:v>
                </c:pt>
                <c:pt idx="138">
                  <c:v>44764</c:v>
                </c:pt>
                <c:pt idx="139">
                  <c:v>44767</c:v>
                </c:pt>
                <c:pt idx="140">
                  <c:v>44768</c:v>
                </c:pt>
                <c:pt idx="141">
                  <c:v>44769</c:v>
                </c:pt>
                <c:pt idx="142">
                  <c:v>44770</c:v>
                </c:pt>
                <c:pt idx="143">
                  <c:v>44771</c:v>
                </c:pt>
                <c:pt idx="144">
                  <c:v>44774</c:v>
                </c:pt>
                <c:pt idx="145">
                  <c:v>44775</c:v>
                </c:pt>
                <c:pt idx="146">
                  <c:v>44776</c:v>
                </c:pt>
                <c:pt idx="147">
                  <c:v>44777</c:v>
                </c:pt>
                <c:pt idx="148">
                  <c:v>44778</c:v>
                </c:pt>
                <c:pt idx="149">
                  <c:v>44781</c:v>
                </c:pt>
                <c:pt idx="150">
                  <c:v>44782</c:v>
                </c:pt>
                <c:pt idx="151">
                  <c:v>44783</c:v>
                </c:pt>
                <c:pt idx="152">
                  <c:v>44784</c:v>
                </c:pt>
                <c:pt idx="153">
                  <c:v>44785</c:v>
                </c:pt>
                <c:pt idx="154">
                  <c:v>44788</c:v>
                </c:pt>
                <c:pt idx="155">
                  <c:v>44789</c:v>
                </c:pt>
                <c:pt idx="156">
                  <c:v>44790</c:v>
                </c:pt>
                <c:pt idx="157">
                  <c:v>44791</c:v>
                </c:pt>
                <c:pt idx="158">
                  <c:v>44792</c:v>
                </c:pt>
                <c:pt idx="159">
                  <c:v>44795</c:v>
                </c:pt>
                <c:pt idx="160">
                  <c:v>44796</c:v>
                </c:pt>
                <c:pt idx="161">
                  <c:v>44797</c:v>
                </c:pt>
                <c:pt idx="162">
                  <c:v>44798</c:v>
                </c:pt>
                <c:pt idx="163">
                  <c:v>44799</c:v>
                </c:pt>
                <c:pt idx="164">
                  <c:v>44803</c:v>
                </c:pt>
                <c:pt idx="165">
                  <c:v>44804</c:v>
                </c:pt>
                <c:pt idx="166">
                  <c:v>44805</c:v>
                </c:pt>
                <c:pt idx="167">
                  <c:v>44806</c:v>
                </c:pt>
                <c:pt idx="168">
                  <c:v>44809</c:v>
                </c:pt>
                <c:pt idx="169">
                  <c:v>44810</c:v>
                </c:pt>
                <c:pt idx="170">
                  <c:v>44811</c:v>
                </c:pt>
                <c:pt idx="171">
                  <c:v>44812</c:v>
                </c:pt>
                <c:pt idx="172">
                  <c:v>44813</c:v>
                </c:pt>
                <c:pt idx="173">
                  <c:v>44816</c:v>
                </c:pt>
                <c:pt idx="174">
                  <c:v>44817</c:v>
                </c:pt>
                <c:pt idx="175">
                  <c:v>44818</c:v>
                </c:pt>
                <c:pt idx="176">
                  <c:v>44819</c:v>
                </c:pt>
                <c:pt idx="177">
                  <c:v>44820</c:v>
                </c:pt>
                <c:pt idx="178">
                  <c:v>44823</c:v>
                </c:pt>
                <c:pt idx="179">
                  <c:v>44824</c:v>
                </c:pt>
                <c:pt idx="180">
                  <c:v>44825</c:v>
                </c:pt>
                <c:pt idx="181">
                  <c:v>44826</c:v>
                </c:pt>
                <c:pt idx="182">
                  <c:v>44827</c:v>
                </c:pt>
                <c:pt idx="183">
                  <c:v>44830</c:v>
                </c:pt>
                <c:pt idx="184">
                  <c:v>44831</c:v>
                </c:pt>
                <c:pt idx="185">
                  <c:v>44832</c:v>
                </c:pt>
                <c:pt idx="186">
                  <c:v>44833</c:v>
                </c:pt>
                <c:pt idx="187">
                  <c:v>44834</c:v>
                </c:pt>
                <c:pt idx="188">
                  <c:v>44837</c:v>
                </c:pt>
                <c:pt idx="189">
                  <c:v>44838</c:v>
                </c:pt>
                <c:pt idx="190">
                  <c:v>44839</c:v>
                </c:pt>
                <c:pt idx="191">
                  <c:v>44840</c:v>
                </c:pt>
                <c:pt idx="192">
                  <c:v>44841</c:v>
                </c:pt>
                <c:pt idx="193">
                  <c:v>44844</c:v>
                </c:pt>
                <c:pt idx="194">
                  <c:v>44845</c:v>
                </c:pt>
                <c:pt idx="195">
                  <c:v>44846</c:v>
                </c:pt>
                <c:pt idx="196">
                  <c:v>44847</c:v>
                </c:pt>
                <c:pt idx="197">
                  <c:v>44848</c:v>
                </c:pt>
                <c:pt idx="198">
                  <c:v>44851</c:v>
                </c:pt>
                <c:pt idx="199">
                  <c:v>44852</c:v>
                </c:pt>
                <c:pt idx="200">
                  <c:v>44853</c:v>
                </c:pt>
                <c:pt idx="201">
                  <c:v>44854</c:v>
                </c:pt>
                <c:pt idx="202">
                  <c:v>44855</c:v>
                </c:pt>
                <c:pt idx="203">
                  <c:v>44858</c:v>
                </c:pt>
                <c:pt idx="204">
                  <c:v>44859</c:v>
                </c:pt>
                <c:pt idx="205">
                  <c:v>44860</c:v>
                </c:pt>
                <c:pt idx="206">
                  <c:v>44861</c:v>
                </c:pt>
                <c:pt idx="207">
                  <c:v>44862</c:v>
                </c:pt>
                <c:pt idx="208">
                  <c:v>44865</c:v>
                </c:pt>
                <c:pt idx="209">
                  <c:v>44866</c:v>
                </c:pt>
                <c:pt idx="210">
                  <c:v>44867</c:v>
                </c:pt>
                <c:pt idx="211">
                  <c:v>44868</c:v>
                </c:pt>
                <c:pt idx="212">
                  <c:v>44869</c:v>
                </c:pt>
                <c:pt idx="213">
                  <c:v>44872</c:v>
                </c:pt>
                <c:pt idx="214">
                  <c:v>44873</c:v>
                </c:pt>
                <c:pt idx="215">
                  <c:v>44874</c:v>
                </c:pt>
                <c:pt idx="216">
                  <c:v>44875</c:v>
                </c:pt>
                <c:pt idx="217">
                  <c:v>44876</c:v>
                </c:pt>
                <c:pt idx="218">
                  <c:v>44879</c:v>
                </c:pt>
                <c:pt idx="219">
                  <c:v>44880</c:v>
                </c:pt>
                <c:pt idx="220">
                  <c:v>44881</c:v>
                </c:pt>
                <c:pt idx="221">
                  <c:v>44882</c:v>
                </c:pt>
                <c:pt idx="222">
                  <c:v>44883</c:v>
                </c:pt>
                <c:pt idx="223">
                  <c:v>44886</c:v>
                </c:pt>
                <c:pt idx="224">
                  <c:v>44887</c:v>
                </c:pt>
                <c:pt idx="225">
                  <c:v>44888</c:v>
                </c:pt>
                <c:pt idx="226">
                  <c:v>44889</c:v>
                </c:pt>
                <c:pt idx="227">
                  <c:v>44890</c:v>
                </c:pt>
                <c:pt idx="228">
                  <c:v>44893</c:v>
                </c:pt>
                <c:pt idx="229">
                  <c:v>44894</c:v>
                </c:pt>
                <c:pt idx="230">
                  <c:v>44895</c:v>
                </c:pt>
                <c:pt idx="231">
                  <c:v>44896</c:v>
                </c:pt>
                <c:pt idx="232">
                  <c:v>44897</c:v>
                </c:pt>
                <c:pt idx="233">
                  <c:v>44900</c:v>
                </c:pt>
                <c:pt idx="234">
                  <c:v>44901</c:v>
                </c:pt>
                <c:pt idx="235">
                  <c:v>44902</c:v>
                </c:pt>
                <c:pt idx="236">
                  <c:v>44903</c:v>
                </c:pt>
                <c:pt idx="237">
                  <c:v>44904</c:v>
                </c:pt>
                <c:pt idx="238">
                  <c:v>44907</c:v>
                </c:pt>
                <c:pt idx="239">
                  <c:v>44908</c:v>
                </c:pt>
                <c:pt idx="240">
                  <c:v>44909</c:v>
                </c:pt>
                <c:pt idx="241">
                  <c:v>44910</c:v>
                </c:pt>
                <c:pt idx="242">
                  <c:v>44911</c:v>
                </c:pt>
                <c:pt idx="243">
                  <c:v>44914</c:v>
                </c:pt>
                <c:pt idx="244">
                  <c:v>44915</c:v>
                </c:pt>
                <c:pt idx="245">
                  <c:v>44916</c:v>
                </c:pt>
                <c:pt idx="246">
                  <c:v>44917</c:v>
                </c:pt>
                <c:pt idx="247">
                  <c:v>44918</c:v>
                </c:pt>
                <c:pt idx="248">
                  <c:v>44923</c:v>
                </c:pt>
                <c:pt idx="249">
                  <c:v>44924</c:v>
                </c:pt>
                <c:pt idx="250">
                  <c:v>44925</c:v>
                </c:pt>
              </c:numCache>
            </c:numRef>
          </c:cat>
          <c:val>
            <c:numRef>
              <c:f>'ceny+demand red'!$E$2:$E$252</c:f>
              <c:numCache>
                <c:formatCode>General</c:formatCode>
                <c:ptCount val="251"/>
                <c:pt idx="63" formatCode="#\ ##0.000">
                  <c:v>42.662500000000001</c:v>
                </c:pt>
                <c:pt idx="64" formatCode="#\ ##0.000">
                  <c:v>42.662500000000001</c:v>
                </c:pt>
                <c:pt idx="65" formatCode="#\ ##0.000">
                  <c:v>42.662500000000001</c:v>
                </c:pt>
                <c:pt idx="66" formatCode="#\ ##0.000">
                  <c:v>42.662500000000001</c:v>
                </c:pt>
                <c:pt idx="67" formatCode="#\ ##0.000">
                  <c:v>42.662500000000001</c:v>
                </c:pt>
                <c:pt idx="68" formatCode="#\ ##0.000">
                  <c:v>42.662500000000001</c:v>
                </c:pt>
                <c:pt idx="69" formatCode="#\ ##0.000">
                  <c:v>42.662500000000001</c:v>
                </c:pt>
                <c:pt idx="70" formatCode="#\ ##0.000">
                  <c:v>42.662500000000001</c:v>
                </c:pt>
                <c:pt idx="71" formatCode="#\ ##0.000">
                  <c:v>42.662500000000001</c:v>
                </c:pt>
                <c:pt idx="72" formatCode="#\ ##0.000">
                  <c:v>42.662500000000001</c:v>
                </c:pt>
                <c:pt idx="73" formatCode="#\ ##0.000">
                  <c:v>42.662500000000001</c:v>
                </c:pt>
                <c:pt idx="74" formatCode="#\ ##0.000">
                  <c:v>42.662500000000001</c:v>
                </c:pt>
                <c:pt idx="75" formatCode="#\ ##0.000">
                  <c:v>42.662500000000001</c:v>
                </c:pt>
                <c:pt idx="76" formatCode="#\ ##0.000">
                  <c:v>42.662500000000001</c:v>
                </c:pt>
                <c:pt idx="77" formatCode="#\ ##0.000">
                  <c:v>42.662500000000001</c:v>
                </c:pt>
                <c:pt idx="78" formatCode="#\ ##0.000">
                  <c:v>42.662500000000001</c:v>
                </c:pt>
                <c:pt idx="79" formatCode="#\ ##0.000">
                  <c:v>42.662500000000001</c:v>
                </c:pt>
                <c:pt idx="80" formatCode="#\ ##0.000">
                  <c:v>42.662500000000001</c:v>
                </c:pt>
                <c:pt idx="81" formatCode="#\ ##0.000">
                  <c:v>42.662500000000001</c:v>
                </c:pt>
                <c:pt idx="82" formatCode="#\ ##0.000">
                  <c:v>42.65</c:v>
                </c:pt>
                <c:pt idx="83" formatCode="#\ ##0.000">
                  <c:v>42.65</c:v>
                </c:pt>
                <c:pt idx="84" formatCode="#\ ##0.000">
                  <c:v>42.65</c:v>
                </c:pt>
                <c:pt idx="85" formatCode="#\ ##0.000">
                  <c:v>42.65</c:v>
                </c:pt>
                <c:pt idx="86" formatCode="#\ ##0.000">
                  <c:v>42.65</c:v>
                </c:pt>
                <c:pt idx="87" formatCode="#\ ##0.000">
                  <c:v>42.65</c:v>
                </c:pt>
                <c:pt idx="88" formatCode="#\ ##0.000">
                  <c:v>42.65</c:v>
                </c:pt>
                <c:pt idx="89" formatCode="#\ ##0.000">
                  <c:v>42.65</c:v>
                </c:pt>
                <c:pt idx="90" formatCode="#\ ##0.000">
                  <c:v>42.65</c:v>
                </c:pt>
                <c:pt idx="91" formatCode="#\ ##0.000">
                  <c:v>42.65</c:v>
                </c:pt>
                <c:pt idx="92" formatCode="#\ ##0.000">
                  <c:v>42.65</c:v>
                </c:pt>
                <c:pt idx="93" formatCode="#\ ##0.000">
                  <c:v>42.65</c:v>
                </c:pt>
                <c:pt idx="94" formatCode="#\ ##0.000">
                  <c:v>42.65</c:v>
                </c:pt>
                <c:pt idx="95" formatCode="#\ ##0.000">
                  <c:v>42.65</c:v>
                </c:pt>
                <c:pt idx="96" formatCode="#\ ##0.000">
                  <c:v>42.65</c:v>
                </c:pt>
                <c:pt idx="97" formatCode="#\ ##0.000">
                  <c:v>42.65</c:v>
                </c:pt>
                <c:pt idx="98" formatCode="#\ ##0.000">
                  <c:v>42.65</c:v>
                </c:pt>
                <c:pt idx="99" formatCode="#\ ##0.000">
                  <c:v>42.65</c:v>
                </c:pt>
                <c:pt idx="100" formatCode="#\ ##0.000">
                  <c:v>42.65</c:v>
                </c:pt>
                <c:pt idx="101" formatCode="#\ ##0.000">
                  <c:v>42.65</c:v>
                </c:pt>
                <c:pt idx="102" formatCode="#\ ##0.000">
                  <c:v>42.65</c:v>
                </c:pt>
                <c:pt idx="103" formatCode="#\ ##0.000">
                  <c:v>43.0625</c:v>
                </c:pt>
                <c:pt idx="104" formatCode="#\ ##0.000">
                  <c:v>43.0625</c:v>
                </c:pt>
                <c:pt idx="105" formatCode="#\ ##0.000">
                  <c:v>43.0625</c:v>
                </c:pt>
                <c:pt idx="106" formatCode="#\ ##0.000">
                  <c:v>43.0625</c:v>
                </c:pt>
                <c:pt idx="107" formatCode="#\ ##0.000">
                  <c:v>43.0625</c:v>
                </c:pt>
                <c:pt idx="108" formatCode="#\ ##0.000">
                  <c:v>43.0625</c:v>
                </c:pt>
                <c:pt idx="109" formatCode="#\ ##0.000">
                  <c:v>43.0625</c:v>
                </c:pt>
                <c:pt idx="110" formatCode="#\ ##0.000">
                  <c:v>43.0625</c:v>
                </c:pt>
                <c:pt idx="111" formatCode="#\ ##0.000">
                  <c:v>43.0625</c:v>
                </c:pt>
                <c:pt idx="112" formatCode="#\ ##0.000">
                  <c:v>43.0625</c:v>
                </c:pt>
                <c:pt idx="113" formatCode="#\ ##0.000">
                  <c:v>43.0625</c:v>
                </c:pt>
                <c:pt idx="114" formatCode="#\ ##0.000">
                  <c:v>43.0625</c:v>
                </c:pt>
                <c:pt idx="115" formatCode="#\ ##0.000">
                  <c:v>43.0625</c:v>
                </c:pt>
                <c:pt idx="116" formatCode="#\ ##0.000">
                  <c:v>43.0625</c:v>
                </c:pt>
                <c:pt idx="117" formatCode="#\ ##0.000">
                  <c:v>43.0625</c:v>
                </c:pt>
                <c:pt idx="118" formatCode="#\ ##0.000">
                  <c:v>43.0625</c:v>
                </c:pt>
                <c:pt idx="119" formatCode="#\ ##0.000">
                  <c:v>43.0625</c:v>
                </c:pt>
                <c:pt idx="120" formatCode="#\ ##0.000">
                  <c:v>43.0625</c:v>
                </c:pt>
                <c:pt idx="121" formatCode="#\ ##0.000">
                  <c:v>43.0625</c:v>
                </c:pt>
                <c:pt idx="122" formatCode="#\ ##0.000">
                  <c:v>43.0625</c:v>
                </c:pt>
                <c:pt idx="123" formatCode="#\ ##0.000">
                  <c:v>43.075000000000003</c:v>
                </c:pt>
                <c:pt idx="124" formatCode="#\ ##0.000">
                  <c:v>43.075000000000003</c:v>
                </c:pt>
                <c:pt idx="125" formatCode="#\ ##0.000">
                  <c:v>43.075000000000003</c:v>
                </c:pt>
                <c:pt idx="126" formatCode="#\ ##0.000">
                  <c:v>43.075000000000003</c:v>
                </c:pt>
                <c:pt idx="127" formatCode="#\ ##0.000">
                  <c:v>43.075000000000003</c:v>
                </c:pt>
                <c:pt idx="128" formatCode="#\ ##0.000">
                  <c:v>43.075000000000003</c:v>
                </c:pt>
                <c:pt idx="129" formatCode="#\ ##0.000">
                  <c:v>43.075000000000003</c:v>
                </c:pt>
                <c:pt idx="130" formatCode="#\ ##0.000">
                  <c:v>43.075000000000003</c:v>
                </c:pt>
                <c:pt idx="131" formatCode="#\ ##0.000">
                  <c:v>43.075000000000003</c:v>
                </c:pt>
                <c:pt idx="132" formatCode="#\ ##0.000">
                  <c:v>43.075000000000003</c:v>
                </c:pt>
                <c:pt idx="133" formatCode="#\ ##0.000">
                  <c:v>43.075000000000003</c:v>
                </c:pt>
                <c:pt idx="134" formatCode="#\ ##0.000">
                  <c:v>43.075000000000003</c:v>
                </c:pt>
                <c:pt idx="135" formatCode="#\ ##0.000">
                  <c:v>43.075000000000003</c:v>
                </c:pt>
                <c:pt idx="136" formatCode="#\ ##0.000">
                  <c:v>43.075000000000003</c:v>
                </c:pt>
                <c:pt idx="137" formatCode="#\ ##0.000">
                  <c:v>43.075000000000003</c:v>
                </c:pt>
                <c:pt idx="138" formatCode="#\ ##0.000">
                  <c:v>43.075000000000003</c:v>
                </c:pt>
                <c:pt idx="139" formatCode="#\ ##0.000">
                  <c:v>43.075000000000003</c:v>
                </c:pt>
                <c:pt idx="140" formatCode="#\ ##0.000">
                  <c:v>43.075000000000003</c:v>
                </c:pt>
                <c:pt idx="141" formatCode="#\ ##0.000">
                  <c:v>43.075000000000003</c:v>
                </c:pt>
                <c:pt idx="142" formatCode="#\ ##0.000">
                  <c:v>43.075000000000003</c:v>
                </c:pt>
                <c:pt idx="143" formatCode="#\ ##0.000">
                  <c:v>43.075000000000003</c:v>
                </c:pt>
                <c:pt idx="144" formatCode="#\ ##0.000">
                  <c:v>43.412500000000001</c:v>
                </c:pt>
                <c:pt idx="145" formatCode="#\ ##0.000">
                  <c:v>43.412500000000001</c:v>
                </c:pt>
                <c:pt idx="146" formatCode="#\ ##0.000">
                  <c:v>43.412500000000001</c:v>
                </c:pt>
                <c:pt idx="147" formatCode="#\ ##0.000">
                  <c:v>43.412500000000001</c:v>
                </c:pt>
                <c:pt idx="148" formatCode="#\ ##0.000">
                  <c:v>43.412500000000001</c:v>
                </c:pt>
                <c:pt idx="149" formatCode="#\ ##0.000">
                  <c:v>43.412500000000001</c:v>
                </c:pt>
                <c:pt idx="150" formatCode="#\ ##0.000">
                  <c:v>43.412500000000001</c:v>
                </c:pt>
                <c:pt idx="151" formatCode="#\ ##0.000">
                  <c:v>43.412500000000001</c:v>
                </c:pt>
                <c:pt idx="152" formatCode="#\ ##0.000">
                  <c:v>43.412500000000001</c:v>
                </c:pt>
                <c:pt idx="153" formatCode="#\ ##0.000">
                  <c:v>43.412500000000001</c:v>
                </c:pt>
                <c:pt idx="154" formatCode="#\ ##0.000">
                  <c:v>43.412500000000001</c:v>
                </c:pt>
                <c:pt idx="155" formatCode="#\ ##0.000">
                  <c:v>43.412500000000001</c:v>
                </c:pt>
                <c:pt idx="156" formatCode="#\ ##0.000">
                  <c:v>43.412500000000001</c:v>
                </c:pt>
                <c:pt idx="157" formatCode="#\ ##0.000">
                  <c:v>43.412500000000001</c:v>
                </c:pt>
                <c:pt idx="158" formatCode="#\ ##0.000">
                  <c:v>43.412500000000001</c:v>
                </c:pt>
                <c:pt idx="159" formatCode="#\ ##0.000">
                  <c:v>43.412500000000001</c:v>
                </c:pt>
                <c:pt idx="160" formatCode="#\ ##0.000">
                  <c:v>43.412500000000001</c:v>
                </c:pt>
                <c:pt idx="161" formatCode="#\ ##0.000">
                  <c:v>43.412500000000001</c:v>
                </c:pt>
                <c:pt idx="162" formatCode="#\ ##0.000">
                  <c:v>43.412500000000001</c:v>
                </c:pt>
                <c:pt idx="163" formatCode="#\ ##0.000">
                  <c:v>43.412500000000001</c:v>
                </c:pt>
                <c:pt idx="164" formatCode="#\ ##0.000">
                  <c:v>43.412500000000001</c:v>
                </c:pt>
                <c:pt idx="165" formatCode="#\ ##0.000">
                  <c:v>43.412500000000001</c:v>
                </c:pt>
                <c:pt idx="166" formatCode="#\ ##0.000">
                  <c:v>44.125</c:v>
                </c:pt>
                <c:pt idx="167" formatCode="#\ ##0.000">
                  <c:v>44.125</c:v>
                </c:pt>
                <c:pt idx="168" formatCode="#\ ##0.000">
                  <c:v>44.125</c:v>
                </c:pt>
                <c:pt idx="169" formatCode="#\ ##0.000">
                  <c:v>44.125</c:v>
                </c:pt>
                <c:pt idx="170" formatCode="#\ ##0.000">
                  <c:v>44.125</c:v>
                </c:pt>
                <c:pt idx="171" formatCode="#\ ##0.000">
                  <c:v>44.125</c:v>
                </c:pt>
                <c:pt idx="172" formatCode="#\ ##0.000">
                  <c:v>44.125</c:v>
                </c:pt>
                <c:pt idx="173" formatCode="#\ ##0.000">
                  <c:v>44.125</c:v>
                </c:pt>
                <c:pt idx="174" formatCode="#\ ##0.000">
                  <c:v>44.125</c:v>
                </c:pt>
                <c:pt idx="175" formatCode="#\ ##0.000">
                  <c:v>44.125</c:v>
                </c:pt>
                <c:pt idx="176" formatCode="#\ ##0.000">
                  <c:v>44.125</c:v>
                </c:pt>
                <c:pt idx="177" formatCode="#\ ##0.000">
                  <c:v>44.125</c:v>
                </c:pt>
                <c:pt idx="178" formatCode="#\ ##0.000">
                  <c:v>44.125</c:v>
                </c:pt>
                <c:pt idx="179" formatCode="#\ ##0.000">
                  <c:v>44.125</c:v>
                </c:pt>
                <c:pt idx="180" formatCode="#\ ##0.000">
                  <c:v>44.125</c:v>
                </c:pt>
                <c:pt idx="181" formatCode="#\ ##0.000">
                  <c:v>44.125</c:v>
                </c:pt>
                <c:pt idx="182" formatCode="#\ ##0.000">
                  <c:v>44.125</c:v>
                </c:pt>
                <c:pt idx="183" formatCode="#\ ##0.000">
                  <c:v>44.125</c:v>
                </c:pt>
                <c:pt idx="184" formatCode="#\ ##0.000">
                  <c:v>44.125</c:v>
                </c:pt>
                <c:pt idx="185" formatCode="#\ ##0.000">
                  <c:v>44.125</c:v>
                </c:pt>
                <c:pt idx="186" formatCode="#\ ##0.000">
                  <c:v>44.125</c:v>
                </c:pt>
                <c:pt idx="187" formatCode="#\ ##0.000">
                  <c:v>44.125</c:v>
                </c:pt>
                <c:pt idx="188" formatCode="#\ ##0.000">
                  <c:v>50.575000000000003</c:v>
                </c:pt>
                <c:pt idx="189" formatCode="#\ ##0.000">
                  <c:v>50.575000000000003</c:v>
                </c:pt>
                <c:pt idx="190" formatCode="#\ ##0.000">
                  <c:v>50.575000000000003</c:v>
                </c:pt>
                <c:pt idx="191" formatCode="#\ ##0.000">
                  <c:v>50.575000000000003</c:v>
                </c:pt>
                <c:pt idx="192" formatCode="#\ ##0.000">
                  <c:v>50.575000000000003</c:v>
                </c:pt>
                <c:pt idx="193" formatCode="#\ ##0.000">
                  <c:v>50.575000000000003</c:v>
                </c:pt>
                <c:pt idx="194" formatCode="#\ ##0.000">
                  <c:v>50.575000000000003</c:v>
                </c:pt>
                <c:pt idx="195" formatCode="#\ ##0.000">
                  <c:v>50.575000000000003</c:v>
                </c:pt>
                <c:pt idx="196" formatCode="#\ ##0.000">
                  <c:v>50.575000000000003</c:v>
                </c:pt>
                <c:pt idx="197" formatCode="#\ ##0.000">
                  <c:v>50.575000000000003</c:v>
                </c:pt>
                <c:pt idx="198" formatCode="#\ ##0.000">
                  <c:v>50.575000000000003</c:v>
                </c:pt>
                <c:pt idx="199" formatCode="#\ ##0.000">
                  <c:v>50.575000000000003</c:v>
                </c:pt>
                <c:pt idx="200" formatCode="#\ ##0.000">
                  <c:v>50.575000000000003</c:v>
                </c:pt>
                <c:pt idx="201" formatCode="#\ ##0.000">
                  <c:v>50.575000000000003</c:v>
                </c:pt>
                <c:pt idx="202" formatCode="#\ ##0.000">
                  <c:v>50.575000000000003</c:v>
                </c:pt>
                <c:pt idx="203" formatCode="#\ ##0.000">
                  <c:v>50.575000000000003</c:v>
                </c:pt>
                <c:pt idx="204" formatCode="#\ ##0.000">
                  <c:v>50.575000000000003</c:v>
                </c:pt>
                <c:pt idx="205" formatCode="#\ ##0.000">
                  <c:v>50.575000000000003</c:v>
                </c:pt>
                <c:pt idx="206" formatCode="#\ ##0.000">
                  <c:v>50.575000000000003</c:v>
                </c:pt>
                <c:pt idx="207" formatCode="#\ ##0.000">
                  <c:v>50.575000000000003</c:v>
                </c:pt>
                <c:pt idx="208" formatCode="#\ ##0.000">
                  <c:v>50.575000000000003</c:v>
                </c:pt>
                <c:pt idx="209" formatCode="#\ ##0.000">
                  <c:v>50.575000000000003</c:v>
                </c:pt>
                <c:pt idx="210" formatCode="#\ ##0.000">
                  <c:v>50.575000000000003</c:v>
                </c:pt>
                <c:pt idx="211" formatCode="#\ ##0.000">
                  <c:v>50.575000000000003</c:v>
                </c:pt>
                <c:pt idx="212" formatCode="#\ ##0.000">
                  <c:v>50.575000000000003</c:v>
                </c:pt>
                <c:pt idx="213" formatCode="#\ ##0.000">
                  <c:v>50.575000000000003</c:v>
                </c:pt>
                <c:pt idx="214" formatCode="#\ ##0.000">
                  <c:v>50.575000000000003</c:v>
                </c:pt>
                <c:pt idx="215" formatCode="#\ ##0.000">
                  <c:v>50.575000000000003</c:v>
                </c:pt>
                <c:pt idx="216" formatCode="#\ ##0.000">
                  <c:v>50.575000000000003</c:v>
                </c:pt>
                <c:pt idx="217" formatCode="#\ ##0.000">
                  <c:v>50.575000000000003</c:v>
                </c:pt>
                <c:pt idx="218" formatCode="#\ ##0.000">
                  <c:v>50.575000000000003</c:v>
                </c:pt>
                <c:pt idx="219" formatCode="#\ ##0.000">
                  <c:v>50.575000000000003</c:v>
                </c:pt>
                <c:pt idx="220" formatCode="#\ ##0.000">
                  <c:v>50.575000000000003</c:v>
                </c:pt>
                <c:pt idx="221" formatCode="#\ ##0.000">
                  <c:v>50.575000000000003</c:v>
                </c:pt>
                <c:pt idx="222" formatCode="#\ ##0.000">
                  <c:v>50.575000000000003</c:v>
                </c:pt>
                <c:pt idx="223" formatCode="#\ ##0.000">
                  <c:v>50.575000000000003</c:v>
                </c:pt>
                <c:pt idx="224" formatCode="#\ ##0.000">
                  <c:v>50.575000000000003</c:v>
                </c:pt>
                <c:pt idx="225" formatCode="#\ ##0.000">
                  <c:v>50.575000000000003</c:v>
                </c:pt>
                <c:pt idx="226" formatCode="#\ ##0.000">
                  <c:v>50.575000000000003</c:v>
                </c:pt>
                <c:pt idx="227" formatCode="#\ ##0.000">
                  <c:v>50.575000000000003</c:v>
                </c:pt>
                <c:pt idx="228" formatCode="#\ ##0.000">
                  <c:v>50.575000000000003</c:v>
                </c:pt>
                <c:pt idx="229" formatCode="#\ ##0.000">
                  <c:v>50.575000000000003</c:v>
                </c:pt>
                <c:pt idx="230" formatCode="#\ ##0.000">
                  <c:v>50.575000000000003</c:v>
                </c:pt>
                <c:pt idx="231" formatCode="#\ ##0.000">
                  <c:v>50.575000000000003</c:v>
                </c:pt>
                <c:pt idx="232" formatCode="#\ ##0.000">
                  <c:v>50.575000000000003</c:v>
                </c:pt>
                <c:pt idx="233" formatCode="#\ ##0.000">
                  <c:v>50.575000000000003</c:v>
                </c:pt>
                <c:pt idx="234" formatCode="#\ ##0.000">
                  <c:v>50.575000000000003</c:v>
                </c:pt>
                <c:pt idx="235" formatCode="#\ ##0.000">
                  <c:v>50.575000000000003</c:v>
                </c:pt>
                <c:pt idx="236" formatCode="#\ ##0.000">
                  <c:v>50.575000000000003</c:v>
                </c:pt>
                <c:pt idx="237" formatCode="#\ ##0.000">
                  <c:v>50.575000000000003</c:v>
                </c:pt>
                <c:pt idx="238" formatCode="#\ ##0.000">
                  <c:v>50.575000000000003</c:v>
                </c:pt>
                <c:pt idx="239" formatCode="#\ ##0.000">
                  <c:v>50.575000000000003</c:v>
                </c:pt>
                <c:pt idx="240" formatCode="#\ ##0.000">
                  <c:v>50.575000000000003</c:v>
                </c:pt>
                <c:pt idx="241" formatCode="#\ ##0.000">
                  <c:v>50.575000000000003</c:v>
                </c:pt>
                <c:pt idx="242" formatCode="#\ ##0.000">
                  <c:v>50.575000000000003</c:v>
                </c:pt>
                <c:pt idx="243" formatCode="#\ ##0.000">
                  <c:v>50.575000000000003</c:v>
                </c:pt>
                <c:pt idx="244" formatCode="#\ ##0.000">
                  <c:v>50.575000000000003</c:v>
                </c:pt>
                <c:pt idx="245" formatCode="#\ ##0.000">
                  <c:v>50.575000000000003</c:v>
                </c:pt>
                <c:pt idx="246" formatCode="#\ ##0.000">
                  <c:v>50.575000000000003</c:v>
                </c:pt>
                <c:pt idx="247" formatCode="#\ ##0.000">
                  <c:v>50.575000000000003</c:v>
                </c:pt>
                <c:pt idx="248" formatCode="#\ ##0.000">
                  <c:v>50.575000000000003</c:v>
                </c:pt>
                <c:pt idx="249" formatCode="#\ ##0.000">
                  <c:v>50.575000000000003</c:v>
                </c:pt>
                <c:pt idx="250" formatCode="#\ ##0.000">
                  <c:v>50.575000000000003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2F-4F60-963C-97C08B25B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35880704"/>
        <c:axId val="1935883616"/>
      </c:lineChart>
      <c:scatterChart>
        <c:scatterStyle val="lineMarker"/>
        <c:varyColors val="0"/>
        <c:ser>
          <c:idx val="4"/>
          <c:order val="4"/>
          <c:tx>
            <c:strRef>
              <c:f>'ceny+demand red'!$G$1</c:f>
              <c:strCache>
                <c:ptCount val="1"/>
                <c:pt idx="0">
                  <c:v>2023 demand reduction</c:v>
                </c:pt>
              </c:strCache>
            </c:strRef>
          </c:tx>
          <c:spPr>
            <a:ln w="25400" cap="rnd">
              <a:solidFill>
                <a:srgbClr val="FFE16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E163"/>
              </a:solidFill>
              <a:ln w="12700">
                <a:solidFill>
                  <a:srgbClr val="FFE163"/>
                </a:solidFill>
              </a:ln>
              <a:effectLst/>
            </c:spPr>
          </c:marker>
          <c:xVal>
            <c:numRef>
              <c:f>'ceny+demand red'!$B$2:$B$252</c:f>
              <c:numCache>
                <c:formatCode>m/d/yyyy</c:formatCode>
                <c:ptCount val="251"/>
                <c:pt idx="0">
                  <c:v>44565</c:v>
                </c:pt>
                <c:pt idx="1">
                  <c:v>44566</c:v>
                </c:pt>
                <c:pt idx="2">
                  <c:v>44567</c:v>
                </c:pt>
                <c:pt idx="3">
                  <c:v>44568</c:v>
                </c:pt>
                <c:pt idx="4">
                  <c:v>44571</c:v>
                </c:pt>
                <c:pt idx="5">
                  <c:v>44572</c:v>
                </c:pt>
                <c:pt idx="6">
                  <c:v>44573</c:v>
                </c:pt>
                <c:pt idx="7">
                  <c:v>44574</c:v>
                </c:pt>
                <c:pt idx="8">
                  <c:v>44575</c:v>
                </c:pt>
                <c:pt idx="9">
                  <c:v>44578</c:v>
                </c:pt>
                <c:pt idx="10">
                  <c:v>44579</c:v>
                </c:pt>
                <c:pt idx="11">
                  <c:v>44580</c:v>
                </c:pt>
                <c:pt idx="12">
                  <c:v>44581</c:v>
                </c:pt>
                <c:pt idx="13">
                  <c:v>44582</c:v>
                </c:pt>
                <c:pt idx="14">
                  <c:v>44585</c:v>
                </c:pt>
                <c:pt idx="15">
                  <c:v>44586</c:v>
                </c:pt>
                <c:pt idx="16">
                  <c:v>44587</c:v>
                </c:pt>
                <c:pt idx="17">
                  <c:v>44588</c:v>
                </c:pt>
                <c:pt idx="18">
                  <c:v>44589</c:v>
                </c:pt>
                <c:pt idx="19">
                  <c:v>44592</c:v>
                </c:pt>
                <c:pt idx="20">
                  <c:v>44593</c:v>
                </c:pt>
                <c:pt idx="21">
                  <c:v>44594</c:v>
                </c:pt>
                <c:pt idx="22">
                  <c:v>44595</c:v>
                </c:pt>
                <c:pt idx="23">
                  <c:v>44596</c:v>
                </c:pt>
                <c:pt idx="24">
                  <c:v>44599</c:v>
                </c:pt>
                <c:pt idx="25">
                  <c:v>44600</c:v>
                </c:pt>
                <c:pt idx="26">
                  <c:v>44601</c:v>
                </c:pt>
                <c:pt idx="27">
                  <c:v>44602</c:v>
                </c:pt>
                <c:pt idx="28">
                  <c:v>44603</c:v>
                </c:pt>
                <c:pt idx="29">
                  <c:v>44606</c:v>
                </c:pt>
                <c:pt idx="30">
                  <c:v>44607</c:v>
                </c:pt>
                <c:pt idx="31">
                  <c:v>44608</c:v>
                </c:pt>
                <c:pt idx="32">
                  <c:v>44609</c:v>
                </c:pt>
                <c:pt idx="33">
                  <c:v>44610</c:v>
                </c:pt>
                <c:pt idx="34">
                  <c:v>44613</c:v>
                </c:pt>
                <c:pt idx="35">
                  <c:v>44614</c:v>
                </c:pt>
                <c:pt idx="36">
                  <c:v>44615</c:v>
                </c:pt>
                <c:pt idx="37">
                  <c:v>44616</c:v>
                </c:pt>
                <c:pt idx="38">
                  <c:v>44617</c:v>
                </c:pt>
                <c:pt idx="39">
                  <c:v>44620</c:v>
                </c:pt>
                <c:pt idx="40">
                  <c:v>44621</c:v>
                </c:pt>
                <c:pt idx="41">
                  <c:v>44622</c:v>
                </c:pt>
                <c:pt idx="42">
                  <c:v>44623</c:v>
                </c:pt>
                <c:pt idx="43">
                  <c:v>44624</c:v>
                </c:pt>
                <c:pt idx="44">
                  <c:v>44627</c:v>
                </c:pt>
                <c:pt idx="45">
                  <c:v>44628</c:v>
                </c:pt>
                <c:pt idx="46">
                  <c:v>44629</c:v>
                </c:pt>
                <c:pt idx="47">
                  <c:v>44630</c:v>
                </c:pt>
                <c:pt idx="48">
                  <c:v>44631</c:v>
                </c:pt>
                <c:pt idx="49">
                  <c:v>44634</c:v>
                </c:pt>
                <c:pt idx="50">
                  <c:v>44635</c:v>
                </c:pt>
                <c:pt idx="51">
                  <c:v>44636</c:v>
                </c:pt>
                <c:pt idx="52">
                  <c:v>44637</c:v>
                </c:pt>
                <c:pt idx="53">
                  <c:v>44638</c:v>
                </c:pt>
                <c:pt idx="54">
                  <c:v>44641</c:v>
                </c:pt>
                <c:pt idx="55">
                  <c:v>44642</c:v>
                </c:pt>
                <c:pt idx="56">
                  <c:v>44643</c:v>
                </c:pt>
                <c:pt idx="57">
                  <c:v>44644</c:v>
                </c:pt>
                <c:pt idx="58">
                  <c:v>44645</c:v>
                </c:pt>
                <c:pt idx="59">
                  <c:v>44648</c:v>
                </c:pt>
                <c:pt idx="60">
                  <c:v>44649</c:v>
                </c:pt>
                <c:pt idx="61">
                  <c:v>44650</c:v>
                </c:pt>
                <c:pt idx="62">
                  <c:v>44651</c:v>
                </c:pt>
                <c:pt idx="63">
                  <c:v>44652</c:v>
                </c:pt>
                <c:pt idx="64">
                  <c:v>44655</c:v>
                </c:pt>
                <c:pt idx="65">
                  <c:v>44656</c:v>
                </c:pt>
                <c:pt idx="66">
                  <c:v>44657</c:v>
                </c:pt>
                <c:pt idx="67">
                  <c:v>44658</c:v>
                </c:pt>
                <c:pt idx="68">
                  <c:v>44659</c:v>
                </c:pt>
                <c:pt idx="69">
                  <c:v>44662</c:v>
                </c:pt>
                <c:pt idx="70">
                  <c:v>44663</c:v>
                </c:pt>
                <c:pt idx="71">
                  <c:v>44664</c:v>
                </c:pt>
                <c:pt idx="72">
                  <c:v>44665</c:v>
                </c:pt>
                <c:pt idx="73">
                  <c:v>44670</c:v>
                </c:pt>
                <c:pt idx="74">
                  <c:v>44671</c:v>
                </c:pt>
                <c:pt idx="75">
                  <c:v>44672</c:v>
                </c:pt>
                <c:pt idx="76">
                  <c:v>44673</c:v>
                </c:pt>
                <c:pt idx="77">
                  <c:v>44676</c:v>
                </c:pt>
                <c:pt idx="78">
                  <c:v>44677</c:v>
                </c:pt>
                <c:pt idx="79">
                  <c:v>44678</c:v>
                </c:pt>
                <c:pt idx="80">
                  <c:v>44679</c:v>
                </c:pt>
                <c:pt idx="81">
                  <c:v>44680</c:v>
                </c:pt>
                <c:pt idx="82">
                  <c:v>44684</c:v>
                </c:pt>
                <c:pt idx="83">
                  <c:v>44685</c:v>
                </c:pt>
                <c:pt idx="84">
                  <c:v>44686</c:v>
                </c:pt>
                <c:pt idx="85">
                  <c:v>44687</c:v>
                </c:pt>
                <c:pt idx="86">
                  <c:v>44690</c:v>
                </c:pt>
                <c:pt idx="87">
                  <c:v>44691</c:v>
                </c:pt>
                <c:pt idx="88">
                  <c:v>44692</c:v>
                </c:pt>
                <c:pt idx="89">
                  <c:v>44693</c:v>
                </c:pt>
                <c:pt idx="90">
                  <c:v>44694</c:v>
                </c:pt>
                <c:pt idx="91">
                  <c:v>44697</c:v>
                </c:pt>
                <c:pt idx="92">
                  <c:v>44698</c:v>
                </c:pt>
                <c:pt idx="93">
                  <c:v>44699</c:v>
                </c:pt>
                <c:pt idx="94">
                  <c:v>44700</c:v>
                </c:pt>
                <c:pt idx="95">
                  <c:v>44701</c:v>
                </c:pt>
                <c:pt idx="96">
                  <c:v>44704</c:v>
                </c:pt>
                <c:pt idx="97">
                  <c:v>44705</c:v>
                </c:pt>
                <c:pt idx="98">
                  <c:v>44706</c:v>
                </c:pt>
                <c:pt idx="99">
                  <c:v>44707</c:v>
                </c:pt>
                <c:pt idx="100">
                  <c:v>44708</c:v>
                </c:pt>
                <c:pt idx="101">
                  <c:v>44711</c:v>
                </c:pt>
                <c:pt idx="102">
                  <c:v>44712</c:v>
                </c:pt>
                <c:pt idx="103">
                  <c:v>44713</c:v>
                </c:pt>
                <c:pt idx="104">
                  <c:v>44718</c:v>
                </c:pt>
                <c:pt idx="105">
                  <c:v>44719</c:v>
                </c:pt>
                <c:pt idx="106">
                  <c:v>44720</c:v>
                </c:pt>
                <c:pt idx="107">
                  <c:v>44721</c:v>
                </c:pt>
                <c:pt idx="108">
                  <c:v>44722</c:v>
                </c:pt>
                <c:pt idx="109">
                  <c:v>44725</c:v>
                </c:pt>
                <c:pt idx="110">
                  <c:v>44726</c:v>
                </c:pt>
                <c:pt idx="111">
                  <c:v>44727</c:v>
                </c:pt>
                <c:pt idx="112">
                  <c:v>44728</c:v>
                </c:pt>
                <c:pt idx="113">
                  <c:v>44729</c:v>
                </c:pt>
                <c:pt idx="114">
                  <c:v>44732</c:v>
                </c:pt>
                <c:pt idx="115">
                  <c:v>44733</c:v>
                </c:pt>
                <c:pt idx="116">
                  <c:v>44734</c:v>
                </c:pt>
                <c:pt idx="117">
                  <c:v>44735</c:v>
                </c:pt>
                <c:pt idx="118">
                  <c:v>44736</c:v>
                </c:pt>
                <c:pt idx="119">
                  <c:v>44739</c:v>
                </c:pt>
                <c:pt idx="120">
                  <c:v>44740</c:v>
                </c:pt>
                <c:pt idx="121">
                  <c:v>44741</c:v>
                </c:pt>
                <c:pt idx="122">
                  <c:v>44742</c:v>
                </c:pt>
                <c:pt idx="123">
                  <c:v>44743</c:v>
                </c:pt>
                <c:pt idx="124">
                  <c:v>44746</c:v>
                </c:pt>
                <c:pt idx="125">
                  <c:v>44747</c:v>
                </c:pt>
                <c:pt idx="126">
                  <c:v>44748</c:v>
                </c:pt>
                <c:pt idx="127">
                  <c:v>44749</c:v>
                </c:pt>
                <c:pt idx="128">
                  <c:v>44750</c:v>
                </c:pt>
                <c:pt idx="129">
                  <c:v>44753</c:v>
                </c:pt>
                <c:pt idx="130">
                  <c:v>44754</c:v>
                </c:pt>
                <c:pt idx="131">
                  <c:v>44755</c:v>
                </c:pt>
                <c:pt idx="132">
                  <c:v>44756</c:v>
                </c:pt>
                <c:pt idx="133">
                  <c:v>44757</c:v>
                </c:pt>
                <c:pt idx="134">
                  <c:v>44760</c:v>
                </c:pt>
                <c:pt idx="135">
                  <c:v>44761</c:v>
                </c:pt>
                <c:pt idx="136">
                  <c:v>44762</c:v>
                </c:pt>
                <c:pt idx="137">
                  <c:v>44763</c:v>
                </c:pt>
                <c:pt idx="138">
                  <c:v>44764</c:v>
                </c:pt>
                <c:pt idx="139">
                  <c:v>44767</c:v>
                </c:pt>
                <c:pt idx="140">
                  <c:v>44768</c:v>
                </c:pt>
                <c:pt idx="141">
                  <c:v>44769</c:v>
                </c:pt>
                <c:pt idx="142">
                  <c:v>44770</c:v>
                </c:pt>
                <c:pt idx="143">
                  <c:v>44771</c:v>
                </c:pt>
                <c:pt idx="144">
                  <c:v>44774</c:v>
                </c:pt>
                <c:pt idx="145">
                  <c:v>44775</c:v>
                </c:pt>
                <c:pt idx="146">
                  <c:v>44776</c:v>
                </c:pt>
                <c:pt idx="147">
                  <c:v>44777</c:v>
                </c:pt>
                <c:pt idx="148">
                  <c:v>44778</c:v>
                </c:pt>
                <c:pt idx="149">
                  <c:v>44781</c:v>
                </c:pt>
                <c:pt idx="150">
                  <c:v>44782</c:v>
                </c:pt>
                <c:pt idx="151">
                  <c:v>44783</c:v>
                </c:pt>
                <c:pt idx="152">
                  <c:v>44784</c:v>
                </c:pt>
                <c:pt idx="153">
                  <c:v>44785</c:v>
                </c:pt>
                <c:pt idx="154">
                  <c:v>44788</c:v>
                </c:pt>
                <c:pt idx="155">
                  <c:v>44789</c:v>
                </c:pt>
                <c:pt idx="156">
                  <c:v>44790</c:v>
                </c:pt>
                <c:pt idx="157">
                  <c:v>44791</c:v>
                </c:pt>
                <c:pt idx="158">
                  <c:v>44792</c:v>
                </c:pt>
                <c:pt idx="159">
                  <c:v>44795</c:v>
                </c:pt>
                <c:pt idx="160">
                  <c:v>44796</c:v>
                </c:pt>
                <c:pt idx="161">
                  <c:v>44797</c:v>
                </c:pt>
                <c:pt idx="162">
                  <c:v>44798</c:v>
                </c:pt>
                <c:pt idx="163">
                  <c:v>44799</c:v>
                </c:pt>
                <c:pt idx="164">
                  <c:v>44803</c:v>
                </c:pt>
                <c:pt idx="165">
                  <c:v>44804</c:v>
                </c:pt>
                <c:pt idx="166">
                  <c:v>44805</c:v>
                </c:pt>
                <c:pt idx="167">
                  <c:v>44806</c:v>
                </c:pt>
                <c:pt idx="168">
                  <c:v>44809</c:v>
                </c:pt>
                <c:pt idx="169">
                  <c:v>44810</c:v>
                </c:pt>
                <c:pt idx="170">
                  <c:v>44811</c:v>
                </c:pt>
                <c:pt idx="171">
                  <c:v>44812</c:v>
                </c:pt>
                <c:pt idx="172">
                  <c:v>44813</c:v>
                </c:pt>
                <c:pt idx="173">
                  <c:v>44816</c:v>
                </c:pt>
                <c:pt idx="174">
                  <c:v>44817</c:v>
                </c:pt>
                <c:pt idx="175">
                  <c:v>44818</c:v>
                </c:pt>
                <c:pt idx="176">
                  <c:v>44819</c:v>
                </c:pt>
                <c:pt idx="177">
                  <c:v>44820</c:v>
                </c:pt>
                <c:pt idx="178">
                  <c:v>44823</c:v>
                </c:pt>
                <c:pt idx="179">
                  <c:v>44824</c:v>
                </c:pt>
                <c:pt idx="180">
                  <c:v>44825</c:v>
                </c:pt>
                <c:pt idx="181">
                  <c:v>44826</c:v>
                </c:pt>
                <c:pt idx="182">
                  <c:v>44827</c:v>
                </c:pt>
                <c:pt idx="183">
                  <c:v>44830</c:v>
                </c:pt>
                <c:pt idx="184">
                  <c:v>44831</c:v>
                </c:pt>
                <c:pt idx="185">
                  <c:v>44832</c:v>
                </c:pt>
                <c:pt idx="186">
                  <c:v>44833</c:v>
                </c:pt>
                <c:pt idx="187">
                  <c:v>44834</c:v>
                </c:pt>
                <c:pt idx="188">
                  <c:v>44837</c:v>
                </c:pt>
                <c:pt idx="189">
                  <c:v>44838</c:v>
                </c:pt>
                <c:pt idx="190">
                  <c:v>44839</c:v>
                </c:pt>
                <c:pt idx="191">
                  <c:v>44840</c:v>
                </c:pt>
                <c:pt idx="192">
                  <c:v>44841</c:v>
                </c:pt>
                <c:pt idx="193">
                  <c:v>44844</c:v>
                </c:pt>
                <c:pt idx="194">
                  <c:v>44845</c:v>
                </c:pt>
                <c:pt idx="195">
                  <c:v>44846</c:v>
                </c:pt>
                <c:pt idx="196">
                  <c:v>44847</c:v>
                </c:pt>
                <c:pt idx="197">
                  <c:v>44848</c:v>
                </c:pt>
                <c:pt idx="198">
                  <c:v>44851</c:v>
                </c:pt>
                <c:pt idx="199">
                  <c:v>44852</c:v>
                </c:pt>
                <c:pt idx="200">
                  <c:v>44853</c:v>
                </c:pt>
                <c:pt idx="201">
                  <c:v>44854</c:v>
                </c:pt>
                <c:pt idx="202">
                  <c:v>44855</c:v>
                </c:pt>
                <c:pt idx="203">
                  <c:v>44858</c:v>
                </c:pt>
                <c:pt idx="204">
                  <c:v>44859</c:v>
                </c:pt>
                <c:pt idx="205">
                  <c:v>44860</c:v>
                </c:pt>
                <c:pt idx="206">
                  <c:v>44861</c:v>
                </c:pt>
                <c:pt idx="207">
                  <c:v>44862</c:v>
                </c:pt>
                <c:pt idx="208">
                  <c:v>44865</c:v>
                </c:pt>
                <c:pt idx="209">
                  <c:v>44866</c:v>
                </c:pt>
                <c:pt idx="210">
                  <c:v>44867</c:v>
                </c:pt>
                <c:pt idx="211">
                  <c:v>44868</c:v>
                </c:pt>
                <c:pt idx="212">
                  <c:v>44869</c:v>
                </c:pt>
                <c:pt idx="213">
                  <c:v>44872</c:v>
                </c:pt>
                <c:pt idx="214">
                  <c:v>44873</c:v>
                </c:pt>
                <c:pt idx="215">
                  <c:v>44874</c:v>
                </c:pt>
                <c:pt idx="216">
                  <c:v>44875</c:v>
                </c:pt>
                <c:pt idx="217">
                  <c:v>44876</c:v>
                </c:pt>
                <c:pt idx="218">
                  <c:v>44879</c:v>
                </c:pt>
                <c:pt idx="219">
                  <c:v>44880</c:v>
                </c:pt>
                <c:pt idx="220">
                  <c:v>44881</c:v>
                </c:pt>
                <c:pt idx="221">
                  <c:v>44882</c:v>
                </c:pt>
                <c:pt idx="222">
                  <c:v>44883</c:v>
                </c:pt>
                <c:pt idx="223">
                  <c:v>44886</c:v>
                </c:pt>
                <c:pt idx="224">
                  <c:v>44887</c:v>
                </c:pt>
                <c:pt idx="225">
                  <c:v>44888</c:v>
                </c:pt>
                <c:pt idx="226">
                  <c:v>44889</c:v>
                </c:pt>
                <c:pt idx="227">
                  <c:v>44890</c:v>
                </c:pt>
                <c:pt idx="228">
                  <c:v>44893</c:v>
                </c:pt>
                <c:pt idx="229">
                  <c:v>44894</c:v>
                </c:pt>
                <c:pt idx="230">
                  <c:v>44895</c:v>
                </c:pt>
                <c:pt idx="231">
                  <c:v>44896</c:v>
                </c:pt>
                <c:pt idx="232">
                  <c:v>44897</c:v>
                </c:pt>
                <c:pt idx="233">
                  <c:v>44900</c:v>
                </c:pt>
                <c:pt idx="234">
                  <c:v>44901</c:v>
                </c:pt>
                <c:pt idx="235">
                  <c:v>44902</c:v>
                </c:pt>
                <c:pt idx="236">
                  <c:v>44903</c:v>
                </c:pt>
                <c:pt idx="237">
                  <c:v>44904</c:v>
                </c:pt>
                <c:pt idx="238">
                  <c:v>44907</c:v>
                </c:pt>
                <c:pt idx="239">
                  <c:v>44908</c:v>
                </c:pt>
                <c:pt idx="240">
                  <c:v>44909</c:v>
                </c:pt>
                <c:pt idx="241">
                  <c:v>44910</c:v>
                </c:pt>
                <c:pt idx="242">
                  <c:v>44911</c:v>
                </c:pt>
                <c:pt idx="243">
                  <c:v>44914</c:v>
                </c:pt>
                <c:pt idx="244">
                  <c:v>44915</c:v>
                </c:pt>
                <c:pt idx="245">
                  <c:v>44916</c:v>
                </c:pt>
                <c:pt idx="246">
                  <c:v>44917</c:v>
                </c:pt>
                <c:pt idx="247">
                  <c:v>44918</c:v>
                </c:pt>
                <c:pt idx="248">
                  <c:v>44923</c:v>
                </c:pt>
                <c:pt idx="249">
                  <c:v>44924</c:v>
                </c:pt>
                <c:pt idx="250">
                  <c:v>44925</c:v>
                </c:pt>
              </c:numCache>
            </c:numRef>
          </c:xVal>
          <c:yVal>
            <c:numRef>
              <c:f>'ceny+demand red'!$G$2:$G$252</c:f>
              <c:numCache>
                <c:formatCode>General</c:formatCode>
                <c:ptCount val="251"/>
                <c:pt idx="9" formatCode="0%">
                  <c:v>-0.24199349927679048</c:v>
                </c:pt>
                <c:pt idx="31" formatCode="0%">
                  <c:v>-0.15787991434685211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D2F-4F60-963C-97C08B25B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40119664"/>
        <c:axId val="1940119248"/>
      </c:scatterChart>
      <c:dateAx>
        <c:axId val="1935880704"/>
        <c:scaling>
          <c:orientation val="minMax"/>
        </c:scaling>
        <c:delete val="0"/>
        <c:axPos val="b"/>
        <c:numFmt formatCode="[$-41B]mmmm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5883616"/>
        <c:crosses val="autoZero"/>
        <c:auto val="1"/>
        <c:lblOffset val="100"/>
        <c:baseTimeUnit val="days"/>
      </c:dateAx>
      <c:valAx>
        <c:axId val="193588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35880704"/>
        <c:crosses val="autoZero"/>
        <c:crossBetween val="between"/>
      </c:valAx>
      <c:valAx>
        <c:axId val="1940119248"/>
        <c:scaling>
          <c:orientation val="minMax"/>
        </c:scaling>
        <c:delete val="0"/>
        <c:axPos val="r"/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72BF44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940119664"/>
        <c:crosses val="max"/>
        <c:crossBetween val="between"/>
      </c:valAx>
      <c:dateAx>
        <c:axId val="19401196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1940119248"/>
        <c:crosses val="autoZero"/>
        <c:auto val="1"/>
        <c:lblOffset val="100"/>
        <c:baseTimeUnit val="day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5548993875765363E-3"/>
          <c:y val="0.86516039661708954"/>
          <c:w val="0.98011242344706917"/>
          <c:h val="0.107061825605132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Pipeline flows </a:t>
            </a:r>
            <a:r>
              <a:rPr lang="en-GB"/>
              <a:t>(</a:t>
            </a:r>
            <a:r>
              <a:rPr lang="sk-SK"/>
              <a:t>mcm/d</a:t>
            </a:r>
            <a:r>
              <a:rPr lang="en-GB"/>
              <a:t>)</a:t>
            </a:r>
            <a:endParaRPr lang="sk-SK"/>
          </a:p>
        </c:rich>
      </c:tx>
      <c:layout>
        <c:manualLayout>
          <c:xMode val="edge"/>
          <c:yMode val="edge"/>
          <c:x val="0.34275087872787835"/>
          <c:y val="1.28040973111395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4642139030866755E-2"/>
          <c:y val="9.4280836534357662E-2"/>
          <c:w val="0.91586468358121897"/>
          <c:h val="0.721837875259190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Grafy!$E$4</c:f>
              <c:strCache>
                <c:ptCount val="1"/>
                <c:pt idx="0">
                  <c:v>Azerbaijan to IT</c:v>
                </c:pt>
              </c:strCache>
            </c:strRef>
          </c:tx>
          <c:spPr>
            <a:solidFill>
              <a:srgbClr val="28B9DA"/>
            </a:solidFill>
            <a:ln>
              <a:noFill/>
            </a:ln>
            <a:effectLst/>
          </c:spPr>
          <c:invertIfNegative val="0"/>
          <c:cat>
            <c:numRef>
              <c:f>Grafy!$F$3:$AC$3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Grafy!$F$4:$AC$4</c:f>
              <c:numCache>
                <c:formatCode>0.00</c:formatCode>
                <c:ptCount val="24"/>
                <c:pt idx="0">
                  <c:v>22.068696296082951</c:v>
                </c:pt>
                <c:pt idx="1">
                  <c:v>23.622192327806118</c:v>
                </c:pt>
                <c:pt idx="2">
                  <c:v>26.223062874423967</c:v>
                </c:pt>
                <c:pt idx="3">
                  <c:v>27.718688193452376</c:v>
                </c:pt>
                <c:pt idx="4">
                  <c:v>27.332333456221203</c:v>
                </c:pt>
                <c:pt idx="5">
                  <c:v>28.585415958333339</c:v>
                </c:pt>
                <c:pt idx="6">
                  <c:v>27.874583804723496</c:v>
                </c:pt>
                <c:pt idx="7">
                  <c:v>25.35878395161291</c:v>
                </c:pt>
                <c:pt idx="8">
                  <c:v>28.852762651785717</c:v>
                </c:pt>
                <c:pt idx="9">
                  <c:v>28.007436912442397</c:v>
                </c:pt>
                <c:pt idx="10">
                  <c:v>26.764035491071436</c:v>
                </c:pt>
                <c:pt idx="11">
                  <c:v>23.627288945852531</c:v>
                </c:pt>
                <c:pt idx="12">
                  <c:v>24.193847177419361</c:v>
                </c:pt>
                <c:pt idx="13">
                  <c:v>22.792158091931217</c:v>
                </c:pt>
                <c:pt idx="14">
                  <c:v>26.223062874423967</c:v>
                </c:pt>
                <c:pt idx="15">
                  <c:v>27.718688193452376</c:v>
                </c:pt>
                <c:pt idx="16">
                  <c:v>27.332333456221203</c:v>
                </c:pt>
                <c:pt idx="17">
                  <c:v>28.585415958333339</c:v>
                </c:pt>
                <c:pt idx="18">
                  <c:v>27.874583804723496</c:v>
                </c:pt>
                <c:pt idx="19">
                  <c:v>25.35878395161291</c:v>
                </c:pt>
                <c:pt idx="20">
                  <c:v>28.852762651785717</c:v>
                </c:pt>
                <c:pt idx="21">
                  <c:v>28.007436912442397</c:v>
                </c:pt>
                <c:pt idx="22">
                  <c:v>26.764035491071436</c:v>
                </c:pt>
                <c:pt idx="23">
                  <c:v>23.627288945852531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86-435D-AE15-2E8F2C3718A3}"/>
            </c:ext>
          </c:extLst>
        </c:ser>
        <c:ser>
          <c:idx val="1"/>
          <c:order val="1"/>
          <c:tx>
            <c:strRef>
              <c:f>Grafy!$E$9</c:f>
              <c:strCache>
                <c:ptCount val="1"/>
                <c:pt idx="0">
                  <c:v>N.Africa</c:v>
                </c:pt>
              </c:strCache>
            </c:strRef>
          </c:tx>
          <c:spPr>
            <a:solidFill>
              <a:srgbClr val="FFE163"/>
            </a:solidFill>
            <a:ln>
              <a:noFill/>
            </a:ln>
            <a:effectLst/>
          </c:spPr>
          <c:invertIfNegative val="0"/>
          <c:cat>
            <c:numRef>
              <c:f>Grafy!$F$3:$AC$3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Grafy!$F$9:$AC$9</c:f>
              <c:numCache>
                <c:formatCode>0.00</c:formatCode>
                <c:ptCount val="24"/>
                <c:pt idx="0">
                  <c:v>93.579531947004611</c:v>
                </c:pt>
                <c:pt idx="1">
                  <c:v>92.546407397959214</c:v>
                </c:pt>
                <c:pt idx="2">
                  <c:v>92.262274711981576</c:v>
                </c:pt>
                <c:pt idx="3">
                  <c:v>95.06137062202383</c:v>
                </c:pt>
                <c:pt idx="4">
                  <c:v>90.168400406106002</c:v>
                </c:pt>
                <c:pt idx="5">
                  <c:v>89.808073663690479</c:v>
                </c:pt>
                <c:pt idx="6">
                  <c:v>83.037338793202764</c:v>
                </c:pt>
                <c:pt idx="7">
                  <c:v>92.07589140552993</c:v>
                </c:pt>
                <c:pt idx="8">
                  <c:v>98.459544101190488</c:v>
                </c:pt>
                <c:pt idx="9">
                  <c:v>92.350066180875572</c:v>
                </c:pt>
                <c:pt idx="10">
                  <c:v>88.647576434523813</c:v>
                </c:pt>
                <c:pt idx="11">
                  <c:v>106.98672160426267</c:v>
                </c:pt>
                <c:pt idx="12">
                  <c:v>72.536736008064508</c:v>
                </c:pt>
                <c:pt idx="13">
                  <c:v>84.029197160690671</c:v>
                </c:pt>
                <c:pt idx="14">
                  <c:v>92.262274711981576</c:v>
                </c:pt>
                <c:pt idx="15">
                  <c:v>95.06137062202383</c:v>
                </c:pt>
                <c:pt idx="16">
                  <c:v>90.168400406106002</c:v>
                </c:pt>
                <c:pt idx="17">
                  <c:v>89.808073663690479</c:v>
                </c:pt>
                <c:pt idx="18">
                  <c:v>83.037338793202764</c:v>
                </c:pt>
                <c:pt idx="19">
                  <c:v>92.07589140552993</c:v>
                </c:pt>
                <c:pt idx="20">
                  <c:v>98.459544101190488</c:v>
                </c:pt>
                <c:pt idx="21">
                  <c:v>92.350066180875572</c:v>
                </c:pt>
                <c:pt idx="22">
                  <c:v>88.647576434523813</c:v>
                </c:pt>
                <c:pt idx="23">
                  <c:v>106.98672160426267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86-435D-AE15-2E8F2C3718A3}"/>
            </c:ext>
          </c:extLst>
        </c:ser>
        <c:ser>
          <c:idx val="2"/>
          <c:order val="2"/>
          <c:tx>
            <c:strRef>
              <c:f>Grafy!$E$18</c:f>
              <c:strCache>
                <c:ptCount val="1"/>
                <c:pt idx="0">
                  <c:v>Norway(+UK)</c:v>
                </c:pt>
              </c:strCache>
            </c:strRef>
          </c:tx>
          <c:spPr>
            <a:solidFill>
              <a:srgbClr val="72BF44"/>
            </a:solidFill>
            <a:ln>
              <a:noFill/>
            </a:ln>
            <a:effectLst/>
          </c:spPr>
          <c:invertIfNegative val="0"/>
          <c:cat>
            <c:numRef>
              <c:f>Grafy!$F$3:$AC$3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Grafy!$F$18:$AC$18</c:f>
              <c:numCache>
                <c:formatCode>0.00</c:formatCode>
                <c:ptCount val="24"/>
                <c:pt idx="0">
                  <c:v>320.73094269210833</c:v>
                </c:pt>
                <c:pt idx="1">
                  <c:v>331.08412294100765</c:v>
                </c:pt>
                <c:pt idx="2">
                  <c:v>318.36784991229842</c:v>
                </c:pt>
                <c:pt idx="3">
                  <c:v>309.39238382142861</c:v>
                </c:pt>
                <c:pt idx="4">
                  <c:v>308.64125863358584</c:v>
                </c:pt>
                <c:pt idx="5">
                  <c:v>301.10316388363094</c:v>
                </c:pt>
                <c:pt idx="6">
                  <c:v>318.06777330904379</c:v>
                </c:pt>
                <c:pt idx="7">
                  <c:v>310.85191436088712</c:v>
                </c:pt>
                <c:pt idx="8">
                  <c:v>271.45739384732144</c:v>
                </c:pt>
                <c:pt idx="9">
                  <c:v>318.09436992252301</c:v>
                </c:pt>
                <c:pt idx="10">
                  <c:v>302.80135690476186</c:v>
                </c:pt>
                <c:pt idx="11">
                  <c:v>320.26742500864054</c:v>
                </c:pt>
                <c:pt idx="12">
                  <c:v>320.85845821428569</c:v>
                </c:pt>
                <c:pt idx="13">
                  <c:v>319.93959034911188</c:v>
                </c:pt>
                <c:pt idx="14">
                  <c:v>314.71849507358877</c:v>
                </c:pt>
                <c:pt idx="15">
                  <c:v>294.94538382142861</c:v>
                </c:pt>
                <c:pt idx="16">
                  <c:v>239.84512960132781</c:v>
                </c:pt>
                <c:pt idx="17">
                  <c:v>259.18216388363089</c:v>
                </c:pt>
                <c:pt idx="18">
                  <c:v>339.76196685743088</c:v>
                </c:pt>
                <c:pt idx="19">
                  <c:v>282.22836597379035</c:v>
                </c:pt>
                <c:pt idx="20">
                  <c:v>285.43372718065478</c:v>
                </c:pt>
                <c:pt idx="21">
                  <c:v>332.97017637413592</c:v>
                </c:pt>
                <c:pt idx="22">
                  <c:v>324.03469023809521</c:v>
                </c:pt>
                <c:pt idx="23">
                  <c:v>357.97387662154381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D86-435D-AE15-2E8F2C3718A3}"/>
            </c:ext>
          </c:extLst>
        </c:ser>
        <c:ser>
          <c:idx val="3"/>
          <c:order val="3"/>
          <c:tx>
            <c:strRef>
              <c:f>Grafy!$E$34</c:f>
              <c:strCache>
                <c:ptCount val="1"/>
                <c:pt idx="0">
                  <c:v>RU</c:v>
                </c:pt>
              </c:strCache>
            </c:strRef>
          </c:tx>
          <c:spPr>
            <a:solidFill>
              <a:srgbClr val="1A171B"/>
            </a:solidFill>
            <a:ln>
              <a:noFill/>
            </a:ln>
            <a:effectLst/>
          </c:spPr>
          <c:invertIfNegative val="0"/>
          <c:cat>
            <c:numRef>
              <c:f>Grafy!$F$3:$AC$3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Grafy!$F$34:$AC$34</c:f>
              <c:numCache>
                <c:formatCode>0.00</c:formatCode>
                <c:ptCount val="24"/>
                <c:pt idx="0">
                  <c:v>267.24344180328706</c:v>
                </c:pt>
                <c:pt idx="1">
                  <c:v>313.47425986308559</c:v>
                </c:pt>
                <c:pt idx="2">
                  <c:v>353.42686101625316</c:v>
                </c:pt>
                <c:pt idx="3">
                  <c:v>301.47799489201475</c:v>
                </c:pt>
                <c:pt idx="4">
                  <c:v>275.72840895089195</c:v>
                </c:pt>
                <c:pt idx="5">
                  <c:v>180.75287436049101</c:v>
                </c:pt>
                <c:pt idx="6">
                  <c:v>133.20442198736959</c:v>
                </c:pt>
                <c:pt idx="7">
                  <c:v>123.81897191332229</c:v>
                </c:pt>
                <c:pt idx="8">
                  <c:v>88.530373193937407</c:v>
                </c:pt>
                <c:pt idx="9">
                  <c:v>74.00941270622998</c:v>
                </c:pt>
                <c:pt idx="10">
                  <c:v>75.152354071246805</c:v>
                </c:pt>
                <c:pt idx="11">
                  <c:v>89.52164711437274</c:v>
                </c:pt>
                <c:pt idx="12">
                  <c:v>58.537481032771396</c:v>
                </c:pt>
                <c:pt idx="13">
                  <c:v>67.693290489823099</c:v>
                </c:pt>
                <c:pt idx="14">
                  <c:v>63.115385761297247</c:v>
                </c:pt>
                <c:pt idx="15">
                  <c:v>63.115385761297247</c:v>
                </c:pt>
                <c:pt idx="16">
                  <c:v>63.115385761297247</c:v>
                </c:pt>
                <c:pt idx="17">
                  <c:v>63.115385761297247</c:v>
                </c:pt>
                <c:pt idx="18">
                  <c:v>63.115385761297247</c:v>
                </c:pt>
                <c:pt idx="19">
                  <c:v>63.115385761297247</c:v>
                </c:pt>
                <c:pt idx="20">
                  <c:v>63.115385761297247</c:v>
                </c:pt>
                <c:pt idx="21">
                  <c:v>63.115385761297247</c:v>
                </c:pt>
                <c:pt idx="22">
                  <c:v>63.115385761297247</c:v>
                </c:pt>
                <c:pt idx="23">
                  <c:v>63.115385761297247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D86-435D-AE15-2E8F2C371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841598719"/>
        <c:axId val="841597887"/>
      </c:barChart>
      <c:dateAx>
        <c:axId val="841598719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41597887"/>
        <c:crosses val="autoZero"/>
        <c:auto val="1"/>
        <c:lblOffset val="100"/>
        <c:baseTimeUnit val="months"/>
      </c:dateAx>
      <c:valAx>
        <c:axId val="841597887"/>
        <c:scaling>
          <c:orientation val="minMax"/>
          <c:max val="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841598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281667346322002"/>
          <c:y val="0.91944038365242753"/>
          <c:w val="0.79436665307356003"/>
          <c:h val="7.20235514734793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400"/>
              <a:t>Production in bcm</a:t>
            </a:r>
            <a:endParaRPr lang="sk-SK" sz="1400"/>
          </a:p>
        </c:rich>
      </c:tx>
      <c:layout>
        <c:manualLayout>
          <c:xMode val="edge"/>
          <c:yMode val="edge"/>
          <c:x val="0.3983258440769570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0.22114992574830822"/>
          <c:y val="0.16731151654549797"/>
          <c:w val="0.69647713864829464"/>
          <c:h val="0.578023329131728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Grafy!$E$125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E16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Grafy!$F$124:$G$124</c:f>
              <c:strCache>
                <c:ptCount val="2"/>
                <c:pt idx="0">
                  <c:v>2022 Act</c:v>
                </c:pt>
                <c:pt idx="1">
                  <c:v>2023 FC</c:v>
                </c:pt>
              </c:strCache>
            </c:strRef>
          </c:cat>
          <c:val>
            <c:numRef>
              <c:f>Grafy!$F$125:$G$125</c:f>
              <c:numCache>
                <c:formatCode>0.0</c:formatCode>
                <c:ptCount val="2"/>
                <c:pt idx="0">
                  <c:v>37.774000000000001</c:v>
                </c:pt>
                <c:pt idx="1">
                  <c:v>35.896764842047929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CE-460C-84AB-ED75E00F9EFA}"/>
            </c:ext>
          </c:extLst>
        </c:ser>
        <c:ser>
          <c:idx val="1"/>
          <c:order val="1"/>
          <c:tx>
            <c:strRef>
              <c:f>Grafy!$E$126</c:f>
              <c:strCache>
                <c:ptCount val="1"/>
                <c:pt idx="0">
                  <c:v>Netherlands</c:v>
                </c:pt>
              </c:strCache>
            </c:strRef>
          </c:tx>
          <c:spPr>
            <a:solidFill>
              <a:srgbClr val="72BF44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Grafy!$F$124:$G$124</c:f>
              <c:strCache>
                <c:ptCount val="2"/>
                <c:pt idx="0">
                  <c:v>2022 Act</c:v>
                </c:pt>
                <c:pt idx="1">
                  <c:v>2023 FC</c:v>
                </c:pt>
              </c:strCache>
            </c:strRef>
          </c:cat>
          <c:val>
            <c:numRef>
              <c:f>Grafy!$F$126:$G$126</c:f>
              <c:numCache>
                <c:formatCode>0.0</c:formatCode>
                <c:ptCount val="2"/>
                <c:pt idx="0">
                  <c:v>18.401829999999997</c:v>
                </c:pt>
                <c:pt idx="1">
                  <c:v>14.954655234159778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5CE-460C-84AB-ED75E00F9EFA}"/>
            </c:ext>
          </c:extLst>
        </c:ser>
        <c:ser>
          <c:idx val="2"/>
          <c:order val="2"/>
          <c:tx>
            <c:strRef>
              <c:f>Grafy!$E$127</c:f>
              <c:strCache>
                <c:ptCount val="1"/>
                <c:pt idx="0">
                  <c:v>Romania</c:v>
                </c:pt>
              </c:strCache>
            </c:strRef>
          </c:tx>
          <c:spPr>
            <a:solidFill>
              <a:srgbClr val="1A171B">
                <a:alpha val="50196"/>
              </a:srgbClr>
            </a:solidFill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Grafy!$F$124:$G$124</c:f>
              <c:strCache>
                <c:ptCount val="2"/>
                <c:pt idx="0">
                  <c:v>2022 Act</c:v>
                </c:pt>
                <c:pt idx="1">
                  <c:v>2023 FC</c:v>
                </c:pt>
              </c:strCache>
            </c:strRef>
          </c:cat>
          <c:val>
            <c:numRef>
              <c:f>Grafy!$F$127:$G$127</c:f>
              <c:numCache>
                <c:formatCode>0.0</c:formatCode>
                <c:ptCount val="2"/>
                <c:pt idx="0">
                  <c:v>9.1379999999999999</c:v>
                </c:pt>
                <c:pt idx="1">
                  <c:v>9.1379999999999999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5CE-460C-84AB-ED75E00F9EFA}"/>
            </c:ext>
          </c:extLst>
        </c:ser>
        <c:ser>
          <c:idx val="3"/>
          <c:order val="3"/>
          <c:tx>
            <c:strRef>
              <c:f>Grafy!$E$128</c:f>
              <c:strCache>
                <c:ptCount val="1"/>
                <c:pt idx="0">
                  <c:v>Others</c:v>
                </c:pt>
              </c:strCache>
            </c:strRef>
          </c:tx>
          <c:spPr>
            <a:solidFill>
              <a:srgbClr val="28B9D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Grafy!$F$124:$G$124</c:f>
              <c:strCache>
                <c:ptCount val="2"/>
                <c:pt idx="0">
                  <c:v>2022 Act</c:v>
                </c:pt>
                <c:pt idx="1">
                  <c:v>2023 FC</c:v>
                </c:pt>
              </c:strCache>
            </c:strRef>
          </c:cat>
          <c:val>
            <c:numRef>
              <c:f>Grafy!$F$128:$G$128</c:f>
              <c:numCache>
                <c:formatCode>0.0</c:formatCode>
                <c:ptCount val="2"/>
                <c:pt idx="0">
                  <c:v>18.535528000000006</c:v>
                </c:pt>
                <c:pt idx="1">
                  <c:v>18.535528000000014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5CE-460C-84AB-ED75E00F9E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3544207"/>
        <c:axId val="293547119"/>
      </c:barChart>
      <c:catAx>
        <c:axId val="29354420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93547119"/>
        <c:crosses val="autoZero"/>
        <c:auto val="1"/>
        <c:lblAlgn val="ctr"/>
        <c:lblOffset val="100"/>
        <c:noMultiLvlLbl val="0"/>
      </c:catAx>
      <c:valAx>
        <c:axId val="293547119"/>
        <c:scaling>
          <c:orientation val="minMax"/>
          <c:max val="100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9354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326509880916814"/>
          <c:y val="0.87438955477600888"/>
          <c:w val="0.84673473991534731"/>
          <c:h val="0.125610445223991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sk-SK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LNG sendout</a:t>
            </a:r>
            <a:r>
              <a:rPr lang="en-GB"/>
              <a:t> in bcm</a:t>
            </a:r>
            <a:endParaRPr lang="sk-SK"/>
          </a:p>
        </c:rich>
      </c:tx>
      <c:layout>
        <c:manualLayout>
          <c:xMode val="edge"/>
          <c:yMode val="edge"/>
          <c:x val="0.436449584426946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3233814523184606E-2"/>
          <c:y val="0.1099666716096081"/>
          <c:w val="0.89036567694663171"/>
          <c:h val="0.657128410325723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Grafy!$F$189</c:f>
              <c:strCache>
                <c:ptCount val="1"/>
                <c:pt idx="0">
                  <c:v>Bel</c:v>
                </c:pt>
              </c:strCache>
            </c:strRef>
          </c:tx>
          <c:spPr>
            <a:solidFill>
              <a:srgbClr val="1A171B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Grafy!$F$190:$F$213</c:f>
              <c:numCache>
                <c:formatCode>0.00</c:formatCode>
                <c:ptCount val="24"/>
                <c:pt idx="0">
                  <c:v>803.43661971831079</c:v>
                </c:pt>
                <c:pt idx="1">
                  <c:v>664.07511737089214</c:v>
                </c:pt>
                <c:pt idx="2">
                  <c:v>749.38967136150211</c:v>
                </c:pt>
                <c:pt idx="3">
                  <c:v>1083.7183098591547</c:v>
                </c:pt>
                <c:pt idx="4">
                  <c:v>805.99061032863858</c:v>
                </c:pt>
                <c:pt idx="5">
                  <c:v>1059.0422535211269</c:v>
                </c:pt>
                <c:pt idx="6">
                  <c:v>1167.1079812206572</c:v>
                </c:pt>
                <c:pt idx="7">
                  <c:v>935.41784037558671</c:v>
                </c:pt>
                <c:pt idx="8">
                  <c:v>778.70422535211242</c:v>
                </c:pt>
                <c:pt idx="9">
                  <c:v>1070.1220657276992</c:v>
                </c:pt>
                <c:pt idx="10">
                  <c:v>1131.9530516431923</c:v>
                </c:pt>
                <c:pt idx="11">
                  <c:v>1130.3286384976527</c:v>
                </c:pt>
                <c:pt idx="12">
                  <c:v>1101.0892018779339</c:v>
                </c:pt>
                <c:pt idx="13">
                  <c:v>949.7934272300472</c:v>
                </c:pt>
                <c:pt idx="14">
                  <c:v>1136.4968701095459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B0-4A27-8F8C-468EB1625FED}"/>
            </c:ext>
          </c:extLst>
        </c:ser>
        <c:ser>
          <c:idx val="2"/>
          <c:order val="1"/>
          <c:tx>
            <c:strRef>
              <c:f>Grafy!$H$189</c:f>
              <c:strCache>
                <c:ptCount val="1"/>
                <c:pt idx="0">
                  <c:v>Fra</c:v>
                </c:pt>
              </c:strCache>
            </c:strRef>
          </c:tx>
          <c:spPr>
            <a:solidFill>
              <a:srgbClr val="1A171B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Grafy!$H$190:$H$213</c:f>
              <c:numCache>
                <c:formatCode>0.00</c:formatCode>
                <c:ptCount val="24"/>
                <c:pt idx="0">
                  <c:v>3151.0328638497649</c:v>
                </c:pt>
                <c:pt idx="1">
                  <c:v>2470.6384976525824</c:v>
                </c:pt>
                <c:pt idx="2">
                  <c:v>3077.859154929577</c:v>
                </c:pt>
                <c:pt idx="3">
                  <c:v>3124.9859154929582</c:v>
                </c:pt>
                <c:pt idx="4">
                  <c:v>3112.4600938967133</c:v>
                </c:pt>
                <c:pt idx="5">
                  <c:v>1738.7981220657273</c:v>
                </c:pt>
                <c:pt idx="6">
                  <c:v>2821.5774647887333</c:v>
                </c:pt>
                <c:pt idx="7">
                  <c:v>3043.0234741784038</c:v>
                </c:pt>
                <c:pt idx="8">
                  <c:v>2546.4413145539902</c:v>
                </c:pt>
                <c:pt idx="9">
                  <c:v>2760.7981220657271</c:v>
                </c:pt>
                <c:pt idx="10">
                  <c:v>3290.103286384975</c:v>
                </c:pt>
                <c:pt idx="11">
                  <c:v>3493.5305164319248</c:v>
                </c:pt>
                <c:pt idx="12">
                  <c:v>3000.150234741785</c:v>
                </c:pt>
                <c:pt idx="13">
                  <c:v>2476.4225352112662</c:v>
                </c:pt>
                <c:pt idx="14">
                  <c:v>1647.0023474178402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B0-4A27-8F8C-468EB1625FED}"/>
            </c:ext>
          </c:extLst>
        </c:ser>
        <c:ser>
          <c:idx val="3"/>
          <c:order val="2"/>
          <c:tx>
            <c:strRef>
              <c:f>Grafy!$I$189</c:f>
              <c:strCache>
                <c:ptCount val="1"/>
                <c:pt idx="0">
                  <c:v>Ger</c:v>
                </c:pt>
              </c:strCache>
            </c:strRef>
          </c:tx>
          <c:spPr>
            <a:solidFill>
              <a:srgbClr val="FFE163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Grafy!$I$190:$I$213</c:f>
              <c:numCache>
                <c:formatCode>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85.877934272300465</c:v>
                </c:pt>
                <c:pt idx="12">
                  <c:v>301.24882629107987</c:v>
                </c:pt>
                <c:pt idx="13">
                  <c:v>346.8356807511737</c:v>
                </c:pt>
                <c:pt idx="14">
                  <c:v>240.09233176838811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B0-4A27-8F8C-468EB1625FED}"/>
            </c:ext>
          </c:extLst>
        </c:ser>
        <c:ser>
          <c:idx val="5"/>
          <c:order val="3"/>
          <c:tx>
            <c:strRef>
              <c:f>Grafy!$K$189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rgbClr val="28B9DA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Grafy!$K$190:$K$213</c:f>
              <c:numCache>
                <c:formatCode>0.00</c:formatCode>
                <c:ptCount val="24"/>
                <c:pt idx="0">
                  <c:v>953.21126760563368</c:v>
                </c:pt>
                <c:pt idx="1">
                  <c:v>968.13145539906122</c:v>
                </c:pt>
                <c:pt idx="2">
                  <c:v>1066.3474178403758</c:v>
                </c:pt>
                <c:pt idx="3">
                  <c:v>1205.9154929577464</c:v>
                </c:pt>
                <c:pt idx="4">
                  <c:v>1106.7417840375588</c:v>
                </c:pt>
                <c:pt idx="5">
                  <c:v>1371.9812206572772</c:v>
                </c:pt>
                <c:pt idx="6">
                  <c:v>1410.7887323943662</c:v>
                </c:pt>
                <c:pt idx="7">
                  <c:v>739.90610328638502</c:v>
                </c:pt>
                <c:pt idx="8">
                  <c:v>1117.9154929577462</c:v>
                </c:pt>
                <c:pt idx="9">
                  <c:v>1229.7276995305167</c:v>
                </c:pt>
                <c:pt idx="10">
                  <c:v>1283.3051643192491</c:v>
                </c:pt>
                <c:pt idx="11">
                  <c:v>1385.868544600939</c:v>
                </c:pt>
                <c:pt idx="12">
                  <c:v>1183.5305164319248</c:v>
                </c:pt>
                <c:pt idx="13">
                  <c:v>1263.1455399061033</c:v>
                </c:pt>
                <c:pt idx="14">
                  <c:v>1400.2636932707358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B0-4A27-8F8C-468EB1625FED}"/>
            </c:ext>
          </c:extLst>
        </c:ser>
        <c:ser>
          <c:idx val="7"/>
          <c:order val="4"/>
          <c:tx>
            <c:strRef>
              <c:f>Grafy!$M$189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rgbClr val="1A171B">
                <a:alpha val="74902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Grafy!$M$190:$M$213</c:f>
              <c:numCache>
                <c:formatCode>0.00</c:formatCode>
                <c:ptCount val="24"/>
                <c:pt idx="0">
                  <c:v>1079.1173708920187</c:v>
                </c:pt>
                <c:pt idx="1">
                  <c:v>987.16431924882625</c:v>
                </c:pt>
                <c:pt idx="2">
                  <c:v>1238.5915492957745</c:v>
                </c:pt>
                <c:pt idx="3">
                  <c:v>1259.661971830986</c:v>
                </c:pt>
                <c:pt idx="4">
                  <c:v>1212.0657276995305</c:v>
                </c:pt>
                <c:pt idx="5">
                  <c:v>1314.4413145539904</c:v>
                </c:pt>
                <c:pt idx="6">
                  <c:v>1427.680751173709</c:v>
                </c:pt>
                <c:pt idx="7">
                  <c:v>1447.5117370892024</c:v>
                </c:pt>
                <c:pt idx="8">
                  <c:v>1636.0563380281685</c:v>
                </c:pt>
                <c:pt idx="9">
                  <c:v>1815.1830985915485</c:v>
                </c:pt>
                <c:pt idx="10">
                  <c:v>1603.8215962441309</c:v>
                </c:pt>
                <c:pt idx="11">
                  <c:v>1503.5023474178395</c:v>
                </c:pt>
                <c:pt idx="12">
                  <c:v>1473.6056338028166</c:v>
                </c:pt>
                <c:pt idx="13">
                  <c:v>1404.2347417840374</c:v>
                </c:pt>
                <c:pt idx="14">
                  <c:v>2002.6048513302026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B0-4A27-8F8C-468EB1625FED}"/>
            </c:ext>
          </c:extLst>
        </c:ser>
        <c:ser>
          <c:idx val="10"/>
          <c:order val="5"/>
          <c:tx>
            <c:strRef>
              <c:f>Grafy!$P$189</c:f>
              <c:strCache>
                <c:ptCount val="1"/>
                <c:pt idx="0">
                  <c:v>Spa</c:v>
                </c:pt>
              </c:strCache>
            </c:strRef>
          </c:tx>
          <c:spPr>
            <a:solidFill>
              <a:srgbClr val="72BF44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Grafy!$P$190:$P$213</c:f>
              <c:numCache>
                <c:formatCode>0.00</c:formatCode>
                <c:ptCount val="24"/>
                <c:pt idx="0">
                  <c:v>2708.7605633802823</c:v>
                </c:pt>
                <c:pt idx="1">
                  <c:v>2191.342723004695</c:v>
                </c:pt>
                <c:pt idx="2">
                  <c:v>2338.9389671361505</c:v>
                </c:pt>
                <c:pt idx="3">
                  <c:v>2212.0187793427226</c:v>
                </c:pt>
                <c:pt idx="4">
                  <c:v>2317.5399061032854</c:v>
                </c:pt>
                <c:pt idx="5">
                  <c:v>2401.3896713615031</c:v>
                </c:pt>
                <c:pt idx="6">
                  <c:v>2404.8075117370895</c:v>
                </c:pt>
                <c:pt idx="7">
                  <c:v>1752.9014084507039</c:v>
                </c:pt>
                <c:pt idx="8">
                  <c:v>1951.7746478873237</c:v>
                </c:pt>
                <c:pt idx="9">
                  <c:v>1756.7699530516438</c:v>
                </c:pt>
                <c:pt idx="10">
                  <c:v>2249.8873239436625</c:v>
                </c:pt>
                <c:pt idx="11">
                  <c:v>2121.4178403755868</c:v>
                </c:pt>
                <c:pt idx="12">
                  <c:v>1984.2629107981224</c:v>
                </c:pt>
                <c:pt idx="13">
                  <c:v>2102.6009389671372</c:v>
                </c:pt>
                <c:pt idx="14">
                  <c:v>2259.9436619718313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B0-4A27-8F8C-468EB1625FED}"/>
            </c:ext>
          </c:extLst>
        </c:ser>
        <c:ser>
          <c:idx val="11"/>
          <c:order val="6"/>
          <c:tx>
            <c:strRef>
              <c:f>Grafy!$Q$189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E163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Grafy!$Q$190:$Q$213</c:f>
              <c:numCache>
                <c:formatCode>0.00</c:formatCode>
                <c:ptCount val="24"/>
                <c:pt idx="0">
                  <c:v>3290.6970000000001</c:v>
                </c:pt>
                <c:pt idx="1">
                  <c:v>2028.4849999999999</c:v>
                </c:pt>
                <c:pt idx="2">
                  <c:v>2245.5630000000001</c:v>
                </c:pt>
                <c:pt idx="3">
                  <c:v>3049.9580000000001</c:v>
                </c:pt>
                <c:pt idx="4">
                  <c:v>1989.9279999999999</c:v>
                </c:pt>
                <c:pt idx="5">
                  <c:v>1413.4739999999999</c:v>
                </c:pt>
                <c:pt idx="6">
                  <c:v>881.87400000000002</c:v>
                </c:pt>
                <c:pt idx="7">
                  <c:v>1130.6020000000001</c:v>
                </c:pt>
                <c:pt idx="8">
                  <c:v>1938.7640000000001</c:v>
                </c:pt>
                <c:pt idx="9">
                  <c:v>1911.825</c:v>
                </c:pt>
                <c:pt idx="10">
                  <c:v>2377.3180000000002</c:v>
                </c:pt>
                <c:pt idx="11">
                  <c:v>3361.9670000000001</c:v>
                </c:pt>
                <c:pt idx="12">
                  <c:v>2604</c:v>
                </c:pt>
                <c:pt idx="13">
                  <c:v>2632</c:v>
                </c:pt>
                <c:pt idx="14">
                  <c:v>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B0-4A27-8F8C-468EB1625FED}"/>
            </c:ext>
          </c:extLst>
        </c:ser>
        <c:ser>
          <c:idx val="12"/>
          <c:order val="7"/>
          <c:tx>
            <c:strRef>
              <c:f>Grafy!$R$189</c:f>
              <c:strCache>
                <c:ptCount val="1"/>
                <c:pt idx="0">
                  <c:v>Cro+Gre+Lit+Pol+Por</c:v>
                </c:pt>
              </c:strCache>
            </c:strRef>
          </c:tx>
          <c:spPr>
            <a:solidFill>
              <a:srgbClr val="9ADEEE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Grafy!$R$190:$R$213</c:f>
              <c:numCache>
                <c:formatCode>0.00</c:formatCode>
                <c:ptCount val="24"/>
                <c:pt idx="0">
                  <c:v>1375.4553990610327</c:v>
                </c:pt>
                <c:pt idx="1">
                  <c:v>1302.0281690140846</c:v>
                </c:pt>
                <c:pt idx="2">
                  <c:v>1659.4178403755868</c:v>
                </c:pt>
                <c:pt idx="3">
                  <c:v>1454.7699530516436</c:v>
                </c:pt>
                <c:pt idx="4">
                  <c:v>1997.7276995305165</c:v>
                </c:pt>
                <c:pt idx="5">
                  <c:v>2019.6619718309857</c:v>
                </c:pt>
                <c:pt idx="6">
                  <c:v>2024.4037558685447</c:v>
                </c:pt>
                <c:pt idx="7">
                  <c:v>1855.192488262911</c:v>
                </c:pt>
                <c:pt idx="8">
                  <c:v>1577.0798122065728</c:v>
                </c:pt>
                <c:pt idx="9">
                  <c:v>1669.7276995305165</c:v>
                </c:pt>
                <c:pt idx="10">
                  <c:v>1951.9624413145541</c:v>
                </c:pt>
                <c:pt idx="11">
                  <c:v>1832.8450704225352</c:v>
                </c:pt>
                <c:pt idx="12">
                  <c:v>1896.9295774647887</c:v>
                </c:pt>
                <c:pt idx="13">
                  <c:v>1661.051643192488</c:v>
                </c:pt>
                <c:pt idx="14">
                  <c:v>1909.7433489827854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B0-4A27-8F8C-468EB1625FED}"/>
            </c:ext>
          </c:extLst>
        </c:ser>
        <c:ser>
          <c:idx val="13"/>
          <c:order val="8"/>
          <c:tx>
            <c:strRef>
              <c:f>Grafy!$S$189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72BF44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Grafy!$S$190:$S$213</c:f>
              <c:numCache>
                <c:formatCode>General</c:formatCode>
                <c:ptCount val="24"/>
                <c:pt idx="15" formatCode="0.00">
                  <c:v>13598.226032437045</c:v>
                </c:pt>
                <c:pt idx="16" formatCode="0.00">
                  <c:v>12756.635639778062</c:v>
                </c:pt>
                <c:pt idx="17" formatCode="0.00">
                  <c:v>11526.08006060606</c:v>
                </c:pt>
                <c:pt idx="18" formatCode="0.00">
                  <c:v>12352.318728979944</c:v>
                </c:pt>
                <c:pt idx="19" formatCode="0.00">
                  <c:v>11118.840156209988</c:v>
                </c:pt>
                <c:pt idx="20" formatCode="0.00">
                  <c:v>11754.140013657707</c:v>
                </c:pt>
                <c:pt idx="21" formatCode="0.00">
                  <c:v>12428.222780623131</c:v>
                </c:pt>
                <c:pt idx="22" formatCode="0.00">
                  <c:v>14095.595422108408</c:v>
                </c:pt>
                <c:pt idx="23" formatCode="0.00">
                  <c:v>15129.407034144264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B0-4A27-8F8C-468EB1625FED}"/>
            </c:ext>
          </c:extLst>
        </c:ser>
        <c:ser>
          <c:idx val="14"/>
          <c:order val="9"/>
          <c:tx>
            <c:strRef>
              <c:f>Grafy!$T$189</c:f>
              <c:strCache>
                <c:ptCount val="1"/>
                <c:pt idx="0">
                  <c:v>Europe2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Grafy!$T$190:$T$213</c:f>
              <c:numCache>
                <c:formatCode>0.00</c:formatCode>
                <c:ptCount val="24"/>
                <c:pt idx="0">
                  <c:v>13361.711084507042</c:v>
                </c:pt>
                <c:pt idx="1">
                  <c:v>10611.865281690145</c:v>
                </c:pt>
                <c:pt idx="2">
                  <c:v>12376.107600938965</c:v>
                </c:pt>
                <c:pt idx="3">
                  <c:v>13391.028422535212</c:v>
                </c:pt>
                <c:pt idx="4">
                  <c:v>12542.453821596244</c:v>
                </c:pt>
                <c:pt idx="5">
                  <c:v>11318.788553990613</c:v>
                </c:pt>
                <c:pt idx="6">
                  <c:v>12138.240197183099</c:v>
                </c:pt>
                <c:pt idx="7">
                  <c:v>10904.555051643192</c:v>
                </c:pt>
                <c:pt idx="8">
                  <c:v>11546.735830985916</c:v>
                </c:pt>
                <c:pt idx="9">
                  <c:v>12214.153638497652</c:v>
                </c:pt>
                <c:pt idx="10">
                  <c:v>13888.350863849762</c:v>
                </c:pt>
                <c:pt idx="11">
                  <c:v>14915.337892018779</c:v>
                </c:pt>
                <c:pt idx="12">
                  <c:v>13544.816901408451</c:v>
                </c:pt>
                <c:pt idx="13">
                  <c:v>12836.084507042253</c:v>
                </c:pt>
                <c:pt idx="14">
                  <c:v>13417.147104851327</c:v>
                </c:pt>
                <c:pt idx="15">
                  <c:v>13598.226032437045</c:v>
                </c:pt>
                <c:pt idx="16">
                  <c:v>12756.635639778062</c:v>
                </c:pt>
                <c:pt idx="17">
                  <c:v>11526.08006060606</c:v>
                </c:pt>
                <c:pt idx="18">
                  <c:v>12352.318728979944</c:v>
                </c:pt>
                <c:pt idx="19">
                  <c:v>11118.840156209988</c:v>
                </c:pt>
                <c:pt idx="20">
                  <c:v>11754.140013657707</c:v>
                </c:pt>
                <c:pt idx="21">
                  <c:v>12428.222780623131</c:v>
                </c:pt>
                <c:pt idx="22">
                  <c:v>14095.595422108408</c:v>
                </c:pt>
                <c:pt idx="23">
                  <c:v>15129.407034144264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B0-4A27-8F8C-468EB1625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7013984"/>
        <c:axId val="957012736"/>
      </c:barChart>
      <c:lineChart>
        <c:grouping val="standard"/>
        <c:varyColors val="0"/>
        <c:ser>
          <c:idx val="15"/>
          <c:order val="10"/>
          <c:tx>
            <c:strRef>
              <c:f>Grafy!$U$189</c:f>
              <c:strCache>
                <c:ptCount val="1"/>
                <c:pt idx="0">
                  <c:v>y-o-y growth regas capacity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Grafy!$U$190:$U$213</c:f>
              <c:numCache>
                <c:formatCode>General</c:formatCode>
                <c:ptCount val="24"/>
                <c:pt idx="15" formatCode="0.00">
                  <c:v>2341.666666666667</c:v>
                </c:pt>
                <c:pt idx="16" formatCode="0.00">
                  <c:v>2341.666666666667</c:v>
                </c:pt>
                <c:pt idx="17" formatCode="0.00">
                  <c:v>2758.3333333333335</c:v>
                </c:pt>
                <c:pt idx="18" formatCode="0.00">
                  <c:v>2758.3333333333335</c:v>
                </c:pt>
                <c:pt idx="19" formatCode="0.00">
                  <c:v>2758.3333333333335</c:v>
                </c:pt>
                <c:pt idx="20" formatCode="0.00">
                  <c:v>2454.3333333333335</c:v>
                </c:pt>
                <c:pt idx="21" formatCode="0.00">
                  <c:v>2866.6666666666665</c:v>
                </c:pt>
                <c:pt idx="22" formatCode="0.00">
                  <c:v>2849.9999999999995</c:v>
                </c:pt>
                <c:pt idx="23" formatCode="0.00">
                  <c:v>3158.333333333333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8B0-4A27-8F8C-468EB1625F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013568"/>
        <c:axId val="957007744"/>
      </c:lineChart>
      <c:dateAx>
        <c:axId val="957013984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7012736"/>
        <c:crosses val="autoZero"/>
        <c:auto val="1"/>
        <c:lblOffset val="100"/>
        <c:baseTimeUnit val="months"/>
      </c:dateAx>
      <c:valAx>
        <c:axId val="957012736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7013984"/>
        <c:crosses val="autoZero"/>
        <c:crossBetween val="between"/>
        <c:dispUnits>
          <c:builtInUnit val="thousands"/>
        </c:dispUnits>
      </c:valAx>
      <c:valAx>
        <c:axId val="957007744"/>
        <c:scaling>
          <c:orientation val="minMax"/>
          <c:max val="16000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7013568"/>
        <c:crosses val="max"/>
        <c:crossBetween val="between"/>
        <c:dispUnits>
          <c:builtInUnit val="thousands"/>
        </c:dispUnits>
      </c:valAx>
      <c:dateAx>
        <c:axId val="957013568"/>
        <c:scaling>
          <c:orientation val="minMax"/>
        </c:scaling>
        <c:delete val="1"/>
        <c:axPos val="b"/>
        <c:numFmt formatCode="[$-41B]mmm\-yy;@" sourceLinked="1"/>
        <c:majorTickMark val="out"/>
        <c:minorTickMark val="none"/>
        <c:tickLblPos val="nextTo"/>
        <c:crossAx val="95700774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1.4970253718285224E-2"/>
          <c:y val="0.85058257831928652"/>
          <c:w val="0.97005949256342983"/>
          <c:h val="0.12163981271924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LNG sendout</a:t>
            </a:r>
            <a:r>
              <a:rPr lang="en-GB"/>
              <a:t> in bcm</a:t>
            </a:r>
            <a:endParaRPr lang="sk-SK"/>
          </a:p>
        </c:rich>
      </c:tx>
      <c:layout>
        <c:manualLayout>
          <c:xMode val="edge"/>
          <c:yMode val="edge"/>
          <c:x val="0.436449584426946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3233814523184606E-2"/>
          <c:y val="0.1099666716096081"/>
          <c:w val="0.89036567694663171"/>
          <c:h val="0.657128410325723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Grafy!$F$189</c:f>
              <c:strCache>
                <c:ptCount val="1"/>
                <c:pt idx="0">
                  <c:v>Bel</c:v>
                </c:pt>
              </c:strCache>
            </c:strRef>
          </c:tx>
          <c:spPr>
            <a:solidFill>
              <a:srgbClr val="1A171B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Grafy!$F$190:$F$213</c:f>
              <c:numCache>
                <c:formatCode>0.00</c:formatCode>
                <c:ptCount val="24"/>
                <c:pt idx="0">
                  <c:v>777.87272727272818</c:v>
                </c:pt>
                <c:pt idx="1">
                  <c:v>642.9454545454546</c:v>
                </c:pt>
                <c:pt idx="2">
                  <c:v>725.54545454545439</c:v>
                </c:pt>
                <c:pt idx="3">
                  <c:v>1049.2363636363634</c:v>
                </c:pt>
                <c:pt idx="4">
                  <c:v>780.34545454545469</c:v>
                </c:pt>
                <c:pt idx="5">
                  <c:v>1025.3454545454547</c:v>
                </c:pt>
                <c:pt idx="6">
                  <c:v>1129.9727272727271</c:v>
                </c:pt>
                <c:pt idx="7">
                  <c:v>905.65454545454531</c:v>
                </c:pt>
                <c:pt idx="8">
                  <c:v>753.92727272727257</c:v>
                </c:pt>
                <c:pt idx="9">
                  <c:v>1036.072727272727</c:v>
                </c:pt>
                <c:pt idx="10">
                  <c:v>1095.9363636363635</c:v>
                </c:pt>
                <c:pt idx="11">
                  <c:v>1094.3636363636365</c:v>
                </c:pt>
                <c:pt idx="12">
                  <c:v>1066.0545454545452</c:v>
                </c:pt>
                <c:pt idx="13">
                  <c:v>919.57272727272766</c:v>
                </c:pt>
                <c:pt idx="14">
                  <c:v>1100.3356060606061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F0-4722-86D6-E6D5DF575DDD}"/>
            </c:ext>
          </c:extLst>
        </c:ser>
        <c:ser>
          <c:idx val="2"/>
          <c:order val="1"/>
          <c:tx>
            <c:strRef>
              <c:f>Grafy!$H$189</c:f>
              <c:strCache>
                <c:ptCount val="1"/>
                <c:pt idx="0">
                  <c:v>Fra</c:v>
                </c:pt>
              </c:strCache>
            </c:strRef>
          </c:tx>
          <c:spPr>
            <a:solidFill>
              <a:srgbClr val="1A171B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Grafy!$H$190:$H$213</c:f>
              <c:numCache>
                <c:formatCode>0.00</c:formatCode>
                <c:ptCount val="24"/>
                <c:pt idx="0">
                  <c:v>3050.772727272727</c:v>
                </c:pt>
                <c:pt idx="1">
                  <c:v>2392.0272727272732</c:v>
                </c:pt>
                <c:pt idx="2">
                  <c:v>2979.9272727272723</c:v>
                </c:pt>
                <c:pt idx="3">
                  <c:v>3025.5545454545459</c:v>
                </c:pt>
                <c:pt idx="4">
                  <c:v>3013.4272727272728</c:v>
                </c:pt>
                <c:pt idx="5">
                  <c:v>1683.4727272727268</c:v>
                </c:pt>
                <c:pt idx="6">
                  <c:v>2731.8000000000011</c:v>
                </c:pt>
                <c:pt idx="7">
                  <c:v>2946.2000000000003</c:v>
                </c:pt>
                <c:pt idx="8">
                  <c:v>2465.4181818181814</c:v>
                </c:pt>
                <c:pt idx="9">
                  <c:v>2672.954545454545</c:v>
                </c:pt>
                <c:pt idx="10">
                  <c:v>3185.4181818181805</c:v>
                </c:pt>
                <c:pt idx="11">
                  <c:v>3382.3727272727274</c:v>
                </c:pt>
                <c:pt idx="12">
                  <c:v>2904.6909090909103</c:v>
                </c:pt>
                <c:pt idx="13">
                  <c:v>2397.6272727272712</c:v>
                </c:pt>
                <c:pt idx="14">
                  <c:v>1594.5977272727271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2F0-4722-86D6-E6D5DF575DDD}"/>
            </c:ext>
          </c:extLst>
        </c:ser>
        <c:ser>
          <c:idx val="3"/>
          <c:order val="2"/>
          <c:tx>
            <c:strRef>
              <c:f>Grafy!$I$189</c:f>
              <c:strCache>
                <c:ptCount val="1"/>
                <c:pt idx="0">
                  <c:v>Ger</c:v>
                </c:pt>
              </c:strCache>
            </c:strRef>
          </c:tx>
          <c:spPr>
            <a:solidFill>
              <a:srgbClr val="FFE163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Grafy!$I$190:$I$213</c:f>
              <c:numCache>
                <c:formatCode>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83.145454545454541</c:v>
                </c:pt>
                <c:pt idx="12">
                  <c:v>291.66363636363639</c:v>
                </c:pt>
                <c:pt idx="13">
                  <c:v>335.8</c:v>
                </c:pt>
                <c:pt idx="14">
                  <c:v>232.45303030303032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F0-4722-86D6-E6D5DF575DDD}"/>
            </c:ext>
          </c:extLst>
        </c:ser>
        <c:ser>
          <c:idx val="5"/>
          <c:order val="3"/>
          <c:tx>
            <c:strRef>
              <c:f>Grafy!$K$189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rgbClr val="28B9DA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Grafy!$K$190:$K$213</c:f>
              <c:numCache>
                <c:formatCode>0.00</c:formatCode>
                <c:ptCount val="24"/>
                <c:pt idx="0">
                  <c:v>922.88181818181806</c:v>
                </c:pt>
                <c:pt idx="1">
                  <c:v>937.32727272727288</c:v>
                </c:pt>
                <c:pt idx="2">
                  <c:v>1032.4181818181821</c:v>
                </c:pt>
                <c:pt idx="3">
                  <c:v>1167.5454545454545</c:v>
                </c:pt>
                <c:pt idx="4">
                  <c:v>1071.5272727272729</c:v>
                </c:pt>
                <c:pt idx="5">
                  <c:v>1328.3272727272729</c:v>
                </c:pt>
                <c:pt idx="6">
                  <c:v>1365.9</c:v>
                </c:pt>
                <c:pt idx="7">
                  <c:v>716.36363636363637</c:v>
                </c:pt>
                <c:pt idx="8">
                  <c:v>1082.3454545454542</c:v>
                </c:pt>
                <c:pt idx="9">
                  <c:v>1190.6000000000001</c:v>
                </c:pt>
                <c:pt idx="10">
                  <c:v>1242.4727272727278</c:v>
                </c:pt>
                <c:pt idx="11">
                  <c:v>1341.7727272727275</c:v>
                </c:pt>
                <c:pt idx="12">
                  <c:v>1145.8727272727272</c:v>
                </c:pt>
                <c:pt idx="13">
                  <c:v>1222.9545454545455</c:v>
                </c:pt>
                <c:pt idx="14">
                  <c:v>1355.7098484848489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2F0-4722-86D6-E6D5DF575DDD}"/>
            </c:ext>
          </c:extLst>
        </c:ser>
        <c:ser>
          <c:idx val="7"/>
          <c:order val="4"/>
          <c:tx>
            <c:strRef>
              <c:f>Grafy!$M$189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rgbClr val="1A171B">
                <a:alpha val="74902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Grafy!$M$190:$M$213</c:f>
              <c:numCache>
                <c:formatCode>0.00</c:formatCode>
                <c:ptCount val="24"/>
                <c:pt idx="0">
                  <c:v>1044.7818181818182</c:v>
                </c:pt>
                <c:pt idx="1">
                  <c:v>955.75454545454545</c:v>
                </c:pt>
                <c:pt idx="2">
                  <c:v>1199.181818181818</c:v>
                </c:pt>
                <c:pt idx="3">
                  <c:v>1219.5818181818183</c:v>
                </c:pt>
                <c:pt idx="4">
                  <c:v>1173.5</c:v>
                </c:pt>
                <c:pt idx="5">
                  <c:v>1272.6181818181817</c:v>
                </c:pt>
                <c:pt idx="6">
                  <c:v>1382.2545454545457</c:v>
                </c:pt>
                <c:pt idx="7">
                  <c:v>1401.4545454545457</c:v>
                </c:pt>
                <c:pt idx="8">
                  <c:v>1583.9999999999995</c:v>
                </c:pt>
                <c:pt idx="9">
                  <c:v>1757.4272727272721</c:v>
                </c:pt>
                <c:pt idx="10">
                  <c:v>1552.7909090909086</c:v>
                </c:pt>
                <c:pt idx="11">
                  <c:v>1455.6636363636355</c:v>
                </c:pt>
                <c:pt idx="12">
                  <c:v>1426.7181818181814</c:v>
                </c:pt>
                <c:pt idx="13">
                  <c:v>1359.5545454545454</c:v>
                </c:pt>
                <c:pt idx="14">
                  <c:v>1938.8856060606054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F0-4722-86D6-E6D5DF575DDD}"/>
            </c:ext>
          </c:extLst>
        </c:ser>
        <c:ser>
          <c:idx val="10"/>
          <c:order val="5"/>
          <c:tx>
            <c:strRef>
              <c:f>Grafy!$P$189</c:f>
              <c:strCache>
                <c:ptCount val="1"/>
                <c:pt idx="0">
                  <c:v>Spa</c:v>
                </c:pt>
              </c:strCache>
            </c:strRef>
          </c:tx>
          <c:spPr>
            <a:solidFill>
              <a:srgbClr val="72BF44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Grafy!$P$190:$P$213</c:f>
              <c:numCache>
                <c:formatCode>0.00</c:formatCode>
                <c:ptCount val="24"/>
                <c:pt idx="0">
                  <c:v>2622.5727272727281</c:v>
                </c:pt>
                <c:pt idx="1">
                  <c:v>2121.6181818181822</c:v>
                </c:pt>
                <c:pt idx="2">
                  <c:v>2264.5181818181823</c:v>
                </c:pt>
                <c:pt idx="3">
                  <c:v>2141.6363636363631</c:v>
                </c:pt>
                <c:pt idx="4">
                  <c:v>2243.7999999999993</c:v>
                </c:pt>
                <c:pt idx="5">
                  <c:v>2324.9818181818187</c:v>
                </c:pt>
                <c:pt idx="6">
                  <c:v>2328.2909090909093</c:v>
                </c:pt>
                <c:pt idx="7">
                  <c:v>1697.1272727272726</c:v>
                </c:pt>
                <c:pt idx="8">
                  <c:v>1889.6727272727273</c:v>
                </c:pt>
                <c:pt idx="9">
                  <c:v>1700.8727272727276</c:v>
                </c:pt>
                <c:pt idx="10">
                  <c:v>2178.3000000000002</c:v>
                </c:pt>
                <c:pt idx="11">
                  <c:v>2053.9181818181814</c:v>
                </c:pt>
                <c:pt idx="12">
                  <c:v>1921.1272727272733</c:v>
                </c:pt>
                <c:pt idx="13">
                  <c:v>2035.7000000000007</c:v>
                </c:pt>
                <c:pt idx="14">
                  <c:v>2188.0363636363641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2F0-4722-86D6-E6D5DF575DDD}"/>
            </c:ext>
          </c:extLst>
        </c:ser>
        <c:ser>
          <c:idx val="11"/>
          <c:order val="6"/>
          <c:tx>
            <c:strRef>
              <c:f>Grafy!$Q$189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E163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Grafy!$Q$190:$Q$213</c:f>
              <c:numCache>
                <c:formatCode>0.00</c:formatCode>
                <c:ptCount val="24"/>
                <c:pt idx="0">
                  <c:v>3290.6970000000001</c:v>
                </c:pt>
                <c:pt idx="1">
                  <c:v>2028.4849999999999</c:v>
                </c:pt>
                <c:pt idx="2">
                  <c:v>2245.5630000000001</c:v>
                </c:pt>
                <c:pt idx="3">
                  <c:v>3049.9580000000001</c:v>
                </c:pt>
                <c:pt idx="4">
                  <c:v>1989.9279999999999</c:v>
                </c:pt>
                <c:pt idx="5">
                  <c:v>1413.4739999999999</c:v>
                </c:pt>
                <c:pt idx="6">
                  <c:v>881.87400000000002</c:v>
                </c:pt>
                <c:pt idx="7">
                  <c:v>1130.6020000000001</c:v>
                </c:pt>
                <c:pt idx="8">
                  <c:v>1938.7640000000001</c:v>
                </c:pt>
                <c:pt idx="9">
                  <c:v>1911.825</c:v>
                </c:pt>
                <c:pt idx="10">
                  <c:v>2377.3180000000002</c:v>
                </c:pt>
                <c:pt idx="11">
                  <c:v>3361.9670000000001</c:v>
                </c:pt>
                <c:pt idx="12">
                  <c:v>2604</c:v>
                </c:pt>
                <c:pt idx="13">
                  <c:v>2632</c:v>
                </c:pt>
                <c:pt idx="14">
                  <c:v>2821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2F0-4722-86D6-E6D5DF575DDD}"/>
            </c:ext>
          </c:extLst>
        </c:ser>
        <c:ser>
          <c:idx val="12"/>
          <c:order val="7"/>
          <c:tx>
            <c:strRef>
              <c:f>Grafy!$R$189</c:f>
              <c:strCache>
                <c:ptCount val="1"/>
                <c:pt idx="0">
                  <c:v>Cro+Gre+Lit+Pol+Por</c:v>
                </c:pt>
              </c:strCache>
            </c:strRef>
          </c:tx>
          <c:spPr>
            <a:solidFill>
              <a:srgbClr val="9ADEEE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Grafy!$R$190:$R$213</c:f>
              <c:numCache>
                <c:formatCode>0.00</c:formatCode>
                <c:ptCount val="24"/>
                <c:pt idx="0">
                  <c:v>1331.6909090909089</c:v>
                </c:pt>
                <c:pt idx="1">
                  <c:v>1260.6000000000004</c:v>
                </c:pt>
                <c:pt idx="2">
                  <c:v>1606.6181818181817</c:v>
                </c:pt>
                <c:pt idx="3">
                  <c:v>1408.4818181818184</c:v>
                </c:pt>
                <c:pt idx="4">
                  <c:v>1934.1636363636367</c:v>
                </c:pt>
                <c:pt idx="5">
                  <c:v>1955.4</c:v>
                </c:pt>
                <c:pt idx="6">
                  <c:v>1959.9909090909093</c:v>
                </c:pt>
                <c:pt idx="7">
                  <c:v>1796.1636363636362</c:v>
                </c:pt>
                <c:pt idx="8">
                  <c:v>1526.9</c:v>
                </c:pt>
                <c:pt idx="9">
                  <c:v>1616.6000000000004</c:v>
                </c:pt>
                <c:pt idx="10">
                  <c:v>1889.8545454545458</c:v>
                </c:pt>
                <c:pt idx="11">
                  <c:v>1774.5272727272727</c:v>
                </c:pt>
                <c:pt idx="12">
                  <c:v>1836.5727272727274</c:v>
                </c:pt>
                <c:pt idx="13">
                  <c:v>1608.1999999999998</c:v>
                </c:pt>
                <c:pt idx="14">
                  <c:v>1848.9787878787879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2F0-4722-86D6-E6D5DF575DDD}"/>
            </c:ext>
          </c:extLst>
        </c:ser>
        <c:ser>
          <c:idx val="13"/>
          <c:order val="8"/>
          <c:tx>
            <c:strRef>
              <c:f>Grafy!$S$189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72BF44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Grafy!$S$190:$S$213</c:f>
              <c:numCache>
                <c:formatCode>General</c:formatCode>
                <c:ptCount val="24"/>
                <c:pt idx="15" formatCode="0.00">
                  <c:v>13269.194363636361</c:v>
                </c:pt>
                <c:pt idx="16" formatCode="0.00">
                  <c:v>12420.873454545455</c:v>
                </c:pt>
                <c:pt idx="17" formatCode="0.00">
                  <c:v>11210.910363636363</c:v>
                </c:pt>
                <c:pt idx="18" formatCode="0.00">
                  <c:v>11994.164909090914</c:v>
                </c:pt>
                <c:pt idx="19" formatCode="0.00">
                  <c:v>10807.847454545456</c:v>
                </c:pt>
                <c:pt idx="20" formatCode="0.00">
                  <c:v>11448.42763636364</c:v>
                </c:pt>
                <c:pt idx="21" formatCode="0.00">
                  <c:v>12100.425000000001</c:v>
                </c:pt>
                <c:pt idx="22" formatCode="0.00">
                  <c:v>13729.336181818184</c:v>
                </c:pt>
                <c:pt idx="23" formatCode="0.00">
                  <c:v>14761.803363636367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2F0-4722-86D6-E6D5DF575DDD}"/>
            </c:ext>
          </c:extLst>
        </c:ser>
        <c:ser>
          <c:idx val="14"/>
          <c:order val="9"/>
          <c:tx>
            <c:strRef>
              <c:f>Grafy!$T$189</c:f>
              <c:strCache>
                <c:ptCount val="1"/>
                <c:pt idx="0">
                  <c:v>Europe2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Grafy!$T$190:$T$213</c:f>
              <c:numCache>
                <c:formatCode>0.00</c:formatCode>
                <c:ptCount val="24"/>
                <c:pt idx="0">
                  <c:v>13041.269727272727</c:v>
                </c:pt>
                <c:pt idx="1">
                  <c:v>10338.757727272727</c:v>
                </c:pt>
                <c:pt idx="2">
                  <c:v>12053.772090909091</c:v>
                </c:pt>
                <c:pt idx="3">
                  <c:v>13061.994363636362</c:v>
                </c:pt>
                <c:pt idx="4">
                  <c:v>12206.691636363639</c:v>
                </c:pt>
                <c:pt idx="5">
                  <c:v>11003.619454545456</c:v>
                </c:pt>
                <c:pt idx="6">
                  <c:v>11780.083090909093</c:v>
                </c:pt>
                <c:pt idx="7">
                  <c:v>10593.565636363635</c:v>
                </c:pt>
                <c:pt idx="8">
                  <c:v>11241.027636363633</c:v>
                </c:pt>
                <c:pt idx="9">
                  <c:v>11886.35227272727</c:v>
                </c:pt>
                <c:pt idx="10">
                  <c:v>13522.090727272729</c:v>
                </c:pt>
                <c:pt idx="11">
                  <c:v>14547.730636363638</c:v>
                </c:pt>
                <c:pt idx="12">
                  <c:v>13196.7</c:v>
                </c:pt>
                <c:pt idx="13">
                  <c:v>12511.409090909096</c:v>
                </c:pt>
                <c:pt idx="14">
                  <c:v>13079.996969696971</c:v>
                </c:pt>
                <c:pt idx="15">
                  <c:v>13269.194363636361</c:v>
                </c:pt>
                <c:pt idx="16">
                  <c:v>12420.873454545455</c:v>
                </c:pt>
                <c:pt idx="17">
                  <c:v>11210.910363636363</c:v>
                </c:pt>
                <c:pt idx="18">
                  <c:v>11994.164909090914</c:v>
                </c:pt>
                <c:pt idx="19">
                  <c:v>10807.847454545456</c:v>
                </c:pt>
                <c:pt idx="20">
                  <c:v>11448.42763636364</c:v>
                </c:pt>
                <c:pt idx="21">
                  <c:v>12100.425000000001</c:v>
                </c:pt>
                <c:pt idx="22">
                  <c:v>13729.336181818184</c:v>
                </c:pt>
                <c:pt idx="23">
                  <c:v>14761.803363636367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2F0-4722-86D6-E6D5DF575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7013984"/>
        <c:axId val="957012736"/>
      </c:barChart>
      <c:lineChart>
        <c:grouping val="standard"/>
        <c:varyColors val="0"/>
        <c:ser>
          <c:idx val="15"/>
          <c:order val="10"/>
          <c:tx>
            <c:strRef>
              <c:f>Grafy!$U$189</c:f>
              <c:strCache>
                <c:ptCount val="1"/>
                <c:pt idx="0">
                  <c:v>y-o-y growth regas capacity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Grafy!$U$190:$U$213</c:f>
              <c:numCache>
                <c:formatCode>General</c:formatCode>
                <c:ptCount val="24"/>
                <c:pt idx="15" formatCode="0.00">
                  <c:v>2341.666666666667</c:v>
                </c:pt>
                <c:pt idx="16" formatCode="0.00">
                  <c:v>2341.666666666667</c:v>
                </c:pt>
                <c:pt idx="17" formatCode="0.00">
                  <c:v>2758.3333333333335</c:v>
                </c:pt>
                <c:pt idx="18" formatCode="0.00">
                  <c:v>2758.3333333333335</c:v>
                </c:pt>
                <c:pt idx="19" formatCode="0.00">
                  <c:v>2758.3333333333335</c:v>
                </c:pt>
                <c:pt idx="20" formatCode="0.00">
                  <c:v>2454.3333333333335</c:v>
                </c:pt>
                <c:pt idx="21" formatCode="0.00">
                  <c:v>2866.6666666666665</c:v>
                </c:pt>
                <c:pt idx="22" formatCode="0.00">
                  <c:v>2849.9999999999995</c:v>
                </c:pt>
                <c:pt idx="23" formatCode="0.00">
                  <c:v>3158.333333333333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2F0-4722-86D6-E6D5DF575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013568"/>
        <c:axId val="957007744"/>
      </c:lineChart>
      <c:dateAx>
        <c:axId val="957013984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7012736"/>
        <c:crosses val="autoZero"/>
        <c:auto val="1"/>
        <c:lblOffset val="100"/>
        <c:baseTimeUnit val="months"/>
      </c:dateAx>
      <c:valAx>
        <c:axId val="957012736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7013984"/>
        <c:crosses val="autoZero"/>
        <c:crossBetween val="between"/>
        <c:dispUnits>
          <c:builtInUnit val="thousands"/>
        </c:dispUnits>
      </c:valAx>
      <c:valAx>
        <c:axId val="957007744"/>
        <c:scaling>
          <c:orientation val="minMax"/>
          <c:max val="16000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7013568"/>
        <c:crosses val="max"/>
        <c:crossBetween val="between"/>
        <c:dispUnits>
          <c:builtInUnit val="thousands"/>
        </c:dispUnits>
      </c:valAx>
      <c:dateAx>
        <c:axId val="957013568"/>
        <c:scaling>
          <c:orientation val="minMax"/>
        </c:scaling>
        <c:delete val="1"/>
        <c:axPos val="b"/>
        <c:numFmt formatCode="[$-41B]mmm\-yy;@" sourceLinked="1"/>
        <c:majorTickMark val="out"/>
        <c:minorTickMark val="none"/>
        <c:tickLblPos val="nextTo"/>
        <c:crossAx val="95700774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1.4970253718285224E-2"/>
          <c:y val="0.85058257831928652"/>
          <c:w val="0.97005949256342983"/>
          <c:h val="0.12163981271924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k-SK"/>
              <a:t>LNG sendout</a:t>
            </a:r>
            <a:r>
              <a:rPr lang="en-GB"/>
              <a:t> in bcm</a:t>
            </a:r>
            <a:endParaRPr lang="sk-SK"/>
          </a:p>
        </c:rich>
      </c:tx>
      <c:layout>
        <c:manualLayout>
          <c:xMode val="edge"/>
          <c:yMode val="edge"/>
          <c:x val="0.436449584426946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6.3233814523184606E-2"/>
          <c:y val="0.1099666716096081"/>
          <c:w val="0.89036567694663171"/>
          <c:h val="0.657128410325723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Grafy!$F$189</c:f>
              <c:strCache>
                <c:ptCount val="1"/>
                <c:pt idx="0">
                  <c:v>Bel</c:v>
                </c:pt>
              </c:strCache>
            </c:strRef>
          </c:tx>
          <c:spPr>
            <a:solidFill>
              <a:srgbClr val="1A171B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Grafy!$F$190:$F$213</c:f>
              <c:numCache>
                <c:formatCode>0.00</c:formatCode>
                <c:ptCount val="24"/>
                <c:pt idx="0">
                  <c:v>777.87272727272705</c:v>
                </c:pt>
                <c:pt idx="1">
                  <c:v>642.9454545454546</c:v>
                </c:pt>
                <c:pt idx="2">
                  <c:v>725.54545454545439</c:v>
                </c:pt>
                <c:pt idx="3">
                  <c:v>1049.2363636363634</c:v>
                </c:pt>
                <c:pt idx="4">
                  <c:v>780.34545454545469</c:v>
                </c:pt>
                <c:pt idx="5">
                  <c:v>1025.3454545454547</c:v>
                </c:pt>
                <c:pt idx="6">
                  <c:v>1129.9727272727271</c:v>
                </c:pt>
                <c:pt idx="7">
                  <c:v>905.65454545454531</c:v>
                </c:pt>
                <c:pt idx="8">
                  <c:v>753.92727272727257</c:v>
                </c:pt>
                <c:pt idx="9">
                  <c:v>1036.072727272727</c:v>
                </c:pt>
                <c:pt idx="10">
                  <c:v>1095.9363636363635</c:v>
                </c:pt>
                <c:pt idx="11">
                  <c:v>1094.3636363636365</c:v>
                </c:pt>
                <c:pt idx="12">
                  <c:v>1066.0545454545452</c:v>
                </c:pt>
                <c:pt idx="13">
                  <c:v>919.57272727272766</c:v>
                </c:pt>
                <c:pt idx="14">
                  <c:v>1188.7363636363636</c:v>
                </c:pt>
                <c:pt idx="15">
                  <c:v>1254.6909090909089</c:v>
                </c:pt>
                <c:pt idx="16">
                  <c:v>972.14747474747446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6ED-474D-AA7B-25BB77AC5772}"/>
            </c:ext>
          </c:extLst>
        </c:ser>
        <c:ser>
          <c:idx val="2"/>
          <c:order val="1"/>
          <c:tx>
            <c:strRef>
              <c:f>Grafy!$H$189</c:f>
              <c:strCache>
                <c:ptCount val="1"/>
                <c:pt idx="0">
                  <c:v>Fra</c:v>
                </c:pt>
              </c:strCache>
            </c:strRef>
          </c:tx>
          <c:spPr>
            <a:solidFill>
              <a:srgbClr val="1A171B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Grafy!$H$190:$H$213</c:f>
              <c:numCache>
                <c:formatCode>0.00</c:formatCode>
                <c:ptCount val="24"/>
                <c:pt idx="0">
                  <c:v>3050.772727272727</c:v>
                </c:pt>
                <c:pt idx="1">
                  <c:v>2392.0272727272732</c:v>
                </c:pt>
                <c:pt idx="2">
                  <c:v>2979.9272727272723</c:v>
                </c:pt>
                <c:pt idx="3">
                  <c:v>3025.5545454545459</c:v>
                </c:pt>
                <c:pt idx="4">
                  <c:v>3013.4272727272728</c:v>
                </c:pt>
                <c:pt idx="5">
                  <c:v>1683.4727272727268</c:v>
                </c:pt>
                <c:pt idx="6">
                  <c:v>2731.8000000000011</c:v>
                </c:pt>
                <c:pt idx="7">
                  <c:v>2946.2000000000003</c:v>
                </c:pt>
                <c:pt idx="8">
                  <c:v>2465.4181818181814</c:v>
                </c:pt>
                <c:pt idx="9">
                  <c:v>2672.954545454545</c:v>
                </c:pt>
                <c:pt idx="10">
                  <c:v>3185.4181818181805</c:v>
                </c:pt>
                <c:pt idx="11">
                  <c:v>3382.3727272727274</c:v>
                </c:pt>
                <c:pt idx="12">
                  <c:v>2904.6909090909103</c:v>
                </c:pt>
                <c:pt idx="13">
                  <c:v>2397.6272727272712</c:v>
                </c:pt>
                <c:pt idx="14">
                  <c:v>1248.9181818181817</c:v>
                </c:pt>
                <c:pt idx="15">
                  <c:v>2318.9363636363637</c:v>
                </c:pt>
                <c:pt idx="16">
                  <c:v>2865.0680134680138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ED-474D-AA7B-25BB77AC5772}"/>
            </c:ext>
          </c:extLst>
        </c:ser>
        <c:ser>
          <c:idx val="3"/>
          <c:order val="2"/>
          <c:tx>
            <c:strRef>
              <c:f>Grafy!$I$189</c:f>
              <c:strCache>
                <c:ptCount val="1"/>
                <c:pt idx="0">
                  <c:v>Ger</c:v>
                </c:pt>
              </c:strCache>
            </c:strRef>
          </c:tx>
          <c:spPr>
            <a:solidFill>
              <a:srgbClr val="FFE163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Grafy!$I$190:$I$213</c:f>
              <c:numCache>
                <c:formatCode>0.00</c:formatCode>
                <c:ptCount val="2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83.145454545454541</c:v>
                </c:pt>
                <c:pt idx="12">
                  <c:v>291.66363636363639</c:v>
                </c:pt>
                <c:pt idx="13">
                  <c:v>335.8</c:v>
                </c:pt>
                <c:pt idx="14">
                  <c:v>325.08181818181828</c:v>
                </c:pt>
                <c:pt idx="15">
                  <c:v>548.83636363636356</c:v>
                </c:pt>
                <c:pt idx="16">
                  <c:v>624.96835016835018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ED-474D-AA7B-25BB77AC5772}"/>
            </c:ext>
          </c:extLst>
        </c:ser>
        <c:ser>
          <c:idx val="5"/>
          <c:order val="3"/>
          <c:tx>
            <c:strRef>
              <c:f>Grafy!$K$189</c:f>
              <c:strCache>
                <c:ptCount val="1"/>
                <c:pt idx="0">
                  <c:v>Ita</c:v>
                </c:pt>
              </c:strCache>
            </c:strRef>
          </c:tx>
          <c:spPr>
            <a:solidFill>
              <a:srgbClr val="28B9DA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Grafy!$K$190:$K$213</c:f>
              <c:numCache>
                <c:formatCode>0.00</c:formatCode>
                <c:ptCount val="24"/>
                <c:pt idx="0">
                  <c:v>922.88181818181806</c:v>
                </c:pt>
                <c:pt idx="1">
                  <c:v>937.32727272727288</c:v>
                </c:pt>
                <c:pt idx="2">
                  <c:v>1032.4181818181821</c:v>
                </c:pt>
                <c:pt idx="3">
                  <c:v>1167.5454545454545</c:v>
                </c:pt>
                <c:pt idx="4">
                  <c:v>1071.5272727272729</c:v>
                </c:pt>
                <c:pt idx="5">
                  <c:v>1328.3272727272729</c:v>
                </c:pt>
                <c:pt idx="6">
                  <c:v>1365.9</c:v>
                </c:pt>
                <c:pt idx="7">
                  <c:v>716.36363636363637</c:v>
                </c:pt>
                <c:pt idx="8">
                  <c:v>1082.3454545454542</c:v>
                </c:pt>
                <c:pt idx="9">
                  <c:v>1190.6000000000001</c:v>
                </c:pt>
                <c:pt idx="10">
                  <c:v>1242.4727272727278</c:v>
                </c:pt>
                <c:pt idx="11">
                  <c:v>1341.7727272727275</c:v>
                </c:pt>
                <c:pt idx="12">
                  <c:v>1145.8727272727272</c:v>
                </c:pt>
                <c:pt idx="13">
                  <c:v>1222.9545454545455</c:v>
                </c:pt>
                <c:pt idx="14">
                  <c:v>1419.481818181818</c:v>
                </c:pt>
                <c:pt idx="15">
                  <c:v>1327.4818181818184</c:v>
                </c:pt>
                <c:pt idx="16">
                  <c:v>1148.377777777778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6ED-474D-AA7B-25BB77AC5772}"/>
            </c:ext>
          </c:extLst>
        </c:ser>
        <c:ser>
          <c:idx val="7"/>
          <c:order val="4"/>
          <c:tx>
            <c:strRef>
              <c:f>Grafy!$M$189</c:f>
              <c:strCache>
                <c:ptCount val="1"/>
                <c:pt idx="0">
                  <c:v>Net</c:v>
                </c:pt>
              </c:strCache>
            </c:strRef>
          </c:tx>
          <c:spPr>
            <a:solidFill>
              <a:srgbClr val="1A171B">
                <a:alpha val="74902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Grafy!$M$190:$M$213</c:f>
              <c:numCache>
                <c:formatCode>0.00</c:formatCode>
                <c:ptCount val="24"/>
                <c:pt idx="0">
                  <c:v>1044.7818181818182</c:v>
                </c:pt>
                <c:pt idx="1">
                  <c:v>955.75454545454545</c:v>
                </c:pt>
                <c:pt idx="2">
                  <c:v>1199.181818181818</c:v>
                </c:pt>
                <c:pt idx="3">
                  <c:v>1219.5818181818183</c:v>
                </c:pt>
                <c:pt idx="4">
                  <c:v>1173.5</c:v>
                </c:pt>
                <c:pt idx="5">
                  <c:v>1272.6181818181817</c:v>
                </c:pt>
                <c:pt idx="6">
                  <c:v>1382.2545454545457</c:v>
                </c:pt>
                <c:pt idx="7">
                  <c:v>1401.4545454545457</c:v>
                </c:pt>
                <c:pt idx="8">
                  <c:v>1583.9999999999995</c:v>
                </c:pt>
                <c:pt idx="9">
                  <c:v>1757.4272727272721</c:v>
                </c:pt>
                <c:pt idx="10">
                  <c:v>1552.7909090909086</c:v>
                </c:pt>
                <c:pt idx="11">
                  <c:v>1455.6636363636355</c:v>
                </c:pt>
                <c:pt idx="12">
                  <c:v>1426.7181818181814</c:v>
                </c:pt>
                <c:pt idx="13">
                  <c:v>1359.5545454545454</c:v>
                </c:pt>
                <c:pt idx="14">
                  <c:v>1942.0363636363643</c:v>
                </c:pt>
                <c:pt idx="15">
                  <c:v>1896.1272727272731</c:v>
                </c:pt>
                <c:pt idx="16">
                  <c:v>1945.7771043771045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6ED-474D-AA7B-25BB77AC5772}"/>
            </c:ext>
          </c:extLst>
        </c:ser>
        <c:ser>
          <c:idx val="10"/>
          <c:order val="5"/>
          <c:tx>
            <c:strRef>
              <c:f>Grafy!$P$189</c:f>
              <c:strCache>
                <c:ptCount val="1"/>
                <c:pt idx="0">
                  <c:v>Spa</c:v>
                </c:pt>
              </c:strCache>
            </c:strRef>
          </c:tx>
          <c:spPr>
            <a:solidFill>
              <a:srgbClr val="72BF44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Grafy!$P$190:$P$213</c:f>
              <c:numCache>
                <c:formatCode>0.00</c:formatCode>
                <c:ptCount val="24"/>
                <c:pt idx="0">
                  <c:v>2622.5727272727281</c:v>
                </c:pt>
                <c:pt idx="1">
                  <c:v>2121.6181818181822</c:v>
                </c:pt>
                <c:pt idx="2">
                  <c:v>2264.5181818181823</c:v>
                </c:pt>
                <c:pt idx="3">
                  <c:v>2141.6363636363631</c:v>
                </c:pt>
                <c:pt idx="4">
                  <c:v>2243.7999999999993</c:v>
                </c:pt>
                <c:pt idx="5">
                  <c:v>2324.9818181818187</c:v>
                </c:pt>
                <c:pt idx="6">
                  <c:v>2328.2909090909093</c:v>
                </c:pt>
                <c:pt idx="7">
                  <c:v>1697.1272727272726</c:v>
                </c:pt>
                <c:pt idx="8">
                  <c:v>1889.6727272727273</c:v>
                </c:pt>
                <c:pt idx="9">
                  <c:v>1700.8727272727276</c:v>
                </c:pt>
                <c:pt idx="10">
                  <c:v>2178.3000000000002</c:v>
                </c:pt>
                <c:pt idx="11">
                  <c:v>2053.9181818181814</c:v>
                </c:pt>
                <c:pt idx="12">
                  <c:v>1921.1272727272733</c:v>
                </c:pt>
                <c:pt idx="13">
                  <c:v>2035.7000000000007</c:v>
                </c:pt>
                <c:pt idx="14">
                  <c:v>2188.0363636363641</c:v>
                </c:pt>
                <c:pt idx="15">
                  <c:v>2307.3727272727278</c:v>
                </c:pt>
                <c:pt idx="16">
                  <c:v>2049.8306397306392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6ED-474D-AA7B-25BB77AC5772}"/>
            </c:ext>
          </c:extLst>
        </c:ser>
        <c:ser>
          <c:idx val="11"/>
          <c:order val="6"/>
          <c:tx>
            <c:strRef>
              <c:f>Grafy!$Q$189</c:f>
              <c:strCache>
                <c:ptCount val="1"/>
                <c:pt idx="0">
                  <c:v>UK</c:v>
                </c:pt>
              </c:strCache>
            </c:strRef>
          </c:tx>
          <c:spPr>
            <a:solidFill>
              <a:srgbClr val="FFE163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Grafy!$Q$190:$Q$213</c:f>
              <c:numCache>
                <c:formatCode>0.00</c:formatCode>
                <c:ptCount val="24"/>
                <c:pt idx="0">
                  <c:v>3290.6970000000001</c:v>
                </c:pt>
                <c:pt idx="1">
                  <c:v>2028.4849999999999</c:v>
                </c:pt>
                <c:pt idx="2">
                  <c:v>2245.5630000000001</c:v>
                </c:pt>
                <c:pt idx="3">
                  <c:v>3049.9580000000001</c:v>
                </c:pt>
                <c:pt idx="4">
                  <c:v>1989.9279999999999</c:v>
                </c:pt>
                <c:pt idx="5">
                  <c:v>1413.4739999999999</c:v>
                </c:pt>
                <c:pt idx="6">
                  <c:v>881.87400000000002</c:v>
                </c:pt>
                <c:pt idx="7">
                  <c:v>1130.6020000000001</c:v>
                </c:pt>
                <c:pt idx="8">
                  <c:v>1938.7640000000001</c:v>
                </c:pt>
                <c:pt idx="9">
                  <c:v>1911.825</c:v>
                </c:pt>
                <c:pt idx="10">
                  <c:v>2377.3180000000002</c:v>
                </c:pt>
                <c:pt idx="11">
                  <c:v>3361.9670000000001</c:v>
                </c:pt>
                <c:pt idx="12">
                  <c:v>2604</c:v>
                </c:pt>
                <c:pt idx="13">
                  <c:v>2632</c:v>
                </c:pt>
                <c:pt idx="14">
                  <c:v>2945</c:v>
                </c:pt>
                <c:pt idx="15">
                  <c:v>2760</c:v>
                </c:pt>
                <c:pt idx="16">
                  <c:v>2542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ED-474D-AA7B-25BB77AC5772}"/>
            </c:ext>
          </c:extLst>
        </c:ser>
        <c:ser>
          <c:idx val="12"/>
          <c:order val="7"/>
          <c:tx>
            <c:strRef>
              <c:f>Grafy!$R$189</c:f>
              <c:strCache>
                <c:ptCount val="1"/>
                <c:pt idx="0">
                  <c:v>Cro+Gre+Lit+Pol+Por</c:v>
                </c:pt>
              </c:strCache>
            </c:strRef>
          </c:tx>
          <c:spPr>
            <a:solidFill>
              <a:srgbClr val="9ADEEE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Grafy!$R$190:$R$213</c:f>
              <c:numCache>
                <c:formatCode>0.00</c:formatCode>
                <c:ptCount val="24"/>
                <c:pt idx="0">
                  <c:v>1331.6909090909089</c:v>
                </c:pt>
                <c:pt idx="1">
                  <c:v>1260.6000000000004</c:v>
                </c:pt>
                <c:pt idx="2">
                  <c:v>1606.6181818181817</c:v>
                </c:pt>
                <c:pt idx="3">
                  <c:v>1408.4818181818184</c:v>
                </c:pt>
                <c:pt idx="4">
                  <c:v>1934.1636363636367</c:v>
                </c:pt>
                <c:pt idx="5">
                  <c:v>1955.4</c:v>
                </c:pt>
                <c:pt idx="6">
                  <c:v>1959.9909090909093</c:v>
                </c:pt>
                <c:pt idx="7">
                  <c:v>1796.1636363636362</c:v>
                </c:pt>
                <c:pt idx="8">
                  <c:v>1526.9</c:v>
                </c:pt>
                <c:pt idx="9">
                  <c:v>1616.6000000000004</c:v>
                </c:pt>
                <c:pt idx="10">
                  <c:v>1889.8545454545458</c:v>
                </c:pt>
                <c:pt idx="11">
                  <c:v>1774.5272727272727</c:v>
                </c:pt>
                <c:pt idx="12">
                  <c:v>1833.6272727272728</c:v>
                </c:pt>
                <c:pt idx="13">
                  <c:v>1521.7181818181818</c:v>
                </c:pt>
                <c:pt idx="14">
                  <c:v>1519.4363636363632</c:v>
                </c:pt>
                <c:pt idx="15">
                  <c:v>1513.5454545454545</c:v>
                </c:pt>
                <c:pt idx="16">
                  <c:v>1787.2387205387204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6ED-474D-AA7B-25BB77AC5772}"/>
            </c:ext>
          </c:extLst>
        </c:ser>
        <c:ser>
          <c:idx val="13"/>
          <c:order val="8"/>
          <c:tx>
            <c:strRef>
              <c:f>Grafy!$S$189</c:f>
              <c:strCache>
                <c:ptCount val="1"/>
                <c:pt idx="0">
                  <c:v>Europe</c:v>
                </c:pt>
              </c:strCache>
            </c:strRef>
          </c:tx>
          <c:spPr>
            <a:solidFill>
              <a:srgbClr val="72BF44"/>
            </a:solidFill>
            <a:ln>
              <a:noFill/>
            </a:ln>
            <a:effectLst/>
          </c:spPr>
          <c:invertIfNegative val="0"/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Grafy!$S$190:$S$213</c:f>
              <c:numCache>
                <c:formatCode>General</c:formatCode>
                <c:ptCount val="24"/>
                <c:pt idx="17" formatCode="0.00">
                  <c:v>11210.910363636363</c:v>
                </c:pt>
                <c:pt idx="18" formatCode="0.00">
                  <c:v>11994.164909090914</c:v>
                </c:pt>
                <c:pt idx="19" formatCode="0.00">
                  <c:v>10807.847454545456</c:v>
                </c:pt>
                <c:pt idx="20" formatCode="0.00">
                  <c:v>11448.42763636364</c:v>
                </c:pt>
                <c:pt idx="21" formatCode="0.00">
                  <c:v>12100.425000000001</c:v>
                </c:pt>
                <c:pt idx="22" formatCode="0.00">
                  <c:v>13729.336181818184</c:v>
                </c:pt>
                <c:pt idx="23" formatCode="0.00">
                  <c:v>14761.803363636367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6ED-474D-AA7B-25BB77AC5772}"/>
            </c:ext>
          </c:extLst>
        </c:ser>
        <c:ser>
          <c:idx val="14"/>
          <c:order val="9"/>
          <c:tx>
            <c:strRef>
              <c:f>Grafy!$T$189</c:f>
              <c:strCache>
                <c:ptCount val="1"/>
                <c:pt idx="0">
                  <c:v>Europe2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Grafy!$T$190:$T$213</c:f>
              <c:numCache>
                <c:formatCode>0.00</c:formatCode>
                <c:ptCount val="24"/>
                <c:pt idx="0">
                  <c:v>13041.269727272727</c:v>
                </c:pt>
                <c:pt idx="1">
                  <c:v>10338.757727272727</c:v>
                </c:pt>
                <c:pt idx="2">
                  <c:v>12053.772090909091</c:v>
                </c:pt>
                <c:pt idx="3">
                  <c:v>13061.994363636362</c:v>
                </c:pt>
                <c:pt idx="4">
                  <c:v>12206.691636363639</c:v>
                </c:pt>
                <c:pt idx="5">
                  <c:v>11003.619454545456</c:v>
                </c:pt>
                <c:pt idx="6">
                  <c:v>11780.083090909093</c:v>
                </c:pt>
                <c:pt idx="7">
                  <c:v>10593.565636363635</c:v>
                </c:pt>
                <c:pt idx="8">
                  <c:v>11241.027636363633</c:v>
                </c:pt>
                <c:pt idx="9">
                  <c:v>11886.35227272727</c:v>
                </c:pt>
                <c:pt idx="10">
                  <c:v>13522.090727272729</c:v>
                </c:pt>
                <c:pt idx="11">
                  <c:v>14547.730636363638</c:v>
                </c:pt>
                <c:pt idx="12">
                  <c:v>13193.754545454549</c:v>
                </c:pt>
                <c:pt idx="13">
                  <c:v>12424.927272727273</c:v>
                </c:pt>
                <c:pt idx="14">
                  <c:v>12776.727272727272</c:v>
                </c:pt>
                <c:pt idx="15">
                  <c:v>13926.99090909091</c:v>
                </c:pt>
                <c:pt idx="16">
                  <c:v>13935.40808080808</c:v>
                </c:pt>
                <c:pt idx="17">
                  <c:v>11210.910363636363</c:v>
                </c:pt>
                <c:pt idx="18">
                  <c:v>11994.164909090914</c:v>
                </c:pt>
                <c:pt idx="19">
                  <c:v>10807.847454545456</c:v>
                </c:pt>
                <c:pt idx="20">
                  <c:v>11448.42763636364</c:v>
                </c:pt>
                <c:pt idx="21">
                  <c:v>12100.425000000001</c:v>
                </c:pt>
                <c:pt idx="22">
                  <c:v>13729.336181818184</c:v>
                </c:pt>
                <c:pt idx="23">
                  <c:v>14761.803363636367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6ED-474D-AA7B-25BB77AC5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57013984"/>
        <c:axId val="957012736"/>
      </c:barChart>
      <c:lineChart>
        <c:grouping val="standard"/>
        <c:varyColors val="0"/>
        <c:ser>
          <c:idx val="15"/>
          <c:order val="10"/>
          <c:tx>
            <c:strRef>
              <c:f>Grafy!$U$189</c:f>
              <c:strCache>
                <c:ptCount val="1"/>
                <c:pt idx="0">
                  <c:v>y-o-y growth regas capacity</c:v>
                </c:pt>
              </c:strCache>
            </c:strRef>
          </c:tx>
          <c:spPr>
            <a:ln w="28575" cap="rnd">
              <a:solidFill>
                <a:srgbClr val="000000"/>
              </a:solidFill>
              <a:round/>
            </a:ln>
            <a:effectLst/>
          </c:spPr>
          <c:marker>
            <c:symbol val="none"/>
          </c:marker>
          <c:cat>
            <c:numRef>
              <c:f>Grafy!$E$190:$E$213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Grafy!$U$190:$U$213</c:f>
              <c:numCache>
                <c:formatCode>General</c:formatCode>
                <c:ptCount val="24"/>
                <c:pt idx="17" formatCode="0.00">
                  <c:v>2758.3333333333335</c:v>
                </c:pt>
                <c:pt idx="18" formatCode="0.00">
                  <c:v>2758.3333333333335</c:v>
                </c:pt>
                <c:pt idx="19" formatCode="0.00">
                  <c:v>2758.3333333333335</c:v>
                </c:pt>
                <c:pt idx="20" formatCode="0.00">
                  <c:v>2454.3333333333335</c:v>
                </c:pt>
                <c:pt idx="21" formatCode="0.00">
                  <c:v>2866.6666666666665</c:v>
                </c:pt>
                <c:pt idx="22" formatCode="0.00">
                  <c:v>2849.9999999999995</c:v>
                </c:pt>
                <c:pt idx="23" formatCode="0.00">
                  <c:v>3158.333333333333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A6ED-474D-AA7B-25BB77AC57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57013568"/>
        <c:axId val="957007744"/>
      </c:lineChart>
      <c:dateAx>
        <c:axId val="957013984"/>
        <c:scaling>
          <c:orientation val="minMax"/>
        </c:scaling>
        <c:delete val="0"/>
        <c:axPos val="b"/>
        <c:numFmt formatCode="[$-41B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7012736"/>
        <c:crosses val="autoZero"/>
        <c:auto val="1"/>
        <c:lblOffset val="100"/>
        <c:baseTimeUnit val="months"/>
      </c:dateAx>
      <c:valAx>
        <c:axId val="957012736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7013984"/>
        <c:crosses val="autoZero"/>
        <c:crossBetween val="between"/>
        <c:dispUnits>
          <c:builtInUnit val="thousands"/>
        </c:dispUnits>
      </c:valAx>
      <c:valAx>
        <c:axId val="957007744"/>
        <c:scaling>
          <c:orientation val="minMax"/>
          <c:max val="16000"/>
        </c:scaling>
        <c:delete val="0"/>
        <c:axPos val="r"/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957013568"/>
        <c:crosses val="max"/>
        <c:crossBetween val="between"/>
        <c:dispUnits>
          <c:builtInUnit val="thousands"/>
        </c:dispUnits>
      </c:valAx>
      <c:dateAx>
        <c:axId val="957013568"/>
        <c:scaling>
          <c:orientation val="minMax"/>
        </c:scaling>
        <c:delete val="1"/>
        <c:axPos val="b"/>
        <c:numFmt formatCode="[$-41B]mmm\-yy;@" sourceLinked="1"/>
        <c:majorTickMark val="out"/>
        <c:minorTickMark val="none"/>
        <c:tickLblPos val="nextTo"/>
        <c:crossAx val="95700774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egendEntry>
        <c:idx val="9"/>
        <c:delete val="1"/>
      </c:legendEntry>
      <c:layout>
        <c:manualLayout>
          <c:xMode val="edge"/>
          <c:yMode val="edge"/>
          <c:x val="1.4970253718285224E-2"/>
          <c:y val="0.85058257831928652"/>
          <c:w val="0.97005949256342983"/>
          <c:h val="0.121639812719241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Supply/demand</a:t>
            </a:r>
            <a:r>
              <a:rPr lang="en-GB" baseline="0" dirty="0"/>
              <a:t> balance</a:t>
            </a:r>
            <a:r>
              <a:rPr lang="sk-SK" baseline="0" dirty="0"/>
              <a:t> in mcm/d + </a:t>
            </a:r>
            <a:r>
              <a:rPr lang="en-GB" baseline="0" dirty="0"/>
              <a:t>storage fill </a:t>
            </a:r>
            <a:r>
              <a:rPr lang="sk-SK" baseline="0" dirty="0"/>
              <a:t>in %</a:t>
            </a:r>
            <a:r>
              <a:rPr lang="en-GB" baseline="0" dirty="0"/>
              <a:t> (base case)</a:t>
            </a:r>
            <a:endParaRPr lang="sk-SK" dirty="0"/>
          </a:p>
        </c:rich>
      </c:tx>
      <c:layout>
        <c:manualLayout>
          <c:xMode val="edge"/>
          <c:yMode val="edge"/>
          <c:x val="0.12449220133052569"/>
          <c:y val="8.791974022434060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>
        <c:manualLayout>
          <c:layoutTarget val="inner"/>
          <c:xMode val="edge"/>
          <c:yMode val="edge"/>
          <c:x val="9.8476358933394195E-2"/>
          <c:y val="0.1539935220129042"/>
          <c:w val="0.81977443037011677"/>
          <c:h val="0.6392282325656039"/>
        </c:manualLayout>
      </c:layout>
      <c:barChart>
        <c:barDir val="col"/>
        <c:grouping val="stacked"/>
        <c:varyColors val="0"/>
        <c:ser>
          <c:idx val="1"/>
          <c:order val="2"/>
          <c:tx>
            <c:strRef>
              <c:f>Grafy!$E$47</c:f>
              <c:strCache>
                <c:ptCount val="1"/>
                <c:pt idx="0">
                  <c:v>Flows</c:v>
                </c:pt>
              </c:strCache>
            </c:strRef>
          </c:tx>
          <c:spPr>
            <a:solidFill>
              <a:srgbClr val="1A171B"/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Grafy!$F$47:$AC$47</c:f>
              <c:numCache>
                <c:formatCode>General</c:formatCode>
                <c:ptCount val="24"/>
                <c:pt idx="0">
                  <c:v>703.62261273848321</c:v>
                </c:pt>
                <c:pt idx="1">
                  <c:v>760.72698252985867</c:v>
                </c:pt>
                <c:pt idx="2">
                  <c:v>790.28004851495746</c:v>
                </c:pt>
                <c:pt idx="3">
                  <c:v>733.65043752891995</c:v>
                </c:pt>
                <c:pt idx="4">
                  <c:v>701.87040144680486</c:v>
                </c:pt>
                <c:pt idx="5">
                  <c:v>600.24952786614551</c:v>
                </c:pt>
                <c:pt idx="6">
                  <c:v>562.18411789433947</c:v>
                </c:pt>
                <c:pt idx="7">
                  <c:v>552.10556163135163</c:v>
                </c:pt>
                <c:pt idx="8">
                  <c:v>487.300073794235</c:v>
                </c:pt>
                <c:pt idx="9">
                  <c:v>512.46128572207067</c:v>
                </c:pt>
                <c:pt idx="10">
                  <c:v>493.3653229016038</c:v>
                </c:pt>
                <c:pt idx="11">
                  <c:v>540.40308267312867</c:v>
                </c:pt>
                <c:pt idx="12">
                  <c:v>476.12652243254075</c:v>
                </c:pt>
                <c:pt idx="13">
                  <c:v>494.45423609155694</c:v>
                </c:pt>
                <c:pt idx="14">
                  <c:v>496.31921842129145</c:v>
                </c:pt>
                <c:pt idx="15">
                  <c:v>480.84082839820206</c:v>
                </c:pt>
                <c:pt idx="16">
                  <c:v>420.46124922495216</c:v>
                </c:pt>
                <c:pt idx="17">
                  <c:v>440.6910392669518</c:v>
                </c:pt>
                <c:pt idx="18">
                  <c:v>513.78927521665412</c:v>
                </c:pt>
                <c:pt idx="19">
                  <c:v>462.77842709223029</c:v>
                </c:pt>
                <c:pt idx="20">
                  <c:v>475.86141969492814</c:v>
                </c:pt>
                <c:pt idx="21">
                  <c:v>516.44306522875104</c:v>
                </c:pt>
                <c:pt idx="22">
                  <c:v>502.56168792498761</c:v>
                </c:pt>
                <c:pt idx="23">
                  <c:v>551.70327293295622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7A-49D6-807D-84EA85B55C57}"/>
            </c:ext>
          </c:extLst>
        </c:ser>
        <c:ser>
          <c:idx val="2"/>
          <c:order val="3"/>
          <c:tx>
            <c:strRef>
              <c:f>Grafy!$E$48</c:f>
              <c:strCache>
                <c:ptCount val="1"/>
                <c:pt idx="0">
                  <c:v>Production</c:v>
                </c:pt>
              </c:strCache>
            </c:strRef>
          </c:tx>
          <c:spPr>
            <a:solidFill>
              <a:srgbClr val="72BF44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Grafy!$F$48:$AC$48</c:f>
              <c:numCache>
                <c:formatCode>General</c:formatCode>
                <c:ptCount val="24"/>
                <c:pt idx="0">
                  <c:v>257.62606451612908</c:v>
                </c:pt>
                <c:pt idx="1">
                  <c:v>239.06842857142868</c:v>
                </c:pt>
                <c:pt idx="2">
                  <c:v>234.2352258064515</c:v>
                </c:pt>
                <c:pt idx="3">
                  <c:v>248.41939999999983</c:v>
                </c:pt>
                <c:pt idx="4">
                  <c:v>226.83461290322577</c:v>
                </c:pt>
                <c:pt idx="5">
                  <c:v>210.53993333333335</c:v>
                </c:pt>
                <c:pt idx="6">
                  <c:v>215.08687096774182</c:v>
                </c:pt>
                <c:pt idx="7">
                  <c:v>204.32687096774197</c:v>
                </c:pt>
                <c:pt idx="8">
                  <c:v>235.37703333333329</c:v>
                </c:pt>
                <c:pt idx="9">
                  <c:v>216.63648387096779</c:v>
                </c:pt>
                <c:pt idx="10">
                  <c:v>231.60296666666662</c:v>
                </c:pt>
                <c:pt idx="11">
                  <c:v>238.06877419354839</c:v>
                </c:pt>
                <c:pt idx="12">
                  <c:v>238.4616240046951</c:v>
                </c:pt>
                <c:pt idx="13">
                  <c:v>223.2626589668003</c:v>
                </c:pt>
                <c:pt idx="14">
                  <c:v>218.81697919886565</c:v>
                </c:pt>
                <c:pt idx="15">
                  <c:v>231.07977501035333</c:v>
                </c:pt>
                <c:pt idx="16">
                  <c:v>212.85498959609299</c:v>
                </c:pt>
                <c:pt idx="17">
                  <c:v>198.5919902536956</c:v>
                </c:pt>
                <c:pt idx="18">
                  <c:v>202.23941472716925</c:v>
                </c:pt>
                <c:pt idx="19">
                  <c:v>191.65042085886756</c:v>
                </c:pt>
                <c:pt idx="20">
                  <c:v>220.21344580925151</c:v>
                </c:pt>
                <c:pt idx="21">
                  <c:v>205.05840930639269</c:v>
                </c:pt>
                <c:pt idx="22">
                  <c:v>217.21597785700138</c:v>
                </c:pt>
                <c:pt idx="23">
                  <c:v>223.19422544431154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C7A-49D6-807D-84EA85B55C57}"/>
            </c:ext>
          </c:extLst>
        </c:ser>
        <c:ser>
          <c:idx val="3"/>
          <c:order val="4"/>
          <c:tx>
            <c:strRef>
              <c:f>Grafy!$E$54</c:f>
              <c:strCache>
                <c:ptCount val="1"/>
                <c:pt idx="0">
                  <c:v>Demand</c:v>
                </c:pt>
              </c:strCache>
            </c:strRef>
          </c:tx>
          <c:spPr>
            <a:solidFill>
              <a:srgbClr val="72BF44"/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Grafy!$F$54:$AC$54</c:f>
              <c:numCache>
                <c:formatCode>General</c:formatCode>
                <c:ptCount val="24"/>
                <c:pt idx="0">
                  <c:v>-1939.8381612903227</c:v>
                </c:pt>
                <c:pt idx="1">
                  <c:v>-1710.8924285714284</c:v>
                </c:pt>
                <c:pt idx="2">
                  <c:v>-1534.9963225806448</c:v>
                </c:pt>
                <c:pt idx="3">
                  <c:v>-1188.799933333333</c:v>
                </c:pt>
                <c:pt idx="4">
                  <c:v>-853.06374193548402</c:v>
                </c:pt>
                <c:pt idx="5">
                  <c:v>-798.74073333333354</c:v>
                </c:pt>
                <c:pt idx="6">
                  <c:v>-789.45929032258039</c:v>
                </c:pt>
                <c:pt idx="7">
                  <c:v>-720.25238709677433</c:v>
                </c:pt>
                <c:pt idx="8">
                  <c:v>-832.85086666666655</c:v>
                </c:pt>
                <c:pt idx="9">
                  <c:v>-907.77638709677422</c:v>
                </c:pt>
                <c:pt idx="10">
                  <c:v>-1267.7971000000002</c:v>
                </c:pt>
                <c:pt idx="11">
                  <c:v>-1611.9073548387098</c:v>
                </c:pt>
                <c:pt idx="12">
                  <c:v>-1830.1831193548389</c:v>
                </c:pt>
                <c:pt idx="13">
                  <c:v>-1706.4283623214289</c:v>
                </c:pt>
                <c:pt idx="14">
                  <c:v>-1429.9163953225805</c:v>
                </c:pt>
                <c:pt idx="15">
                  <c:v>-1085.3152359999999</c:v>
                </c:pt>
                <c:pt idx="16">
                  <c:v>-874.95076096774199</c:v>
                </c:pt>
                <c:pt idx="17">
                  <c:v>-771.4613549999998</c:v>
                </c:pt>
                <c:pt idx="18">
                  <c:v>-782.22214838709669</c:v>
                </c:pt>
                <c:pt idx="19">
                  <c:v>-739.26693532258093</c:v>
                </c:pt>
                <c:pt idx="20">
                  <c:v>-855.14726450000001</c:v>
                </c:pt>
                <c:pt idx="21">
                  <c:v>-1082.4570499999995</c:v>
                </c:pt>
                <c:pt idx="22">
                  <c:v>-1491.9817799999998</c:v>
                </c:pt>
                <c:pt idx="23">
                  <c:v>-1638.8288095161283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C7A-49D6-807D-84EA85B55C57}"/>
            </c:ext>
          </c:extLst>
        </c:ser>
        <c:ser>
          <c:idx val="4"/>
          <c:order val="5"/>
          <c:tx>
            <c:strRef>
              <c:f>Grafy!$E$50</c:f>
              <c:strCache>
                <c:ptCount val="1"/>
                <c:pt idx="0">
                  <c:v>LNG</c:v>
                </c:pt>
              </c:strCache>
            </c:strRef>
          </c:tx>
          <c:spPr>
            <a:solidFill>
              <a:srgbClr val="1A171B">
                <a:alpha val="50196"/>
              </a:srgbClr>
            </a:solidFill>
            <a:ln>
              <a:noFill/>
            </a:ln>
            <a:effectLst/>
          </c:spPr>
          <c:invertIfNegative val="0"/>
          <c:cat>
            <c:numRef>
              <c:f>Grafy!$T$72:$AC$72</c:f>
              <c:numCache>
                <c:formatCode>[$-41B]mmm\-yy;@</c:formatCode>
                <c:ptCount val="10"/>
                <c:pt idx="0">
                  <c:v>44986</c:v>
                </c:pt>
                <c:pt idx="1">
                  <c:v>45017</c:v>
                </c:pt>
                <c:pt idx="2">
                  <c:v>45047</c:v>
                </c:pt>
                <c:pt idx="3">
                  <c:v>45078</c:v>
                </c:pt>
                <c:pt idx="4">
                  <c:v>45108</c:v>
                </c:pt>
                <c:pt idx="5">
                  <c:v>45139</c:v>
                </c:pt>
                <c:pt idx="6">
                  <c:v>45170</c:v>
                </c:pt>
                <c:pt idx="7">
                  <c:v>45200</c:v>
                </c:pt>
                <c:pt idx="8">
                  <c:v>45231</c:v>
                </c:pt>
                <c:pt idx="9">
                  <c:v>45261</c:v>
                </c:pt>
              </c:numCache>
            </c:numRef>
          </c:cat>
          <c:val>
            <c:numRef>
              <c:f>Grafy!$F$50:$AC$50</c:f>
              <c:numCache>
                <c:formatCode>General</c:formatCode>
                <c:ptCount val="24"/>
                <c:pt idx="0">
                  <c:v>431.02233242465547</c:v>
                </c:pt>
                <c:pt idx="1">
                  <c:v>378.99451794097922</c:v>
                </c:pt>
                <c:pt idx="2">
                  <c:v>399.22988323489324</c:v>
                </c:pt>
                <c:pt idx="3">
                  <c:v>446.36511017214389</c:v>
                </c:pt>
                <c:pt idx="4">
                  <c:v>404.59528456762075</c:v>
                </c:pt>
                <c:pt idx="5">
                  <c:v>377.29357777777773</c:v>
                </c:pt>
                <c:pt idx="6">
                  <c:v>391.55280357413307</c:v>
                </c:pt>
                <c:pt idx="7">
                  <c:v>351.76317219445707</c:v>
                </c:pt>
                <c:pt idx="8">
                  <c:v>384.89557621283262</c:v>
                </c:pt>
                <c:pt idx="9">
                  <c:v>394.00132136907462</c:v>
                </c:pt>
                <c:pt idx="10">
                  <c:v>462.94408982785603</c:v>
                </c:pt>
                <c:pt idx="11">
                  <c:v>481.1362972891111</c:v>
                </c:pt>
                <c:pt idx="12">
                  <c:v>436.92927457216416</c:v>
                </c:pt>
                <c:pt idx="13">
                  <c:v>458.42790073775996</c:v>
                </c:pt>
                <c:pt idx="14">
                  <c:v>424.20248371952141</c:v>
                </c:pt>
                <c:pt idx="15">
                  <c:v>453.27420108123482</c:v>
                </c:pt>
                <c:pt idx="16">
                  <c:v>411.50437547671169</c:v>
                </c:pt>
                <c:pt idx="17">
                  <c:v>384.20266868686866</c:v>
                </c:pt>
                <c:pt idx="18">
                  <c:v>398.461894483224</c:v>
                </c:pt>
                <c:pt idx="19">
                  <c:v>358.672263103548</c:v>
                </c:pt>
                <c:pt idx="20">
                  <c:v>391.80466712192356</c:v>
                </c:pt>
                <c:pt idx="21">
                  <c:v>400.91041227816555</c:v>
                </c:pt>
                <c:pt idx="22">
                  <c:v>469.85318073694697</c:v>
                </c:pt>
                <c:pt idx="23">
                  <c:v>488.04538819820203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C7A-49D6-807D-84EA85B55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59113200"/>
        <c:axId val="1359115696"/>
        <c:extLst>
          <c:ext xmlns:c15="http://schemas.microsoft.com/office/drawing/2012/chart" uri="{02D57815-91ED-43cb-92C2-25804820EDAC}">
            <c15:filteredBarSeries>
              <c15:ser>
                <c:idx val="6"/>
                <c:order val="1"/>
                <c:tx>
                  <c:strRef>
                    <c:extLst>
                      <c:ext uri="{02D57815-91ED-43cb-92C2-25804820EDAC}">
                        <c15:formulaRef>
                          <c15:sqref>Grafy!$E$51</c15:sqref>
                        </c15:formulaRef>
                      </c:ext>
                    </c:extLst>
                    <c:strCache>
                      <c:ptCount val="1"/>
                      <c:pt idx="0">
                        <c:v>net inj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Grafy!$T$72:$AC$72</c15:sqref>
                        </c15:formulaRef>
                      </c:ext>
                    </c:extLst>
                    <c:numCache>
                      <c:formatCode>[$-41B]mmm\-yy;@</c:formatCode>
                      <c:ptCount val="10"/>
                      <c:pt idx="0">
                        <c:v>44986</c:v>
                      </c:pt>
                      <c:pt idx="1">
                        <c:v>45017</c:v>
                      </c:pt>
                      <c:pt idx="2">
                        <c:v>45047</c:v>
                      </c:pt>
                      <c:pt idx="3">
                        <c:v>45078</c:v>
                      </c:pt>
                      <c:pt idx="4">
                        <c:v>45108</c:v>
                      </c:pt>
                      <c:pt idx="5">
                        <c:v>45139</c:v>
                      </c:pt>
                      <c:pt idx="6">
                        <c:v>45170</c:v>
                      </c:pt>
                      <c:pt idx="7">
                        <c:v>45200</c:v>
                      </c:pt>
                      <c:pt idx="8">
                        <c:v>45231</c:v>
                      </c:pt>
                      <c:pt idx="9">
                        <c:v>45261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Grafy!$F$51:$AC$51</c15:sqref>
                        </c15:formulaRef>
                      </c:ext>
                    </c:extLst>
                    <c:numCache>
                      <c:formatCode>0.00</c:formatCode>
                      <c:ptCount val="24"/>
                      <c:pt idx="0">
                        <c:v>-546.80560351355462</c:v>
                      </c:pt>
                      <c:pt idx="1">
                        <c:v>-317.5938296445338</c:v>
                      </c:pt>
                      <c:pt idx="2">
                        <c:v>-83.242647281538694</c:v>
                      </c:pt>
                      <c:pt idx="3">
                        <c:v>233.45314553990607</c:v>
                      </c:pt>
                      <c:pt idx="4">
                        <c:v>466.1749810692109</c:v>
                      </c:pt>
                      <c:pt idx="5">
                        <c:v>382.54845070422527</c:v>
                      </c:pt>
                      <c:pt idx="6">
                        <c:v>380.72203543843693</c:v>
                      </c:pt>
                      <c:pt idx="7">
                        <c:v>384.99884900802658</c:v>
                      </c:pt>
                      <c:pt idx="8">
                        <c:v>284.71461658841946</c:v>
                      </c:pt>
                      <c:pt idx="9">
                        <c:v>221.00414962895655</c:v>
                      </c:pt>
                      <c:pt idx="10">
                        <c:v>-58.741690140845044</c:v>
                      </c:pt>
                      <c:pt idx="11">
                        <c:v>-312.47775253672569</c:v>
                      </c:pt>
                      <c:pt idx="12">
                        <c:v>-388.35986672724516</c:v>
                      </c:pt>
                      <c:pt idx="13">
                        <c:v>-417.27957746478864</c:v>
                      </c:pt>
                      <c:pt idx="14">
                        <c:v>-182.50837498106921</c:v>
                      </c:pt>
                      <c:pt idx="15">
                        <c:v>79.879568489790302</c:v>
                      </c:pt>
                      <c:pt idx="16">
                        <c:v>169.86985333001479</c:v>
                      </c:pt>
                      <c:pt idx="17">
                        <c:v>252.02434320751632</c:v>
                      </c:pt>
                      <c:pt idx="18">
                        <c:v>332.26843603995064</c:v>
                      </c:pt>
                      <c:pt idx="19">
                        <c:v>273.83417573206492</c:v>
                      </c:pt>
                      <c:pt idx="20">
                        <c:v>232.73226812610324</c:v>
                      </c:pt>
                      <c:pt idx="21">
                        <c:v>39.954836813309782</c:v>
                      </c:pt>
                      <c:pt idx="22">
                        <c:v>-302.35093348106392</c:v>
                      </c:pt>
                      <c:pt idx="23">
                        <c:v>-375.88592294065853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8-4C7A-49D6-807D-84EA85B55C5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0"/>
          <c:order val="0"/>
          <c:tx>
            <c:strRef>
              <c:f>Grafy!$E$46</c:f>
              <c:strCache>
                <c:ptCount val="1"/>
                <c:pt idx="0">
                  <c:v>Fullness %</c:v>
                </c:pt>
              </c:strCache>
            </c:strRef>
          </c:tx>
          <c:spPr>
            <a:ln w="28575" cap="rnd">
              <a:solidFill>
                <a:srgbClr val="28B9DA"/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numFmt formatCode="0%" sourceLinked="0"/>
              <c:spPr>
                <a:solidFill>
                  <a:srgbClr val="D8D8D8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28B9D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EAF-4672-8071-77FD6EA33954}"/>
                </c:ext>
              </c:extLst>
            </c:dLbl>
            <c:dLbl>
              <c:idx val="14"/>
              <c:numFmt formatCode="0%" sourceLinked="0"/>
              <c:spPr>
                <a:solidFill>
                  <a:srgbClr val="D8D8D8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28B9DA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k-SK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EAF-4672-8071-77FD6EA33954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28B9DA"/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Grafy!$F$72:$AC$72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cat>
          <c:val>
            <c:numRef>
              <c:f>Grafy!$F$46:$AC$46</c:f>
              <c:numCache>
                <c:formatCode>0.0%</c:formatCode>
                <c:ptCount val="24"/>
                <c:pt idx="0">
                  <c:v>0.37957322053340625</c:v>
                </c:pt>
                <c:pt idx="1">
                  <c:v>0.29541236660047204</c:v>
                </c:pt>
                <c:pt idx="2">
                  <c:v>0.2680934444823484</c:v>
                </c:pt>
                <c:pt idx="3">
                  <c:v>0.33891884595527266</c:v>
                </c:pt>
                <c:pt idx="4">
                  <c:v>0.47764450588583307</c:v>
                </c:pt>
                <c:pt idx="5">
                  <c:v>0.58521703696392258</c:v>
                </c:pt>
                <c:pt idx="6">
                  <c:v>0.69589154238584916</c:v>
                </c:pt>
                <c:pt idx="7">
                  <c:v>0.80609095040625145</c:v>
                </c:pt>
                <c:pt idx="8">
                  <c:v>0.88704414814783128</c:v>
                </c:pt>
                <c:pt idx="9">
                  <c:v>0.94839728015763647</c:v>
                </c:pt>
                <c:pt idx="10">
                  <c:v>0.92883191805671095</c:v>
                </c:pt>
                <c:pt idx="11">
                  <c:v>0.83257473214520605</c:v>
                </c:pt>
                <c:pt idx="12">
                  <c:v>0.72048671404004894</c:v>
                </c:pt>
                <c:pt idx="13">
                  <c:v>0.60938345385415449</c:v>
                </c:pt>
                <c:pt idx="14">
                  <c:v>0.55694907839811769</c:v>
                </c:pt>
                <c:pt idx="15">
                  <c:v>0.57945798584853447</c:v>
                </c:pt>
                <c:pt idx="16">
                  <c:v>0.62732485442970209</c:v>
                </c:pt>
                <c:pt idx="17">
                  <c:v>0.69834167041607187</c:v>
                </c:pt>
                <c:pt idx="18">
                  <c:v>0.79197011154208885</c:v>
                </c:pt>
                <c:pt idx="19">
                  <c:v>0.86913262299333716</c:v>
                </c:pt>
                <c:pt idx="20">
                  <c:v>0.93471321115895301</c:v>
                </c:pt>
                <c:pt idx="21">
                  <c:v>0.94597190648030083</c:v>
                </c:pt>
                <c:pt idx="22">
                  <c:v>0.86077378500894819</c:v>
                </c:pt>
                <c:pt idx="23">
                  <c:v>0.75485456672389728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C7A-49D6-807D-84EA85B55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376447"/>
        <c:axId val="204377279"/>
      </c:lineChart>
      <c:scatterChart>
        <c:scatterStyle val="lineMarker"/>
        <c:varyColors val="0"/>
        <c:ser>
          <c:idx val="5"/>
          <c:order val="6"/>
          <c:tx>
            <c:strRef>
              <c:f>Grafy!$E$52</c:f>
              <c:strCache>
                <c:ptCount val="1"/>
                <c:pt idx="0">
                  <c:v>net inj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9ADEEE"/>
              </a:solidFill>
              <a:ln w="9525">
                <a:noFill/>
              </a:ln>
              <a:effectLst/>
            </c:spPr>
          </c:marker>
          <c:xVal>
            <c:numRef>
              <c:f>Grafy!$F$72:$AC$72</c:f>
              <c:numCache>
                <c:formatCode>[$-41B]mmm\-yy;@</c:formatCode>
                <c:ptCount val="24"/>
                <c:pt idx="0">
                  <c:v>44562</c:v>
                </c:pt>
                <c:pt idx="1">
                  <c:v>44593</c:v>
                </c:pt>
                <c:pt idx="2">
                  <c:v>44621</c:v>
                </c:pt>
                <c:pt idx="3">
                  <c:v>44652</c:v>
                </c:pt>
                <c:pt idx="4">
                  <c:v>44682</c:v>
                </c:pt>
                <c:pt idx="5">
                  <c:v>44713</c:v>
                </c:pt>
                <c:pt idx="6">
                  <c:v>44743</c:v>
                </c:pt>
                <c:pt idx="7">
                  <c:v>44774</c:v>
                </c:pt>
                <c:pt idx="8">
                  <c:v>44805</c:v>
                </c:pt>
                <c:pt idx="9">
                  <c:v>44835</c:v>
                </c:pt>
                <c:pt idx="10">
                  <c:v>44866</c:v>
                </c:pt>
                <c:pt idx="11">
                  <c:v>44896</c:v>
                </c:pt>
                <c:pt idx="12">
                  <c:v>44927</c:v>
                </c:pt>
                <c:pt idx="13">
                  <c:v>44958</c:v>
                </c:pt>
                <c:pt idx="14">
                  <c:v>44986</c:v>
                </c:pt>
                <c:pt idx="15">
                  <c:v>45017</c:v>
                </c:pt>
                <c:pt idx="16">
                  <c:v>45047</c:v>
                </c:pt>
                <c:pt idx="17">
                  <c:v>45078</c:v>
                </c:pt>
                <c:pt idx="18">
                  <c:v>45108</c:v>
                </c:pt>
                <c:pt idx="19">
                  <c:v>45139</c:v>
                </c:pt>
                <c:pt idx="20">
                  <c:v>45170</c:v>
                </c:pt>
                <c:pt idx="21">
                  <c:v>45200</c:v>
                </c:pt>
                <c:pt idx="22">
                  <c:v>45231</c:v>
                </c:pt>
                <c:pt idx="23">
                  <c:v>45261</c:v>
                </c:pt>
              </c:numCache>
            </c:numRef>
          </c:xVal>
          <c:yVal>
            <c:numRef>
              <c:f>Grafy!$F$52:$AC$52</c:f>
              <c:numCache>
                <c:formatCode>General</c:formatCode>
                <c:ptCount val="24"/>
                <c:pt idx="14" formatCode="0.00">
                  <c:v>-182.50837498106921</c:v>
                </c:pt>
                <c:pt idx="15" formatCode="0.00">
                  <c:v>79.879568489790302</c:v>
                </c:pt>
                <c:pt idx="16" formatCode="0.00">
                  <c:v>169.86985333001479</c:v>
                </c:pt>
                <c:pt idx="17" formatCode="0.00">
                  <c:v>252.02434320751632</c:v>
                </c:pt>
                <c:pt idx="18" formatCode="0.00">
                  <c:v>332.26843603995064</c:v>
                </c:pt>
                <c:pt idx="19" formatCode="0.00">
                  <c:v>273.83417573206492</c:v>
                </c:pt>
                <c:pt idx="20" formatCode="0.00">
                  <c:v>232.73226812610324</c:v>
                </c:pt>
                <c:pt idx="21" formatCode="0.00">
                  <c:v>39.954836813309782</c:v>
                </c:pt>
                <c:pt idx="22" formatCode="0.00">
                  <c:v>-302.35093348106392</c:v>
                </c:pt>
                <c:pt idx="23" formatCode="0.00">
                  <c:v>-375.88592294065853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4C7A-49D6-807D-84EA85B55C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9113200"/>
        <c:axId val="1359115696"/>
      </c:scatterChart>
      <c:dateAx>
        <c:axId val="204376447"/>
        <c:scaling>
          <c:orientation val="minMax"/>
        </c:scaling>
        <c:delete val="0"/>
        <c:axPos val="b"/>
        <c:numFmt formatCode="[$-41B]mmm\-yy;@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4377279"/>
        <c:crosses val="autoZero"/>
        <c:auto val="1"/>
        <c:lblOffset val="100"/>
        <c:baseTimeUnit val="months"/>
      </c:dateAx>
      <c:valAx>
        <c:axId val="204377279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28B9DA"/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204376447"/>
        <c:crosses val="autoZero"/>
        <c:crossBetween val="between"/>
      </c:valAx>
      <c:valAx>
        <c:axId val="1359115696"/>
        <c:scaling>
          <c:orientation val="minMax"/>
          <c:min val="-150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59113200"/>
        <c:crosses val="max"/>
        <c:crossBetween val="between"/>
      </c:valAx>
      <c:dateAx>
        <c:axId val="1359113200"/>
        <c:scaling>
          <c:orientation val="minMax"/>
        </c:scaling>
        <c:delete val="1"/>
        <c:axPos val="b"/>
        <c:numFmt formatCode="[$-41B]mmm\-yy;@" sourceLinked="1"/>
        <c:majorTickMark val="out"/>
        <c:minorTickMark val="none"/>
        <c:tickLblPos val="nextTo"/>
        <c:crossAx val="1359115696"/>
        <c:crosses val="autoZero"/>
        <c:auto val="1"/>
        <c:lblOffset val="100"/>
        <c:baseTimeUnit val="months"/>
        <c:majorUnit val="1"/>
        <c:minorUnit val="1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5"/>
          <c:y val="0.92149706583119795"/>
          <c:w val="0.9"/>
          <c:h val="7.4111190646623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Grafy!$E$140:$E$145</cx:f>
        <cx:lvl ptCount="6">
          <cx:pt idx="0">World 2022</cx:pt>
          <cx:pt idx="1">China</cx:pt>
          <cx:pt idx="2">RoAsia</cx:pt>
          <cx:pt idx="3">RoW</cx:pt>
          <cx:pt idx="4">Europe</cx:pt>
          <cx:pt idx="5">World 2023</cx:pt>
        </cx:lvl>
      </cx:strDim>
      <cx:numDim type="val">
        <cx:f>Grafy!$F$140:$F$145</cx:f>
        <cx:lvl ptCount="6" formatCode="General">
          <cx:pt idx="0">544</cx:pt>
          <cx:pt idx="1">8.2740000000000009</cx:pt>
          <cx:pt idx="2">5.516</cx:pt>
          <cx:pt idx="3">5.516</cx:pt>
          <cx:pt idx="4">3.5589999999999975</cx:pt>
          <cx:pt idx="5">566.8649999999999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sk-SK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LNG </a:t>
            </a:r>
            <a:r>
              <a:rPr lang="sk-SK" sz="1400" b="0" i="0" u="none" strike="noStrike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supply</a:t>
            </a:r>
            <a:r>
              <a:rPr lang="sk-SK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 (</a:t>
            </a:r>
            <a:r>
              <a:rPr lang="sk-SK" sz="1400" b="0" i="0" u="none" strike="noStrike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bcm</a:t>
            </a:r>
            <a:r>
              <a:rPr lang="sk-SK" sz="14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)</a:t>
            </a:r>
          </a:p>
          <a:p>
            <a:pPr algn="ctr" rtl="0">
              <a:defRPr/>
            </a:pPr>
            <a:r>
              <a:rPr lang="sk-SK" sz="8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(</a:t>
            </a:r>
            <a:r>
              <a:rPr lang="sk-SK" sz="800" b="0" i="0" u="none" strike="noStrike" baseline="0" dirty="0" err="1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Source</a:t>
            </a:r>
            <a:r>
              <a:rPr lang="sk-SK" sz="800" b="0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: Shell)</a:t>
            </a:r>
          </a:p>
        </cx:rich>
      </cx:tx>
    </cx:title>
    <cx:plotArea>
      <cx:plotAreaRegion>
        <cx:series layoutId="waterfall" uniqueId="{A22D6190-52DE-4985-9EBE-53066F015D06}">
          <cx:spPr>
            <a:solidFill>
              <a:srgbClr val="72BF44"/>
            </a:solidFill>
          </cx:spPr>
          <cx:dataPt idx="1">
            <cx:spPr>
              <a:solidFill>
                <a:srgbClr val="72BF44">
                  <a:alpha val="50196"/>
                </a:srgbClr>
              </a:solidFill>
            </cx:spPr>
          </cx:dataPt>
          <cx:dataPt idx="2">
            <cx:spPr>
              <a:solidFill>
                <a:srgbClr val="72BF44">
                  <a:alpha val="50196"/>
                </a:srgbClr>
              </a:solidFill>
            </cx:spPr>
          </cx:dataPt>
          <cx:dataPt idx="3">
            <cx:spPr>
              <a:solidFill>
                <a:srgbClr val="72BF44">
                  <a:alpha val="50196"/>
                </a:srgbClr>
              </a:solidFill>
            </cx:spPr>
          </cx:dataPt>
          <cx:dataPt idx="4">
            <cx:spPr>
              <a:solidFill>
                <a:srgbClr val="1A171B"/>
              </a:solidFill>
            </cx:spPr>
          </cx:dataPt>
          <cx:dataLabels>
            <cx:numFmt formatCode="# ##0" sourceLinked="0"/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/>
                </a:pPr>
                <a:endParaRPr lang="sk-SK" sz="9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0" value="1"/>
            <cx:separator>, </cx:separator>
          </cx:dataLabels>
          <cx:dataId val="0"/>
          <cx:layoutPr>
            <cx:subtotals>
              <cx:idx val="5"/>
            </cx:subtotals>
          </cx:layoutPr>
        </cx:series>
      </cx:plotAreaRegion>
      <cx:axis id="0">
        <cx:catScaling gapWidth="0.5"/>
        <cx:tickLabels/>
      </cx:axis>
      <cx:axis id="1">
        <cx:valScaling min="520"/>
        <cx:majorGridlines/>
        <cx:tickLabels/>
      </cx:axis>
    </cx:plotArea>
  </cx:chart>
  <cx:clrMapOvr bg1="lt1" tx1="dk1" bg2="lt2" tx2="dk2" accent1="accent1" accent2="accent2" accent3="accent3" accent4="accent4" accent5="accent5" accent6="accent6" hlink="hlink" folHlink="folHlink"/>
  <cx:fmtOvrs>
    <cx:fmtOvr idx="1">
      <cx:spPr>
        <a:solidFill>
          <a:schemeClr val="tx1">
            <a:alpha val="98000"/>
          </a:schemeClr>
        </a:solidFill>
      </cx:spPr>
    </cx:fmtOvr>
  </cx:fmtOvrs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0.70443</cdr:x>
      <cdr:y>0.06713</cdr:y>
    </cdr:from>
    <cdr:to>
      <cdr:x>0.85904</cdr:x>
      <cdr:y>0.24873</cdr:y>
    </cdr:to>
    <cdr:sp macro="" textlink="">
      <cdr:nvSpPr>
        <cdr:cNvPr id="2" name="BlokTextu 1">
          <a:extLst xmlns:a="http://schemas.openxmlformats.org/drawingml/2006/main">
            <a:ext uri="{FF2B5EF4-FFF2-40B4-BE49-F238E27FC236}">
              <a16:creationId xmlns:a16="http://schemas.microsoft.com/office/drawing/2014/main" id="{134D727F-D9CB-128C-4B51-D5BCEB36C6FC}"/>
            </a:ext>
          </a:extLst>
        </cdr:cNvPr>
        <cdr:cNvSpPr txBox="1"/>
      </cdr:nvSpPr>
      <cdr:spPr>
        <a:xfrm xmlns:a="http://schemas.openxmlformats.org/drawingml/2006/main">
          <a:off x="4145866" y="176462"/>
          <a:ext cx="909944" cy="477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sk-SK" sz="1100" b="1" dirty="0">
              <a:solidFill>
                <a:srgbClr val="72BF44"/>
              </a:solidFill>
            </a:rPr>
            <a:t>10% </a:t>
          </a:r>
          <a:r>
            <a:rPr lang="sk-SK" sz="1100" b="1" dirty="0" err="1">
              <a:solidFill>
                <a:srgbClr val="72BF44"/>
              </a:solidFill>
            </a:rPr>
            <a:t>reduction</a:t>
          </a:r>
          <a:endParaRPr lang="sk-SK" sz="1100" b="1" dirty="0">
            <a:solidFill>
              <a:srgbClr val="72BF44"/>
            </a:solidFill>
          </a:endParaRPr>
        </a:p>
      </cdr:txBody>
    </cdr:sp>
  </cdr:relSizeAnchor>
  <cdr:relSizeAnchor xmlns:cdr="http://schemas.openxmlformats.org/drawingml/2006/chartDrawing">
    <cdr:from>
      <cdr:x>0.87183</cdr:x>
      <cdr:y>0.23472</cdr:y>
    </cdr:from>
    <cdr:to>
      <cdr:x>0.87183</cdr:x>
      <cdr:y>0.3051</cdr:y>
    </cdr:to>
    <cdr:cxnSp macro="">
      <cdr:nvCxnSpPr>
        <cdr:cNvPr id="3" name="Rovná spojovacia šípka 6">
          <a:extLst xmlns:a="http://schemas.openxmlformats.org/drawingml/2006/main">
            <a:ext uri="{FF2B5EF4-FFF2-40B4-BE49-F238E27FC236}">
              <a16:creationId xmlns:a16="http://schemas.microsoft.com/office/drawing/2014/main" id="{72816599-3816-A22D-8252-4076BE716A53}"/>
            </a:ext>
          </a:extLst>
        </cdr:cNvPr>
        <cdr:cNvCxnSpPr/>
      </cdr:nvCxnSpPr>
      <cdr:spPr>
        <a:xfrm xmlns:a="http://schemas.openxmlformats.org/drawingml/2006/main">
          <a:off x="5026958" y="597436"/>
          <a:ext cx="0" cy="179143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rgbClr val="72BF44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0.80746</cdr:x>
      <cdr:y>0.16111</cdr:y>
    </cdr:from>
    <cdr:to>
      <cdr:x>0.92552</cdr:x>
      <cdr:y>0.49578</cdr:y>
    </cdr:to>
    <cdr:sp macro="" textlink="">
      <cdr:nvSpPr>
        <cdr:cNvPr id="2" name="Rectangle 1">
          <a:extLst xmlns:a="http://schemas.openxmlformats.org/drawingml/2006/main">
            <a:ext uri="{FF2B5EF4-FFF2-40B4-BE49-F238E27FC236}">
              <a16:creationId xmlns:a16="http://schemas.microsoft.com/office/drawing/2014/main" id="{407747F3-CE90-47E8-AF72-5C77F71B01CA}"/>
            </a:ext>
          </a:extLst>
        </cdr:cNvPr>
        <cdr:cNvSpPr/>
      </cdr:nvSpPr>
      <cdr:spPr>
        <a:xfrm xmlns:a="http://schemas.openxmlformats.org/drawingml/2006/main">
          <a:off x="4655847" y="410083"/>
          <a:ext cx="680736" cy="85185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prstDash val="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18000" tIns="18000" rIns="18000" bIns="18000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900" dirty="0">
              <a:solidFill>
                <a:schemeClr val="tx1">
                  <a:lumMod val="65000"/>
                  <a:lumOff val="35000"/>
                </a:schemeClr>
              </a:solidFill>
            </a:rPr>
            <a:t>2023 demand reduction (vs.</a:t>
          </a:r>
          <a:r>
            <a:rPr lang="en-GB" sz="900" baseline="0" dirty="0">
              <a:solidFill>
                <a:schemeClr val="tx1">
                  <a:lumMod val="65000"/>
                  <a:lumOff val="35000"/>
                </a:schemeClr>
              </a:solidFill>
            </a:rPr>
            <a:t> 2017-2021)</a:t>
          </a:r>
        </a:p>
        <a:p xmlns:a="http://schemas.openxmlformats.org/drawingml/2006/main">
          <a:pPr algn="ctr"/>
          <a:r>
            <a:rPr lang="sk-SK" sz="900" baseline="0" dirty="0">
              <a:solidFill>
                <a:srgbClr val="28B9DA"/>
              </a:solidFill>
            </a:rPr>
            <a:t>9%</a:t>
          </a:r>
        </a:p>
        <a:p xmlns:a="http://schemas.openxmlformats.org/drawingml/2006/main">
          <a:pPr algn="ctr"/>
          <a:r>
            <a:rPr lang="sk-SK" sz="900" baseline="0" dirty="0">
              <a:solidFill>
                <a:schemeClr val="tx1">
                  <a:lumMod val="90000"/>
                  <a:lumOff val="10000"/>
                </a:schemeClr>
              </a:solidFill>
            </a:rPr>
            <a:t>12%</a:t>
          </a:r>
        </a:p>
        <a:p xmlns:a="http://schemas.openxmlformats.org/drawingml/2006/main">
          <a:pPr algn="ctr"/>
          <a:r>
            <a:rPr lang="sk-SK" sz="900" baseline="0" dirty="0">
              <a:solidFill>
                <a:srgbClr val="72BF44"/>
              </a:solidFill>
            </a:rPr>
            <a:t>16%</a:t>
          </a:r>
          <a:endParaRPr lang="sk-SK" sz="900" dirty="0">
            <a:solidFill>
              <a:srgbClr val="72BF44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0.59863</cdr:x>
      <cdr:y>0.19782</cdr:y>
    </cdr:from>
    <cdr:to>
      <cdr:x>0.65022</cdr:x>
      <cdr:y>0.81449</cdr:y>
    </cdr:to>
    <cdr:cxnSp macro="">
      <cdr:nvCxnSpPr>
        <cdr:cNvPr id="2" name="Zalomená spojnica 2">
          <a:extLst xmlns:a="http://schemas.openxmlformats.org/drawingml/2006/main">
            <a:ext uri="{FF2B5EF4-FFF2-40B4-BE49-F238E27FC236}">
              <a16:creationId xmlns:a16="http://schemas.microsoft.com/office/drawing/2014/main" id="{0DBEE682-1B6A-DFC2-E6D2-0D3119BE3E0A}"/>
            </a:ext>
          </a:extLst>
        </cdr:cNvPr>
        <cdr:cNvCxnSpPr/>
      </cdr:nvCxnSpPr>
      <cdr:spPr>
        <a:xfrm xmlns:a="http://schemas.openxmlformats.org/drawingml/2006/main" rot="5400000" flipH="1" flipV="1">
          <a:off x="2311879" y="1372721"/>
          <a:ext cx="1834972" cy="266803"/>
        </a:xfrm>
        <a:prstGeom xmlns:a="http://schemas.openxmlformats.org/drawingml/2006/main" prst="bentConnector3">
          <a:avLst>
            <a:gd name="adj1" fmla="val 100076"/>
          </a:avLst>
        </a:prstGeom>
        <a:ln xmlns:a="http://schemas.openxmlformats.org/drawingml/2006/main">
          <a:solidFill>
            <a:schemeClr val="tx1"/>
          </a:solidFill>
          <a:headEnd type="non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0.64474</cdr:x>
      <cdr:y>0.14981</cdr:y>
    </cdr:from>
    <cdr:to>
      <cdr:x>0.8019</cdr:x>
      <cdr:y>0.23944</cdr:y>
    </cdr:to>
    <cdr:sp macro="" textlink="">
      <cdr:nvSpPr>
        <cdr:cNvPr id="7" name="BlokTextu 6">
          <a:extLst xmlns:a="http://schemas.openxmlformats.org/drawingml/2006/main">
            <a:ext uri="{FF2B5EF4-FFF2-40B4-BE49-F238E27FC236}">
              <a16:creationId xmlns:a16="http://schemas.microsoft.com/office/drawing/2014/main" id="{D10CBB90-BEF1-E52D-189E-1D9193781F28}"/>
            </a:ext>
          </a:extLst>
        </cdr:cNvPr>
        <cdr:cNvSpPr txBox="1"/>
      </cdr:nvSpPr>
      <cdr:spPr>
        <a:xfrm xmlns:a="http://schemas.openxmlformats.org/drawingml/2006/main">
          <a:off x="3360421" y="445771"/>
          <a:ext cx="81915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sk-SK" sz="1100"/>
            <a:t>Prediction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0.50757</cdr:x>
      <cdr:y>0.11259</cdr:y>
    </cdr:from>
    <cdr:to>
      <cdr:x>0.50842</cdr:x>
      <cdr:y>0.76865</cdr:y>
    </cdr:to>
    <cdr:cxnSp macro="">
      <cdr:nvCxnSpPr>
        <cdr:cNvPr id="2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0347AFA-AB57-4926-9245-E30159690B48}"/>
            </a:ext>
          </a:extLst>
        </cdr:cNvPr>
        <cdr:cNvCxnSpPr/>
      </cdr:nvCxnSpPr>
      <cdr:spPr>
        <a:xfrm xmlns:a="http://schemas.openxmlformats.org/drawingml/2006/main" flipH="1" flipV="1">
          <a:off x="3703320" y="370523"/>
          <a:ext cx="6161" cy="215900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0.50757</cdr:x>
      <cdr:y>0.11259</cdr:y>
    </cdr:from>
    <cdr:to>
      <cdr:x>0.50842</cdr:x>
      <cdr:y>0.76865</cdr:y>
    </cdr:to>
    <cdr:cxnSp macro="">
      <cdr:nvCxnSpPr>
        <cdr:cNvPr id="2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0347AFA-AB57-4926-9245-E30159690B48}"/>
            </a:ext>
          </a:extLst>
        </cdr:cNvPr>
        <cdr:cNvCxnSpPr/>
      </cdr:nvCxnSpPr>
      <cdr:spPr>
        <a:xfrm xmlns:a="http://schemas.openxmlformats.org/drawingml/2006/main" flipH="1" flipV="1">
          <a:off x="3703320" y="370523"/>
          <a:ext cx="6161" cy="215900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0.50757</cdr:x>
      <cdr:y>0.11259</cdr:y>
    </cdr:from>
    <cdr:to>
      <cdr:x>0.50842</cdr:x>
      <cdr:y>0.76865</cdr:y>
    </cdr:to>
    <cdr:cxnSp macro="">
      <cdr:nvCxnSpPr>
        <cdr:cNvPr id="2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80347AFA-AB57-4926-9245-E30159690B48}"/>
            </a:ext>
          </a:extLst>
        </cdr:cNvPr>
        <cdr:cNvCxnSpPr/>
      </cdr:nvCxnSpPr>
      <cdr:spPr>
        <a:xfrm xmlns:a="http://schemas.openxmlformats.org/drawingml/2006/main" flipH="1" flipV="1">
          <a:off x="3703320" y="370523"/>
          <a:ext cx="6161" cy="215900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2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0.61134</cdr:x>
      <cdr:y>0.12269</cdr:y>
    </cdr:from>
    <cdr:to>
      <cdr:x>0.61134</cdr:x>
      <cdr:y>0.80738</cdr:y>
    </cdr:to>
    <cdr:cxnSp macro="">
      <cdr:nvCxnSpPr>
        <cdr:cNvPr id="2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E28FC3F2-F41D-E463-D2D5-E79221FEA1E9}"/>
            </a:ext>
          </a:extLst>
        </cdr:cNvPr>
        <cdr:cNvCxnSpPr/>
      </cdr:nvCxnSpPr>
      <cdr:spPr>
        <a:xfrm xmlns:a="http://schemas.openxmlformats.org/drawingml/2006/main">
          <a:off x="3674322" y="361902"/>
          <a:ext cx="0" cy="201957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0.61134</cdr:x>
      <cdr:y>0.12269</cdr:y>
    </cdr:from>
    <cdr:to>
      <cdr:x>0.61134</cdr:x>
      <cdr:y>0.80738</cdr:y>
    </cdr:to>
    <cdr:cxnSp macro="">
      <cdr:nvCxnSpPr>
        <cdr:cNvPr id="2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E28FC3F2-F41D-E463-D2D5-E79221FEA1E9}"/>
            </a:ext>
          </a:extLst>
        </cdr:cNvPr>
        <cdr:cNvCxnSpPr/>
      </cdr:nvCxnSpPr>
      <cdr:spPr>
        <a:xfrm xmlns:a="http://schemas.openxmlformats.org/drawingml/2006/main">
          <a:off x="3674322" y="361902"/>
          <a:ext cx="0" cy="2019577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0.64493</cdr:x>
      <cdr:y>0.12694</cdr:y>
    </cdr:from>
    <cdr:to>
      <cdr:x>0.64493</cdr:x>
      <cdr:y>0.81163</cdr:y>
    </cdr:to>
    <cdr:cxnSp macro="">
      <cdr:nvCxnSpPr>
        <cdr:cNvPr id="4" name="Straight Connector 3">
          <a:extLst xmlns:a="http://schemas.openxmlformats.org/drawingml/2006/main">
            <a:ext uri="{FF2B5EF4-FFF2-40B4-BE49-F238E27FC236}">
              <a16:creationId xmlns:a16="http://schemas.microsoft.com/office/drawing/2014/main" id="{01E9D76C-531E-F15B-0673-81E98F2B43E7}"/>
            </a:ext>
          </a:extLst>
        </cdr:cNvPr>
        <cdr:cNvCxnSpPr/>
      </cdr:nvCxnSpPr>
      <cdr:spPr>
        <a:xfrm xmlns:a="http://schemas.openxmlformats.org/drawingml/2006/main">
          <a:off x="3497826" y="367807"/>
          <a:ext cx="0" cy="1983892"/>
        </a:xfrm>
        <a:prstGeom xmlns:a="http://schemas.openxmlformats.org/drawingml/2006/main" prst="line">
          <a:avLst/>
        </a:prstGeom>
        <a:ln xmlns:a="http://schemas.openxmlformats.org/drawingml/2006/main" w="12700">
          <a:solidFill>
            <a:schemeClr val="tx1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339D0D-A280-9845-8E2D-3445B79AAA86}" type="datetime1">
              <a:rPr lang="cs-CZ" smtClean="0"/>
              <a:t>30.05.2023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805B4-37A9-4A6C-9E1F-0DFDC96B5D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869063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EF2D1-2052-C34A-9454-862B38489127}" type="datetime1">
              <a:rPr lang="cs-CZ" smtClean="0"/>
              <a:t>30.05.2023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2C9D-B4C9-4899-8303-1C40FBA97D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090771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0" y="2464845"/>
            <a:ext cx="5590505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NÁZOV PREZENTÁCIE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10789" y="3413972"/>
            <a:ext cx="6538155" cy="646331"/>
          </a:xfrm>
        </p:spPr>
        <p:txBody>
          <a:bodyPr anchor="t">
            <a:noAutofit/>
          </a:bodyPr>
          <a:lstStyle>
            <a:lvl1pPr marL="0" indent="0">
              <a:buNone/>
              <a:defRPr sz="2400" b="0" cap="all" baseline="0">
                <a:solidFill>
                  <a:srgbClr val="72BF4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610789" y="4416391"/>
            <a:ext cx="5590505" cy="231345"/>
          </a:xfrm>
        </p:spPr>
        <p:txBody>
          <a:bodyPr wrap="square" anchor="ctr">
            <a:spAutoFit/>
          </a:bodyPr>
          <a:lstStyle>
            <a:lvl1pPr marL="0" indent="0">
              <a:lnSpc>
                <a:spcPct val="50000"/>
              </a:lnSpc>
              <a:buNone/>
              <a:defRPr sz="1600" b="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err="1"/>
              <a:t>Meno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10789" y="4585951"/>
            <a:ext cx="2057400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43EADD91-5677-6140-9BE4-FC4D388F3DC2}" type="datetime1">
              <a:rPr lang="cs-CZ" smtClean="0"/>
              <a:pPr/>
              <a:t>30.05.2023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565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3695700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4622800" y="2362200"/>
            <a:ext cx="3805238" cy="2857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03A4A3A-4D59-A14A-8156-6E47C3FCDB5A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118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7691408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783A899C-6EA2-2B4E-8B5A-F07BA0F4A943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15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kuje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610790" y="2996196"/>
            <a:ext cx="5590505" cy="949127"/>
          </a:xfrm>
        </p:spPr>
        <p:txBody>
          <a:bodyPr anchor="b">
            <a:normAutofit/>
          </a:bodyPr>
          <a:lstStyle>
            <a:lvl1pPr>
              <a:defRPr sz="3200" b="1" cap="all" baseline="0">
                <a:solidFill>
                  <a:srgbClr val="72BF44"/>
                </a:solidFill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Ďakujeme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za </a:t>
            </a:r>
            <a:r>
              <a:rPr lang="cs-CZ" dirty="0" err="1"/>
              <a:t>pozornosť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33244" y="1802921"/>
            <a:ext cx="7694763" cy="307777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7" name="TextovéPole 6"/>
          <p:cNvSpPr txBox="1"/>
          <p:nvPr userDrawn="1"/>
        </p:nvSpPr>
        <p:spPr>
          <a:xfrm>
            <a:off x="0" y="491706"/>
            <a:ext cx="8428007" cy="80225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693963" y="718457"/>
            <a:ext cx="1681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cap="all" baseline="0" dirty="0">
                <a:solidFill>
                  <a:schemeClr val="tx1"/>
                </a:solidFill>
                <a:latin typeface="Arial Black" panose="020B0A04020102020204" pitchFamily="34" charset="0"/>
              </a:rPr>
              <a:t>Obsah</a:t>
            </a:r>
          </a:p>
        </p:txBody>
      </p:sp>
      <p:sp>
        <p:nvSpPr>
          <p:cNvPr id="1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3143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6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1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abulku 2"/>
          <p:cNvSpPr>
            <a:spLocks noGrp="1"/>
          </p:cNvSpPr>
          <p:nvPr>
            <p:ph type="tbl" sz="quarter" idx="16"/>
          </p:nvPr>
        </p:nvSpPr>
        <p:spPr>
          <a:xfrm>
            <a:off x="733426" y="1549399"/>
            <a:ext cx="7694581" cy="3748804"/>
          </a:xfrm>
          <a:noFill/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r>
              <a:rPr lang="sk-SK"/>
              <a:t>Ak chcete pridať tabuľku, kliknite na ikonu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9" hasCustomPrompt="1"/>
          </p:nvPr>
        </p:nvSpPr>
        <p:spPr>
          <a:xfrm>
            <a:off x="0" y="490538"/>
            <a:ext cx="8428038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Tabuľka</a:t>
            </a:r>
            <a:endParaRPr lang="cs-CZ" dirty="0"/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20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8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áklad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742954" y="1777041"/>
            <a:ext cx="7685054" cy="892552"/>
          </a:xfrm>
        </p:spPr>
        <p:txBody>
          <a:bodyPr>
            <a:spAutoFit/>
          </a:bodyPr>
          <a:lstStyle>
            <a:lvl1pPr marL="2286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/>
            </a:lvl1pPr>
            <a:lvl2pPr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defRPr sz="1400"/>
            </a:lvl2pPr>
            <a:lvl3pPr marL="1143000" indent="-228600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/>
            </a:lvl3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8" hasCustomPrompt="1"/>
          </p:nvPr>
        </p:nvSpPr>
        <p:spPr>
          <a:xfrm>
            <a:off x="-6" y="490538"/>
            <a:ext cx="8428038" cy="785921"/>
          </a:xfrm>
          <a:solidFill>
            <a:schemeClr val="accent4">
              <a:lumMod val="75000"/>
            </a:schemeClr>
          </a:solidFill>
        </p:spPr>
        <p:txBody>
          <a:bodyPr lIns="828000" tIns="288000" bIns="216000">
            <a:sp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9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28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" y="7605"/>
            <a:ext cx="9129639" cy="685039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98516" y="2589167"/>
            <a:ext cx="5087389" cy="1077218"/>
          </a:xfrm>
        </p:spPr>
        <p:txBody>
          <a:bodyPr anchor="t" anchorCtr="0">
            <a:spAutoFit/>
          </a:bodyPr>
          <a:lstStyle>
            <a:lvl1pPr>
              <a:lnSpc>
                <a:spcPct val="80000"/>
              </a:lnSpc>
              <a:defRPr sz="8000" cap="all" baseline="0">
                <a:latin typeface="Arial Black" panose="020B0A04020102020204" pitchFamily="34" charset="0"/>
              </a:defRPr>
            </a:lvl1pPr>
          </a:lstStyle>
          <a:p>
            <a:r>
              <a:rPr lang="cs-CZ" dirty="0"/>
              <a:t>01</a:t>
            </a:r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  <p:sp>
        <p:nvSpPr>
          <p:cNvPr id="5" name="Zástupný symbol pro text 4"/>
          <p:cNvSpPr>
            <a:spLocks noGrp="1"/>
          </p:cNvSpPr>
          <p:nvPr>
            <p:ph type="body" sz="quarter" idx="10" hasCustomPrompt="1"/>
          </p:nvPr>
        </p:nvSpPr>
        <p:spPr>
          <a:xfrm>
            <a:off x="601663" y="3701018"/>
            <a:ext cx="5100637" cy="535531"/>
          </a:xfrm>
        </p:spPr>
        <p:txBody>
          <a:bodyPr anchor="ctr" anchorCtr="0">
            <a:spAutoFit/>
          </a:bodyPr>
          <a:lstStyle>
            <a:lvl1pPr marL="0" indent="0">
              <a:buFontTx/>
              <a:buNone/>
              <a:defRPr sz="3200" b="0" i="0"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2BF44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1368957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733245" y="767751"/>
            <a:ext cx="7697706" cy="537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3" hasCustomPrompt="1"/>
          </p:nvPr>
        </p:nvSpPr>
        <p:spPr>
          <a:xfrm>
            <a:off x="734558" y="5497293"/>
            <a:ext cx="2947978" cy="385472"/>
          </a:xfrm>
          <a:solidFill>
            <a:srgbClr val="72BF44"/>
          </a:solidFill>
        </p:spPr>
        <p:txBody>
          <a:bodyPr wrap="square" tIns="144000" bIns="7200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1400" cap="all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 err="1"/>
              <a:t>Názov</a:t>
            </a:r>
            <a:r>
              <a:rPr lang="cs-CZ" dirty="0"/>
              <a:t> fotografie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33358" y="5893827"/>
            <a:ext cx="2949178" cy="253191"/>
          </a:xfrm>
          <a:solidFill>
            <a:srgbClr val="72BF44"/>
          </a:solidFill>
        </p:spPr>
        <p:txBody>
          <a:bodyPr tIns="54000" bIns="216000"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Popis fotografie</a:t>
            </a:r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16F15EBE-C22A-BB4C-B05E-69C375D934D6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14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16102" y="2257727"/>
            <a:ext cx="3579853" cy="3040476"/>
          </a:xfrm>
        </p:spPr>
        <p:txBody>
          <a:bodyPr anchor="t">
            <a:no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2" y="1681163"/>
            <a:ext cx="3579853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1" y="1681163"/>
            <a:ext cx="3798858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4629150" y="2257728"/>
            <a:ext cx="3798858" cy="304047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14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0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2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27A104E7-B8AB-4F45-A612-A86E87D89E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5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493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16102" y="2257727"/>
            <a:ext cx="2225506" cy="3040476"/>
          </a:xfrm>
        </p:spPr>
        <p:txBody>
          <a:bodyPr anchor="t">
            <a:normAutofit/>
          </a:bodyPr>
          <a:lstStyle>
            <a:lvl1pPr marL="0" indent="0" algn="l">
              <a:buClr>
                <a:srgbClr val="72BF44"/>
              </a:buCl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vložíte text.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716102" y="1681163"/>
            <a:ext cx="2225505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3" hasCustomPrompt="1"/>
          </p:nvPr>
        </p:nvSpPr>
        <p:spPr>
          <a:xfrm>
            <a:off x="3300685" y="2257728"/>
            <a:ext cx="2392751" cy="3040475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/>
              <a:t>Kliknutím vložíte text.</a:t>
            </a:r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035257" y="1698415"/>
            <a:ext cx="2392751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11" name="Zástupný symbol pro text 2"/>
          <p:cNvSpPr>
            <a:spLocks noGrp="1"/>
          </p:cNvSpPr>
          <p:nvPr>
            <p:ph type="body" idx="15" hasCustomPrompt="1"/>
          </p:nvPr>
        </p:nvSpPr>
        <p:spPr>
          <a:xfrm>
            <a:off x="3300686" y="1693607"/>
            <a:ext cx="2392751" cy="354671"/>
          </a:xfrm>
        </p:spPr>
        <p:txBody>
          <a:bodyPr anchor="b">
            <a:normAutofit/>
          </a:bodyPr>
          <a:lstStyle>
            <a:lvl1pPr marL="0" indent="0">
              <a:buNone/>
              <a:defRPr sz="1400" b="1" cap="all" baseline="0"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Podnadpis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6" hasCustomPrompt="1"/>
          </p:nvPr>
        </p:nvSpPr>
        <p:spPr>
          <a:xfrm>
            <a:off x="6035675" y="2257425"/>
            <a:ext cx="2392363" cy="3040063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cs-CZ" dirty="0"/>
              <a:t>Kliknutím vložte text.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0" y="495050"/>
            <a:ext cx="8428038" cy="786971"/>
          </a:xfrm>
          <a:solidFill>
            <a:schemeClr val="accent4">
              <a:lumMod val="75000"/>
            </a:schemeClr>
          </a:solidFill>
        </p:spPr>
        <p:txBody>
          <a:bodyPr lIns="828000" tIns="288000">
            <a:normAutofit/>
          </a:bodyPr>
          <a:lstStyle>
            <a:lvl1pPr marL="0" indent="0">
              <a:buFontTx/>
              <a:buNone/>
              <a:defRPr sz="2000" cap="all" baseline="0">
                <a:solidFill>
                  <a:schemeClr val="tx1"/>
                </a:solidFill>
                <a:latin typeface="Arial Black" panose="020B0A04020102020204" pitchFamily="34" charset="0"/>
              </a:defRPr>
            </a:lvl1pPr>
          </a:lstStyle>
          <a:p>
            <a:pPr lvl="0"/>
            <a:r>
              <a:rPr lang="cs-CZ" dirty="0"/>
              <a:t>Nadpis</a:t>
            </a:r>
          </a:p>
        </p:txBody>
      </p:sp>
      <p:sp>
        <p:nvSpPr>
          <p:cNvPr id="13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9376D90D-6BC8-974C-B808-CBB4526FF0D0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4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4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736600" y="631827"/>
            <a:ext cx="7691408" cy="384174"/>
          </a:xfrm>
        </p:spPr>
        <p:txBody>
          <a:bodyPr>
            <a:normAutofit/>
          </a:bodyPr>
          <a:lstStyle>
            <a:lvl1pPr>
              <a:defRPr sz="1400" cap="all" baseline="0"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Názov</a:t>
            </a:r>
            <a:r>
              <a:rPr lang="cs-CZ" dirty="0"/>
              <a:t> grafu / podstránky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736600" y="1270000"/>
            <a:ext cx="7691408" cy="8255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10" name="Zástupný symbol pro graf 9"/>
          <p:cNvSpPr>
            <a:spLocks noGrp="1"/>
          </p:cNvSpPr>
          <p:nvPr>
            <p:ph type="chart" sz="quarter" idx="14"/>
          </p:nvPr>
        </p:nvSpPr>
        <p:spPr>
          <a:xfrm>
            <a:off x="736600" y="2374900"/>
            <a:ext cx="7691438" cy="28448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k-SK"/>
              <a:t>Ak chcete pridať graf, kliknite na ikonu</a:t>
            </a:r>
            <a:endParaRPr lang="cs-CZ" dirty="0"/>
          </a:p>
        </p:txBody>
      </p:sp>
      <p:sp>
        <p:nvSpPr>
          <p:cNvPr id="11" name="Zástupný symbol pro datum 4"/>
          <p:cNvSpPr>
            <a:spLocks noGrp="1"/>
          </p:cNvSpPr>
          <p:nvPr>
            <p:ph type="dt" sz="half" idx="19"/>
          </p:nvPr>
        </p:nvSpPr>
        <p:spPr>
          <a:xfrm>
            <a:off x="1045177" y="6356349"/>
            <a:ext cx="2057400" cy="365125"/>
          </a:xfrm>
        </p:spPr>
        <p:txBody>
          <a:bodyPr/>
          <a:lstStyle>
            <a:lvl1pPr>
              <a:defRPr sz="1000"/>
            </a:lvl1pPr>
          </a:lstStyle>
          <a:p>
            <a:r>
              <a:rPr lang="cs-CZ"/>
              <a:t>| </a:t>
            </a:r>
            <a:fld id="{8DEDF48C-746A-8447-B06F-EECD99BEC05B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12" name="Zástupný symbol pro číslo snímku 10"/>
          <p:cNvSpPr>
            <a:spLocks noGrp="1"/>
          </p:cNvSpPr>
          <p:nvPr>
            <p:ph type="sldNum" sz="quarter" idx="12"/>
          </p:nvPr>
        </p:nvSpPr>
        <p:spPr>
          <a:xfrm>
            <a:off x="742954" y="6356349"/>
            <a:ext cx="458278" cy="365125"/>
          </a:xfrm>
        </p:spPr>
        <p:txBody>
          <a:bodyPr/>
          <a:lstStyle>
            <a:lvl1pPr algn="r">
              <a:defRPr sz="1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A1CCE83-2C51-433C-92AC-22AAA9585990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0951" y="6144951"/>
            <a:ext cx="713049" cy="71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0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3811798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ADD91-5677-6140-9BE4-FC4D388F3DC2}" type="datetime1">
              <a:rPr lang="cs-CZ" smtClean="0"/>
              <a:t>30.05.2023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286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Meno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CCE83-2C51-433C-92AC-22AAA958599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53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75" r:id="rId3"/>
    <p:sldLayoutId id="2147483667" r:id="rId4"/>
    <p:sldLayoutId id="2147483660" r:id="rId5"/>
    <p:sldLayoutId id="2147483668" r:id="rId6"/>
    <p:sldLayoutId id="2147483670" r:id="rId7"/>
    <p:sldLayoutId id="2147483671" r:id="rId8"/>
    <p:sldLayoutId id="2147483673" r:id="rId9"/>
    <p:sldLayoutId id="2147483674" r:id="rId10"/>
    <p:sldLayoutId id="2147483676" r:id="rId11"/>
    <p:sldLayoutId id="2147483677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2BF44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7" Type="http://schemas.openxmlformats.org/officeDocument/2006/relationships/chart" Target="../charts/chart20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Gas Balance model</a:t>
            </a:r>
            <a:endParaRPr lang="sk-SK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5</a:t>
            </a:r>
            <a:r>
              <a:rPr lang="cs-CZ" dirty="0"/>
              <a:t>.</a:t>
            </a:r>
            <a:r>
              <a:rPr lang="en-GB" dirty="0"/>
              <a:t>4</a:t>
            </a:r>
            <a:r>
              <a:rPr lang="cs-CZ"/>
              <a:t>.20</a:t>
            </a:r>
            <a:r>
              <a:rPr lang="en-GB" dirty="0"/>
              <a:t>23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1303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1C58CD2-93ED-F3C6-2768-71C06BA288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BF47402-DA8A-2E1E-735E-D95DE791B22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642F489-35CF-B0D6-0130-8507D9A7B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11</a:t>
            </a:fld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497EA7D9-ACB2-B105-B8A3-E24BF3CDF7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6671391"/>
              </p:ext>
            </p:extLst>
          </p:nvPr>
        </p:nvGraphicFramePr>
        <p:xfrm>
          <a:off x="349318" y="1276459"/>
          <a:ext cx="8078689" cy="2549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203E8BCA-372D-6B72-ED61-DD23055F1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36397"/>
              </p:ext>
            </p:extLst>
          </p:nvPr>
        </p:nvGraphicFramePr>
        <p:xfrm>
          <a:off x="349293" y="3826276"/>
          <a:ext cx="8078688" cy="2895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292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SENSItivity</a:t>
            </a:r>
            <a:r>
              <a:rPr lang="sk-SK" dirty="0"/>
              <a:t> </a:t>
            </a:r>
            <a:r>
              <a:rPr lang="sk-SK" dirty="0" err="1"/>
              <a:t>scenarios</a:t>
            </a:r>
            <a:r>
              <a:rPr lang="sk-SK" dirty="0"/>
              <a:t> (</a:t>
            </a:r>
            <a:r>
              <a:rPr lang="sk-SK" dirty="0" err="1"/>
              <a:t>demand</a:t>
            </a:r>
            <a:r>
              <a:rPr lang="sk-SK" dirty="0"/>
              <a:t> and </a:t>
            </a:r>
            <a:r>
              <a:rPr lang="sk-SK" dirty="0" err="1"/>
              <a:t>lng</a:t>
            </a:r>
            <a:r>
              <a:rPr lang="sk-SK" dirty="0"/>
              <a:t>)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12</a:t>
            </a:fld>
            <a:endParaRPr lang="cs-CZ" dirty="0"/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DD7C861-9958-431E-8DD2-19AC435C6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552072"/>
              </p:ext>
            </p:extLst>
          </p:nvPr>
        </p:nvGraphicFramePr>
        <p:xfrm>
          <a:off x="233543" y="1477303"/>
          <a:ext cx="2869033" cy="3004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DD0A396-EFC5-45FB-A701-F9F679AF2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4411200"/>
              </p:ext>
            </p:extLst>
          </p:nvPr>
        </p:nvGraphicFramePr>
        <p:xfrm>
          <a:off x="3102576" y="1477303"/>
          <a:ext cx="2938849" cy="3000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05FFDBB2-4211-4DB6-ABC8-CB9AB3907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427111"/>
              </p:ext>
            </p:extLst>
          </p:nvPr>
        </p:nvGraphicFramePr>
        <p:xfrm>
          <a:off x="6041425" y="1499842"/>
          <a:ext cx="3001907" cy="297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10ABE635-45F7-160A-701A-0294CED3869D}"/>
              </a:ext>
            </a:extLst>
          </p:cNvPr>
          <p:cNvSpPr txBox="1">
            <a:spLocks/>
          </p:cNvSpPr>
          <p:nvPr/>
        </p:nvSpPr>
        <p:spPr>
          <a:xfrm>
            <a:off x="511729" y="4520119"/>
            <a:ext cx="4127384" cy="119519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00"/>
              </a:spcBef>
            </a:pPr>
            <a:r>
              <a:rPr lang="en-GB" sz="1300" dirty="0"/>
              <a:t>St</a:t>
            </a:r>
            <a:r>
              <a:rPr lang="sk-SK" sz="1300" dirty="0" err="1"/>
              <a:t>orages</a:t>
            </a:r>
            <a:r>
              <a:rPr lang="en-GB" sz="1300" dirty="0"/>
              <a:t> on a similar path as in 2022</a:t>
            </a:r>
            <a:endParaRPr lang="sk-SK" sz="1300" dirty="0"/>
          </a:p>
          <a:p>
            <a:pPr marL="540000" lvl="1" algn="just">
              <a:spcBef>
                <a:spcPts val="400"/>
              </a:spcBef>
            </a:pPr>
            <a:r>
              <a:rPr lang="en-GB" sz="1300" dirty="0"/>
              <a:t>Strong d</a:t>
            </a:r>
            <a:r>
              <a:rPr lang="sk-SK" sz="1300" dirty="0" err="1"/>
              <a:t>emand</a:t>
            </a:r>
            <a:r>
              <a:rPr lang="sk-SK" sz="1300" dirty="0"/>
              <a:t> </a:t>
            </a:r>
            <a:r>
              <a:rPr lang="sk-SK" sz="1300" dirty="0" err="1"/>
              <a:t>reduction</a:t>
            </a:r>
            <a:r>
              <a:rPr lang="sk-SK" sz="1300" dirty="0"/>
              <a:t> </a:t>
            </a:r>
            <a:r>
              <a:rPr lang="en-GB" sz="1300" dirty="0"/>
              <a:t>remains despite recent price moderation</a:t>
            </a:r>
            <a:endParaRPr lang="sk-SK" sz="1300" dirty="0"/>
          </a:p>
          <a:p>
            <a:pPr marL="540000" lvl="1" algn="just">
              <a:spcBef>
                <a:spcPts val="400"/>
              </a:spcBef>
            </a:pPr>
            <a:r>
              <a:rPr lang="en-GB" sz="1300" dirty="0"/>
              <a:t>China recovery might do without ramping up LNG imports</a:t>
            </a:r>
          </a:p>
        </p:txBody>
      </p:sp>
    </p:spTree>
    <p:extLst>
      <p:ext uri="{BB962C8B-B14F-4D97-AF65-F5344CB8AC3E}">
        <p14:creationId xmlns:p14="http://schemas.microsoft.com/office/powerpoint/2010/main" val="6013778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 err="1"/>
              <a:t>SENSItivity</a:t>
            </a:r>
            <a:r>
              <a:rPr lang="sk-SK" dirty="0"/>
              <a:t> </a:t>
            </a:r>
            <a:r>
              <a:rPr lang="sk-SK" dirty="0" err="1"/>
              <a:t>scenarios</a:t>
            </a:r>
            <a:r>
              <a:rPr lang="sk-SK" dirty="0"/>
              <a:t> (</a:t>
            </a:r>
            <a:r>
              <a:rPr lang="sk-SK" dirty="0" err="1"/>
              <a:t>demand</a:t>
            </a:r>
            <a:r>
              <a:rPr lang="sk-SK" dirty="0"/>
              <a:t> and </a:t>
            </a:r>
            <a:r>
              <a:rPr lang="sk-SK" dirty="0" err="1"/>
              <a:t>lng</a:t>
            </a:r>
            <a:r>
              <a:rPr lang="sk-SK" dirty="0"/>
              <a:t>)</a:t>
            </a: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7DD7C861-9958-431E-8DD2-19AC435C6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504138"/>
              </p:ext>
            </p:extLst>
          </p:nvPr>
        </p:nvGraphicFramePr>
        <p:xfrm>
          <a:off x="233543" y="1477303"/>
          <a:ext cx="2869033" cy="271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7DD0A396-EFC5-45FB-A701-F9F679AF2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5464676"/>
              </p:ext>
            </p:extLst>
          </p:nvPr>
        </p:nvGraphicFramePr>
        <p:xfrm>
          <a:off x="3102576" y="1477303"/>
          <a:ext cx="2938849" cy="2733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af 10">
            <a:extLst>
              <a:ext uri="{FF2B5EF4-FFF2-40B4-BE49-F238E27FC236}">
                <a16:creationId xmlns:a16="http://schemas.microsoft.com/office/drawing/2014/main" id="{05FFDBB2-4211-4DB6-ABC8-CB9AB3907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6060028"/>
              </p:ext>
            </p:extLst>
          </p:nvPr>
        </p:nvGraphicFramePr>
        <p:xfrm>
          <a:off x="6041425" y="1499842"/>
          <a:ext cx="3001907" cy="271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7DD7C861-9958-431E-8DD2-19AC435C63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3890156"/>
              </p:ext>
            </p:extLst>
          </p:nvPr>
        </p:nvGraphicFramePr>
        <p:xfrm>
          <a:off x="233543" y="4210770"/>
          <a:ext cx="2869033" cy="2647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7DD0A396-EFC5-45FB-A701-F9F679AF2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7074445"/>
              </p:ext>
            </p:extLst>
          </p:nvPr>
        </p:nvGraphicFramePr>
        <p:xfrm>
          <a:off x="3102576" y="4211937"/>
          <a:ext cx="2938849" cy="2646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af 11">
            <a:extLst>
              <a:ext uri="{FF2B5EF4-FFF2-40B4-BE49-F238E27FC236}">
                <a16:creationId xmlns:a16="http://schemas.microsoft.com/office/drawing/2014/main" id="{05FFDBB2-4211-4DB6-ABC8-CB9AB3907C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581505"/>
              </p:ext>
            </p:extLst>
          </p:nvPr>
        </p:nvGraphicFramePr>
        <p:xfrm>
          <a:off x="6041425" y="4157157"/>
          <a:ext cx="3052241" cy="2700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92048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78C367A-734B-924C-7A90-E35067163969}"/>
              </a:ext>
            </a:extLst>
          </p:cNvPr>
          <p:cNvGraphicFramePr>
            <a:graphicFrameLocks noGrp="1"/>
          </p:cNvGraphicFramePr>
          <p:nvPr>
            <p:ph type="tbl" sz="quarter" idx="16"/>
            <p:extLst>
              <p:ext uri="{D42A27DB-BD31-4B8C-83A1-F6EECF244321}">
                <p14:modId xmlns:p14="http://schemas.microsoft.com/office/powerpoint/2010/main" val="3592823662"/>
              </p:ext>
            </p:extLst>
          </p:nvPr>
        </p:nvGraphicFramePr>
        <p:xfrm>
          <a:off x="1084896" y="3885734"/>
          <a:ext cx="7001077" cy="23179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404000">
                  <a:extLst>
                    <a:ext uri="{9D8B030D-6E8A-4147-A177-3AD203B41FA5}">
                      <a16:colId xmlns:a16="http://schemas.microsoft.com/office/drawing/2014/main" val="1167982203"/>
                    </a:ext>
                  </a:extLst>
                </a:gridCol>
                <a:gridCol w="2520000">
                  <a:extLst>
                    <a:ext uri="{9D8B030D-6E8A-4147-A177-3AD203B41FA5}">
                      <a16:colId xmlns:a16="http://schemas.microsoft.com/office/drawing/2014/main" val="3759728905"/>
                    </a:ext>
                  </a:extLst>
                </a:gridCol>
                <a:gridCol w="3077077">
                  <a:extLst>
                    <a:ext uri="{9D8B030D-6E8A-4147-A177-3AD203B41FA5}">
                      <a16:colId xmlns:a16="http://schemas.microsoft.com/office/drawing/2014/main" val="2260292410"/>
                    </a:ext>
                  </a:extLst>
                </a:gridCol>
              </a:tblGrid>
              <a:tr h="331132">
                <a:tc>
                  <a:txBody>
                    <a:bodyPr/>
                    <a:lstStyle/>
                    <a:p>
                      <a:r>
                        <a:rPr lang="en-GB" sz="1400" dirty="0"/>
                        <a:t>Sources</a:t>
                      </a:r>
                      <a:endParaRPr lang="sk-SK" sz="1400" dirty="0"/>
                    </a:p>
                  </a:txBody>
                  <a:tcPr marL="54000" marR="54000" marT="43843" marB="438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/>
                        <a:t>History</a:t>
                      </a:r>
                      <a:r>
                        <a:rPr lang="sk-SK" sz="1400" dirty="0"/>
                        <a:t> (</a:t>
                      </a:r>
                      <a:r>
                        <a:rPr lang="sk-SK" sz="1400" dirty="0" err="1"/>
                        <a:t>before</a:t>
                      </a:r>
                      <a:r>
                        <a:rPr lang="sk-SK" sz="1400" dirty="0"/>
                        <a:t> 3/2023)</a:t>
                      </a:r>
                    </a:p>
                  </a:txBody>
                  <a:tcPr marL="54000" marR="54000" marT="43843" marB="4384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/>
                        <a:t>Forecast</a:t>
                      </a:r>
                      <a:r>
                        <a:rPr lang="sk-SK" sz="1400" dirty="0"/>
                        <a:t> </a:t>
                      </a:r>
                      <a:r>
                        <a:rPr lang="sk-SK" sz="1400" dirty="0" err="1"/>
                        <a:t>assumptions</a:t>
                      </a:r>
                      <a:r>
                        <a:rPr lang="sk-SK" sz="1400" dirty="0"/>
                        <a:t> (</a:t>
                      </a:r>
                      <a:r>
                        <a:rPr lang="en-GB" sz="1400" dirty="0"/>
                        <a:t>3-12/2023</a:t>
                      </a:r>
                      <a:r>
                        <a:rPr lang="sk-SK" sz="1400" dirty="0"/>
                        <a:t>)</a:t>
                      </a:r>
                    </a:p>
                  </a:txBody>
                  <a:tcPr marL="54000" marR="54000" marT="43843" marB="43843"/>
                </a:tc>
                <a:extLst>
                  <a:ext uri="{0D108BD9-81ED-4DB2-BD59-A6C34878D82A}">
                    <a16:rowId xmlns:a16="http://schemas.microsoft.com/office/drawing/2014/main" val="415172898"/>
                  </a:ext>
                </a:extLst>
              </a:tr>
              <a:tr h="331132">
                <a:tc>
                  <a:txBody>
                    <a:bodyPr/>
                    <a:lstStyle/>
                    <a:p>
                      <a:r>
                        <a:rPr lang="en-GB" sz="1400" dirty="0"/>
                        <a:t>Demand</a:t>
                      </a:r>
                      <a:endParaRPr lang="sk-SK" sz="1400" dirty="0"/>
                    </a:p>
                  </a:txBody>
                  <a:tcPr marL="72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Eurostat</a:t>
                      </a:r>
                      <a:r>
                        <a:rPr lang="sk-SK" sz="1400" dirty="0"/>
                        <a:t> (</a:t>
                      </a:r>
                      <a:r>
                        <a:rPr lang="sk-SK" sz="1400" dirty="0" err="1"/>
                        <a:t>until</a:t>
                      </a:r>
                      <a:r>
                        <a:rPr lang="sk-SK" sz="1400" dirty="0"/>
                        <a:t> 12/2022)</a:t>
                      </a:r>
                      <a:endParaRPr lang="en-GB" sz="1400" dirty="0"/>
                    </a:p>
                  </a:txBody>
                  <a:tcPr marL="54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5/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</a:rPr>
                        <a:t>/15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</a:rPr>
                        <a:t>% </a:t>
                      </a:r>
                      <a:r>
                        <a:rPr lang="sk-SK" sz="1400" dirty="0" err="1">
                          <a:solidFill>
                            <a:schemeClr val="tx1"/>
                          </a:solidFill>
                        </a:rPr>
                        <a:t>reduction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sk-SK" sz="1400" dirty="0" err="1"/>
                        <a:t>vs</a:t>
                      </a:r>
                      <a:r>
                        <a:rPr lang="sk-SK" sz="1400" dirty="0"/>
                        <a:t> 2017-21</a:t>
                      </a:r>
                    </a:p>
                  </a:txBody>
                  <a:tcPr marL="54000" marR="54000" marT="43843" marB="43843" anchor="ctr"/>
                </a:tc>
                <a:extLst>
                  <a:ext uri="{0D108BD9-81ED-4DB2-BD59-A6C34878D82A}">
                    <a16:rowId xmlns:a16="http://schemas.microsoft.com/office/drawing/2014/main" val="3930053328"/>
                  </a:ext>
                </a:extLst>
              </a:tr>
              <a:tr h="331132">
                <a:tc>
                  <a:txBody>
                    <a:bodyPr/>
                    <a:lstStyle/>
                    <a:p>
                      <a:r>
                        <a:rPr lang="en-GB" sz="1400" dirty="0"/>
                        <a:t>Flows</a:t>
                      </a:r>
                      <a:endParaRPr lang="sk-SK" sz="1400" dirty="0"/>
                    </a:p>
                  </a:txBody>
                  <a:tcPr marL="72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ENTSOG, Eustream</a:t>
                      </a:r>
                    </a:p>
                  </a:txBody>
                  <a:tcPr marL="54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RU </a:t>
                      </a:r>
                      <a:r>
                        <a:rPr lang="sk-SK" sz="1400" dirty="0" err="1"/>
                        <a:t>flows</a:t>
                      </a:r>
                      <a:r>
                        <a:rPr lang="sk-SK" sz="1400" dirty="0"/>
                        <a:t> as YTD, </a:t>
                      </a:r>
                      <a:r>
                        <a:rPr lang="sk-SK" sz="1400" dirty="0" err="1"/>
                        <a:t>others</a:t>
                      </a:r>
                      <a:r>
                        <a:rPr lang="sk-SK" sz="1400" dirty="0"/>
                        <a:t> as 2022</a:t>
                      </a:r>
                    </a:p>
                  </a:txBody>
                  <a:tcPr marL="54000" marR="54000" marT="43843" marB="43843" anchor="ctr"/>
                </a:tc>
                <a:extLst>
                  <a:ext uri="{0D108BD9-81ED-4DB2-BD59-A6C34878D82A}">
                    <a16:rowId xmlns:a16="http://schemas.microsoft.com/office/drawing/2014/main" val="523112445"/>
                  </a:ext>
                </a:extLst>
              </a:tr>
              <a:tr h="331132">
                <a:tc>
                  <a:txBody>
                    <a:bodyPr/>
                    <a:lstStyle/>
                    <a:p>
                      <a:r>
                        <a:rPr lang="en-GB" sz="1400" dirty="0"/>
                        <a:t>LNG</a:t>
                      </a:r>
                      <a:endParaRPr lang="sk-SK" sz="1400" dirty="0"/>
                    </a:p>
                  </a:txBody>
                  <a:tcPr marL="72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GIE</a:t>
                      </a:r>
                    </a:p>
                  </a:txBody>
                  <a:tcPr marL="54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2022 plus 0-10bcm y-o-y (IEA, </a:t>
                      </a:r>
                      <a:r>
                        <a:rPr lang="sk-SK" sz="1400" dirty="0">
                          <a:solidFill>
                            <a:schemeClr val="tx1"/>
                          </a:solidFill>
                        </a:rPr>
                        <a:t>Shell</a:t>
                      </a:r>
                      <a:r>
                        <a:rPr lang="sk-SK" sz="1400" dirty="0"/>
                        <a:t>)</a:t>
                      </a:r>
                    </a:p>
                  </a:txBody>
                  <a:tcPr marL="54000" marR="54000" marT="43843" marB="43843" anchor="ctr"/>
                </a:tc>
                <a:extLst>
                  <a:ext uri="{0D108BD9-81ED-4DB2-BD59-A6C34878D82A}">
                    <a16:rowId xmlns:a16="http://schemas.microsoft.com/office/drawing/2014/main" val="2083892809"/>
                  </a:ext>
                </a:extLst>
              </a:tr>
              <a:tr h="331132">
                <a:tc>
                  <a:txBody>
                    <a:bodyPr/>
                    <a:lstStyle/>
                    <a:p>
                      <a:r>
                        <a:rPr lang="en-GB" sz="1400" dirty="0"/>
                        <a:t>Production</a:t>
                      </a:r>
                      <a:endParaRPr lang="sk-SK" sz="1400" dirty="0"/>
                    </a:p>
                  </a:txBody>
                  <a:tcPr marL="72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Eurostat</a:t>
                      </a:r>
                      <a:r>
                        <a:rPr lang="sk-SK" sz="1400" dirty="0"/>
                        <a:t> (</a:t>
                      </a:r>
                      <a:r>
                        <a:rPr lang="sk-SK" sz="1400" dirty="0" err="1"/>
                        <a:t>until</a:t>
                      </a:r>
                      <a:r>
                        <a:rPr lang="sk-SK" sz="1400" dirty="0"/>
                        <a:t> 12/2022)</a:t>
                      </a:r>
                    </a:p>
                  </a:txBody>
                  <a:tcPr marL="54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2022 </a:t>
                      </a:r>
                      <a:r>
                        <a:rPr lang="sk-SK" sz="1400" dirty="0" err="1"/>
                        <a:t>minus</a:t>
                      </a:r>
                      <a:r>
                        <a:rPr lang="sk-SK" sz="1400" dirty="0"/>
                        <a:t> 5bcm y-o-y (UK, NL) </a:t>
                      </a:r>
                    </a:p>
                  </a:txBody>
                  <a:tcPr marL="54000" marR="54000" marT="43843" marB="43843" anchor="ctr"/>
                </a:tc>
                <a:extLst>
                  <a:ext uri="{0D108BD9-81ED-4DB2-BD59-A6C34878D82A}">
                    <a16:rowId xmlns:a16="http://schemas.microsoft.com/office/drawing/2014/main" val="2995394404"/>
                  </a:ext>
                </a:extLst>
              </a:tr>
              <a:tr h="331132">
                <a:tc>
                  <a:txBody>
                    <a:bodyPr/>
                    <a:lstStyle/>
                    <a:p>
                      <a:r>
                        <a:rPr lang="en-GB" sz="1400" dirty="0"/>
                        <a:t>Storage inj.</a:t>
                      </a:r>
                      <a:endParaRPr lang="sk-SK" sz="1400" dirty="0"/>
                    </a:p>
                  </a:txBody>
                  <a:tcPr marL="72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GIE</a:t>
                      </a:r>
                      <a:endParaRPr lang="sk-SK" sz="1400" dirty="0"/>
                    </a:p>
                  </a:txBody>
                  <a:tcPr marL="54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 err="1"/>
                        <a:t>Residual</a:t>
                      </a:r>
                      <a:endParaRPr lang="sk-SK" sz="1400" dirty="0"/>
                    </a:p>
                  </a:txBody>
                  <a:tcPr marL="54000" marR="54000" marT="43843" marB="43843" anchor="ctr"/>
                </a:tc>
                <a:extLst>
                  <a:ext uri="{0D108BD9-81ED-4DB2-BD59-A6C34878D82A}">
                    <a16:rowId xmlns:a16="http://schemas.microsoft.com/office/drawing/2014/main" val="1897015456"/>
                  </a:ext>
                </a:extLst>
              </a:tr>
              <a:tr h="331132">
                <a:tc>
                  <a:txBody>
                    <a:bodyPr/>
                    <a:lstStyle/>
                    <a:p>
                      <a:r>
                        <a:rPr lang="sk-SK" sz="1200" i="1" dirty="0"/>
                        <a:t>(Im)b</a:t>
                      </a:r>
                      <a:r>
                        <a:rPr lang="en-GB" sz="1200" i="1" dirty="0" err="1"/>
                        <a:t>alance</a:t>
                      </a:r>
                      <a:endParaRPr lang="sk-SK" sz="1200" i="1" dirty="0"/>
                    </a:p>
                  </a:txBody>
                  <a:tcPr marL="72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i="1" dirty="0"/>
                        <a:t>R</a:t>
                      </a:r>
                      <a:r>
                        <a:rPr lang="en-GB" sz="1200" i="1" dirty="0" err="1"/>
                        <a:t>esidual</a:t>
                      </a:r>
                      <a:r>
                        <a:rPr lang="en-GB" sz="1200" i="1" dirty="0"/>
                        <a:t> = </a:t>
                      </a:r>
                      <a:r>
                        <a:rPr lang="en-GB" sz="1200" i="1" dirty="0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sk-SK" sz="1200" i="1" dirty="0">
                          <a:solidFill>
                            <a:srgbClr val="FF0000"/>
                          </a:solidFill>
                        </a:rPr>
                        <a:t>.1</a:t>
                      </a:r>
                      <a:r>
                        <a:rPr lang="en-GB" sz="1200" i="1" dirty="0"/>
                        <a:t> </a:t>
                      </a:r>
                      <a:r>
                        <a:rPr lang="sk-SK" sz="1200" i="1" dirty="0"/>
                        <a:t>% (model </a:t>
                      </a:r>
                      <a:r>
                        <a:rPr lang="sk-SK" sz="1200" i="1" dirty="0" err="1"/>
                        <a:t>validation</a:t>
                      </a:r>
                      <a:r>
                        <a:rPr lang="sk-SK" sz="1200" i="1" dirty="0"/>
                        <a:t>)</a:t>
                      </a:r>
                    </a:p>
                  </a:txBody>
                  <a:tcPr marL="54000" marR="54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i="1" dirty="0"/>
                        <a:t>0</a:t>
                      </a:r>
                    </a:p>
                  </a:txBody>
                  <a:tcPr marL="54000" marR="54000" marT="43843" marB="43843" anchor="ctr"/>
                </a:tc>
                <a:extLst>
                  <a:ext uri="{0D108BD9-81ED-4DB2-BD59-A6C34878D82A}">
                    <a16:rowId xmlns:a16="http://schemas.microsoft.com/office/drawing/2014/main" val="2955782142"/>
                  </a:ext>
                </a:extLst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k-SK" dirty="0"/>
              <a:t>OUR APPROACH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7" name="Plus Sign 6">
            <a:extLst>
              <a:ext uri="{FF2B5EF4-FFF2-40B4-BE49-F238E27FC236}">
                <a16:creationId xmlns:a16="http://schemas.microsoft.com/office/drawing/2014/main" id="{18F030DC-EB45-0385-9A98-5CB6B6A9DA6A}"/>
              </a:ext>
            </a:extLst>
          </p:cNvPr>
          <p:cNvSpPr/>
          <p:nvPr/>
        </p:nvSpPr>
        <p:spPr>
          <a:xfrm>
            <a:off x="729473" y="4588796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Minus Sign 7">
            <a:extLst>
              <a:ext uri="{FF2B5EF4-FFF2-40B4-BE49-F238E27FC236}">
                <a16:creationId xmlns:a16="http://schemas.microsoft.com/office/drawing/2014/main" id="{8F317EB3-8874-B1B3-12C8-740BB63EB2BB}"/>
              </a:ext>
            </a:extLst>
          </p:cNvPr>
          <p:cNvSpPr/>
          <p:nvPr/>
        </p:nvSpPr>
        <p:spPr>
          <a:xfrm>
            <a:off x="729473" y="4252741"/>
            <a:ext cx="252000" cy="252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Plus Sign 8">
            <a:extLst>
              <a:ext uri="{FF2B5EF4-FFF2-40B4-BE49-F238E27FC236}">
                <a16:creationId xmlns:a16="http://schemas.microsoft.com/office/drawing/2014/main" id="{3489A339-1AD6-CDEB-2570-6437FFB9DE8D}"/>
              </a:ext>
            </a:extLst>
          </p:cNvPr>
          <p:cNvSpPr/>
          <p:nvPr/>
        </p:nvSpPr>
        <p:spPr>
          <a:xfrm>
            <a:off x="729473" y="4930861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Plus Sign 9">
            <a:extLst>
              <a:ext uri="{FF2B5EF4-FFF2-40B4-BE49-F238E27FC236}">
                <a16:creationId xmlns:a16="http://schemas.microsoft.com/office/drawing/2014/main" id="{2E66DE64-D3EC-7F69-AD3F-E7803686F3F5}"/>
              </a:ext>
            </a:extLst>
          </p:cNvPr>
          <p:cNvSpPr/>
          <p:nvPr/>
        </p:nvSpPr>
        <p:spPr>
          <a:xfrm>
            <a:off x="729473" y="5259620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Equals 10">
            <a:extLst>
              <a:ext uri="{FF2B5EF4-FFF2-40B4-BE49-F238E27FC236}">
                <a16:creationId xmlns:a16="http://schemas.microsoft.com/office/drawing/2014/main" id="{96C5C549-7773-8E86-C6FF-A885951F26D7}"/>
              </a:ext>
            </a:extLst>
          </p:cNvPr>
          <p:cNvSpPr/>
          <p:nvPr/>
        </p:nvSpPr>
        <p:spPr>
          <a:xfrm>
            <a:off x="729473" y="5918771"/>
            <a:ext cx="252000" cy="25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2" name="Zástupný symbol pro text 1">
            <a:extLst>
              <a:ext uri="{FF2B5EF4-FFF2-40B4-BE49-F238E27FC236}">
                <a16:creationId xmlns:a16="http://schemas.microsoft.com/office/drawing/2014/main" id="{387196B3-5DB4-F3F8-5BF5-8EEC0E975154}"/>
              </a:ext>
            </a:extLst>
          </p:cNvPr>
          <p:cNvSpPr txBox="1">
            <a:spLocks/>
          </p:cNvSpPr>
          <p:nvPr/>
        </p:nvSpPr>
        <p:spPr>
          <a:xfrm>
            <a:off x="502969" y="1629409"/>
            <a:ext cx="4654762" cy="183127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dirty="0"/>
              <a:t>The m</a:t>
            </a:r>
            <a:r>
              <a:rPr lang="sk-SK" dirty="0"/>
              <a:t>odel </a:t>
            </a:r>
            <a:r>
              <a:rPr lang="sk-SK" dirty="0" err="1"/>
              <a:t>focuses</a:t>
            </a:r>
            <a:r>
              <a:rPr lang="sk-SK" dirty="0"/>
              <a:t> on </a:t>
            </a:r>
            <a:r>
              <a:rPr lang="sk-SK" dirty="0" err="1"/>
              <a:t>Europe</a:t>
            </a:r>
            <a:r>
              <a:rPr lang="sk-SK" dirty="0"/>
              <a:t> as </a:t>
            </a:r>
            <a:r>
              <a:rPr lang="sk-SK" dirty="0" err="1"/>
              <a:t>depicted</a:t>
            </a:r>
            <a:r>
              <a:rPr lang="sk-SK" dirty="0"/>
              <a:t> on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map</a:t>
            </a:r>
            <a:endParaRPr lang="sk-SK" dirty="0"/>
          </a:p>
          <a:p>
            <a:pPr algn="just"/>
            <a:r>
              <a:rPr lang="sk-SK" dirty="0" err="1"/>
              <a:t>Starting</a:t>
            </a:r>
            <a:r>
              <a:rPr lang="sk-SK" dirty="0"/>
              <a:t> point: </a:t>
            </a:r>
            <a:r>
              <a:rPr lang="sk-SK" dirty="0" err="1"/>
              <a:t>gas</a:t>
            </a:r>
            <a:r>
              <a:rPr lang="sk-SK" dirty="0"/>
              <a:t> </a:t>
            </a:r>
            <a:r>
              <a:rPr lang="sk-SK" dirty="0" err="1"/>
              <a:t>storages</a:t>
            </a:r>
            <a:r>
              <a:rPr lang="sk-SK" dirty="0"/>
              <a:t> as of </a:t>
            </a:r>
            <a:r>
              <a:rPr lang="en-GB" dirty="0"/>
              <a:t>1</a:t>
            </a:r>
            <a:r>
              <a:rPr lang="sk-SK" dirty="0"/>
              <a:t> </a:t>
            </a:r>
            <a:r>
              <a:rPr lang="en-GB" dirty="0"/>
              <a:t>Apr</a:t>
            </a:r>
            <a:r>
              <a:rPr lang="sk-SK"/>
              <a:t> 2023</a:t>
            </a:r>
            <a:endParaRPr lang="sk-SK" dirty="0"/>
          </a:p>
          <a:p>
            <a:pPr algn="just"/>
            <a:r>
              <a:rPr lang="en-US" dirty="0"/>
              <a:t>Demand</a:t>
            </a:r>
            <a:r>
              <a:rPr lang="sk-SK" dirty="0"/>
              <a:t> </a:t>
            </a:r>
            <a:r>
              <a:rPr lang="sk-SK" dirty="0" err="1"/>
              <a:t>is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most </a:t>
            </a:r>
            <a:r>
              <a:rPr lang="sk-SK" dirty="0" err="1"/>
              <a:t>uncertain</a:t>
            </a:r>
            <a:r>
              <a:rPr lang="sk-SK" dirty="0"/>
              <a:t> parameter </a:t>
            </a:r>
            <a:r>
              <a:rPr lang="sk-SK" dirty="0" err="1"/>
              <a:t>especially</a:t>
            </a:r>
            <a:r>
              <a:rPr lang="sk-SK" dirty="0"/>
              <a:t> in </a:t>
            </a:r>
            <a:r>
              <a:rPr lang="sk-SK" dirty="0" err="1"/>
              <a:t>connection</a:t>
            </a:r>
            <a:r>
              <a:rPr lang="sk-SK" dirty="0"/>
              <a:t>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sk-SK" dirty="0" err="1"/>
              <a:t>development</a:t>
            </a:r>
            <a:r>
              <a:rPr lang="sk-SK" dirty="0"/>
              <a:t> of </a:t>
            </a:r>
            <a:r>
              <a:rPr lang="sk-SK" dirty="0" err="1"/>
              <a:t>gas</a:t>
            </a:r>
            <a:r>
              <a:rPr lang="sk-SK" dirty="0"/>
              <a:t> </a:t>
            </a:r>
            <a:r>
              <a:rPr lang="sk-SK" dirty="0" err="1"/>
              <a:t>prices</a:t>
            </a:r>
            <a:endParaRPr lang="sk-SK" dirty="0"/>
          </a:p>
          <a:p>
            <a:pPr algn="just"/>
            <a:r>
              <a:rPr lang="sk-SK" dirty="0"/>
              <a:t>LNG </a:t>
            </a:r>
            <a:r>
              <a:rPr lang="sk-SK" dirty="0" err="1"/>
              <a:t>imports</a:t>
            </a:r>
            <a:r>
              <a:rPr lang="sk-SK" dirty="0"/>
              <a:t> as </a:t>
            </a:r>
            <a:r>
              <a:rPr lang="sk-SK" dirty="0" err="1"/>
              <a:t>secondary</a:t>
            </a:r>
            <a:r>
              <a:rPr lang="sk-SK" dirty="0"/>
              <a:t> </a:t>
            </a:r>
            <a:r>
              <a:rPr lang="en-GB" dirty="0"/>
              <a:t>parameter in sensitivity analysis</a:t>
            </a:r>
            <a:endParaRPr lang="sk-SK" dirty="0"/>
          </a:p>
        </p:txBody>
      </p:sp>
      <p:sp>
        <p:nvSpPr>
          <p:cNvPr id="2" name="Plus Sign 1">
            <a:extLst>
              <a:ext uri="{FF2B5EF4-FFF2-40B4-BE49-F238E27FC236}">
                <a16:creationId xmlns:a16="http://schemas.microsoft.com/office/drawing/2014/main" id="{C0D7308E-C90F-0409-E41A-4D19CDDC5A11}"/>
              </a:ext>
            </a:extLst>
          </p:cNvPr>
          <p:cNvSpPr/>
          <p:nvPr/>
        </p:nvSpPr>
        <p:spPr>
          <a:xfrm>
            <a:off x="8146593" y="4588796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4" name="Minus Sign 13">
            <a:extLst>
              <a:ext uri="{FF2B5EF4-FFF2-40B4-BE49-F238E27FC236}">
                <a16:creationId xmlns:a16="http://schemas.microsoft.com/office/drawing/2014/main" id="{48DF8E5D-75B8-5421-5AB1-CDABB95CB6E8}"/>
              </a:ext>
            </a:extLst>
          </p:cNvPr>
          <p:cNvSpPr/>
          <p:nvPr/>
        </p:nvSpPr>
        <p:spPr>
          <a:xfrm>
            <a:off x="8146593" y="4252741"/>
            <a:ext cx="252000" cy="252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Plus Sign 14">
            <a:extLst>
              <a:ext uri="{FF2B5EF4-FFF2-40B4-BE49-F238E27FC236}">
                <a16:creationId xmlns:a16="http://schemas.microsoft.com/office/drawing/2014/main" id="{1FA5FDAF-6572-6778-46A1-3E36044C2B2F}"/>
              </a:ext>
            </a:extLst>
          </p:cNvPr>
          <p:cNvSpPr/>
          <p:nvPr/>
        </p:nvSpPr>
        <p:spPr>
          <a:xfrm>
            <a:off x="8146593" y="4930861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Plus Sign 15">
            <a:extLst>
              <a:ext uri="{FF2B5EF4-FFF2-40B4-BE49-F238E27FC236}">
                <a16:creationId xmlns:a16="http://schemas.microsoft.com/office/drawing/2014/main" id="{2D36A050-7C12-5D70-E619-1BF50ED0B111}"/>
              </a:ext>
            </a:extLst>
          </p:cNvPr>
          <p:cNvSpPr/>
          <p:nvPr/>
        </p:nvSpPr>
        <p:spPr>
          <a:xfrm>
            <a:off x="8146593" y="5259620"/>
            <a:ext cx="252000" cy="2520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Equals 16">
            <a:extLst>
              <a:ext uri="{FF2B5EF4-FFF2-40B4-BE49-F238E27FC236}">
                <a16:creationId xmlns:a16="http://schemas.microsoft.com/office/drawing/2014/main" id="{0A252577-0A32-44B6-A7FF-CE8319DF81F9}"/>
              </a:ext>
            </a:extLst>
          </p:cNvPr>
          <p:cNvSpPr/>
          <p:nvPr/>
        </p:nvSpPr>
        <p:spPr>
          <a:xfrm>
            <a:off x="8146593" y="5596576"/>
            <a:ext cx="252000" cy="2520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8" name="Minus Sign 17">
            <a:extLst>
              <a:ext uri="{FF2B5EF4-FFF2-40B4-BE49-F238E27FC236}">
                <a16:creationId xmlns:a16="http://schemas.microsoft.com/office/drawing/2014/main" id="{CAFF9763-64A1-12D1-3D74-581863838C54}"/>
              </a:ext>
            </a:extLst>
          </p:cNvPr>
          <p:cNvSpPr/>
          <p:nvPr/>
        </p:nvSpPr>
        <p:spPr>
          <a:xfrm>
            <a:off x="729473" y="5570390"/>
            <a:ext cx="252000" cy="2520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20" name="Obrázok 19">
            <a:extLst>
              <a:ext uri="{FF2B5EF4-FFF2-40B4-BE49-F238E27FC236}">
                <a16:creationId xmlns:a16="http://schemas.microsoft.com/office/drawing/2014/main" id="{1755981A-E952-0318-358B-1F682702B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31" y="490538"/>
            <a:ext cx="3270307" cy="327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87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5819762" y="1384916"/>
            <a:ext cx="3013845" cy="5586145"/>
          </a:xfrm>
        </p:spPr>
        <p:txBody>
          <a:bodyPr lIns="0" rIns="0"/>
          <a:lstStyle/>
          <a:p>
            <a:pPr marL="180000" indent="-180000"/>
            <a:r>
              <a:rPr lang="en-GB" sz="1300" dirty="0"/>
              <a:t>EU target: 15</a:t>
            </a:r>
            <a:r>
              <a:rPr lang="sk-SK" sz="1300" dirty="0"/>
              <a:t>% </a:t>
            </a:r>
            <a:r>
              <a:rPr lang="sk-SK" sz="1300" dirty="0" err="1"/>
              <a:t>consumption</a:t>
            </a:r>
            <a:r>
              <a:rPr lang="sk-SK" sz="1300" dirty="0"/>
              <a:t> </a:t>
            </a:r>
            <a:r>
              <a:rPr lang="sk-SK" sz="1300" dirty="0" err="1"/>
              <a:t>reduction</a:t>
            </a:r>
            <a:r>
              <a:rPr lang="sk-SK" sz="1300" dirty="0"/>
              <a:t> </a:t>
            </a:r>
            <a:r>
              <a:rPr lang="sk-SK" sz="1300" dirty="0" err="1"/>
              <a:t>vs</a:t>
            </a:r>
            <a:r>
              <a:rPr lang="sk-SK" sz="1300" dirty="0"/>
              <a:t>. 2017-2021 </a:t>
            </a:r>
            <a:r>
              <a:rPr lang="sk-SK" sz="1300" dirty="0" err="1"/>
              <a:t>avg</a:t>
            </a:r>
            <a:r>
              <a:rPr lang="sk-SK" sz="1300" dirty="0"/>
              <a:t>. </a:t>
            </a:r>
            <a:r>
              <a:rPr lang="sk-SK" sz="1300" dirty="0" err="1"/>
              <a:t>for</a:t>
            </a:r>
            <a:r>
              <a:rPr lang="sk-SK" sz="1300" dirty="0"/>
              <a:t> Aug22-Mar23</a:t>
            </a:r>
          </a:p>
          <a:p>
            <a:pPr marL="180000" indent="-180000"/>
            <a:r>
              <a:rPr lang="en-GB" sz="1300" dirty="0"/>
              <a:t>For countries within our scope</a:t>
            </a:r>
            <a:r>
              <a:rPr lang="sk-SK" sz="1300" dirty="0"/>
              <a:t> 18% </a:t>
            </a:r>
            <a:r>
              <a:rPr lang="sk-SK" sz="1300" dirty="0" err="1"/>
              <a:t>reduction</a:t>
            </a:r>
            <a:r>
              <a:rPr lang="sk-SK" sz="1300" dirty="0"/>
              <a:t> has </a:t>
            </a:r>
            <a:r>
              <a:rPr lang="sk-SK" sz="1300" dirty="0" err="1"/>
              <a:t>been</a:t>
            </a:r>
            <a:r>
              <a:rPr lang="sk-SK" sz="1300" dirty="0"/>
              <a:t> </a:t>
            </a:r>
            <a:r>
              <a:rPr lang="en-GB" sz="1300" dirty="0"/>
              <a:t>made for Aug22-Feb23 (and 1</a:t>
            </a:r>
            <a:r>
              <a:rPr lang="sk-SK" sz="1300" dirty="0"/>
              <a:t>1% </a:t>
            </a:r>
            <a:r>
              <a:rPr lang="sk-SK" sz="1300" dirty="0" err="1"/>
              <a:t>for</a:t>
            </a:r>
            <a:r>
              <a:rPr lang="sk-SK" sz="1300" dirty="0"/>
              <a:t> 2022</a:t>
            </a:r>
            <a:r>
              <a:rPr lang="en-GB" sz="1300" dirty="0"/>
              <a:t>), partly due to favourable weather</a:t>
            </a:r>
            <a:endParaRPr lang="sk-SK" sz="1300" dirty="0"/>
          </a:p>
          <a:p>
            <a:pPr marL="180000" indent="-180000"/>
            <a:r>
              <a:rPr lang="en-GB" sz="1300" dirty="0"/>
              <a:t>Reduction </a:t>
            </a:r>
            <a:r>
              <a:rPr lang="en-GB" sz="1300" dirty="0" err="1"/>
              <a:t>differe</a:t>
            </a:r>
            <a:r>
              <a:rPr lang="sk-SK" sz="1300" dirty="0"/>
              <a:t>d</a:t>
            </a:r>
            <a:r>
              <a:rPr lang="en-GB" sz="1300" dirty="0"/>
              <a:t> by segments. Split of 13</a:t>
            </a:r>
            <a:r>
              <a:rPr lang="sk-SK" sz="1300" dirty="0"/>
              <a:t>% </a:t>
            </a:r>
            <a:r>
              <a:rPr lang="sk-SK" sz="1300" dirty="0" err="1"/>
              <a:t>reduction</a:t>
            </a:r>
            <a:r>
              <a:rPr lang="sk-SK" sz="1300" dirty="0"/>
              <a:t> </a:t>
            </a:r>
            <a:r>
              <a:rPr lang="en-GB" sz="1300" dirty="0"/>
              <a:t>2022 vs 2021</a:t>
            </a:r>
            <a:r>
              <a:rPr lang="sk-SK" sz="1300" dirty="0"/>
              <a:t> </a:t>
            </a:r>
            <a:r>
              <a:rPr lang="sk-SK" sz="1200" i="1" dirty="0"/>
              <a:t>(‘OECD </a:t>
            </a:r>
            <a:r>
              <a:rPr lang="sk-SK" sz="1200" i="1" dirty="0" err="1"/>
              <a:t>Europe</a:t>
            </a:r>
            <a:r>
              <a:rPr lang="sk-SK" sz="1200" i="1" dirty="0"/>
              <a:t>‘</a:t>
            </a:r>
            <a:r>
              <a:rPr lang="en-GB" sz="1200" i="1" dirty="0"/>
              <a:t> - IEA</a:t>
            </a:r>
            <a:r>
              <a:rPr lang="sk-SK" sz="1200" i="1" dirty="0"/>
              <a:t>)</a:t>
            </a:r>
            <a:r>
              <a:rPr lang="en-GB" sz="1300" dirty="0"/>
              <a:t>:</a:t>
            </a:r>
          </a:p>
          <a:p>
            <a:pPr lvl="1"/>
            <a:r>
              <a:rPr lang="sk-SK" sz="1300" dirty="0" err="1"/>
              <a:t>Households</a:t>
            </a:r>
            <a:r>
              <a:rPr lang="sk-SK" sz="1300" dirty="0"/>
              <a:t> 15%</a:t>
            </a:r>
            <a:r>
              <a:rPr lang="en-GB" sz="1300" dirty="0"/>
              <a:t> (~190 </a:t>
            </a:r>
            <a:r>
              <a:rPr lang="en-GB" sz="1300" dirty="0" err="1"/>
              <a:t>bcm</a:t>
            </a:r>
            <a:r>
              <a:rPr lang="sk-SK" sz="1300" dirty="0"/>
              <a:t>)</a:t>
            </a:r>
          </a:p>
          <a:p>
            <a:pPr lvl="1"/>
            <a:r>
              <a:rPr lang="sk-SK" sz="1300" dirty="0"/>
              <a:t>Industry 20%</a:t>
            </a:r>
            <a:r>
              <a:rPr lang="sk-SK" sz="1300" dirty="0">
                <a:solidFill>
                  <a:srgbClr val="FF0000"/>
                </a:solidFill>
              </a:rPr>
              <a:t> </a:t>
            </a:r>
            <a:r>
              <a:rPr lang="en-GB" sz="1300" dirty="0"/>
              <a:t>(~180</a:t>
            </a:r>
            <a:r>
              <a:rPr lang="sk-SK" sz="13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sk-SK" sz="1300" dirty="0" err="1"/>
              <a:t>bcm</a:t>
            </a:r>
            <a:r>
              <a:rPr lang="sk-SK" sz="1300" dirty="0"/>
              <a:t>)</a:t>
            </a:r>
          </a:p>
          <a:p>
            <a:pPr lvl="1"/>
            <a:r>
              <a:rPr lang="sk-SK" sz="1300" dirty="0"/>
              <a:t>Gas to </a:t>
            </a:r>
            <a:r>
              <a:rPr lang="sk-SK" sz="1300" dirty="0" err="1"/>
              <a:t>Power</a:t>
            </a:r>
            <a:r>
              <a:rPr lang="sk-SK" sz="1300" dirty="0"/>
              <a:t> 4%</a:t>
            </a:r>
            <a:r>
              <a:rPr lang="sk-SK" sz="1300" dirty="0">
                <a:solidFill>
                  <a:srgbClr val="FF0000"/>
                </a:solidFill>
              </a:rPr>
              <a:t> </a:t>
            </a:r>
            <a:r>
              <a:rPr lang="en-GB" sz="1300" dirty="0"/>
              <a:t>(~130 </a:t>
            </a:r>
            <a:r>
              <a:rPr lang="sk-SK" sz="1300" dirty="0" err="1"/>
              <a:t>bcm</a:t>
            </a:r>
            <a:r>
              <a:rPr lang="sk-SK" sz="1300" dirty="0"/>
              <a:t>)</a:t>
            </a:r>
          </a:p>
          <a:p>
            <a:pPr marL="180000" indent="-180000"/>
            <a:r>
              <a:rPr lang="sk-SK" sz="1300" b="1" dirty="0" err="1"/>
              <a:t>We</a:t>
            </a:r>
            <a:r>
              <a:rPr lang="sk-SK" sz="1300" b="1" dirty="0"/>
              <a:t> </a:t>
            </a:r>
            <a:r>
              <a:rPr lang="sk-SK" sz="1300" b="1" dirty="0" err="1"/>
              <a:t>assume</a:t>
            </a:r>
            <a:r>
              <a:rPr lang="en-GB" sz="1300" b="1" dirty="0"/>
              <a:t> 10</a:t>
            </a:r>
            <a:r>
              <a:rPr lang="sk-SK" sz="1300" b="1" dirty="0"/>
              <a:t>% YTG </a:t>
            </a:r>
            <a:r>
              <a:rPr lang="sk-SK" sz="1300" b="1" dirty="0" err="1"/>
              <a:t>reduction</a:t>
            </a:r>
            <a:r>
              <a:rPr lang="sk-SK" sz="1300" b="1" dirty="0"/>
              <a:t> </a:t>
            </a:r>
            <a:r>
              <a:rPr lang="en-GB" sz="1300" b="1" dirty="0"/>
              <a:t>(1</a:t>
            </a:r>
            <a:r>
              <a:rPr lang="sk-SK" sz="1300" b="1" dirty="0"/>
              <a:t>2% </a:t>
            </a:r>
            <a:r>
              <a:rPr lang="sk-SK" sz="1300" b="1" dirty="0" err="1"/>
              <a:t>for</a:t>
            </a:r>
            <a:r>
              <a:rPr lang="sk-SK" sz="1300" b="1" dirty="0"/>
              <a:t> </a:t>
            </a:r>
            <a:r>
              <a:rPr lang="sk-SK" sz="1300" b="1" dirty="0" err="1"/>
              <a:t>full</a:t>
            </a:r>
            <a:r>
              <a:rPr lang="sk-SK" sz="1300" b="1" dirty="0"/>
              <a:t> 2023: 421bcm)</a:t>
            </a:r>
          </a:p>
          <a:p>
            <a:pPr lvl="1"/>
            <a:r>
              <a:rPr lang="sk-SK" sz="1300" dirty="0" err="1"/>
              <a:t>Households</a:t>
            </a:r>
            <a:r>
              <a:rPr lang="sk-SK" sz="1300" dirty="0"/>
              <a:t> </a:t>
            </a:r>
            <a:r>
              <a:rPr lang="sk-SK" sz="1300" dirty="0" err="1"/>
              <a:t>demand</a:t>
            </a:r>
            <a:r>
              <a:rPr lang="sk-SK" sz="1300" dirty="0"/>
              <a:t> </a:t>
            </a:r>
            <a:r>
              <a:rPr lang="sk-SK" sz="1300" dirty="0" err="1"/>
              <a:t>will</a:t>
            </a:r>
            <a:r>
              <a:rPr lang="sk-SK" sz="1300" dirty="0"/>
              <a:t> </a:t>
            </a:r>
            <a:r>
              <a:rPr lang="sk-SK" sz="1300" dirty="0" err="1"/>
              <a:t>recover</a:t>
            </a:r>
            <a:r>
              <a:rPr lang="en-GB" sz="1300" dirty="0"/>
              <a:t> slightly</a:t>
            </a:r>
            <a:r>
              <a:rPr lang="sk-SK" sz="1300" dirty="0"/>
              <a:t> (</a:t>
            </a:r>
            <a:r>
              <a:rPr lang="sk-SK" sz="1300" dirty="0" err="1"/>
              <a:t>weather</a:t>
            </a:r>
            <a:r>
              <a:rPr lang="sk-SK" sz="1300" dirty="0"/>
              <a:t> </a:t>
            </a:r>
            <a:r>
              <a:rPr lang="sk-SK" sz="1300" dirty="0" err="1"/>
              <a:t>impact</a:t>
            </a:r>
            <a:r>
              <a:rPr lang="sk-SK" sz="1300" dirty="0"/>
              <a:t>)</a:t>
            </a:r>
            <a:r>
              <a:rPr lang="en-GB" sz="1300" dirty="0"/>
              <a:t> but not before the </a:t>
            </a:r>
            <a:r>
              <a:rPr lang="sk-SK" sz="1300" dirty="0" err="1"/>
              <a:t>next</a:t>
            </a:r>
            <a:r>
              <a:rPr lang="sk-SK" sz="1300" dirty="0"/>
              <a:t> </a:t>
            </a:r>
            <a:r>
              <a:rPr lang="en-GB" sz="1300" dirty="0"/>
              <a:t>heating season starts </a:t>
            </a:r>
          </a:p>
          <a:p>
            <a:pPr lvl="1"/>
            <a:r>
              <a:rPr lang="sk-SK" sz="1300" dirty="0"/>
              <a:t>Gas to </a:t>
            </a:r>
            <a:r>
              <a:rPr lang="sk-SK" sz="1300" dirty="0" err="1"/>
              <a:t>Power</a:t>
            </a:r>
            <a:r>
              <a:rPr lang="sk-SK" sz="1300" dirty="0"/>
              <a:t> </a:t>
            </a:r>
            <a:r>
              <a:rPr lang="sk-SK" sz="1300" dirty="0" err="1"/>
              <a:t>demand</a:t>
            </a:r>
            <a:r>
              <a:rPr lang="sk-SK" sz="1300" dirty="0"/>
              <a:t> </a:t>
            </a:r>
            <a:r>
              <a:rPr lang="sk-SK" sz="1300" dirty="0" err="1"/>
              <a:t>will</a:t>
            </a:r>
            <a:r>
              <a:rPr lang="sk-SK" sz="1300" dirty="0"/>
              <a:t> </a:t>
            </a:r>
            <a:r>
              <a:rPr lang="sk-SK" sz="1300" dirty="0" err="1"/>
              <a:t>decrease</a:t>
            </a:r>
            <a:r>
              <a:rPr lang="sk-SK" sz="1300" dirty="0"/>
              <a:t> </a:t>
            </a:r>
            <a:r>
              <a:rPr lang="sk-SK" sz="1300" dirty="0" err="1"/>
              <a:t>due</a:t>
            </a:r>
            <a:r>
              <a:rPr lang="sk-SK" sz="1300" dirty="0"/>
              <a:t> to </a:t>
            </a:r>
            <a:r>
              <a:rPr lang="en-GB" sz="1300" dirty="0"/>
              <a:t>expanding renewables combined with </a:t>
            </a:r>
            <a:r>
              <a:rPr lang="sk-SK" sz="1300" dirty="0" err="1"/>
              <a:t>nuclear</a:t>
            </a:r>
            <a:r>
              <a:rPr lang="sk-SK" sz="1300" dirty="0"/>
              <a:t> base </a:t>
            </a:r>
            <a:r>
              <a:rPr lang="sk-SK" sz="1300" dirty="0" err="1"/>
              <a:t>effect</a:t>
            </a:r>
            <a:endParaRPr lang="sk-SK" sz="1300" dirty="0"/>
          </a:p>
          <a:p>
            <a:pPr lvl="1"/>
            <a:r>
              <a:rPr lang="en-GB" sz="1300" dirty="0"/>
              <a:t>Industry </a:t>
            </a:r>
            <a:r>
              <a:rPr lang="sk-SK" sz="1300" dirty="0" err="1"/>
              <a:t>uncertain</a:t>
            </a:r>
            <a:endParaRPr lang="sk-SK" sz="13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DEMAND</a:t>
            </a:r>
            <a:endParaRPr lang="sk-SK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 dirty="0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28C317D4-09AD-4634-A3B4-546145DD355F}"/>
              </a:ext>
            </a:extLst>
          </p:cNvPr>
          <p:cNvSpPr/>
          <p:nvPr/>
        </p:nvSpPr>
        <p:spPr>
          <a:xfrm>
            <a:off x="1621228" y="6112106"/>
            <a:ext cx="2556000" cy="289494"/>
          </a:xfrm>
          <a:prstGeom prst="rect">
            <a:avLst/>
          </a:prstGeom>
          <a:noFill/>
          <a:ln w="12700" cap="flat" cmpd="sng" algn="ctr">
            <a:solidFill>
              <a:sysClr val="windowText" lastClr="000000">
                <a:lumMod val="65000"/>
                <a:lumOff val="35000"/>
              </a:sysClr>
            </a:solidFill>
            <a:prstDash val="dash"/>
            <a:miter lim="800000"/>
          </a:ln>
          <a:effectLst/>
        </p:spPr>
        <p:txBody>
          <a:bodyPr lIns="72000" tIns="18000" rIns="72000" bIns="0" rtlCol="0" anchor="t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YTG demand reduction (vs. 2017-2021)</a:t>
            </a:r>
            <a:endParaRPr kumimoji="0" lang="sk-SK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50AAA79C-39FB-4548-94DD-7B6809898A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3477583"/>
              </p:ext>
            </p:extLst>
          </p:nvPr>
        </p:nvGraphicFramePr>
        <p:xfrm>
          <a:off x="53747" y="1396942"/>
          <a:ext cx="5766015" cy="254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f 9">
            <a:extLst>
              <a:ext uri="{FF2B5EF4-FFF2-40B4-BE49-F238E27FC236}">
                <a16:creationId xmlns:a16="http://schemas.microsoft.com/office/drawing/2014/main" id="{101E76CC-835A-D2A5-84CA-CE9599EFC6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61132"/>
              </p:ext>
            </p:extLst>
          </p:nvPr>
        </p:nvGraphicFramePr>
        <p:xfrm>
          <a:off x="53747" y="3856240"/>
          <a:ext cx="5766015" cy="2545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2919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Price vs demand reduction</a:t>
            </a:r>
            <a:endParaRPr lang="sk-SK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620DDCDB-5C1E-7BA2-BDBD-D5C5512459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727" y="5380671"/>
            <a:ext cx="7584707" cy="307777"/>
          </a:xfrm>
        </p:spPr>
        <p:txBody>
          <a:bodyPr/>
          <a:lstStyle/>
          <a:p>
            <a:r>
              <a:rPr lang="en-GB" dirty="0"/>
              <a:t>Lower demand destruction to be expected in the summer due to y-o-y gas price decrease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54D815CC-803B-0FA1-8037-BEAD854EF8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737044"/>
              </p:ext>
            </p:extLst>
          </p:nvPr>
        </p:nvGraphicFramePr>
        <p:xfrm>
          <a:off x="332626" y="1436529"/>
          <a:ext cx="8206242" cy="3784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943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5931018" y="2165892"/>
            <a:ext cx="2423492" cy="2021066"/>
          </a:xfr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lIns="72000" rIns="72000"/>
          <a:lstStyle/>
          <a:p>
            <a:r>
              <a:rPr lang="en-GB" b="1" dirty="0"/>
              <a:t>Assumptions for 3/2023 - 12/2023: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sk-SK" sz="1200" dirty="0" err="1"/>
              <a:t>Same</a:t>
            </a:r>
            <a:r>
              <a:rPr lang="sk-SK" sz="1200" dirty="0"/>
              <a:t> as </a:t>
            </a:r>
            <a:r>
              <a:rPr lang="en-GB" sz="1200" dirty="0"/>
              <a:t>Jan-Feb 2023</a:t>
            </a:r>
            <a:r>
              <a:rPr lang="sk-SK" sz="1200" dirty="0"/>
              <a:t> (-46bcm y-o-y, of </a:t>
            </a:r>
            <a:r>
              <a:rPr lang="sk-SK" sz="1200" dirty="0" err="1"/>
              <a:t>which</a:t>
            </a:r>
            <a:r>
              <a:rPr lang="sk-SK" sz="1200" dirty="0"/>
              <a:t> </a:t>
            </a:r>
            <a:r>
              <a:rPr lang="sk-SK" sz="1200" b="1" dirty="0"/>
              <a:t>-33bcm YTG</a:t>
            </a:r>
            <a:r>
              <a:rPr lang="sk-SK" sz="1200" dirty="0"/>
              <a:t>)</a:t>
            </a:r>
            <a:endParaRPr lang="en-GB" sz="1200" dirty="0"/>
          </a:p>
          <a:p>
            <a:pPr marL="0" indent="0">
              <a:spcBef>
                <a:spcPts val="400"/>
              </a:spcBef>
              <a:buNone/>
            </a:pPr>
            <a:r>
              <a:rPr lang="en-GB" sz="1200" dirty="0">
                <a:solidFill>
                  <a:schemeClr val="accent1"/>
                </a:solidFill>
              </a:rPr>
              <a:t>2022 </a:t>
            </a:r>
            <a:r>
              <a:rPr lang="sk-SK" sz="1200" dirty="0" err="1">
                <a:solidFill>
                  <a:schemeClr val="accent1"/>
                </a:solidFill>
              </a:rPr>
              <a:t>less</a:t>
            </a:r>
            <a:r>
              <a:rPr lang="en-GB" sz="1200" dirty="0">
                <a:solidFill>
                  <a:schemeClr val="accent1"/>
                </a:solidFill>
              </a:rPr>
              <a:t> delta N</a:t>
            </a:r>
            <a:r>
              <a:rPr lang="sk-SK" sz="1200" dirty="0" err="1">
                <a:solidFill>
                  <a:schemeClr val="accent1"/>
                </a:solidFill>
              </a:rPr>
              <a:t>orwegian</a:t>
            </a:r>
            <a:r>
              <a:rPr lang="en-GB" sz="1200" dirty="0">
                <a:solidFill>
                  <a:schemeClr val="accent1"/>
                </a:solidFill>
              </a:rPr>
              <a:t> </a:t>
            </a:r>
            <a:r>
              <a:rPr lang="sk-SK" sz="1200" dirty="0" err="1">
                <a:solidFill>
                  <a:schemeClr val="accent1"/>
                </a:solidFill>
              </a:rPr>
              <a:t>outages</a:t>
            </a:r>
            <a:r>
              <a:rPr lang="sk-SK" sz="1200" dirty="0">
                <a:solidFill>
                  <a:schemeClr val="accent1"/>
                </a:solidFill>
              </a:rPr>
              <a:t> (-1.8bcm y-o-y, of </a:t>
            </a:r>
            <a:r>
              <a:rPr lang="sk-SK" sz="1200" dirty="0" err="1">
                <a:solidFill>
                  <a:schemeClr val="accent1"/>
                </a:solidFill>
              </a:rPr>
              <a:t>which</a:t>
            </a:r>
            <a:r>
              <a:rPr lang="sk-SK" sz="1200" dirty="0">
                <a:solidFill>
                  <a:schemeClr val="accent1"/>
                </a:solidFill>
              </a:rPr>
              <a:t> </a:t>
            </a:r>
            <a:r>
              <a:rPr lang="sk-SK" sz="1200" b="1" dirty="0">
                <a:solidFill>
                  <a:schemeClr val="accent1"/>
                </a:solidFill>
              </a:rPr>
              <a:t>-1.5bcm YTG</a:t>
            </a:r>
            <a:r>
              <a:rPr lang="sk-SK" sz="1200" dirty="0">
                <a:solidFill>
                  <a:schemeClr val="accent1"/>
                </a:solidFill>
              </a:rPr>
              <a:t>)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sk-SK" sz="1200" dirty="0" err="1">
                <a:solidFill>
                  <a:srgbClr val="FCDF08"/>
                </a:solidFill>
              </a:rPr>
              <a:t>Same</a:t>
            </a:r>
            <a:r>
              <a:rPr lang="sk-SK" sz="1200" dirty="0">
                <a:solidFill>
                  <a:srgbClr val="FCDF08"/>
                </a:solidFill>
              </a:rPr>
              <a:t> as 2022</a:t>
            </a:r>
            <a:endParaRPr lang="en-GB" sz="1200" dirty="0">
              <a:solidFill>
                <a:srgbClr val="FCDF08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sk-SK" sz="1200" dirty="0" err="1">
                <a:solidFill>
                  <a:srgbClr val="28B9DA"/>
                </a:solidFill>
              </a:rPr>
              <a:t>Same</a:t>
            </a:r>
            <a:r>
              <a:rPr lang="sk-SK" sz="1200" dirty="0">
                <a:solidFill>
                  <a:srgbClr val="28B9DA"/>
                </a:solidFill>
              </a:rPr>
              <a:t> as 2022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Pipeline flows + production</a:t>
            </a:r>
            <a:endParaRPr lang="sk-SK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13" name="Zástupný symbol pro text 1">
            <a:extLst>
              <a:ext uri="{FF2B5EF4-FFF2-40B4-BE49-F238E27FC236}">
                <a16:creationId xmlns:a16="http://schemas.microsoft.com/office/drawing/2014/main" id="{59B5964B-A01F-E35A-C827-99940EF84C21}"/>
              </a:ext>
            </a:extLst>
          </p:cNvPr>
          <p:cNvSpPr txBox="1">
            <a:spLocks/>
          </p:cNvSpPr>
          <p:nvPr/>
        </p:nvSpPr>
        <p:spPr>
          <a:xfrm>
            <a:off x="5920409" y="4598839"/>
            <a:ext cx="2423492" cy="1620957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txBody>
          <a:bodyPr vert="horz" wrap="square" lIns="72000" tIns="45720" rIns="7200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Assumptions for 2023</a:t>
            </a:r>
          </a:p>
          <a:p>
            <a:pPr marL="0" indent="0">
              <a:spcBef>
                <a:spcPts val="400"/>
              </a:spcBef>
              <a:buNone/>
            </a:pPr>
            <a:r>
              <a:rPr lang="sk-SK" sz="1200" dirty="0">
                <a:solidFill>
                  <a:srgbClr val="FCDF08"/>
                </a:solidFill>
              </a:rPr>
              <a:t>UK: North </a:t>
            </a:r>
            <a:r>
              <a:rPr lang="sk-SK" sz="1200" dirty="0" err="1">
                <a:solidFill>
                  <a:srgbClr val="FCDF08"/>
                </a:solidFill>
              </a:rPr>
              <a:t>Sea</a:t>
            </a:r>
            <a:r>
              <a:rPr lang="sk-SK" sz="1200" dirty="0">
                <a:solidFill>
                  <a:srgbClr val="FCDF08"/>
                </a:solidFill>
              </a:rPr>
              <a:t> </a:t>
            </a:r>
            <a:r>
              <a:rPr lang="sk-SK" sz="1200" dirty="0" err="1">
                <a:solidFill>
                  <a:srgbClr val="FCDF08"/>
                </a:solidFill>
              </a:rPr>
              <a:t>Transition</a:t>
            </a:r>
            <a:r>
              <a:rPr lang="sk-SK" sz="1200" dirty="0">
                <a:solidFill>
                  <a:srgbClr val="FCDF08"/>
                </a:solidFill>
              </a:rPr>
              <a:t> </a:t>
            </a:r>
            <a:r>
              <a:rPr lang="sk-SK" sz="1200" dirty="0" err="1">
                <a:solidFill>
                  <a:srgbClr val="FCDF08"/>
                </a:solidFill>
              </a:rPr>
              <a:t>Authority</a:t>
            </a:r>
            <a:r>
              <a:rPr lang="sk-SK" sz="1200" dirty="0">
                <a:solidFill>
                  <a:srgbClr val="FCDF08"/>
                </a:solidFill>
              </a:rPr>
              <a:t> </a:t>
            </a:r>
            <a:r>
              <a:rPr lang="sk-SK" sz="1200" dirty="0" err="1">
                <a:solidFill>
                  <a:srgbClr val="FCDF08"/>
                </a:solidFill>
              </a:rPr>
              <a:t>forecast</a:t>
            </a:r>
            <a:r>
              <a:rPr lang="sk-SK" sz="1200" dirty="0">
                <a:solidFill>
                  <a:srgbClr val="FCDF08"/>
                </a:solidFill>
              </a:rPr>
              <a:t> </a:t>
            </a:r>
            <a:r>
              <a:rPr lang="sk-SK" sz="1200" b="1" dirty="0">
                <a:solidFill>
                  <a:srgbClr val="FCDF08"/>
                </a:solidFill>
              </a:rPr>
              <a:t>(-1.6bcm YTG)</a:t>
            </a:r>
            <a:endParaRPr lang="en-GB" sz="1200" b="1" dirty="0">
              <a:solidFill>
                <a:srgbClr val="FCDF08"/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sk-SK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NL: </a:t>
            </a:r>
            <a:r>
              <a:rPr lang="sk-SK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Dutch</a:t>
            </a:r>
            <a:r>
              <a:rPr lang="sk-SK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government</a:t>
            </a:r>
            <a:r>
              <a:rPr lang="sk-SK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sk-SK" sz="12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forecast</a:t>
            </a:r>
            <a:r>
              <a:rPr lang="sk-SK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br>
              <a:rPr lang="sk-SK" sz="1200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sk-SK" sz="12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(-2.8bcm YTG)</a:t>
            </a:r>
            <a:endParaRPr lang="en-GB" sz="1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400"/>
              </a:spcBef>
              <a:buNone/>
            </a:pPr>
            <a:r>
              <a:rPr lang="sk-SK" sz="1200" dirty="0">
                <a:solidFill>
                  <a:schemeClr val="tx2"/>
                </a:solidFill>
              </a:rPr>
              <a:t>RO: </a:t>
            </a:r>
            <a:r>
              <a:rPr lang="sk-SK" sz="1200" dirty="0" err="1">
                <a:solidFill>
                  <a:schemeClr val="tx2"/>
                </a:solidFill>
              </a:rPr>
              <a:t>Same</a:t>
            </a:r>
            <a:r>
              <a:rPr lang="sk-SK" sz="1200" dirty="0">
                <a:solidFill>
                  <a:schemeClr val="tx2"/>
                </a:solidFill>
              </a:rPr>
              <a:t> as </a:t>
            </a:r>
            <a:r>
              <a:rPr lang="en-GB" sz="1200" dirty="0">
                <a:solidFill>
                  <a:schemeClr val="tx2"/>
                </a:solidFill>
              </a:rPr>
              <a:t>2022</a:t>
            </a:r>
          </a:p>
          <a:p>
            <a:pPr marL="0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sk-SK" sz="1200" dirty="0">
                <a:solidFill>
                  <a:srgbClr val="28B9DA"/>
                </a:solidFill>
              </a:rPr>
              <a:t>OTH: </a:t>
            </a:r>
            <a:r>
              <a:rPr lang="sk-SK" sz="1200" dirty="0" err="1">
                <a:solidFill>
                  <a:srgbClr val="28B9DA"/>
                </a:solidFill>
              </a:rPr>
              <a:t>Same</a:t>
            </a:r>
            <a:r>
              <a:rPr lang="sk-SK" sz="1200" dirty="0">
                <a:solidFill>
                  <a:srgbClr val="28B9DA"/>
                </a:solidFill>
              </a:rPr>
              <a:t> as 2022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98FF3FA-0469-10D6-9E7C-4CDFFC4B5668}"/>
              </a:ext>
            </a:extLst>
          </p:cNvPr>
          <p:cNvSpPr/>
          <p:nvPr/>
        </p:nvSpPr>
        <p:spPr>
          <a:xfrm>
            <a:off x="3404800" y="5011078"/>
            <a:ext cx="252000" cy="252000"/>
          </a:xfrm>
          <a:prstGeom prst="ellipse">
            <a:avLst/>
          </a:prstGeom>
          <a:noFill/>
          <a:ln>
            <a:solidFill>
              <a:srgbClr val="72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k-SK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-3.4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CE53FA6D-180B-4428-BDB3-559D03E188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0908406"/>
              </p:ext>
            </p:extLst>
          </p:nvPr>
        </p:nvGraphicFramePr>
        <p:xfrm>
          <a:off x="596698" y="1469231"/>
          <a:ext cx="5282901" cy="2853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Chart 10">
            <a:extLst>
              <a:ext uri="{FF2B5EF4-FFF2-40B4-BE49-F238E27FC236}">
                <a16:creationId xmlns:a16="http://schemas.microsoft.com/office/drawing/2014/main" id="{9B4837A0-FD77-8256-AEDA-3C85D8D842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992157"/>
              </p:ext>
            </p:extLst>
          </p:nvPr>
        </p:nvGraphicFramePr>
        <p:xfrm>
          <a:off x="596698" y="4412202"/>
          <a:ext cx="5282901" cy="1706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Oval 19">
            <a:extLst>
              <a:ext uri="{FF2B5EF4-FFF2-40B4-BE49-F238E27FC236}">
                <a16:creationId xmlns:a16="http://schemas.microsoft.com/office/drawing/2014/main" id="{7912E868-4AB1-517B-C605-0B294F7C10B8}"/>
              </a:ext>
            </a:extLst>
          </p:cNvPr>
          <p:cNvSpPr/>
          <p:nvPr/>
        </p:nvSpPr>
        <p:spPr>
          <a:xfrm>
            <a:off x="2348357" y="5011078"/>
            <a:ext cx="252000" cy="252000"/>
          </a:xfrm>
          <a:prstGeom prst="ellipse">
            <a:avLst/>
          </a:prstGeom>
          <a:noFill/>
          <a:ln>
            <a:solidFill>
              <a:srgbClr val="FCDF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sk-SK" sz="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-1.9</a:t>
            </a:r>
          </a:p>
        </p:txBody>
      </p:sp>
    </p:spTree>
    <p:extLst>
      <p:ext uri="{BB962C8B-B14F-4D97-AF65-F5344CB8AC3E}">
        <p14:creationId xmlns:p14="http://schemas.microsoft.com/office/powerpoint/2010/main" val="882160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LNG – Who takes the incremental supply?</a:t>
            </a:r>
            <a:endParaRPr lang="sk-SK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363D8BC8-C143-3931-2F95-BEC7F572D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0117" y="1558200"/>
            <a:ext cx="3372375" cy="2400657"/>
          </a:xfrm>
        </p:spPr>
        <p:txBody>
          <a:bodyPr/>
          <a:lstStyle/>
          <a:p>
            <a:pPr algn="just"/>
            <a:r>
              <a:rPr lang="sk-SK" sz="1300" dirty="0"/>
              <a:t>LNG </a:t>
            </a:r>
            <a:r>
              <a:rPr lang="sk-SK" sz="1300" dirty="0" err="1"/>
              <a:t>supply</a:t>
            </a:r>
            <a:r>
              <a:rPr lang="sk-SK" sz="1300" dirty="0"/>
              <a:t> </a:t>
            </a:r>
            <a:r>
              <a:rPr lang="sk-SK" sz="1300" dirty="0" err="1"/>
              <a:t>growth</a:t>
            </a:r>
            <a:r>
              <a:rPr lang="sk-SK" sz="1300" dirty="0"/>
              <a:t> in 2023 </a:t>
            </a:r>
            <a:r>
              <a:rPr lang="sk-SK" sz="1300" dirty="0" err="1"/>
              <a:t>will</a:t>
            </a:r>
            <a:r>
              <a:rPr lang="sk-SK" sz="1300" dirty="0"/>
              <a:t> </a:t>
            </a:r>
            <a:r>
              <a:rPr lang="sk-SK" sz="1300" dirty="0" err="1"/>
              <a:t>be</a:t>
            </a:r>
            <a:r>
              <a:rPr lang="sk-SK" sz="1300" dirty="0"/>
              <a:t> </a:t>
            </a:r>
            <a:r>
              <a:rPr lang="sk-SK" sz="1300" dirty="0" err="1"/>
              <a:t>around</a:t>
            </a:r>
            <a:r>
              <a:rPr lang="sk-SK" sz="1300" dirty="0"/>
              <a:t> 23bcm </a:t>
            </a:r>
            <a:r>
              <a:rPr lang="sk-SK" sz="1300" i="1" dirty="0"/>
              <a:t>(</a:t>
            </a:r>
            <a:r>
              <a:rPr lang="sk-SK" sz="1300" i="1" dirty="0" err="1"/>
              <a:t>Freeport</a:t>
            </a:r>
            <a:r>
              <a:rPr lang="sk-SK" sz="1300" i="1" dirty="0"/>
              <a:t>?)</a:t>
            </a:r>
          </a:p>
          <a:p>
            <a:pPr algn="just"/>
            <a:r>
              <a:rPr lang="sk-SK" sz="1300" dirty="0" err="1"/>
              <a:t>Potential</a:t>
            </a:r>
            <a:r>
              <a:rPr lang="sk-SK" sz="1300" dirty="0"/>
              <a:t> </a:t>
            </a:r>
            <a:r>
              <a:rPr lang="sk-SK" sz="1300" dirty="0" err="1"/>
              <a:t>split</a:t>
            </a:r>
            <a:r>
              <a:rPr lang="sk-SK" sz="1300" dirty="0"/>
              <a:t> to </a:t>
            </a:r>
            <a:r>
              <a:rPr lang="sk-SK" sz="1300" dirty="0" err="1"/>
              <a:t>regions</a:t>
            </a:r>
            <a:r>
              <a:rPr lang="sk-SK" sz="1300" dirty="0"/>
              <a:t> </a:t>
            </a:r>
            <a:r>
              <a:rPr lang="sk-SK" sz="1300" dirty="0" err="1"/>
              <a:t>is</a:t>
            </a:r>
            <a:r>
              <a:rPr lang="sk-SK" sz="1300" dirty="0"/>
              <a:t> </a:t>
            </a:r>
            <a:r>
              <a:rPr lang="sk-SK" sz="1300" dirty="0" err="1"/>
              <a:t>presented</a:t>
            </a:r>
            <a:r>
              <a:rPr lang="sk-SK" sz="1300" dirty="0"/>
              <a:t> in </a:t>
            </a:r>
            <a:r>
              <a:rPr lang="sk-SK" sz="1300" dirty="0" err="1"/>
              <a:t>the</a:t>
            </a:r>
            <a:r>
              <a:rPr lang="sk-SK" sz="1300" dirty="0"/>
              <a:t> </a:t>
            </a:r>
            <a:r>
              <a:rPr lang="sk-SK" sz="1300" dirty="0" err="1"/>
              <a:t>chart</a:t>
            </a:r>
            <a:r>
              <a:rPr lang="sk-SK" sz="1300" dirty="0"/>
              <a:t> on </a:t>
            </a:r>
            <a:r>
              <a:rPr lang="sk-SK" sz="1300" dirty="0" err="1"/>
              <a:t>the</a:t>
            </a:r>
            <a:r>
              <a:rPr lang="sk-SK" sz="1300" dirty="0"/>
              <a:t> </a:t>
            </a:r>
            <a:r>
              <a:rPr lang="sk-SK" sz="1300" dirty="0" err="1"/>
              <a:t>right</a:t>
            </a:r>
            <a:r>
              <a:rPr lang="sk-SK" sz="1300" dirty="0"/>
              <a:t> (Outlook by Shell)</a:t>
            </a:r>
            <a:endParaRPr lang="en-GB" sz="1300" dirty="0"/>
          </a:p>
          <a:p>
            <a:pPr algn="just"/>
            <a:r>
              <a:rPr lang="en-GB" sz="1300" dirty="0"/>
              <a:t>IEA forecasts 10bcm increment for Europe</a:t>
            </a:r>
            <a:endParaRPr lang="sk-SK" sz="1300" dirty="0"/>
          </a:p>
          <a:p>
            <a:pPr algn="just"/>
            <a:r>
              <a:rPr lang="en-GB" sz="1300" dirty="0"/>
              <a:t>In 1-3/2023 imports to Europe already +3.4bcm y-o-y</a:t>
            </a:r>
          </a:p>
          <a:p>
            <a:pPr algn="just"/>
            <a:r>
              <a:rPr lang="en-GB" sz="1300" dirty="0"/>
              <a:t>Full year increase modelled in three scenarios:</a:t>
            </a:r>
          </a:p>
        </p:txBody>
      </p:sp>
      <p:graphicFrame>
        <p:nvGraphicFramePr>
          <p:cNvPr id="16" name="Table 6">
            <a:extLst>
              <a:ext uri="{FF2B5EF4-FFF2-40B4-BE49-F238E27FC236}">
                <a16:creationId xmlns:a16="http://schemas.microsoft.com/office/drawing/2014/main" id="{A6ADF349-B3D4-0AC5-2C60-B2AB769C7B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44341"/>
              </p:ext>
            </p:extLst>
          </p:nvPr>
        </p:nvGraphicFramePr>
        <p:xfrm>
          <a:off x="578840" y="4172400"/>
          <a:ext cx="7776000" cy="203670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32000">
                  <a:extLst>
                    <a:ext uri="{9D8B030D-6E8A-4147-A177-3AD203B41FA5}">
                      <a16:colId xmlns:a16="http://schemas.microsoft.com/office/drawing/2014/main" val="1167982203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2260292410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907345122"/>
                    </a:ext>
                  </a:extLst>
                </a:gridCol>
                <a:gridCol w="3636000">
                  <a:extLst>
                    <a:ext uri="{9D8B030D-6E8A-4147-A177-3AD203B41FA5}">
                      <a16:colId xmlns:a16="http://schemas.microsoft.com/office/drawing/2014/main" val="3414629169"/>
                    </a:ext>
                  </a:extLst>
                </a:gridCol>
              </a:tblGrid>
              <a:tr h="376605">
                <a:tc>
                  <a:txBody>
                    <a:bodyPr/>
                    <a:lstStyle/>
                    <a:p>
                      <a:r>
                        <a:rPr lang="sk-SK" sz="1200" dirty="0" err="1"/>
                        <a:t>Scenarios</a:t>
                      </a:r>
                      <a:endParaRPr lang="sk-SK" sz="1200" dirty="0"/>
                    </a:p>
                  </a:txBody>
                  <a:tcPr marL="72000" marR="72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/>
                        <a:t>Import in </a:t>
                      </a:r>
                      <a:r>
                        <a:rPr lang="en-GB" sz="1200" dirty="0" err="1"/>
                        <a:t>bcm</a:t>
                      </a:r>
                      <a:endParaRPr lang="sk-SK" sz="1200" dirty="0"/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dirty="0" err="1"/>
                        <a:t>Increment</a:t>
                      </a:r>
                      <a:r>
                        <a:rPr lang="en-GB" sz="1200" dirty="0"/>
                        <a:t> in </a:t>
                      </a:r>
                      <a:r>
                        <a:rPr lang="en-GB" sz="1200" dirty="0" err="1"/>
                        <a:t>bcm</a:t>
                      </a:r>
                      <a:endParaRPr lang="sk-SK" sz="1200" dirty="0"/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200" dirty="0" err="1"/>
                        <a:t>Narrative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for</a:t>
                      </a:r>
                      <a:r>
                        <a:rPr lang="sk-SK" sz="1200" dirty="0"/>
                        <a:t> 2023</a:t>
                      </a:r>
                    </a:p>
                  </a:txBody>
                  <a:tcPr marL="72000" marR="72000" marT="43843" marB="43843" anchor="ctr"/>
                </a:tc>
                <a:extLst>
                  <a:ext uri="{0D108BD9-81ED-4DB2-BD59-A6C34878D82A}">
                    <a16:rowId xmlns:a16="http://schemas.microsoft.com/office/drawing/2014/main" val="415172898"/>
                  </a:ext>
                </a:extLst>
              </a:tr>
              <a:tr h="376605"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2022</a:t>
                      </a:r>
                      <a:endParaRPr lang="sk-SK" sz="12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72000" marR="72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149.2</a:t>
                      </a:r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endParaRPr lang="sk-SK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algn="l"/>
                      <a:endParaRPr lang="sk-SK" sz="1200" dirty="0"/>
                    </a:p>
                  </a:txBody>
                  <a:tcPr marL="72000" marR="72000" marT="43843" marB="43843" anchor="ctr"/>
                </a:tc>
                <a:extLst>
                  <a:ext uri="{0D108BD9-81ED-4DB2-BD59-A6C34878D82A}">
                    <a16:rowId xmlns:a16="http://schemas.microsoft.com/office/drawing/2014/main" val="3930053328"/>
                  </a:ext>
                </a:extLst>
              </a:tr>
              <a:tr h="376605">
                <a:tc>
                  <a:txBody>
                    <a:bodyPr/>
                    <a:lstStyle/>
                    <a:p>
                      <a:r>
                        <a:rPr lang="en-GB" sz="1200" dirty="0"/>
                        <a:t>Low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case</a:t>
                      </a:r>
                      <a:r>
                        <a:rPr lang="en-GB" sz="1200" dirty="0"/>
                        <a:t> 2023</a:t>
                      </a:r>
                      <a:endParaRPr lang="sk-SK" sz="1200" dirty="0"/>
                    </a:p>
                  </a:txBody>
                  <a:tcPr marL="72000" marR="72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149,2</a:t>
                      </a:r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+ 0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endParaRPr lang="sk-SK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2023 on the s</a:t>
                      </a:r>
                      <a:r>
                        <a:rPr lang="sk-SK" sz="1200" dirty="0" err="1">
                          <a:solidFill>
                            <a:schemeClr val="tx1"/>
                          </a:solidFill>
                        </a:rPr>
                        <a:t>ame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 level as 2022, </a:t>
                      </a:r>
                      <a:br>
                        <a:rPr lang="sk-SK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sk-SK" sz="1200" dirty="0" err="1">
                          <a:solidFill>
                            <a:schemeClr val="tx1"/>
                          </a:solidFill>
                        </a:rPr>
                        <a:t>i.e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. YTG </a:t>
                      </a:r>
                      <a:r>
                        <a:rPr lang="sk-SK" sz="1200" dirty="0" err="1">
                          <a:solidFill>
                            <a:schemeClr val="tx1"/>
                          </a:solidFill>
                        </a:rPr>
                        <a:t>lower</a:t>
                      </a:r>
                      <a:r>
                        <a:rPr lang="sk-SK" sz="1200" dirty="0">
                          <a:solidFill>
                            <a:schemeClr val="tx1"/>
                          </a:solidFill>
                        </a:rPr>
                        <a:t> y-o-y</a:t>
                      </a:r>
                    </a:p>
                  </a:txBody>
                  <a:tcPr marL="72000" marR="72000" marT="43843" marB="43843" anchor="ctr"/>
                </a:tc>
                <a:extLst>
                  <a:ext uri="{0D108BD9-81ED-4DB2-BD59-A6C34878D82A}">
                    <a16:rowId xmlns:a16="http://schemas.microsoft.com/office/drawing/2014/main" val="523112445"/>
                  </a:ext>
                </a:extLst>
              </a:tr>
              <a:tr h="376605">
                <a:tc>
                  <a:txBody>
                    <a:bodyPr/>
                    <a:lstStyle/>
                    <a:p>
                      <a:r>
                        <a:rPr lang="en-GB" sz="1200" dirty="0"/>
                        <a:t>Base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case</a:t>
                      </a:r>
                      <a:r>
                        <a:rPr lang="en-GB" sz="1200" dirty="0"/>
                        <a:t> 2023</a:t>
                      </a:r>
                      <a:endParaRPr lang="sk-SK" sz="1200" dirty="0"/>
                    </a:p>
                  </a:txBody>
                  <a:tcPr marL="72000" marR="72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154,2</a:t>
                      </a:r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+ 5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endParaRPr lang="sk-SK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+3.4bcm y-o-y in 1-3/2023, </a:t>
                      </a:r>
                      <a:br>
                        <a:rPr lang="sk-SK" sz="1200" dirty="0">
                          <a:solidFill>
                            <a:schemeClr val="tx1"/>
                          </a:solidFill>
                        </a:rPr>
                      </a:b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+0.2bcm every month between 4/2023-12/2023</a:t>
                      </a:r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3843" marB="43843" anchor="ctr"/>
                </a:tc>
                <a:extLst>
                  <a:ext uri="{0D108BD9-81ED-4DB2-BD59-A6C34878D82A}">
                    <a16:rowId xmlns:a16="http://schemas.microsoft.com/office/drawing/2014/main" val="2083892809"/>
                  </a:ext>
                </a:extLst>
              </a:tr>
              <a:tr h="376605">
                <a:tc>
                  <a:txBody>
                    <a:bodyPr/>
                    <a:lstStyle/>
                    <a:p>
                      <a:r>
                        <a:rPr lang="en-GB" sz="1200" dirty="0"/>
                        <a:t>High</a:t>
                      </a:r>
                      <a:r>
                        <a:rPr lang="sk-SK" sz="1200" dirty="0"/>
                        <a:t> </a:t>
                      </a:r>
                      <a:r>
                        <a:rPr lang="sk-SK" sz="1200" dirty="0" err="1"/>
                        <a:t>case</a:t>
                      </a:r>
                      <a:r>
                        <a:rPr lang="en-GB" sz="1200" dirty="0"/>
                        <a:t> 2023</a:t>
                      </a:r>
                      <a:endParaRPr lang="sk-SK" sz="1200" dirty="0"/>
                    </a:p>
                  </a:txBody>
                  <a:tcPr marL="72000" marR="72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159,2</a:t>
                      </a:r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+ 10</a:t>
                      </a:r>
                      <a:r>
                        <a:rPr lang="en-GB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</a:t>
                      </a:r>
                      <a:endParaRPr lang="sk-SK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43843" marB="43843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solidFill>
                            <a:schemeClr val="tx1"/>
                          </a:solidFill>
                        </a:rPr>
                        <a:t>In line with IEA forecast</a:t>
                      </a:r>
                      <a:endParaRPr lang="sk-SK" sz="1200" dirty="0">
                        <a:solidFill>
                          <a:schemeClr val="tx1"/>
                        </a:solidFill>
                      </a:endParaRPr>
                    </a:p>
                  </a:txBody>
                  <a:tcPr marL="72000" marR="72000" marT="43843" marB="43843" anchor="ctr"/>
                </a:tc>
                <a:extLst>
                  <a:ext uri="{0D108BD9-81ED-4DB2-BD59-A6C34878D82A}">
                    <a16:rowId xmlns:a16="http://schemas.microsoft.com/office/drawing/2014/main" val="2995394404"/>
                  </a:ext>
                </a:extLst>
              </a:tr>
            </a:tbl>
          </a:graphicData>
        </a:graphic>
      </p:graphicFrame>
      <mc:AlternateContent xmlns:mc="http://schemas.openxmlformats.org/markup-compatibility/2006" xmlns:cx4="http://schemas.microsoft.com/office/drawing/2016/5/10/chartex">
        <mc:Choice Requires="cx4">
          <p:graphicFrame>
            <p:nvGraphicFramePr>
              <p:cNvPr id="2" name="Graf 1">
                <a:extLst>
                  <a:ext uri="{FF2B5EF4-FFF2-40B4-BE49-F238E27FC236}">
                    <a16:creationId xmlns:a16="http://schemas.microsoft.com/office/drawing/2014/main" id="{3AC07A2D-4E94-0979-6152-0E4A01CA0B2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54492934"/>
                  </p:ext>
                </p:extLst>
              </p:nvPr>
            </p:nvGraphicFramePr>
            <p:xfrm>
              <a:off x="4068661" y="1558200"/>
              <a:ext cx="4286179" cy="249078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2" name="Graf 1">
                <a:extLst>
                  <a:ext uri="{FF2B5EF4-FFF2-40B4-BE49-F238E27FC236}">
                    <a16:creationId xmlns:a16="http://schemas.microsoft.com/office/drawing/2014/main" id="{3AC07A2D-4E94-0979-6152-0E4A01CA0B2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68661" y="1558200"/>
                <a:ext cx="4286179" cy="249078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777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LNG</a:t>
            </a:r>
            <a:r>
              <a:rPr lang="sk-SK" dirty="0"/>
              <a:t> </a:t>
            </a:r>
            <a:r>
              <a:rPr lang="sk-SK" dirty="0" err="1"/>
              <a:t>sendout</a:t>
            </a:r>
            <a:r>
              <a:rPr lang="sk-SK" dirty="0"/>
              <a:t> </a:t>
            </a:r>
            <a:r>
              <a:rPr lang="sk-SK" dirty="0" err="1"/>
              <a:t>development</a:t>
            </a:r>
            <a:endParaRPr lang="sk-SK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C8EBBAB9-0569-4D70-7DF2-D28BD5256D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5618" y="4486704"/>
            <a:ext cx="3672000" cy="1729538"/>
          </a:xfrm>
          <a:ln w="6350">
            <a:solidFill>
              <a:schemeClr val="tx1"/>
            </a:solidFill>
            <a:prstDash val="dash"/>
          </a:ln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sk-SK" dirty="0"/>
              <a:t>LNG </a:t>
            </a:r>
            <a:r>
              <a:rPr lang="en-GB" dirty="0"/>
              <a:t>high case arguments</a:t>
            </a:r>
            <a:endParaRPr lang="sk-SK" dirty="0"/>
          </a:p>
          <a:p>
            <a:pPr algn="just"/>
            <a:r>
              <a:rPr lang="en-GB" sz="1200" dirty="0"/>
              <a:t>China LNG imports in</a:t>
            </a:r>
            <a:r>
              <a:rPr lang="sk-SK" sz="1200" dirty="0"/>
              <a:t> 1-2/2023</a:t>
            </a:r>
            <a:r>
              <a:rPr lang="en-GB" sz="1200" dirty="0"/>
              <a:t> slightly below 2022</a:t>
            </a:r>
            <a:endParaRPr lang="sk-SK" sz="1200" dirty="0"/>
          </a:p>
          <a:p>
            <a:pPr algn="just"/>
            <a:r>
              <a:rPr lang="en-GB" sz="1200" dirty="0"/>
              <a:t>Europe YTD imports </a:t>
            </a:r>
            <a:r>
              <a:rPr lang="en-GB" sz="1200" i="1" dirty="0"/>
              <a:t>(as of March)</a:t>
            </a:r>
            <a:r>
              <a:rPr lang="en-GB" sz="1200" dirty="0"/>
              <a:t> already +</a:t>
            </a:r>
            <a:r>
              <a:rPr lang="sk-SK" sz="1200" dirty="0"/>
              <a:t>3.</a:t>
            </a:r>
            <a:r>
              <a:rPr lang="en-GB" sz="1200" dirty="0"/>
              <a:t>4</a:t>
            </a:r>
            <a:r>
              <a:rPr lang="sk-SK" sz="1200" dirty="0" err="1"/>
              <a:t>bcm</a:t>
            </a:r>
            <a:r>
              <a:rPr lang="sk-SK" sz="1200" dirty="0"/>
              <a:t> </a:t>
            </a:r>
            <a:r>
              <a:rPr lang="en-GB" sz="1200" dirty="0"/>
              <a:t>above past year without any sign of decline</a:t>
            </a:r>
          </a:p>
          <a:p>
            <a:pPr marL="0" indent="0" algn="just">
              <a:buNone/>
            </a:pPr>
            <a:endParaRPr lang="sk-SK" sz="1200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25524BE3-9FCF-8234-5608-1C61F8DFBA27}"/>
              </a:ext>
            </a:extLst>
          </p:cNvPr>
          <p:cNvSpPr txBox="1">
            <a:spLocks/>
          </p:cNvSpPr>
          <p:nvPr/>
        </p:nvSpPr>
        <p:spPr>
          <a:xfrm>
            <a:off x="4658102" y="4486703"/>
            <a:ext cx="3672000" cy="1729537"/>
          </a:xfrm>
          <a:prstGeom prst="rect">
            <a:avLst/>
          </a:prstGeom>
          <a:ln w="6350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" panose="05000000000000000000" pitchFamily="2" charset="2"/>
              <a:buNone/>
            </a:pPr>
            <a:r>
              <a:rPr lang="sk-SK" dirty="0"/>
              <a:t>LNG </a:t>
            </a:r>
            <a:r>
              <a:rPr lang="en-GB" dirty="0"/>
              <a:t>low case arguments</a:t>
            </a:r>
            <a:endParaRPr lang="sk-SK" dirty="0"/>
          </a:p>
          <a:p>
            <a:pPr algn="just"/>
            <a:r>
              <a:rPr lang="en-GB" sz="1200" dirty="0"/>
              <a:t>Delay of </a:t>
            </a:r>
            <a:r>
              <a:rPr lang="sk-SK" sz="1200" dirty="0" err="1"/>
              <a:t>Freeport</a:t>
            </a:r>
            <a:r>
              <a:rPr lang="en-GB" sz="1200" dirty="0"/>
              <a:t> restart</a:t>
            </a:r>
            <a:endParaRPr lang="sk-SK" sz="1200" dirty="0"/>
          </a:p>
          <a:p>
            <a:pPr algn="just"/>
            <a:r>
              <a:rPr lang="sk-SK" sz="1200" dirty="0" err="1"/>
              <a:t>Potential</a:t>
            </a:r>
            <a:r>
              <a:rPr lang="sk-SK" sz="1200" dirty="0"/>
              <a:t> </a:t>
            </a:r>
            <a:r>
              <a:rPr lang="sk-SK" sz="1200" dirty="0" err="1"/>
              <a:t>outages</a:t>
            </a:r>
            <a:r>
              <a:rPr lang="sk-SK" sz="1200" dirty="0"/>
              <a:t> </a:t>
            </a:r>
            <a:r>
              <a:rPr lang="sk-SK" sz="1200" dirty="0" err="1"/>
              <a:t>during</a:t>
            </a:r>
            <a:r>
              <a:rPr lang="sk-SK" sz="1200" dirty="0"/>
              <a:t> </a:t>
            </a:r>
            <a:r>
              <a:rPr lang="sk-SK" sz="1200" dirty="0" err="1"/>
              <a:t>the</a:t>
            </a:r>
            <a:r>
              <a:rPr lang="sk-SK" sz="1200" dirty="0"/>
              <a:t> </a:t>
            </a:r>
            <a:r>
              <a:rPr lang="sk-SK" sz="1200" dirty="0" err="1"/>
              <a:t>year</a:t>
            </a:r>
            <a:endParaRPr lang="sk-SK" sz="1200" dirty="0"/>
          </a:p>
          <a:p>
            <a:pPr algn="just"/>
            <a:r>
              <a:rPr lang="en-GB" sz="1200" dirty="0"/>
              <a:t>Gas prices declined significantly in the last couple of months may attract demand from price sensitive regions</a:t>
            </a:r>
          </a:p>
          <a:p>
            <a:pPr marL="0" indent="0" algn="just">
              <a:buNone/>
            </a:pPr>
            <a:endParaRPr lang="sk-SK" sz="1200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6A2C841-55B5-2287-B2CD-36DB2F52E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2407588"/>
              </p:ext>
            </p:extLst>
          </p:nvPr>
        </p:nvGraphicFramePr>
        <p:xfrm>
          <a:off x="352338" y="1425444"/>
          <a:ext cx="8075694" cy="293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2705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A79A39-037F-B4AE-344C-93451D8392C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sk-SK" dirty="0"/>
              <a:t>LNG SENDOUT COMPARISON 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1FFF3A29-BF4A-7D38-061A-6EBC23C1A68F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A214ADFC-B942-0693-AA86-259705FF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9</a:t>
            </a:fld>
            <a:endParaRPr lang="cs-CZ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A6A2C841-55B5-2287-B2CD-36DB2F52E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1399108"/>
              </p:ext>
            </p:extLst>
          </p:nvPr>
        </p:nvGraphicFramePr>
        <p:xfrm>
          <a:off x="365842" y="1301404"/>
          <a:ext cx="8062190" cy="2496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6A2C841-55B5-2287-B2CD-36DB2F52E3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6756027"/>
              </p:ext>
            </p:extLst>
          </p:nvPr>
        </p:nvGraphicFramePr>
        <p:xfrm>
          <a:off x="365842" y="3797796"/>
          <a:ext cx="8062190" cy="2695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033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6244166" y="1577131"/>
            <a:ext cx="2183842" cy="4739759"/>
          </a:xfrm>
        </p:spPr>
        <p:txBody>
          <a:bodyPr lIns="0" rIns="0"/>
          <a:lstStyle/>
          <a:p>
            <a:r>
              <a:rPr lang="sk-SK" sz="1300" dirty="0"/>
              <a:t>2022 max: 96% (13 Nov)</a:t>
            </a:r>
          </a:p>
          <a:p>
            <a:r>
              <a:rPr lang="sk-SK" sz="1300" dirty="0" err="1"/>
              <a:t>Price</a:t>
            </a:r>
            <a:r>
              <a:rPr lang="sk-SK" sz="1300" dirty="0"/>
              <a:t> as a </a:t>
            </a:r>
            <a:r>
              <a:rPr lang="en-GB" sz="1300" dirty="0"/>
              <a:t>major </a:t>
            </a:r>
            <a:r>
              <a:rPr lang="sk-SK" sz="1300" dirty="0" err="1"/>
              <a:t>factor</a:t>
            </a:r>
            <a:r>
              <a:rPr lang="sk-SK" sz="1300" dirty="0"/>
              <a:t> </a:t>
            </a:r>
            <a:r>
              <a:rPr lang="sk-SK" sz="1300" dirty="0" err="1"/>
              <a:t>impacting</a:t>
            </a:r>
            <a:r>
              <a:rPr lang="sk-SK" sz="1300" dirty="0"/>
              <a:t> </a:t>
            </a:r>
            <a:r>
              <a:rPr lang="sk-SK" sz="1300" dirty="0" err="1"/>
              <a:t>demand</a:t>
            </a:r>
            <a:r>
              <a:rPr lang="en-GB" sz="1300" dirty="0"/>
              <a:t> and thus S+D balance in 2023</a:t>
            </a:r>
            <a:r>
              <a:rPr lang="sk-SK" sz="1300" dirty="0"/>
              <a:t> </a:t>
            </a:r>
          </a:p>
          <a:p>
            <a:pPr marL="0" indent="0">
              <a:buNone/>
            </a:pPr>
            <a:r>
              <a:rPr lang="sk-SK" sz="1300" b="1" dirty="0" err="1"/>
              <a:t>Bottom</a:t>
            </a:r>
            <a:r>
              <a:rPr lang="sk-SK" sz="1300" b="1" dirty="0"/>
              <a:t> limit </a:t>
            </a:r>
            <a:r>
              <a:rPr lang="sk-SK" sz="13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~</a:t>
            </a:r>
            <a:r>
              <a:rPr lang="sk-SK" sz="1300" b="1" dirty="0"/>
              <a:t> </a:t>
            </a:r>
            <a:r>
              <a:rPr lang="en-GB" sz="1300" b="1" dirty="0"/>
              <a:t>85-</a:t>
            </a:r>
            <a:r>
              <a:rPr lang="sk-SK" sz="1300" b="1" dirty="0"/>
              <a:t>90% - </a:t>
            </a:r>
            <a:r>
              <a:rPr lang="sk-SK" sz="1300" b="1" dirty="0" err="1"/>
              <a:t>regulatory</a:t>
            </a:r>
            <a:r>
              <a:rPr lang="sk-SK" sz="1300" b="1" dirty="0"/>
              <a:t> </a:t>
            </a:r>
            <a:r>
              <a:rPr lang="sk-SK" sz="1300" b="1" dirty="0" err="1"/>
              <a:t>channel</a:t>
            </a:r>
            <a:endParaRPr lang="sk-SK" sz="1300" b="1" dirty="0"/>
          </a:p>
          <a:p>
            <a:pPr marL="0" indent="0">
              <a:buNone/>
            </a:pPr>
            <a:r>
              <a:rPr lang="sk-SK" sz="1300" b="1" dirty="0"/>
              <a:t>Top limit </a:t>
            </a:r>
            <a:r>
              <a:rPr lang="sk-SK" sz="1300" b="1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~</a:t>
            </a:r>
            <a:r>
              <a:rPr lang="sk-SK" sz="1300" b="1" dirty="0"/>
              <a:t> </a:t>
            </a:r>
            <a:r>
              <a:rPr lang="en-GB" sz="1300" b="1" dirty="0"/>
              <a:t>95</a:t>
            </a:r>
            <a:r>
              <a:rPr lang="sk-SK" sz="1300" b="1" dirty="0"/>
              <a:t>% - </a:t>
            </a:r>
            <a:r>
              <a:rPr lang="sk-SK" sz="1300" b="1" dirty="0" err="1"/>
              <a:t>price</a:t>
            </a:r>
            <a:r>
              <a:rPr lang="sk-SK" sz="1300" b="1" dirty="0"/>
              <a:t> </a:t>
            </a:r>
            <a:r>
              <a:rPr lang="sk-SK" sz="1300" b="1" dirty="0" err="1"/>
              <a:t>channel</a:t>
            </a:r>
            <a:r>
              <a:rPr lang="sk-SK" sz="1300" b="1" dirty="0"/>
              <a:t> </a:t>
            </a:r>
          </a:p>
          <a:p>
            <a:endParaRPr lang="sk-SK" sz="1300" dirty="0"/>
          </a:p>
          <a:p>
            <a:pPr marL="0" indent="0">
              <a:buNone/>
            </a:pPr>
            <a:r>
              <a:rPr lang="en-GB" sz="1300" b="1" dirty="0"/>
              <a:t>Discussion</a:t>
            </a:r>
          </a:p>
          <a:p>
            <a:r>
              <a:rPr lang="sk-SK" sz="1300" dirty="0"/>
              <a:t>Industrial </a:t>
            </a:r>
            <a:r>
              <a:rPr lang="sk-SK" sz="1300" dirty="0" err="1"/>
              <a:t>demand</a:t>
            </a:r>
            <a:r>
              <a:rPr lang="sk-SK" sz="1300" dirty="0"/>
              <a:t> </a:t>
            </a:r>
            <a:r>
              <a:rPr lang="sk-SK" sz="1300" dirty="0" err="1"/>
              <a:t>destruction</a:t>
            </a:r>
            <a:endParaRPr lang="sk-SK" sz="1300" dirty="0"/>
          </a:p>
          <a:p>
            <a:r>
              <a:rPr lang="sk-SK" sz="1300" dirty="0" err="1"/>
              <a:t>China</a:t>
            </a:r>
            <a:r>
              <a:rPr lang="sk-SK" sz="1300" dirty="0"/>
              <a:t> </a:t>
            </a:r>
            <a:r>
              <a:rPr lang="sk-SK" sz="1300" dirty="0" err="1"/>
              <a:t>recovery</a:t>
            </a:r>
            <a:endParaRPr lang="en-GB" sz="1300" dirty="0"/>
          </a:p>
          <a:p>
            <a:r>
              <a:rPr lang="en-GB" sz="1300" dirty="0"/>
              <a:t>World</a:t>
            </a:r>
            <a:r>
              <a:rPr lang="sk-SK" sz="1300" dirty="0"/>
              <a:t> </a:t>
            </a:r>
            <a:r>
              <a:rPr lang="sk-SK" sz="1300" dirty="0" err="1"/>
              <a:t>economy</a:t>
            </a:r>
            <a:endParaRPr lang="sk-SK" sz="1300" dirty="0"/>
          </a:p>
          <a:p>
            <a:r>
              <a:rPr lang="sk-SK" sz="1300" dirty="0"/>
              <a:t>Gas to </a:t>
            </a:r>
            <a:r>
              <a:rPr lang="sk-SK" sz="1300" dirty="0" err="1"/>
              <a:t>power</a:t>
            </a:r>
            <a:r>
              <a:rPr lang="sk-SK" sz="1300" dirty="0"/>
              <a:t> (</a:t>
            </a:r>
            <a:r>
              <a:rPr lang="sk-SK" sz="1300" dirty="0" err="1"/>
              <a:t>nuclear</a:t>
            </a:r>
            <a:r>
              <a:rPr lang="sk-SK" sz="1300" dirty="0"/>
              <a:t> + </a:t>
            </a:r>
            <a:r>
              <a:rPr lang="sk-SK" sz="1300" dirty="0" err="1"/>
              <a:t>renewables</a:t>
            </a:r>
            <a:r>
              <a:rPr lang="en-GB" sz="1300" dirty="0"/>
              <a:t> load factor</a:t>
            </a:r>
            <a:r>
              <a:rPr lang="sk-SK" sz="1300" dirty="0"/>
              <a:t> etc.)</a:t>
            </a:r>
          </a:p>
          <a:p>
            <a:r>
              <a:rPr lang="sk-SK" sz="1300" dirty="0" err="1"/>
              <a:t>Fuel</a:t>
            </a:r>
            <a:r>
              <a:rPr lang="sk-SK" sz="1300" dirty="0"/>
              <a:t> </a:t>
            </a:r>
            <a:r>
              <a:rPr lang="sk-SK" sz="1300" dirty="0" err="1"/>
              <a:t>switching</a:t>
            </a:r>
            <a:endParaRPr lang="en-GB" sz="1300" dirty="0"/>
          </a:p>
          <a:p>
            <a:r>
              <a:rPr lang="sk-SK" sz="1300" dirty="0" err="1"/>
              <a:t>Russian</a:t>
            </a:r>
            <a:r>
              <a:rPr lang="sk-SK" sz="1300" dirty="0"/>
              <a:t> </a:t>
            </a:r>
            <a:r>
              <a:rPr lang="sk-SK" sz="1300" dirty="0" err="1"/>
              <a:t>flows</a:t>
            </a:r>
            <a:endParaRPr lang="sk-SK" sz="130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GB" dirty="0"/>
              <a:t>Storage</a:t>
            </a:r>
            <a:endParaRPr lang="sk-SK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cs-CZ"/>
              <a:t>| </a:t>
            </a:r>
            <a:fld id="{2363F63A-EE01-7946-90BE-666E333689FE}" type="datetime1">
              <a:rPr lang="cs-CZ" smtClean="0"/>
              <a:t>30.05.2023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CCE83-2C51-433C-92AC-22AAA9585990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6" name="Zástupný symbol pro text 1">
            <a:extLst>
              <a:ext uri="{FF2B5EF4-FFF2-40B4-BE49-F238E27FC236}">
                <a16:creationId xmlns:a16="http://schemas.microsoft.com/office/drawing/2014/main" id="{D4283E14-2F3B-2706-275C-F3F8991FB28C}"/>
              </a:ext>
            </a:extLst>
          </p:cNvPr>
          <p:cNvSpPr txBox="1">
            <a:spLocks/>
          </p:cNvSpPr>
          <p:nvPr/>
        </p:nvSpPr>
        <p:spPr>
          <a:xfrm>
            <a:off x="453008" y="5336850"/>
            <a:ext cx="666000" cy="257369"/>
          </a:xfrm>
          <a:prstGeom prst="rect">
            <a:avLst/>
          </a:prstGeom>
          <a:solidFill>
            <a:srgbClr val="28B9DA"/>
          </a:solidFill>
          <a:ln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sk-SK" sz="1200" dirty="0">
                <a:solidFill>
                  <a:schemeClr val="bg1"/>
                </a:solidFill>
              </a:rPr>
              <a:t>+31 </a:t>
            </a:r>
            <a:r>
              <a:rPr lang="sk-SK" sz="1200" dirty="0" err="1">
                <a:solidFill>
                  <a:schemeClr val="bg1"/>
                </a:solidFill>
              </a:rPr>
              <a:t>bcm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7" name="Zástupný symbol pro text 1">
            <a:extLst>
              <a:ext uri="{FF2B5EF4-FFF2-40B4-BE49-F238E27FC236}">
                <a16:creationId xmlns:a16="http://schemas.microsoft.com/office/drawing/2014/main" id="{6BC4C2B5-9BEB-0F35-C8B0-EE05FCC25CAA}"/>
              </a:ext>
            </a:extLst>
          </p:cNvPr>
          <p:cNvSpPr txBox="1">
            <a:spLocks/>
          </p:cNvSpPr>
          <p:nvPr/>
        </p:nvSpPr>
        <p:spPr>
          <a:xfrm>
            <a:off x="1157681" y="5336851"/>
            <a:ext cx="2692866" cy="25736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sk-SK" sz="1200" dirty="0" err="1"/>
              <a:t>Impact</a:t>
            </a:r>
            <a:r>
              <a:rPr lang="sk-SK" sz="1200" dirty="0"/>
              <a:t> of </a:t>
            </a:r>
            <a:r>
              <a:rPr lang="sk-SK" sz="1200" dirty="0" err="1"/>
              <a:t>storage</a:t>
            </a:r>
            <a:r>
              <a:rPr lang="sk-SK" sz="1200" dirty="0"/>
              <a:t> level on 1 </a:t>
            </a:r>
            <a:r>
              <a:rPr lang="sk-SK" sz="1200" dirty="0" err="1"/>
              <a:t>Apr</a:t>
            </a:r>
            <a:r>
              <a:rPr lang="sk-SK" sz="1200" dirty="0"/>
              <a:t> y-o-y</a:t>
            </a:r>
          </a:p>
        </p:txBody>
      </p:sp>
      <p:sp>
        <p:nvSpPr>
          <p:cNvPr id="9" name="Zástupný symbol pro text 1">
            <a:extLst>
              <a:ext uri="{FF2B5EF4-FFF2-40B4-BE49-F238E27FC236}">
                <a16:creationId xmlns:a16="http://schemas.microsoft.com/office/drawing/2014/main" id="{3EC9D5DE-1071-66EA-936B-AC48BB1619CC}"/>
              </a:ext>
            </a:extLst>
          </p:cNvPr>
          <p:cNvSpPr txBox="1">
            <a:spLocks/>
          </p:cNvSpPr>
          <p:nvPr/>
        </p:nvSpPr>
        <p:spPr>
          <a:xfrm>
            <a:off x="453008" y="5634752"/>
            <a:ext cx="666000" cy="257369"/>
          </a:xfrm>
          <a:prstGeom prst="rect">
            <a:avLst/>
          </a:prstGeom>
          <a:solidFill>
            <a:schemeClr val="tx1"/>
          </a:solidFill>
          <a:ln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sk-SK" sz="1200" dirty="0">
                <a:solidFill>
                  <a:schemeClr val="bg1"/>
                </a:solidFill>
              </a:rPr>
              <a:t>-23 </a:t>
            </a:r>
            <a:r>
              <a:rPr lang="sk-SK" sz="1200" dirty="0" err="1">
                <a:solidFill>
                  <a:schemeClr val="bg1"/>
                </a:solidFill>
              </a:rPr>
              <a:t>bcm</a:t>
            </a:r>
            <a:endParaRPr lang="sk-SK" sz="1200" dirty="0">
              <a:solidFill>
                <a:schemeClr val="bg1"/>
              </a:solidFill>
            </a:endParaRPr>
          </a:p>
        </p:txBody>
      </p:sp>
      <p:sp>
        <p:nvSpPr>
          <p:cNvPr id="10" name="Zástupný symbol pro text 1">
            <a:extLst>
              <a:ext uri="{FF2B5EF4-FFF2-40B4-BE49-F238E27FC236}">
                <a16:creationId xmlns:a16="http://schemas.microsoft.com/office/drawing/2014/main" id="{2B0D9EBF-D5D7-9048-69DF-1FE9F2F5ABF0}"/>
              </a:ext>
            </a:extLst>
          </p:cNvPr>
          <p:cNvSpPr txBox="1">
            <a:spLocks/>
          </p:cNvSpPr>
          <p:nvPr/>
        </p:nvSpPr>
        <p:spPr>
          <a:xfrm>
            <a:off x="1157681" y="5634752"/>
            <a:ext cx="2793534" cy="257369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72BF44"/>
              </a:buClr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00"/>
              </a:spcBef>
              <a:buFont typeface="Wingdings" panose="05000000000000000000" pitchFamily="2" charset="2"/>
              <a:buNone/>
            </a:pPr>
            <a:r>
              <a:rPr lang="sk-SK" sz="1200" dirty="0" err="1"/>
              <a:t>Impact</a:t>
            </a:r>
            <a:r>
              <a:rPr lang="sk-SK" sz="1200" dirty="0"/>
              <a:t> of </a:t>
            </a:r>
            <a:r>
              <a:rPr lang="sk-SK" sz="1200" dirty="0" err="1"/>
              <a:t>lower</a:t>
            </a:r>
            <a:r>
              <a:rPr lang="sk-SK" sz="1200" dirty="0"/>
              <a:t> RU </a:t>
            </a:r>
            <a:r>
              <a:rPr lang="sk-SK" sz="1200" dirty="0" err="1"/>
              <a:t>flows</a:t>
            </a:r>
            <a:r>
              <a:rPr lang="sk-SK" sz="1200" dirty="0"/>
              <a:t> </a:t>
            </a:r>
            <a:r>
              <a:rPr lang="sk-SK" sz="1200" dirty="0" err="1"/>
              <a:t>for</a:t>
            </a:r>
            <a:r>
              <a:rPr lang="sk-SK" sz="1200" dirty="0"/>
              <a:t> 4</a:t>
            </a:r>
            <a:r>
              <a:rPr lang="en-GB" sz="1200" dirty="0"/>
              <a:t>-12/2023</a:t>
            </a:r>
            <a:endParaRPr lang="sk-SK" sz="1200" dirty="0"/>
          </a:p>
        </p:txBody>
      </p:sp>
      <p:graphicFrame>
        <p:nvGraphicFramePr>
          <p:cNvPr id="8" name="Graf 7">
            <a:extLst>
              <a:ext uri="{FF2B5EF4-FFF2-40B4-BE49-F238E27FC236}">
                <a16:creationId xmlns:a16="http://schemas.microsoft.com/office/drawing/2014/main" id="{203E8BCA-372D-6B72-ED61-DD23055F18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2518685"/>
              </p:ext>
            </p:extLst>
          </p:nvPr>
        </p:nvGraphicFramePr>
        <p:xfrm>
          <a:off x="233910" y="1577131"/>
          <a:ext cx="6010256" cy="29496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22783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1">
      <a:dk1>
        <a:srgbClr val="151515"/>
      </a:dk1>
      <a:lt1>
        <a:srgbClr val="FFFFFF"/>
      </a:lt1>
      <a:dk2>
        <a:srgbClr val="AEABAB"/>
      </a:dk2>
      <a:lt2>
        <a:srgbClr val="FFFFFF"/>
      </a:lt2>
      <a:accent1>
        <a:srgbClr val="72BF44"/>
      </a:accent1>
      <a:accent2>
        <a:srgbClr val="D8D8D8"/>
      </a:accent2>
      <a:accent3>
        <a:srgbClr val="72BF44"/>
      </a:accent3>
      <a:accent4>
        <a:srgbClr val="FFFFF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2" id="{87D4D30F-3AEC-2344-A6C2-EC0749A9279A}" vid="{1A3E6CAD-4CB4-754E-B232-E5B323254C4B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B21545863C3C429E31C578088E7AAA" ma:contentTypeVersion="1" ma:contentTypeDescription="Umožňuje vytvoriť nový dokument." ma:contentTypeScope="" ma:versionID="a8d31cf6fc9cd9cbb316c047d5f3c6be">
  <xsd:schema xmlns:xsd="http://www.w3.org/2001/XMLSchema" xmlns:xs="http://www.w3.org/2001/XMLSchema" xmlns:p="http://schemas.microsoft.com/office/2006/metadata/properties" xmlns:ns2="b87175b2-232d-4a63-9671-cf8c26644dbc" targetNamespace="http://schemas.microsoft.com/office/2006/metadata/properties" ma:root="true" ma:fieldsID="1e23c14cc7bdb73f001bfd16fd6ffe04" ns2:_="">
    <xsd:import namespace="b87175b2-232d-4a63-9671-cf8c26644dbc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7175b2-232d-4a63-9671-cf8c26644d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Zdieľa sa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8277A1-90BF-4D7E-BBBC-8137567A0B0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B6FF6B-DA66-4C7E-ACB6-3DDBBD69F4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7175b2-232d-4a63-9671-cf8c26644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5E0028-9F41-427A-8B9D-5889459B67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NAFTA_vzor prezentácie</Template>
  <TotalTime>6066</TotalTime>
  <Words>903</Words>
  <Application>Microsoft Office PowerPoint</Application>
  <PresentationFormat>Prezentácia na obrazovke (4:3)</PresentationFormat>
  <Paragraphs>167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Arial</vt:lpstr>
      <vt:lpstr>Arial</vt:lpstr>
      <vt:lpstr>Arial Black</vt:lpstr>
      <vt:lpstr>Calibri</vt:lpstr>
      <vt:lpstr>Courier New</vt:lpstr>
      <vt:lpstr>Wingdings</vt:lpstr>
      <vt:lpstr>Motiv Office</vt:lpstr>
      <vt:lpstr>Gas Balance model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NAFTA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Rišková Ewa</dc:creator>
  <cp:lastModifiedBy>Šinský Šimon</cp:lastModifiedBy>
  <cp:revision>141</cp:revision>
  <dcterms:created xsi:type="dcterms:W3CDTF">2017-02-23T13:00:16Z</dcterms:created>
  <dcterms:modified xsi:type="dcterms:W3CDTF">2023-05-30T07:39:42Z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0x01010079B21545863C3C429E31C578088E7AAA</vt:lpwstr>
  </property>
</Properties>
</file>