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9" r:id="rId5"/>
    <p:sldId id="455" r:id="rId6"/>
    <p:sldId id="560" r:id="rId7"/>
    <p:sldId id="582" r:id="rId8"/>
    <p:sldId id="572" r:id="rId9"/>
    <p:sldId id="573" r:id="rId10"/>
    <p:sldId id="518" r:id="rId11"/>
    <p:sldId id="574" r:id="rId12"/>
    <p:sldId id="581" r:id="rId13"/>
    <p:sldId id="575" r:id="rId14"/>
    <p:sldId id="576" r:id="rId15"/>
    <p:sldId id="577" r:id="rId16"/>
    <p:sldId id="578" r:id="rId17"/>
    <p:sldId id="579" r:id="rId18"/>
    <p:sldId id="40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E5566516-7E59-4DE6-B40F-62401AF6F616}">
          <p14:sldIdLst>
            <p14:sldId id="279"/>
            <p14:sldId id="455"/>
            <p14:sldId id="560"/>
            <p14:sldId id="582"/>
            <p14:sldId id="572"/>
            <p14:sldId id="573"/>
            <p14:sldId id="518"/>
            <p14:sldId id="574"/>
            <p14:sldId id="581"/>
            <p14:sldId id="575"/>
            <p14:sldId id="576"/>
            <p14:sldId id="577"/>
            <p14:sldId id="578"/>
            <p14:sldId id="579"/>
            <p14:sldId id="401"/>
          </p14:sldIdLst>
        </p14:section>
        <p14:section name="Sekcia bez názvu" id="{F6A4FBDB-126F-47CD-8AAD-AB845E7A8AB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3A5E63"/>
    <a:srgbClr val="8EC21F"/>
    <a:srgbClr val="F1F8EC"/>
    <a:srgbClr val="528C2F"/>
    <a:srgbClr val="76B44C"/>
    <a:srgbClr val="6AA244"/>
    <a:srgbClr val="558236"/>
    <a:srgbClr val="73B04A"/>
    <a:srgbClr val="64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01.06.2023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01.06.2023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7" y="2464846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4386" y="3413973"/>
            <a:ext cx="8717540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814386" y="4416392"/>
            <a:ext cx="7454007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14385" y="4585952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01.06.2023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49276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163733" y="2362200"/>
            <a:ext cx="5073651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1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7" y="2996197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77659" y="1802922"/>
            <a:ext cx="10259684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1" y="491706"/>
            <a:ext cx="112373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800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925284" y="718457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0857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977902" y="1549399"/>
            <a:ext cx="1025944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10246739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8" y="49053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8022" y="2589167"/>
            <a:ext cx="6783185" cy="1101264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2218" y="3701018"/>
            <a:ext cx="6800849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977660" y="767751"/>
            <a:ext cx="10263608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979411" y="5497293"/>
            <a:ext cx="3930637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977811" y="5893828"/>
            <a:ext cx="3932237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4" y="2257727"/>
            <a:ext cx="4773137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4" y="1681164"/>
            <a:ext cx="4773137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4"/>
            <a:ext cx="5065144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257729"/>
            <a:ext cx="5065144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1"/>
            <a:ext cx="11237384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3" y="2257727"/>
            <a:ext cx="2967341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3" y="1681164"/>
            <a:ext cx="2967340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914" y="2257729"/>
            <a:ext cx="3190335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8047010" y="1698416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4400915" y="1693608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7568" y="2257425"/>
            <a:ext cx="3189817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1"/>
            <a:ext cx="11237384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5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239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01.06.2023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D25B15-99F4-4C97-B641-A6471AD4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66" y="2954437"/>
            <a:ext cx="5360802" cy="949127"/>
          </a:xfrm>
        </p:spPr>
        <p:txBody>
          <a:bodyPr anchor="ctr">
            <a:noAutofit/>
          </a:bodyPr>
          <a:lstStyle/>
          <a:p>
            <a:r>
              <a:rPr lang="sk-SK" altLang="ko-KR" sz="3600" dirty="0" err="1">
                <a:ea typeface="微软雅黑" panose="020B0503020204020204" charset="-122"/>
                <a:sym typeface="+mn-ea"/>
              </a:rPr>
              <a:t>NAFTAs</a:t>
            </a:r>
            <a:r>
              <a:rPr lang="sk-SK" altLang="ko-KR" sz="3600" dirty="0">
                <a:ea typeface="微软雅黑" panose="020B0503020204020204" charset="-122"/>
                <a:sym typeface="+mn-ea"/>
              </a:rPr>
              <a:t> IPCEI </a:t>
            </a:r>
            <a:r>
              <a:rPr lang="sk-SK" altLang="ko-KR" sz="3600" dirty="0" err="1">
                <a:ea typeface="微软雅黑" panose="020B0503020204020204" charset="-122"/>
                <a:sym typeface="+mn-ea"/>
              </a:rPr>
              <a:t>project</a:t>
            </a:r>
            <a:r>
              <a:rPr lang="sk-SK" altLang="ko-KR" sz="3600" dirty="0">
                <a:ea typeface="微软雅黑" panose="020B0503020204020204" charset="-122"/>
                <a:sym typeface="+mn-ea"/>
              </a:rPr>
              <a:t> – Project </a:t>
            </a:r>
            <a:r>
              <a:rPr lang="sk-SK" altLang="ko-KR" sz="3600" dirty="0" err="1">
                <a:ea typeface="微软雅黑" panose="020B0503020204020204" charset="-122"/>
                <a:sym typeface="+mn-ea"/>
              </a:rPr>
              <a:t>Henri</a:t>
            </a:r>
            <a:endParaRPr lang="en-GB" sz="2900" dirty="0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230908DB-D6C3-4BAE-B719-A54E734544E6}"/>
              </a:ext>
            </a:extLst>
          </p:cNvPr>
          <p:cNvSpPr txBox="1">
            <a:spLocks/>
          </p:cNvSpPr>
          <p:nvPr/>
        </p:nvSpPr>
        <p:spPr>
          <a:xfrm>
            <a:off x="1976566" y="4564392"/>
            <a:ext cx="5360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/>
              <a:t>1.6.2023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8130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5B47BE4-090E-2FFF-B837-1C98621A3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441" y="1411614"/>
            <a:ext cx="6342349" cy="3677930"/>
          </a:xfrm>
        </p:spPr>
        <p:txBody>
          <a:bodyPr/>
          <a:lstStyle/>
          <a:p>
            <a:r>
              <a:rPr lang="en-GB" sz="1800" b="1" dirty="0"/>
              <a:t>Microbial activity</a:t>
            </a:r>
          </a:p>
          <a:p>
            <a:pPr lvl="1"/>
            <a:r>
              <a:rPr lang="en-GB" sz="1800" dirty="0"/>
              <a:t>Identification of bacteria / archaea presented in reservoir</a:t>
            </a:r>
          </a:p>
          <a:p>
            <a:pPr lvl="1"/>
            <a:r>
              <a:rPr lang="en-GB" sz="1800" dirty="0"/>
              <a:t>Simulating the reservoir condition to define </a:t>
            </a:r>
            <a:r>
              <a:rPr lang="en-GB" sz="1800" b="1" dirty="0"/>
              <a:t>microbial reaction </a:t>
            </a:r>
            <a:r>
              <a:rPr lang="en-GB" sz="1800" dirty="0"/>
              <a:t>which will occur</a:t>
            </a:r>
          </a:p>
          <a:p>
            <a:pPr lvl="1"/>
            <a:r>
              <a:rPr lang="en-GB" sz="1800" dirty="0"/>
              <a:t>Test</a:t>
            </a:r>
            <a:r>
              <a:rPr lang="sk-SK" sz="1800" dirty="0"/>
              <a:t>s</a:t>
            </a:r>
            <a:r>
              <a:rPr lang="en-GB" sz="1800" dirty="0"/>
              <a:t> will be done at </a:t>
            </a:r>
            <a:r>
              <a:rPr lang="en-GB" sz="1800" b="1" dirty="0"/>
              <a:t>original </a:t>
            </a:r>
            <a:r>
              <a:rPr lang="en-GB" sz="1800" dirty="0"/>
              <a:t>reservoir water samples</a:t>
            </a:r>
          </a:p>
          <a:p>
            <a:pPr lvl="1"/>
            <a:r>
              <a:rPr lang="en-GB" sz="1800" dirty="0"/>
              <a:t>pH measurements, composition of gas and water phase </a:t>
            </a:r>
          </a:p>
          <a:p>
            <a:pPr lvl="1"/>
            <a:r>
              <a:rPr lang="en-GB" sz="1800" b="1" dirty="0"/>
              <a:t>Initial</a:t>
            </a:r>
            <a:r>
              <a:rPr lang="en-GB" sz="1800" dirty="0"/>
              <a:t> and </a:t>
            </a:r>
            <a:r>
              <a:rPr lang="en-GB" sz="1800" b="1" dirty="0"/>
              <a:t>maximum</a:t>
            </a:r>
            <a:r>
              <a:rPr lang="en-GB" sz="1800" dirty="0"/>
              <a:t> microbial density</a:t>
            </a:r>
          </a:p>
          <a:p>
            <a:pPr lvl="1"/>
            <a:r>
              <a:rPr lang="en-GB" sz="1800" dirty="0"/>
              <a:t>Cell number before and after experiment</a:t>
            </a:r>
          </a:p>
          <a:p>
            <a:pPr lvl="1"/>
            <a:r>
              <a:rPr lang="en-GB" sz="1800" dirty="0"/>
              <a:t>Test will be done at </a:t>
            </a:r>
            <a:r>
              <a:rPr lang="en-GB" sz="1800" b="1" dirty="0"/>
              <a:t>several H2 </a:t>
            </a:r>
            <a:r>
              <a:rPr lang="en-GB" sz="1800" dirty="0"/>
              <a:t>concentration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36859E-15C1-A6BB-B492-7FE7E37235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Laboratory</a:t>
            </a:r>
            <a:r>
              <a:rPr lang="sk-SK" dirty="0"/>
              <a:t> </a:t>
            </a:r>
            <a:r>
              <a:rPr lang="sk-SK" dirty="0" err="1"/>
              <a:t>experiments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20F398-4B53-6ADA-9C2F-1BF68EFD402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B7AD46-2BB4-9AF8-4D84-D62FDE6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Obrázek 254939865">
            <a:extLst>
              <a:ext uri="{FF2B5EF4-FFF2-40B4-BE49-F238E27FC236}">
                <a16:creationId xmlns:a16="http://schemas.microsoft.com/office/drawing/2014/main" id="{E695BB9D-72C2-2C98-9A16-1B2307E185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72"/>
          <a:stretch>
            <a:fillRect/>
          </a:stretch>
        </p:blipFill>
        <p:spPr>
          <a:xfrm>
            <a:off x="6995604" y="1722267"/>
            <a:ext cx="4852006" cy="3125091"/>
          </a:xfrm>
          <a:prstGeom prst="rect">
            <a:avLst/>
          </a:prstGeom>
        </p:spPr>
      </p:pic>
      <p:pic>
        <p:nvPicPr>
          <p:cNvPr id="7" name="Obrázek 16">
            <a:extLst>
              <a:ext uri="{FF2B5EF4-FFF2-40B4-BE49-F238E27FC236}">
                <a16:creationId xmlns:a16="http://schemas.microsoft.com/office/drawing/2014/main" id="{000BF68A-823C-FA26-54BA-7B9162859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88" y="4714376"/>
            <a:ext cx="4852006" cy="182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6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B892D25-9943-4D96-F710-16756E1F4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10246739" cy="2139047"/>
          </a:xfrm>
        </p:spPr>
        <p:txBody>
          <a:bodyPr/>
          <a:lstStyle/>
          <a:p>
            <a:r>
              <a:rPr lang="en-GB" sz="1800" b="1" dirty="0"/>
              <a:t>Geochemical model will be created</a:t>
            </a:r>
          </a:p>
          <a:p>
            <a:pPr lvl="1"/>
            <a:r>
              <a:rPr lang="en-GB" sz="1800" dirty="0"/>
              <a:t>H2 impact to reservoir rock</a:t>
            </a:r>
          </a:p>
          <a:p>
            <a:pPr lvl="1"/>
            <a:r>
              <a:rPr lang="en-GB" sz="1800" dirty="0"/>
              <a:t>H2 impact to Cap rock</a:t>
            </a:r>
          </a:p>
          <a:p>
            <a:pPr lvl="1"/>
            <a:r>
              <a:rPr lang="en-GB" sz="1800" dirty="0"/>
              <a:t>Reaction with reservoir fluid</a:t>
            </a:r>
          </a:p>
          <a:p>
            <a:pPr lvl="1"/>
            <a:r>
              <a:rPr lang="en-GB" sz="1800" dirty="0"/>
              <a:t>Microbiology</a:t>
            </a:r>
          </a:p>
          <a:p>
            <a:r>
              <a:rPr lang="en-GB" sz="1800" b="1" dirty="0"/>
              <a:t>Model will predict the H2 </a:t>
            </a:r>
            <a:r>
              <a:rPr lang="sk-SK" sz="1800" b="1" dirty="0" err="1"/>
              <a:t>behaviour</a:t>
            </a:r>
            <a:r>
              <a:rPr lang="sk-SK" sz="1800" b="1" dirty="0"/>
              <a:t> in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en-GB" sz="1800" b="1" dirty="0"/>
              <a:t>reservoir  </a:t>
            </a:r>
            <a:r>
              <a:rPr lang="en-GB" sz="1800" dirty="0"/>
              <a:t>- will be verified during the </a:t>
            </a:r>
            <a:r>
              <a:rPr lang="en-GB" sz="1800" b="1" dirty="0"/>
              <a:t>FID phase</a:t>
            </a:r>
            <a:endParaRPr lang="en-GB" sz="1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ED8B25-57B8-B254-68A2-16E2CBC91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Modelling</a:t>
            </a:r>
            <a:r>
              <a:rPr lang="sk-SK" dirty="0"/>
              <a:t> of h2 </a:t>
            </a:r>
            <a:r>
              <a:rPr lang="sk-SK" dirty="0" err="1"/>
              <a:t>behaviour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0AD58C-1348-6A7B-1CD1-ABE1663BF86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9F1A42-91C4-5103-B207-3E8BACB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D720C0C-A498-05B5-D013-82A4C292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644" y="1766555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9AEAD89-468A-4940-F40F-173B53CBF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10246739" cy="3831818"/>
          </a:xfrm>
        </p:spPr>
        <p:txBody>
          <a:bodyPr/>
          <a:lstStyle/>
          <a:p>
            <a:r>
              <a:rPr lang="en-GB" sz="1800" b="1" dirty="0"/>
              <a:t>Material testing</a:t>
            </a:r>
            <a:endParaRPr lang="en-GB" sz="1800" dirty="0"/>
          </a:p>
          <a:p>
            <a:pPr lvl="1"/>
            <a:r>
              <a:rPr lang="en-GB" sz="1800" dirty="0"/>
              <a:t>Testing of steels and sealing materials</a:t>
            </a:r>
          </a:p>
          <a:p>
            <a:pPr lvl="1"/>
            <a:r>
              <a:rPr lang="en-GB" sz="1800" dirty="0"/>
              <a:t>At real storage condition (worst condition) – temperature, pressure, methanol, hydrocarbons, wet gas etc...</a:t>
            </a:r>
          </a:p>
          <a:p>
            <a:pPr lvl="1"/>
            <a:r>
              <a:rPr lang="en-GB" sz="1800" dirty="0"/>
              <a:t>Description of the test is in discussion</a:t>
            </a:r>
          </a:p>
          <a:p>
            <a:pPr lvl="1"/>
            <a:endParaRPr lang="en-GB" sz="1800" dirty="0"/>
          </a:p>
          <a:p>
            <a:r>
              <a:rPr lang="en-GB" sz="1800" b="1" dirty="0"/>
              <a:t>Cement testing</a:t>
            </a:r>
          </a:p>
          <a:p>
            <a:pPr lvl="1"/>
            <a:r>
              <a:rPr lang="en-GB" sz="1800" dirty="0"/>
              <a:t>Measurement of gas permeability </a:t>
            </a:r>
          </a:p>
          <a:p>
            <a:pPr lvl="1"/>
            <a:r>
              <a:rPr lang="en-GB" sz="1800" dirty="0"/>
              <a:t>Microscopic investigations</a:t>
            </a:r>
          </a:p>
          <a:p>
            <a:pPr lvl="1"/>
            <a:r>
              <a:rPr lang="en-GB" sz="1800" dirty="0"/>
              <a:t>X ray diffraction and Energy dispersive X ray spectroscopy</a:t>
            </a:r>
          </a:p>
          <a:p>
            <a:pPr lvl="1"/>
            <a:r>
              <a:rPr lang="en-GB" sz="1800" dirty="0"/>
              <a:t>Test at several H2 concentration and different conditions (pressure, temperature, salinity)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7D4BAA-CB76-3762-5484-C0F4110AB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Research of H2 influence to UGS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43DC2A2-D1C9-F9FA-61C4-94BAEBA08D4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BE37800-80F7-3CED-FC68-AED84224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4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99205B-9603-6461-C9A8-933C37809C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97443"/>
            <a:ext cx="11237384" cy="785921"/>
          </a:xfrm>
        </p:spPr>
        <p:txBody>
          <a:bodyPr/>
          <a:lstStyle/>
          <a:p>
            <a:r>
              <a:rPr lang="sk-SK" dirty="0" err="1"/>
              <a:t>Outcomes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R&amp;D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8068AE9-A678-43B0-065D-1D7785C060B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6963E30-9C02-898E-0217-2C7BB7C4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14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7F7F0B6-5E4F-5791-5F0B-7D594BDD1711}"/>
              </a:ext>
            </a:extLst>
          </p:cNvPr>
          <p:cNvGrpSpPr/>
          <p:nvPr/>
        </p:nvGrpSpPr>
        <p:grpSpPr>
          <a:xfrm>
            <a:off x="580397" y="1567285"/>
            <a:ext cx="720000" cy="720000"/>
            <a:chOff x="1886834" y="2029643"/>
            <a:chExt cx="576000" cy="576000"/>
          </a:xfrm>
        </p:grpSpPr>
        <p:sp>
          <p:nvSpPr>
            <p:cNvPr id="7" name="Slza 6">
              <a:extLst>
                <a:ext uri="{FF2B5EF4-FFF2-40B4-BE49-F238E27FC236}">
                  <a16:creationId xmlns:a16="http://schemas.microsoft.com/office/drawing/2014/main" id="{2AE0CAE2-A093-B3EE-539C-0A5E978C4828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5DA4BFD2-0A6B-B1CD-BB7D-34D2F15C5886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9" name="Grafický objekt 8" descr="Schránka obrys">
              <a:extLst>
                <a:ext uri="{FF2B5EF4-FFF2-40B4-BE49-F238E27FC236}">
                  <a16:creationId xmlns:a16="http://schemas.microsoft.com/office/drawing/2014/main" id="{8037A6C2-122E-8A3D-AD9A-02ADC9157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37FB238A-0A46-AD10-A6C9-99B4ADE7FF1C}"/>
              </a:ext>
            </a:extLst>
          </p:cNvPr>
          <p:cNvSpPr/>
          <p:nvPr/>
        </p:nvSpPr>
        <p:spPr>
          <a:xfrm>
            <a:off x="1601643" y="1491047"/>
            <a:ext cx="7967062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Selected structure </a:t>
            </a:r>
            <a:r>
              <a:rPr lang="en-GB" sz="2000" dirty="0">
                <a:solidFill>
                  <a:schemeClr val="tx1"/>
                </a:solidFill>
              </a:rPr>
              <a:t>for </a:t>
            </a:r>
            <a:r>
              <a:rPr lang="en-GB" sz="2000" b="1" dirty="0">
                <a:solidFill>
                  <a:schemeClr val="tx1"/>
                </a:solidFill>
              </a:rPr>
              <a:t>2. phase </a:t>
            </a:r>
            <a:r>
              <a:rPr lang="en-GB" sz="2000" dirty="0">
                <a:solidFill>
                  <a:schemeClr val="tx1"/>
                </a:solidFill>
              </a:rPr>
              <a:t>of the project (FID phase)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6B04839C-E9AA-6B73-2042-8CE54AC99B6E}"/>
              </a:ext>
            </a:extLst>
          </p:cNvPr>
          <p:cNvSpPr/>
          <p:nvPr/>
        </p:nvSpPr>
        <p:spPr>
          <a:xfrm>
            <a:off x="1601643" y="2353634"/>
            <a:ext cx="7967062" cy="1695959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Defined </a:t>
            </a:r>
            <a:r>
              <a:rPr lang="en-GB" sz="2000" b="1" dirty="0">
                <a:solidFill>
                  <a:schemeClr val="tx1"/>
                </a:solidFill>
              </a:rPr>
              <a:t>performance parameters </a:t>
            </a:r>
            <a:r>
              <a:rPr lang="en-GB" sz="2000" dirty="0">
                <a:solidFill>
                  <a:schemeClr val="tx1"/>
                </a:solidFill>
              </a:rPr>
              <a:t>of selected structure</a:t>
            </a:r>
            <a:r>
              <a:rPr lang="sk-SK" sz="2000" dirty="0">
                <a:solidFill>
                  <a:schemeClr val="tx1"/>
                </a:solidFill>
              </a:rPr>
              <a:t>:</a:t>
            </a:r>
            <a:endParaRPr lang="en-GB" sz="2000" dirty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WGV</a:t>
            </a:r>
            <a:endParaRPr lang="sk-SK" dirty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Injection / withdrawal rate</a:t>
            </a:r>
            <a:endParaRPr lang="sk-SK" dirty="0">
              <a:solidFill>
                <a:schemeClr val="tx1"/>
              </a:solidFill>
            </a:endParaRPr>
          </a:p>
          <a:p>
            <a:pPr marL="7429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H2 concentration etc.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416EF13F-3846-0B2B-8D38-BC97D68BC345}"/>
              </a:ext>
            </a:extLst>
          </p:cNvPr>
          <p:cNvSpPr/>
          <p:nvPr/>
        </p:nvSpPr>
        <p:spPr>
          <a:xfrm>
            <a:off x="1587478" y="4217617"/>
            <a:ext cx="7967063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Model </a:t>
            </a:r>
            <a:r>
              <a:rPr lang="en-GB" sz="2000" dirty="0">
                <a:solidFill>
                  <a:schemeClr val="tx1"/>
                </a:solidFill>
              </a:rPr>
              <a:t>simulating H2 behaviour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C553B8BC-D94D-46B8-1204-46300920F444}"/>
              </a:ext>
            </a:extLst>
          </p:cNvPr>
          <p:cNvSpPr/>
          <p:nvPr/>
        </p:nvSpPr>
        <p:spPr>
          <a:xfrm>
            <a:off x="1635161" y="5216326"/>
            <a:ext cx="7967062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Design of the surface facility </a:t>
            </a:r>
            <a:r>
              <a:rPr lang="en-GB" sz="2000" dirty="0">
                <a:solidFill>
                  <a:schemeClr val="tx1"/>
                </a:solidFill>
              </a:rPr>
              <a:t>for </a:t>
            </a:r>
            <a:r>
              <a:rPr lang="en-GB" sz="2000" b="1" dirty="0">
                <a:solidFill>
                  <a:schemeClr val="tx1"/>
                </a:solidFill>
              </a:rPr>
              <a:t>2. phase </a:t>
            </a:r>
            <a:r>
              <a:rPr lang="en-GB" sz="2000" dirty="0">
                <a:solidFill>
                  <a:schemeClr val="tx1"/>
                </a:solidFill>
              </a:rPr>
              <a:t>of the project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E03EE0F7-D501-CA43-DA69-A2FFC6297D90}"/>
              </a:ext>
            </a:extLst>
          </p:cNvPr>
          <p:cNvGrpSpPr/>
          <p:nvPr/>
        </p:nvGrpSpPr>
        <p:grpSpPr>
          <a:xfrm>
            <a:off x="560737" y="2944426"/>
            <a:ext cx="720000" cy="720000"/>
            <a:chOff x="1886834" y="2029643"/>
            <a:chExt cx="576000" cy="576000"/>
          </a:xfrm>
        </p:grpSpPr>
        <p:sp>
          <p:nvSpPr>
            <p:cNvPr id="29" name="Slza 28">
              <a:extLst>
                <a:ext uri="{FF2B5EF4-FFF2-40B4-BE49-F238E27FC236}">
                  <a16:creationId xmlns:a16="http://schemas.microsoft.com/office/drawing/2014/main" id="{29DE224B-38B4-93E9-DE0F-B20882BFE827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CDD3FDE4-F3F5-8363-A534-3268BE8CFF1E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31" name="Grafický objekt 30" descr="Schránka obrys">
              <a:extLst>
                <a:ext uri="{FF2B5EF4-FFF2-40B4-BE49-F238E27FC236}">
                  <a16:creationId xmlns:a16="http://schemas.microsoft.com/office/drawing/2014/main" id="{F6C7D15B-E3AA-5F56-2969-C818A5B5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6A0F13D-8EB2-E21D-21E2-C3B3CE2A779C}"/>
              </a:ext>
            </a:extLst>
          </p:cNvPr>
          <p:cNvGrpSpPr/>
          <p:nvPr/>
        </p:nvGrpSpPr>
        <p:grpSpPr>
          <a:xfrm>
            <a:off x="593382" y="4241258"/>
            <a:ext cx="720000" cy="720000"/>
            <a:chOff x="1886834" y="2029643"/>
            <a:chExt cx="576000" cy="576000"/>
          </a:xfrm>
        </p:grpSpPr>
        <p:sp>
          <p:nvSpPr>
            <p:cNvPr id="33" name="Slza 32">
              <a:extLst>
                <a:ext uri="{FF2B5EF4-FFF2-40B4-BE49-F238E27FC236}">
                  <a16:creationId xmlns:a16="http://schemas.microsoft.com/office/drawing/2014/main" id="{F67DE80A-76E7-0A79-2A6F-02CE22A92C98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0B1CF6B2-F96D-781D-90D8-C6F7845A83A7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35" name="Grafický objekt 34" descr="Schránka obrys">
              <a:extLst>
                <a:ext uri="{FF2B5EF4-FFF2-40B4-BE49-F238E27FC236}">
                  <a16:creationId xmlns:a16="http://schemas.microsoft.com/office/drawing/2014/main" id="{35EC7607-95C3-B8D4-02D1-02218977B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3A12DB37-F684-FAE4-EF74-DABF2A0FE89D}"/>
              </a:ext>
            </a:extLst>
          </p:cNvPr>
          <p:cNvGrpSpPr/>
          <p:nvPr/>
        </p:nvGrpSpPr>
        <p:grpSpPr>
          <a:xfrm>
            <a:off x="628237" y="5324808"/>
            <a:ext cx="720000" cy="720000"/>
            <a:chOff x="1886834" y="2029643"/>
            <a:chExt cx="576000" cy="576000"/>
          </a:xfrm>
        </p:grpSpPr>
        <p:sp>
          <p:nvSpPr>
            <p:cNvPr id="37" name="Slza 36">
              <a:extLst>
                <a:ext uri="{FF2B5EF4-FFF2-40B4-BE49-F238E27FC236}">
                  <a16:creationId xmlns:a16="http://schemas.microsoft.com/office/drawing/2014/main" id="{1B0F626E-5B66-6053-E8E4-07360FD38B60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A2E37371-D364-0F59-6436-65B49260F9E0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39" name="Grafický objekt 38" descr="Schránka obrys">
              <a:extLst>
                <a:ext uri="{FF2B5EF4-FFF2-40B4-BE49-F238E27FC236}">
                  <a16:creationId xmlns:a16="http://schemas.microsoft.com/office/drawing/2014/main" id="{C37AB144-8F6F-EB96-6798-05C1CD46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21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0AF1F2-472D-830E-DE00-9E8D190C86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FID </a:t>
            </a:r>
            <a:r>
              <a:rPr lang="sk-SK" dirty="0" err="1"/>
              <a:t>phase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4C5BFF-3AAC-0F30-F384-3D93519268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1E1E37-5260-0A11-99A5-DA974884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00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425487" y="2392882"/>
            <a:ext cx="6263640" cy="949127"/>
          </a:xfrm>
        </p:spPr>
        <p:txBody>
          <a:bodyPr>
            <a:normAutofit/>
          </a:bodyPr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endParaRPr lang="en-US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4942932-5DDD-4C98-8E6A-A57DA70BA4AE}"/>
              </a:ext>
            </a:extLst>
          </p:cNvPr>
          <p:cNvGrpSpPr/>
          <p:nvPr/>
        </p:nvGrpSpPr>
        <p:grpSpPr>
          <a:xfrm>
            <a:off x="990503" y="3515992"/>
            <a:ext cx="4713573" cy="1301078"/>
            <a:chOff x="4567160" y="1928640"/>
            <a:chExt cx="5234793" cy="1568734"/>
          </a:xfrm>
        </p:grpSpPr>
        <p:grpSp>
          <p:nvGrpSpPr>
            <p:cNvPr id="4" name="Group 40">
              <a:extLst>
                <a:ext uri="{FF2B5EF4-FFF2-40B4-BE49-F238E27FC236}">
                  <a16:creationId xmlns:a16="http://schemas.microsoft.com/office/drawing/2014/main" id="{C09482C8-8C6F-4E40-8D02-88D444E4AEED}"/>
                </a:ext>
              </a:extLst>
            </p:cNvPr>
            <p:cNvGrpSpPr/>
            <p:nvPr/>
          </p:nvGrpSpPr>
          <p:grpSpPr>
            <a:xfrm>
              <a:off x="4567160" y="1928640"/>
              <a:ext cx="5234793" cy="1530704"/>
              <a:chOff x="3783398" y="307152"/>
              <a:chExt cx="3343314" cy="1530704"/>
            </a:xfrm>
          </p:grpSpPr>
          <p:sp>
            <p:nvSpPr>
              <p:cNvPr id="9" name="TextBox 45">
                <a:extLst>
                  <a:ext uri="{FF2B5EF4-FFF2-40B4-BE49-F238E27FC236}">
                    <a16:creationId xmlns:a16="http://schemas.microsoft.com/office/drawing/2014/main" id="{65F68E6C-08BC-40E0-8AE8-D8F191884D09}"/>
                  </a:ext>
                </a:extLst>
              </p:cNvPr>
              <p:cNvSpPr txBox="1"/>
              <p:nvPr/>
            </p:nvSpPr>
            <p:spPr>
              <a:xfrm>
                <a:off x="3783398" y="307152"/>
                <a:ext cx="2520565" cy="482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+mn-lt"/>
                  </a:rPr>
                  <a:t>Contact</a:t>
                </a:r>
                <a:r>
                  <a:rPr lang="sk-SK" sz="2000" b="1" dirty="0">
                    <a:latin typeface="+mn-lt"/>
                  </a:rPr>
                  <a:t>:</a:t>
                </a:r>
                <a:endParaRPr lang="en-GB" sz="2000" b="1" dirty="0">
                  <a:latin typeface="+mn-lt"/>
                </a:endParaRPr>
              </a:p>
            </p:txBody>
          </p:sp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64A9A5D1-E9A8-4229-AA53-197D7AC3584E}"/>
                  </a:ext>
                </a:extLst>
              </p:cNvPr>
              <p:cNvSpPr txBox="1"/>
              <p:nvPr/>
            </p:nvSpPr>
            <p:spPr>
              <a:xfrm>
                <a:off x="5440898" y="650362"/>
                <a:ext cx="1685814" cy="118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Roman Zavada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Head of Innovation Unit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roman.zavada@naft.sk</a:t>
                </a:r>
              </a:p>
              <a:p>
                <a:pPr lvl="1"/>
                <a:endParaRPr lang="en-GB" sz="1400" dirty="0"/>
              </a:p>
            </p:txBody>
          </p:sp>
        </p:grpSp>
        <p:pic>
          <p:nvPicPr>
            <p:cNvPr id="5" name="Obrázok 4" descr="Obrázok, na ktorom je muž, osoba, okuliare, stojaci&#10;&#10;Automaticky generovaný popis">
              <a:extLst>
                <a:ext uri="{FF2B5EF4-FFF2-40B4-BE49-F238E27FC236}">
                  <a16:creationId xmlns:a16="http://schemas.microsoft.com/office/drawing/2014/main" id="{13A9670C-60C3-47C6-A572-A41BBC35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503" y="2357037"/>
              <a:ext cx="1274960" cy="1140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11FD30-1F52-4458-BDDC-AE66981759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8" y="490539"/>
            <a:ext cx="11237384" cy="785921"/>
          </a:xfrm>
        </p:spPr>
        <p:txBody>
          <a:bodyPr/>
          <a:lstStyle/>
          <a:p>
            <a:r>
              <a:rPr lang="en-GB" sz="2000"/>
              <a:t>ENERGY storage – a centerPiece of the future energy system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689CD12-15E6-4143-ACA3-A6F66382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74B94-7CCD-4724-A15F-57C9A287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37" y="1276460"/>
            <a:ext cx="8746725" cy="49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D9472DD-4944-4CE2-89BE-C27B740C6FC3}"/>
              </a:ext>
            </a:extLst>
          </p:cNvPr>
          <p:cNvSpPr txBox="1"/>
          <p:nvPr/>
        </p:nvSpPr>
        <p:spPr>
          <a:xfrm>
            <a:off x="5356243" y="2337686"/>
            <a:ext cx="1038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00" b="1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4897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B38607-863B-F62F-CC7D-B5B579BC5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NAFTAS </a:t>
            </a:r>
            <a:r>
              <a:rPr lang="sk-SK" dirty="0" err="1"/>
              <a:t>hydrogen</a:t>
            </a:r>
            <a:r>
              <a:rPr lang="sk-SK" dirty="0"/>
              <a:t> </a:t>
            </a:r>
            <a:r>
              <a:rPr lang="sk-SK" dirty="0" err="1"/>
              <a:t>timeline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D12CCAD-0A49-B193-8DC2-8D40DBD0D1D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C9D785C-A4BB-7E25-A007-59741812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4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302F3A5-8770-DE36-DA46-CDC694DD8C6D}"/>
              </a:ext>
            </a:extLst>
          </p:cNvPr>
          <p:cNvGrpSpPr/>
          <p:nvPr/>
        </p:nvGrpSpPr>
        <p:grpSpPr>
          <a:xfrm>
            <a:off x="621437" y="1261708"/>
            <a:ext cx="9706252" cy="5459767"/>
            <a:chOff x="381740" y="1398233"/>
            <a:chExt cx="9706252" cy="545976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08FA71A-9DB3-1626-B07D-72359B3CE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40" y="1398233"/>
              <a:ext cx="9706252" cy="545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ĺžnik 1">
              <a:extLst>
                <a:ext uri="{FF2B5EF4-FFF2-40B4-BE49-F238E27FC236}">
                  <a16:creationId xmlns:a16="http://schemas.microsoft.com/office/drawing/2014/main" id="{0415DB03-64C8-E51D-0AAA-AD76E8E5D6A6}"/>
                </a:ext>
              </a:extLst>
            </p:cNvPr>
            <p:cNvSpPr/>
            <p:nvPr/>
          </p:nvSpPr>
          <p:spPr>
            <a:xfrm>
              <a:off x="7395099" y="1660124"/>
              <a:ext cx="2396971" cy="834501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rgbClr val="E1E1E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DC6B1D-AC03-3F84-11A3-0AFD2E11F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6" y="1777041"/>
            <a:ext cx="6857254" cy="2339102"/>
          </a:xfrm>
        </p:spPr>
        <p:txBody>
          <a:bodyPr/>
          <a:lstStyle/>
          <a:p>
            <a:r>
              <a:rPr lang="en-GB" sz="1800" b="1" dirty="0"/>
              <a:t>First </a:t>
            </a:r>
            <a:r>
              <a:rPr lang="en-GB" sz="1800" dirty="0"/>
              <a:t>Slovak Hydrogen </a:t>
            </a:r>
            <a:r>
              <a:rPr lang="en-GB" sz="1800" b="1" dirty="0"/>
              <a:t>IPCEI </a:t>
            </a:r>
            <a:r>
              <a:rPr lang="en-GB" sz="1800" dirty="0"/>
              <a:t>project („Important Project of Common European Interest“) – </a:t>
            </a:r>
            <a:r>
              <a:rPr lang="en-GB" sz="1800" b="1" dirty="0"/>
              <a:t>Hy2Tech wave</a:t>
            </a:r>
            <a:endParaRPr lang="sk-SK" sz="1800" b="1" dirty="0"/>
          </a:p>
          <a:p>
            <a:r>
              <a:rPr lang="en-GB" sz="1800" dirty="0"/>
              <a:t>Evaluation by EC started 9/2021 finished 8/2022</a:t>
            </a:r>
            <a:endParaRPr lang="en-GB" dirty="0"/>
          </a:p>
          <a:p>
            <a:r>
              <a:rPr lang="en-GB" sz="1800" dirty="0"/>
              <a:t>Project started 11/2022 and will finish 12/2029 (2. phase)</a:t>
            </a:r>
          </a:p>
          <a:p>
            <a:r>
              <a:rPr lang="en-GB" sz="1800" dirty="0"/>
              <a:t>Fist general assembly of the </a:t>
            </a:r>
            <a:r>
              <a:rPr lang="en-GB" sz="1800" b="1" dirty="0"/>
              <a:t>Hy2Tech </a:t>
            </a:r>
            <a:r>
              <a:rPr lang="en-GB" sz="1800" dirty="0"/>
              <a:t>&amp;</a:t>
            </a:r>
            <a:r>
              <a:rPr lang="en-GB" sz="1800" b="1" dirty="0"/>
              <a:t> Hy2Use </a:t>
            </a:r>
            <a:r>
              <a:rPr lang="en-GB" sz="1800" dirty="0"/>
              <a:t>(3/2023) - Berlin</a:t>
            </a:r>
          </a:p>
          <a:p>
            <a:endParaRPr lang="en-GB" sz="1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32B0F5-128A-BA44-833F-DEF42BA3B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</a:t>
            </a:r>
            <a:r>
              <a:rPr lang="sk-SK" dirty="0" err="1"/>
              <a:t>henri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615834-CB35-FCAD-4245-A9C6FD1E71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F80E43-7013-B406-1DDB-AFE95EBD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FCD0915-C0C5-EEF8-27CA-6528A13C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06" y="1411298"/>
            <a:ext cx="3439099" cy="209265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5738445-84C1-CAAA-2883-42B0C0FA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179" y="4316198"/>
            <a:ext cx="1135444" cy="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D77484-A336-4F60-BC8D-1F205FCA2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</a:t>
            </a:r>
            <a:r>
              <a:rPr lang="sk-SK" dirty="0" err="1"/>
              <a:t>Henri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CFD82F-F6DE-44F3-A20E-8BB840E4885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3E9221-A4FE-4731-9ED9-C9DBBE87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6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D1AEE81-289D-46E6-9D9E-6E96263B8F2C}"/>
              </a:ext>
            </a:extLst>
          </p:cNvPr>
          <p:cNvGrpSpPr/>
          <p:nvPr/>
        </p:nvGrpSpPr>
        <p:grpSpPr>
          <a:xfrm>
            <a:off x="244014" y="1433911"/>
            <a:ext cx="1430447" cy="900000"/>
            <a:chOff x="597529" y="3313567"/>
            <a:chExt cx="1430447" cy="900000"/>
          </a:xfrm>
        </p:grpSpPr>
        <p:pic>
          <p:nvPicPr>
            <p:cNvPr id="7" name="Grafický objekt 6" descr="Stred terča výplň plnou farbou">
              <a:extLst>
                <a:ext uri="{FF2B5EF4-FFF2-40B4-BE49-F238E27FC236}">
                  <a16:creationId xmlns:a16="http://schemas.microsoft.com/office/drawing/2014/main" id="{93DE5C90-0348-49CF-8F1A-EB28129C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8" name="Vývojový diagram: spojnica mimo strany 7">
              <a:extLst>
                <a:ext uri="{FF2B5EF4-FFF2-40B4-BE49-F238E27FC236}">
                  <a16:creationId xmlns:a16="http://schemas.microsoft.com/office/drawing/2014/main" id="{9E29C22E-D907-4F3D-9788-6514BF82BAF3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949DA58E-1371-451E-B20E-D9D1DA04E42F}"/>
              </a:ext>
            </a:extLst>
          </p:cNvPr>
          <p:cNvSpPr/>
          <p:nvPr/>
        </p:nvSpPr>
        <p:spPr>
          <a:xfrm>
            <a:off x="1944135" y="1398302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Definition of methodology for reservoir assessment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F35A516-96D4-4C43-A908-354E76D69F88}"/>
              </a:ext>
            </a:extLst>
          </p:cNvPr>
          <p:cNvGrpSpPr/>
          <p:nvPr/>
        </p:nvGrpSpPr>
        <p:grpSpPr>
          <a:xfrm>
            <a:off x="244012" y="2657586"/>
            <a:ext cx="1430447" cy="900000"/>
            <a:chOff x="597529" y="3313567"/>
            <a:chExt cx="1430447" cy="900000"/>
          </a:xfrm>
        </p:grpSpPr>
        <p:pic>
          <p:nvPicPr>
            <p:cNvPr id="11" name="Grafický objekt 10" descr="Stred terča výplň plnou farbou">
              <a:extLst>
                <a:ext uri="{FF2B5EF4-FFF2-40B4-BE49-F238E27FC236}">
                  <a16:creationId xmlns:a16="http://schemas.microsoft.com/office/drawing/2014/main" id="{F6F8B57C-CCE0-485A-AC91-5521BA21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12" name="Vývojový diagram: spojnica mimo strany 11">
              <a:extLst>
                <a:ext uri="{FF2B5EF4-FFF2-40B4-BE49-F238E27FC236}">
                  <a16:creationId xmlns:a16="http://schemas.microsoft.com/office/drawing/2014/main" id="{96699C3E-8A49-4CE5-BAB2-637050C756CB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0C4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310ADEBA-69ED-4923-B92E-8BD3E3ACD2A5}"/>
              </a:ext>
            </a:extLst>
          </p:cNvPr>
          <p:cNvSpPr/>
          <p:nvPr/>
        </p:nvSpPr>
        <p:spPr>
          <a:xfrm>
            <a:off x="1944135" y="2657587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0C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GB" sz="2000" dirty="0">
                <a:solidFill>
                  <a:schemeClr val="tx1"/>
                </a:solidFill>
              </a:rPr>
              <a:t>Identification of suitable structure for storing of H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r>
              <a:rPr lang="en-GB" sz="2000" dirty="0">
                <a:solidFill>
                  <a:schemeClr val="tx1"/>
                </a:solidFill>
              </a:rPr>
              <a:t> in Slovakia</a:t>
            </a:r>
            <a:endParaRPr lang="sk-SK" sz="2000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1664A14E-E0A9-475D-B3B1-67570E22000E}"/>
              </a:ext>
            </a:extLst>
          </p:cNvPr>
          <p:cNvSpPr/>
          <p:nvPr/>
        </p:nvSpPr>
        <p:spPr>
          <a:xfrm>
            <a:off x="1944135" y="3978430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27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Based on R&amp;D phase definition the max suitable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storing concentration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774B6B0-A3BE-40C6-9343-F2C5E0B00023}"/>
              </a:ext>
            </a:extLst>
          </p:cNvPr>
          <p:cNvGrpSpPr/>
          <p:nvPr/>
        </p:nvGrpSpPr>
        <p:grpSpPr>
          <a:xfrm>
            <a:off x="244012" y="3978429"/>
            <a:ext cx="1430447" cy="900000"/>
            <a:chOff x="597529" y="3313567"/>
            <a:chExt cx="1430447" cy="900000"/>
          </a:xfrm>
        </p:grpSpPr>
        <p:pic>
          <p:nvPicPr>
            <p:cNvPr id="16" name="Grafický objekt 15" descr="Stred terča výplň plnou farbou">
              <a:extLst>
                <a:ext uri="{FF2B5EF4-FFF2-40B4-BE49-F238E27FC236}">
                  <a16:creationId xmlns:a16="http://schemas.microsoft.com/office/drawing/2014/main" id="{62B97ECB-0C24-4441-B555-5358976B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17" name="Vývojový diagram: spojnica mimo strany 16">
              <a:extLst>
                <a:ext uri="{FF2B5EF4-FFF2-40B4-BE49-F238E27FC236}">
                  <a16:creationId xmlns:a16="http://schemas.microsoft.com/office/drawing/2014/main" id="{F1A6B873-64A3-4B0B-8807-C0DA7BA42AC5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27C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77B61DB-15DD-4179-9DE8-B2B58E2F6509}"/>
              </a:ext>
            </a:extLst>
          </p:cNvPr>
          <p:cNvGrpSpPr/>
          <p:nvPr/>
        </p:nvGrpSpPr>
        <p:grpSpPr>
          <a:xfrm>
            <a:off x="244012" y="5334509"/>
            <a:ext cx="1430447" cy="899998"/>
            <a:chOff x="597529" y="3313568"/>
            <a:chExt cx="1430447" cy="899998"/>
          </a:xfrm>
        </p:grpSpPr>
        <p:pic>
          <p:nvPicPr>
            <p:cNvPr id="19" name="Grafický objekt 18" descr="Stred terča výplň plnou farbou">
              <a:extLst>
                <a:ext uri="{FF2B5EF4-FFF2-40B4-BE49-F238E27FC236}">
                  <a16:creationId xmlns:a16="http://schemas.microsoft.com/office/drawing/2014/main" id="{7A296293-7330-4C30-8A4E-5A76DFFE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20" name="Vývojový diagram: spojnica mimo strany 19">
              <a:extLst>
                <a:ext uri="{FF2B5EF4-FFF2-40B4-BE49-F238E27FC236}">
                  <a16:creationId xmlns:a16="http://schemas.microsoft.com/office/drawing/2014/main" id="{5A663F55-6F47-4F05-8BDC-B4F8244EAD90}"/>
                </a:ext>
              </a:extLst>
            </p:cNvPr>
            <p:cNvSpPr/>
            <p:nvPr/>
          </p:nvSpPr>
          <p:spPr>
            <a:xfrm>
              <a:off x="597529" y="3313568"/>
              <a:ext cx="1430447" cy="899998"/>
            </a:xfrm>
            <a:prstGeom prst="flowChartOffpageConnector">
              <a:avLst/>
            </a:prstGeom>
            <a:noFill/>
            <a:ln w="38100"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2508E2E7-92AF-4753-A613-C0A88A2B4538}"/>
              </a:ext>
            </a:extLst>
          </p:cNvPr>
          <p:cNvSpPr/>
          <p:nvPr/>
        </p:nvSpPr>
        <p:spPr>
          <a:xfrm>
            <a:off x="1944135" y="5334507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Pilot technology for confirmation the research at real condition</a:t>
            </a:r>
          </a:p>
        </p:txBody>
      </p:sp>
      <p:pic>
        <p:nvPicPr>
          <p:cNvPr id="22" name="Picture 1265238947">
            <a:extLst>
              <a:ext uri="{FF2B5EF4-FFF2-40B4-BE49-F238E27FC236}">
                <a16:creationId xmlns:a16="http://schemas.microsoft.com/office/drawing/2014/main" id="{DA009D98-C9DC-48EF-B47C-5452AA6B6D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137"/>
          <a:stretch/>
        </p:blipFill>
        <p:spPr bwMode="auto">
          <a:xfrm>
            <a:off x="7190837" y="2157599"/>
            <a:ext cx="4194495" cy="2542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8FE185C3-EB00-4DF7-B2BF-849948CB80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0121" y="5935075"/>
            <a:ext cx="1135444" cy="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8D54F-AAAE-4F42-9EF7-F49780EC09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H2I-S&amp;D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B0D1E6-5CF5-4913-8474-F2EFE561EED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D1DA98-67C0-43F9-93F3-03B387B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36E8FD5-5C58-4211-B840-E48149869870}"/>
              </a:ext>
            </a:extLst>
          </p:cNvPr>
          <p:cNvSpPr txBox="1">
            <a:spLocks/>
          </p:cNvSpPr>
          <p:nvPr/>
        </p:nvSpPr>
        <p:spPr>
          <a:xfrm>
            <a:off x="2501900" y="1477735"/>
            <a:ext cx="7188200" cy="482600"/>
          </a:xfr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Project Duration: 202</a:t>
            </a:r>
            <a:r>
              <a:rPr lang="sk-SK" sz="2000" dirty="0">
                <a:solidFill>
                  <a:schemeClr val="tx1"/>
                </a:solidFill>
              </a:rPr>
              <a:t>2</a:t>
            </a:r>
            <a:r>
              <a:rPr lang="en-GB" sz="2000" dirty="0">
                <a:solidFill>
                  <a:schemeClr val="tx1"/>
                </a:solidFill>
              </a:rPr>
              <a:t> – 2029 (based on call)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D70E8F4-B7D8-467D-B0E9-7764E715CAD8}"/>
              </a:ext>
            </a:extLst>
          </p:cNvPr>
          <p:cNvSpPr txBox="1"/>
          <p:nvPr/>
        </p:nvSpPr>
        <p:spPr>
          <a:xfrm>
            <a:off x="688392" y="2247299"/>
            <a:ext cx="2160000" cy="442674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R&amp;D phase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FF28481-1F16-4FD3-A3DE-6DFB919DD330}"/>
              </a:ext>
            </a:extLst>
          </p:cNvPr>
          <p:cNvSpPr txBox="1"/>
          <p:nvPr/>
        </p:nvSpPr>
        <p:spPr>
          <a:xfrm>
            <a:off x="8355051" y="2247299"/>
            <a:ext cx="2160000" cy="442674"/>
          </a:xfrm>
          <a:prstGeom prst="roundRect">
            <a:avLst/>
          </a:prstGeom>
          <a:solidFill>
            <a:srgbClr val="27C9F5"/>
          </a:solidFill>
          <a:ln w="3175">
            <a:solidFill>
              <a:schemeClr val="tx1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FID phase</a:t>
            </a:r>
            <a:endParaRPr lang="en-GB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10" name="Spojnica: zalomená 9">
            <a:extLst>
              <a:ext uri="{FF2B5EF4-FFF2-40B4-BE49-F238E27FC236}">
                <a16:creationId xmlns:a16="http://schemas.microsoft.com/office/drawing/2014/main" id="{4DF7C70B-5ABC-4B5F-9B56-96B8FBBDC702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5400000">
            <a:off x="3788714" y="-59987"/>
            <a:ext cx="286964" cy="4327608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483DC2BD-F390-4AE1-B2A4-6CE5C04B2F69}"/>
              </a:ext>
            </a:extLst>
          </p:cNvPr>
          <p:cNvSpPr/>
          <p:nvPr/>
        </p:nvSpPr>
        <p:spPr>
          <a:xfrm>
            <a:off x="247805" y="2763726"/>
            <a:ext cx="3888325" cy="2058644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Laboratory experiments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Geochemical interaction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Microbial interaction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Testing of materials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Modelling of the reservoir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6576A98E-8547-4AAE-8F10-FC96D4439A00}"/>
              </a:ext>
            </a:extLst>
          </p:cNvPr>
          <p:cNvSpPr/>
          <p:nvPr/>
        </p:nvSpPr>
        <p:spPr>
          <a:xfrm>
            <a:off x="7979113" y="2763726"/>
            <a:ext cx="3987123" cy="2126567"/>
          </a:xfrm>
          <a:prstGeom prst="roundRect">
            <a:avLst/>
          </a:prstGeom>
          <a:solidFill>
            <a:srgbClr val="FFFFFF"/>
          </a:solidFill>
          <a:ln>
            <a:solidFill>
              <a:srgbClr val="27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27C9F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Building the technology for </a:t>
            </a:r>
            <a:r>
              <a:rPr lang="en-GB" sz="2000" b="1" dirty="0">
                <a:solidFill>
                  <a:schemeClr val="tx1"/>
                </a:solidFill>
              </a:rPr>
              <a:t>H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  <a:r>
              <a:rPr lang="en-GB" sz="2000" b="1" dirty="0">
                <a:solidFill>
                  <a:schemeClr val="tx1"/>
                </a:solidFill>
              </a:rPr>
              <a:t> production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b="1" dirty="0">
                <a:solidFill>
                  <a:schemeClr val="tx1"/>
                </a:solidFill>
              </a:rPr>
              <a:t>related storing technology</a:t>
            </a:r>
          </a:p>
          <a:p>
            <a:pPr marL="342900" indent="-342900">
              <a:buClr>
                <a:srgbClr val="27C9F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Testing the </a:t>
            </a:r>
            <a:r>
              <a:rPr lang="en-GB" sz="2000" b="1" dirty="0">
                <a:solidFill>
                  <a:schemeClr val="tx1"/>
                </a:solidFill>
              </a:rPr>
              <a:t>H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  <a:r>
              <a:rPr lang="en-GB" sz="2000" b="1" dirty="0">
                <a:solidFill>
                  <a:schemeClr val="tx1"/>
                </a:solidFill>
              </a:rPr>
              <a:t> purification </a:t>
            </a:r>
            <a:r>
              <a:rPr lang="en-GB" sz="2000" dirty="0">
                <a:solidFill>
                  <a:schemeClr val="tx1"/>
                </a:solidFill>
              </a:rPr>
              <a:t>technology</a:t>
            </a:r>
          </a:p>
        </p:txBody>
      </p:sp>
      <p:cxnSp>
        <p:nvCxnSpPr>
          <p:cNvPr id="13" name="Spojnica: zalomená 12">
            <a:extLst>
              <a:ext uri="{FF2B5EF4-FFF2-40B4-BE49-F238E27FC236}">
                <a16:creationId xmlns:a16="http://schemas.microsoft.com/office/drawing/2014/main" id="{57ADD904-1388-40E3-9843-E4463D2A36FA}"/>
              </a:ext>
            </a:extLst>
          </p:cNvPr>
          <p:cNvCxnSpPr/>
          <p:nvPr/>
        </p:nvCxnSpPr>
        <p:spPr>
          <a:xfrm rot="16200000" flipH="1">
            <a:off x="7622043" y="434291"/>
            <a:ext cx="286964" cy="3339051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Obrázok 1">
            <a:extLst>
              <a:ext uri="{FF2B5EF4-FFF2-40B4-BE49-F238E27FC236}">
                <a16:creationId xmlns:a16="http://schemas.microsoft.com/office/drawing/2014/main" id="{95BCB306-1449-620B-3030-EA030F16D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44"/>
          <a:stretch/>
        </p:blipFill>
        <p:spPr>
          <a:xfrm>
            <a:off x="4296157" y="3373496"/>
            <a:ext cx="3469368" cy="33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Proje</a:t>
            </a:r>
            <a:r>
              <a:rPr lang="sk-SK" dirty="0"/>
              <a:t>c</a:t>
            </a:r>
            <a:r>
              <a:rPr lang="en-GB" dirty="0"/>
              <a:t>t H2I</a:t>
            </a:r>
            <a:r>
              <a:rPr lang="sk-SK" dirty="0"/>
              <a:t>-S&amp;D  </a:t>
            </a:r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packages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7869730-D476-46C2-A270-5C0D65A92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65" y="1291420"/>
            <a:ext cx="8882069" cy="54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A92A32-902B-3251-448B-B15F5EA94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5105395" cy="1077218"/>
          </a:xfrm>
        </p:spPr>
        <p:txBody>
          <a:bodyPr/>
          <a:lstStyle/>
          <a:p>
            <a:r>
              <a:rPr lang="en-GB" sz="1800" dirty="0"/>
              <a:t>Development of </a:t>
            </a:r>
            <a:r>
              <a:rPr lang="en-GB" sz="1800" b="1" dirty="0"/>
              <a:t>methodology</a:t>
            </a:r>
            <a:r>
              <a:rPr lang="en-GB" sz="1800" dirty="0"/>
              <a:t> for reservoirs assessment</a:t>
            </a:r>
          </a:p>
          <a:p>
            <a:r>
              <a:rPr lang="en-GB" sz="1800" dirty="0"/>
              <a:t>Preselected structures for laboratory experiments</a:t>
            </a:r>
          </a:p>
          <a:p>
            <a:r>
              <a:rPr lang="en-GB" sz="1800" dirty="0"/>
              <a:t>Database and map will be created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8F7B32-3FCF-5F98-1898-89FA0419D2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Screaning</a:t>
            </a:r>
            <a:r>
              <a:rPr lang="en-GB" dirty="0"/>
              <a:t> of potential possibilities of H2 storage in Slovakia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2B2758-3514-FD6B-0E20-DBB333F5AA7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3183F42-E900-40CC-A1E9-F10B9E8A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5D01D57-DC28-71F4-A418-FDF7DE17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243" y="2101340"/>
            <a:ext cx="4432853" cy="39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5B47BE4-090E-2FFF-B837-1C98621A3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6" y="1433816"/>
            <a:ext cx="5947090" cy="2616101"/>
          </a:xfrm>
        </p:spPr>
        <p:txBody>
          <a:bodyPr/>
          <a:lstStyle/>
          <a:p>
            <a:r>
              <a:rPr lang="en-GB" sz="1800" b="1" dirty="0"/>
              <a:t>Testing of reservoir rock:</a:t>
            </a:r>
          </a:p>
          <a:p>
            <a:pPr lvl="1"/>
            <a:r>
              <a:rPr lang="en-GB" sz="1800" dirty="0"/>
              <a:t>Storage and exposure of core samples to hydrogen at different % of H2</a:t>
            </a:r>
          </a:p>
          <a:p>
            <a:pPr lvl="1"/>
            <a:r>
              <a:rPr lang="en-GB" sz="1800" dirty="0" err="1"/>
              <a:t>Petrographical</a:t>
            </a:r>
            <a:r>
              <a:rPr lang="en-GB" sz="1800" dirty="0"/>
              <a:t> characterization</a:t>
            </a:r>
          </a:p>
          <a:p>
            <a:pPr lvl="1"/>
            <a:r>
              <a:rPr lang="en-GB" sz="1800" dirty="0"/>
              <a:t>Gas permeability and water permeability measurement</a:t>
            </a:r>
          </a:p>
          <a:p>
            <a:pPr lvl="1"/>
            <a:r>
              <a:rPr lang="en-GB" sz="1800" dirty="0"/>
              <a:t>Composition of gas and water phase measurement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36859E-15C1-A6BB-B492-7FE7E37235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Laboratory</a:t>
            </a:r>
            <a:r>
              <a:rPr lang="sk-SK" dirty="0"/>
              <a:t> </a:t>
            </a:r>
            <a:r>
              <a:rPr lang="sk-SK" dirty="0" err="1"/>
              <a:t>experiments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20F398-4B53-6ADA-9C2F-1BF68EFD402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01.06.2023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B7AD46-2BB4-9AF8-4D84-D62FDE6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34D4B79-D44C-F2F5-F785-CF40C08F4F74}"/>
              </a:ext>
            </a:extLst>
          </p:cNvPr>
          <p:cNvSpPr/>
          <p:nvPr/>
        </p:nvSpPr>
        <p:spPr>
          <a:xfrm>
            <a:off x="7656217" y="1777041"/>
            <a:ext cx="4211273" cy="1426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Different pressure, temperature, water salinity</a:t>
            </a:r>
          </a:p>
        </p:txBody>
      </p: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1AC5A55A-ADA5-6F64-8756-7CE2A67F2B16}"/>
              </a:ext>
            </a:extLst>
          </p:cNvPr>
          <p:cNvSpPr txBox="1">
            <a:spLocks/>
          </p:cNvSpPr>
          <p:nvPr/>
        </p:nvSpPr>
        <p:spPr>
          <a:xfrm>
            <a:off x="990606" y="4220701"/>
            <a:ext cx="5947090" cy="143116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Testing of cap rock:</a:t>
            </a:r>
          </a:p>
          <a:p>
            <a:pPr lvl="1"/>
            <a:r>
              <a:rPr lang="en-GB" sz="1800" dirty="0"/>
              <a:t>Threshold pressure measurement for H2</a:t>
            </a:r>
          </a:p>
          <a:p>
            <a:pPr lvl="1"/>
            <a:r>
              <a:rPr lang="en-GB" sz="1800" dirty="0"/>
              <a:t>H2 diffusion coefficient measurement</a:t>
            </a:r>
          </a:p>
          <a:p>
            <a:pPr lvl="1"/>
            <a:r>
              <a:rPr lang="en-GB" sz="1800" dirty="0"/>
              <a:t>Test at several hydrogen concentration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90CDA01-7B10-7F06-306E-4A3E0D3649C1}"/>
              </a:ext>
            </a:extLst>
          </p:cNvPr>
          <p:cNvSpPr/>
          <p:nvPr/>
        </p:nvSpPr>
        <p:spPr>
          <a:xfrm>
            <a:off x="7656217" y="4049917"/>
            <a:ext cx="4211273" cy="1426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Different pressure, temperature, water salinity</a:t>
            </a:r>
          </a:p>
        </p:txBody>
      </p:sp>
    </p:spTree>
    <p:extLst>
      <p:ext uri="{BB962C8B-B14F-4D97-AF65-F5344CB8AC3E}">
        <p14:creationId xmlns:p14="http://schemas.microsoft.com/office/powerpoint/2010/main" val="3386718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87D4D30F-3AEC-2344-A6C2-EC0749A9279A}" vid="{1A3E6CAD-4CB4-754E-B232-E5B323254C4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21545863C3C429E31C578088E7AAA" ma:contentTypeVersion="0" ma:contentTypeDescription="Umožňuje vytvoriť nový dokument." ma:contentTypeScope="" ma:versionID="20c2b005b29229e148aa22182ff0fb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c69576d780a68e06f0ac293a541b9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E0028-9F41-427A-8B9D-5889459B6736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8277A1-90BF-4D7E-BBBC-8137567A0B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BCF7F-54EF-4371-9746-762D86457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NAFTA_vzor prezentácie</Template>
  <TotalTime>60023</TotalTime>
  <Words>545</Words>
  <Application>Microsoft Office PowerPoint</Application>
  <PresentationFormat>Širokouhlá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Wingdings</vt:lpstr>
      <vt:lpstr>Motiv Office</vt:lpstr>
      <vt:lpstr>NAFTAs IPCEI project – Project Henri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Rišková Ewa</dc:creator>
  <cp:lastModifiedBy>Bocmanová Petra</cp:lastModifiedBy>
  <cp:revision>2081</cp:revision>
  <cp:lastPrinted>2021-04-29T10:27:26Z</cp:lastPrinted>
  <dcterms:created xsi:type="dcterms:W3CDTF">2017-02-23T13:00:16Z</dcterms:created>
  <dcterms:modified xsi:type="dcterms:W3CDTF">2023-06-01T08:39:45Z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0x01010079B21545863C3C429E31C578088E7AAA</vt:lpwstr>
  </property>
</Properties>
</file>