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2C92-EA11-B958-698E-0E2EAB8F3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C15AC-B6CC-84DC-D5C6-8D4BB5B85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32190-BC13-D534-8CA4-BAA30D42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A18D-2643-BE15-4DE3-A2626A68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59269-3D55-EA1E-08CD-E7830C3B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183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B12DA-1EDB-D7AA-6F63-6D703865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FDBBA-3227-A8FD-04CF-402F8E68D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F0E5F-0A83-0ACB-1069-05EEFC3D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E2E31-9A5A-7621-F200-D570ED79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B018E-4CE1-C799-6ABE-1E00091C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55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5F7B5D-7B22-E9DB-AE17-7EFB784D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BC6FE-6551-A424-24F9-9C953434E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61ED0-CBB7-3B6A-6C32-91686E4D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523E-1E5E-CC76-119E-3C26F04B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426F4-5344-07A5-9EC8-4E7BE465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254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5331-39EA-4AA7-E0D7-E6116ECCA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28320-2131-DE61-BEF0-F3545BC81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EFF94-5C8A-E373-A938-43FFF99E5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A08BB-76AE-BEA0-399B-05953D7FC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E3338-E750-A51F-34A6-7C288E7E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483F1-8157-8030-14FD-1C345C8A5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12D95-56EC-948D-2809-712DADAA0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F4E0-24F0-D320-02B3-F62BFD89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4B1A0-1437-AAFE-7367-8BD4BE50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03C96-07F7-EEAC-B745-3F9E2A44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22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1275D-0A6C-0BEB-F478-94F64CF5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9BA78-B071-CADB-7CD8-081CF458E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4270B-CFF4-5C66-CACA-19EA40C87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56C8-DE2E-7E6E-3A4E-99D5DCE3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5AB31-324B-5977-C93B-BBFCC396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9642F-85AC-BB0C-F0C6-67307B73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152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D3D1-81D1-0717-C24C-44442103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D1A0C-59E3-D2FC-142D-A93A02DEA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BD402-CB98-A1E1-D937-737C1C73E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C70D91-4068-43DD-ABFF-889FEFD31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3A333-A3DE-768B-CDDB-D6A6B0282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75FF96-1E71-022F-8E71-DFE0F126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10B02-86F2-553F-B544-AF0A9CA6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D3478-9EF5-89A1-5B05-1FCA8D91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503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795C-A460-B894-C987-6AB2A774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4B083-5BA0-B845-93C1-9D7E6630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35F7F-B812-2E99-33C4-BAB72EDE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72B75B-0F26-7939-FF78-2BABD920C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14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8EFD3F-4E32-2EC9-985A-AD9D35A7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61138-A3D6-C65C-0045-8ADC488C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E4ADF-DB30-BA96-3A5E-7F5AC275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9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1D4C-A0C5-4A0E-FC9C-5967F571F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5B4E9-CDE5-9CD9-1AA9-6680170E3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82CB2-B2BC-A3EA-AA40-7E1D00DC1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CB0FF-B871-44BB-B5DC-ECF37642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2D380-2A3E-B84D-702C-B350D0DF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E5421-6ABF-59ED-6875-8F42BC45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55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0C071-1381-EB43-8A78-EFE11725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A85CE-B93C-AD99-7131-199B5F6A8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29164-EB7A-3E8D-F592-FE8E2BB7A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AA23F-6CCD-1AA5-378F-B997BDA6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D0B1D-EDBC-2B84-6429-EC258071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5E89D-CDE8-D837-4D53-1E46658F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2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9AE435-D11B-A224-2696-9F07F128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28B1C-8E5A-A1F4-D0E1-C82253F94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B574C-D80E-2F7D-1C1E-9A0DD742B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ED649-2B8F-4D89-8A39-5FCE2B4B82C2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9582B-3117-9B42-AC64-540FAB013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F29B6-F7D5-ABDC-BDFC-BC95D44CE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9E43-B1E6-425D-A2B6-FF3F83B9F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02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1CCE-5D38-0E60-11F8-FE502764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90" y="0"/>
            <a:ext cx="8542673" cy="10629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70C0"/>
                </a:solidFill>
              </a:rPr>
              <a:t>WGC2025</a:t>
            </a:r>
            <a:r>
              <a:rPr lang="en-US" sz="4400" b="1" dirty="0">
                <a:solidFill>
                  <a:srgbClr val="0070C0"/>
                </a:solidFill>
              </a:rPr>
              <a:t> CC, NOC &amp; IGU </a:t>
            </a:r>
            <a:r>
              <a:rPr lang="en-US" b="1" dirty="0">
                <a:solidFill>
                  <a:srgbClr val="0070C0"/>
                </a:solidFill>
              </a:rPr>
              <a:t>O</a:t>
            </a:r>
            <a:r>
              <a:rPr lang="en-US" sz="4400" b="1" dirty="0">
                <a:solidFill>
                  <a:srgbClr val="0070C0"/>
                </a:solidFill>
              </a:rPr>
              <a:t>bjectives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4178C-9B41-ADBE-371E-09C4B1AA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0" y="1019176"/>
            <a:ext cx="11392244" cy="559369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6400" b="1" u="sng" dirty="0">
                <a:solidFill>
                  <a:srgbClr val="0070C0"/>
                </a:solidFill>
              </a:rPr>
              <a:t>OBJECTIVES</a:t>
            </a:r>
            <a:r>
              <a:rPr lang="en-US" sz="6400" b="1" dirty="0">
                <a:solidFill>
                  <a:srgbClr val="0070C0"/>
                </a:solidFill>
              </a:rPr>
              <a:t>: The IGU wishes to provide the best support to the Storage Committee, with the objectives of maximising the quantity and quality of</a:t>
            </a: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6400" b="1" dirty="0">
                <a:solidFill>
                  <a:srgbClr val="0070C0"/>
                </a:solidFill>
              </a:rPr>
              <a:t> </a:t>
            </a:r>
            <a:r>
              <a:rPr lang="en-US" sz="6400" dirty="0">
                <a:solidFill>
                  <a:srgbClr val="0070C0"/>
                </a:solidFill>
              </a:rPr>
              <a:t>Call for Abstract (</a:t>
            </a:r>
            <a:r>
              <a:rPr lang="en-US" sz="6400" dirty="0" err="1">
                <a:solidFill>
                  <a:srgbClr val="0070C0"/>
                </a:solidFill>
              </a:rPr>
              <a:t>CfA</a:t>
            </a:r>
            <a:r>
              <a:rPr lang="en-US" sz="6400" dirty="0">
                <a:solidFill>
                  <a:srgbClr val="0070C0"/>
                </a:solidFill>
              </a:rPr>
              <a:t>) Submissions</a:t>
            </a: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6400" dirty="0">
                <a:solidFill>
                  <a:srgbClr val="0070C0"/>
                </a:solidFill>
              </a:rPr>
              <a:t>Delegate Attendance at WGC2025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6400" b="1" u="sng" dirty="0">
                <a:solidFill>
                  <a:srgbClr val="0070C0"/>
                </a:solidFill>
              </a:rPr>
              <a:t>STORAGE COMMITTEE INPUT: </a:t>
            </a:r>
            <a:r>
              <a:rPr lang="en-US" sz="6400" b="1" dirty="0">
                <a:solidFill>
                  <a:srgbClr val="0070C0"/>
                </a:solidFill>
              </a:rPr>
              <a:t>To achieve these objectives we need the Storage Committee’s assistance to identify:</a:t>
            </a: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6400" dirty="0">
                <a:solidFill>
                  <a:srgbClr val="0070C0"/>
                </a:solidFill>
              </a:rPr>
              <a:t>The traditional, growth and new delegate target audiences for your sector</a:t>
            </a: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6400" dirty="0">
                <a:solidFill>
                  <a:srgbClr val="0070C0"/>
                </a:solidFill>
              </a:rPr>
              <a:t>The major developments, issues, and challenges of interest to the target audiences</a:t>
            </a: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6400" dirty="0">
                <a:solidFill>
                  <a:srgbClr val="0070C0"/>
                </a:solidFill>
              </a:rPr>
              <a:t>The streams/topics that form your proposed </a:t>
            </a:r>
            <a:r>
              <a:rPr lang="en-US" sz="6400" dirty="0" err="1">
                <a:solidFill>
                  <a:srgbClr val="0070C0"/>
                </a:solidFill>
              </a:rPr>
              <a:t>CfA</a:t>
            </a:r>
            <a:r>
              <a:rPr lang="en-US" sz="6400" dirty="0">
                <a:solidFill>
                  <a:srgbClr val="0070C0"/>
                </a:solidFill>
              </a:rPr>
              <a:t> submissions</a:t>
            </a: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6400" dirty="0">
                <a:solidFill>
                  <a:srgbClr val="0070C0"/>
                </a:solidFill>
              </a:rPr>
              <a:t>The key messages to attract </a:t>
            </a:r>
            <a:r>
              <a:rPr lang="en-US" sz="6400" dirty="0" err="1">
                <a:solidFill>
                  <a:srgbClr val="0070C0"/>
                </a:solidFill>
              </a:rPr>
              <a:t>CfA</a:t>
            </a:r>
            <a:r>
              <a:rPr lang="en-US" sz="6400" dirty="0">
                <a:solidFill>
                  <a:srgbClr val="0070C0"/>
                </a:solidFill>
              </a:rPr>
              <a:t> submissions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6400" b="1" u="sng" dirty="0">
                <a:solidFill>
                  <a:srgbClr val="0070C0"/>
                </a:solidFill>
              </a:rPr>
              <a:t>THE NOC AND IGU SECRETARIAT:  To c</a:t>
            </a:r>
            <a:r>
              <a:rPr lang="en-US" sz="6400" b="1" dirty="0">
                <a:solidFill>
                  <a:srgbClr val="0070C0"/>
                </a:solidFill>
              </a:rPr>
              <a:t>reate  the marketing campaign to maximise </a:t>
            </a:r>
            <a:r>
              <a:rPr lang="en-US" sz="6400" b="1" dirty="0">
                <a:solidFill>
                  <a:srgbClr val="0070C0"/>
                </a:solidFill>
                <a:latin typeface="+mn-lt"/>
              </a:rPr>
              <a:t>the quality and quantity of </a:t>
            </a:r>
            <a:r>
              <a:rPr lang="en-US" sz="6400" b="1" dirty="0" err="1">
                <a:solidFill>
                  <a:srgbClr val="0070C0"/>
                </a:solidFill>
              </a:rPr>
              <a:t>CfA</a:t>
            </a:r>
            <a:r>
              <a:rPr lang="en-US" sz="6400" b="1" dirty="0">
                <a:solidFill>
                  <a:srgbClr val="0070C0"/>
                </a:solidFill>
              </a:rPr>
              <a:t> submission responses through:</a:t>
            </a:r>
          </a:p>
          <a:p>
            <a:pPr marL="857250" indent="-8572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6400" dirty="0">
                <a:solidFill>
                  <a:srgbClr val="0070C0"/>
                </a:solidFill>
              </a:rPr>
              <a:t>Best using  its resources to identify and reach the target audiences for </a:t>
            </a:r>
            <a:r>
              <a:rPr lang="en-US" sz="6400" dirty="0" err="1">
                <a:solidFill>
                  <a:srgbClr val="0070C0"/>
                </a:solidFill>
              </a:rPr>
              <a:t>CfA</a:t>
            </a:r>
            <a:r>
              <a:rPr lang="en-US" sz="6400" dirty="0">
                <a:solidFill>
                  <a:srgbClr val="0070C0"/>
                </a:solidFill>
              </a:rPr>
              <a:t> submissions</a:t>
            </a:r>
          </a:p>
          <a:p>
            <a:pPr marL="857250" indent="-8572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6400" dirty="0">
                <a:solidFill>
                  <a:srgbClr val="0070C0"/>
                </a:solidFill>
              </a:rPr>
              <a:t>Creating “call for action” messages tailored to the target audiences </a:t>
            </a:r>
            <a:endParaRPr lang="en-US" sz="4000" b="1" dirty="0">
              <a:solidFill>
                <a:srgbClr val="0070C0"/>
              </a:solidFill>
            </a:endParaRPr>
          </a:p>
          <a:p>
            <a:pPr marL="457200" lvl="1" indent="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8800" b="1" dirty="0">
                <a:solidFill>
                  <a:srgbClr val="0070C0"/>
                </a:solidFill>
                <a:latin typeface="+mn-lt"/>
              </a:rPr>
              <a:t>The role of the Storage Committee and the choices you make in selecting the </a:t>
            </a:r>
            <a:r>
              <a:rPr lang="en-US" sz="8800" b="1" dirty="0" err="1">
                <a:solidFill>
                  <a:srgbClr val="0070C0"/>
                </a:solidFill>
                <a:latin typeface="+mn-lt"/>
              </a:rPr>
              <a:t>CfA</a:t>
            </a:r>
            <a:r>
              <a:rPr lang="en-US" sz="8800" b="1" dirty="0">
                <a:solidFill>
                  <a:srgbClr val="0070C0"/>
                </a:solidFill>
                <a:latin typeface="+mn-lt"/>
              </a:rPr>
              <a:t> topics is critical to design a programme that will make people want to register as a delegate. </a:t>
            </a:r>
            <a:endParaRPr lang="en-US" sz="8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43AEF-C62A-41F3-73A0-631FED44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D02-8F80-0B4E-9890-81290D14935B}" type="slidenum">
              <a:rPr lang="en-AU" smtClean="0"/>
              <a:pPr/>
              <a:t>1</a:t>
            </a:fld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FC41BF-E7C9-A51A-1FE3-1F8230581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009" y="0"/>
            <a:ext cx="1624423" cy="110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1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188</Words>
  <Application>Microsoft Office PowerPoint</Application>
  <PresentationFormat>Širokouhlá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WGC2025 CC, NOC &amp; IGU Objectives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WGC2025 CC, NOC &amp; IGU Objectives</dc:title>
  <dc:creator>Rodney Cox</dc:creator>
  <cp:lastModifiedBy>Bocmanová Petra</cp:lastModifiedBy>
  <cp:revision>1</cp:revision>
  <dcterms:created xsi:type="dcterms:W3CDTF">2023-05-29T06:17:27Z</dcterms:created>
  <dcterms:modified xsi:type="dcterms:W3CDTF">2023-06-07T07:01:47Z</dcterms:modified>
</cp:coreProperties>
</file>