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 bookmarkIdSeed="2">
  <p:sldMasterIdLst>
    <p:sldMasterId id="2147483648" r:id="rId4"/>
  </p:sldMasterIdLst>
  <p:notesMasterIdLst>
    <p:notesMasterId r:id="rId13"/>
  </p:notesMasterIdLst>
  <p:sldIdLst>
    <p:sldId id="1407" r:id="rId5"/>
    <p:sldId id="1439" r:id="rId6"/>
    <p:sldId id="1443" r:id="rId7"/>
    <p:sldId id="1444" r:id="rId8"/>
    <p:sldId id="1377" r:id="rId9"/>
    <p:sldId id="1379" r:id="rId10"/>
    <p:sldId id="1446" r:id="rId11"/>
    <p:sldId id="1447" r:id="rId12"/>
  </p:sldIdLst>
  <p:sldSz cx="9144000" cy="5148263"/>
  <p:notesSz cx="6797675" cy="9926638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WE Sans" panose="020B0504020101010102" charset="-18"/>
      <p:regular r:id="rId18"/>
      <p:bold r:id="rId19"/>
      <p:italic r:id="rId20"/>
      <p:boldItalic r:id="rId21"/>
    </p:embeddedFont>
    <p:embeddedFont>
      <p:font typeface="RWE Sans 5.6" panose="020B0604020202020204" charset="-18"/>
      <p:regular r:id="rId22"/>
      <p:bold r:id="rId23"/>
      <p:italic r:id="rId24"/>
      <p:boldItalic r:id="rId25"/>
    </p:embeddedFont>
  </p:embeddedFontLst>
  <p:defaultTextStyle>
    <a:defPPr>
      <a:defRPr lang="de-DE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overview" id="{122358DF-D267-43B2-BF49-CE2F346BC958}">
          <p14:sldIdLst>
            <p14:sldId id="1407"/>
            <p14:sldId id="1439"/>
            <p14:sldId id="1443"/>
            <p14:sldId id="1444"/>
            <p14:sldId id="1377"/>
            <p14:sldId id="1379"/>
            <p14:sldId id="1446"/>
            <p14:sldId id="1447"/>
          </p14:sldIdLst>
        </p14:section>
        <p14:section name="Example slides" id="{B1C29E1E-73FE-4029-99D5-F94F940D0CFF}">
          <p14:sldIdLst/>
        </p14:section>
        <p14:section name="Library" id="{590E5D28-3426-485E-B20A-9074232769D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luch, Petr" initials="GP" lastIdx="13" clrIdx="0">
    <p:extLst>
      <p:ext uri="{19B8F6BF-5375-455C-9EA6-DF929625EA0E}">
        <p15:presenceInfo xmlns:p15="http://schemas.microsoft.com/office/powerpoint/2012/main" userId="S::UI227209@rwe-ag.com::82e95226-a7d8-4271-ac5d-137022909b7d" providerId="AD"/>
      </p:ext>
    </p:extLst>
  </p:cmAuthor>
  <p:cmAuthor id="2" name="Sitár, Michal" initials="SM" lastIdx="7" clrIdx="1">
    <p:extLst>
      <p:ext uri="{19B8F6BF-5375-455C-9EA6-DF929625EA0E}">
        <p15:presenceInfo xmlns:p15="http://schemas.microsoft.com/office/powerpoint/2012/main" userId="S::ui203627@rwe-ag.com::31851995-dc1d-4027-af33-e8496164dd2a" providerId="AD"/>
      </p:ext>
    </p:extLst>
  </p:cmAuthor>
  <p:cmAuthor id="3" name="Bartakovics, Anita" initials="BA" lastIdx="5" clrIdx="2">
    <p:extLst>
      <p:ext uri="{19B8F6BF-5375-455C-9EA6-DF929625EA0E}">
        <p15:presenceInfo xmlns:p15="http://schemas.microsoft.com/office/powerpoint/2012/main" userId="S::ui789809@rwe-ag.com::7ba1cd1f-623e-4f6f-9186-173fdc991649" providerId="AD"/>
      </p:ext>
    </p:extLst>
  </p:cmAuthor>
  <p:cmAuthor id="4" name="Gabriela Srbková" initials="GS" lastIdx="3" clrIdx="3">
    <p:extLst>
      <p:ext uri="{19B8F6BF-5375-455C-9EA6-DF929625EA0E}">
        <p15:presenceInfo xmlns:p15="http://schemas.microsoft.com/office/powerpoint/2012/main" userId="S::UI876724@rwe-ag.com::32cd899c-af74-4795-83ed-a9ac39404a6b" providerId="AD"/>
      </p:ext>
    </p:extLst>
  </p:cmAuthor>
  <p:cmAuthor id="5" name="Kotyková, Zuzana" initials="KZ" lastIdx="1" clrIdx="4">
    <p:extLst>
      <p:ext uri="{19B8F6BF-5375-455C-9EA6-DF929625EA0E}">
        <p15:presenceInfo xmlns:p15="http://schemas.microsoft.com/office/powerpoint/2012/main" userId="S::ui794410@rwe-ag.com::55a56641-692e-4b47-b756-0a981975eb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D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39" autoAdjust="0"/>
  </p:normalViewPr>
  <p:slideViewPr>
    <p:cSldViewPr snapToGrid="0">
      <p:cViewPr varScale="1">
        <p:scale>
          <a:sx n="126" d="100"/>
          <a:sy n="126" d="100"/>
        </p:scale>
        <p:origin x="1194" y="108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8C698-B6E6-4825-BE5C-D88ABA108705}" type="datetimeFigureOut">
              <a:rPr lang="de-DE" smtClean="0"/>
              <a:t>07.06.2023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D0B9E-069B-45F3-9BF7-07F1EA0B1F0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4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D0B9E-069B-45F3-9BF7-07F1EA0B1F0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20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D0B9E-069B-45F3-9BF7-07F1EA0B1F0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152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D0B9E-069B-45F3-9BF7-07F1EA0B1F0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918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D0B9E-069B-45F3-9BF7-07F1EA0B1F0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69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D0B9E-069B-45F3-9BF7-07F1EA0B1F0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616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D0B9E-069B-45F3-9BF7-07F1EA0B1F0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392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D0B9E-069B-45F3-9BF7-07F1EA0B1F0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02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">
            <a:extLst>
              <a:ext uri="{FF2B5EF4-FFF2-40B4-BE49-F238E27FC236}">
                <a16:creationId xmlns:a16="http://schemas.microsoft.com/office/drawing/2014/main" id="{C7B05CF9-0C14-4E60-9298-84DC510A8B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098164" y="5292000"/>
            <a:ext cx="504000" cy="108000"/>
          </a:xfrm>
        </p:spPr>
        <p:txBody>
          <a:bodyPr/>
          <a:lstStyle/>
          <a:p>
            <a:r>
              <a:rPr lang="en-GB"/>
              <a:t>Page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/>
          </a:p>
        </p:txBody>
      </p:sp>
      <p:sp>
        <p:nvSpPr>
          <p:cNvPr id="25" name="Fußzeile">
            <a:extLst>
              <a:ext uri="{FF2B5EF4-FFF2-40B4-BE49-F238E27FC236}">
                <a16:creationId xmlns:a16="http://schemas.microsoft.com/office/drawing/2014/main" id="{52760A87-05D5-47F4-966C-F3857A204A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40000" y="5292000"/>
            <a:ext cx="6588000" cy="108000"/>
          </a:xfrm>
        </p:spPr>
        <p:txBody>
          <a:bodyPr/>
          <a:lstStyle/>
          <a:p>
            <a:r>
              <a:rPr lang="da-DK"/>
              <a:t>Porada ekonomek F3 2021 RWE Gas Storage CZ, s.r.o. </a:t>
            </a:r>
            <a:endParaRPr lang="en-GB"/>
          </a:p>
        </p:txBody>
      </p:sp>
      <p:sp>
        <p:nvSpPr>
          <p:cNvPr id="20" name="Datum">
            <a:extLst>
              <a:ext uri="{FF2B5EF4-FFF2-40B4-BE49-F238E27FC236}">
                <a16:creationId xmlns:a16="http://schemas.microsoft.com/office/drawing/2014/main" id="{97B4E906-131F-490E-B3AF-AF5CE6F0154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63999" y="5292000"/>
            <a:ext cx="504000" cy="108000"/>
          </a:xfrm>
        </p:spPr>
        <p:txBody>
          <a:bodyPr/>
          <a:lstStyle/>
          <a:p>
            <a:r>
              <a:rPr lang="cs-CZ"/>
              <a:t>19.05.2021</a:t>
            </a:r>
            <a:endParaRPr lang="en-GB"/>
          </a:p>
        </p:txBody>
      </p:sp>
      <p:pic>
        <p:nvPicPr>
          <p:cNvPr id="12" name="Energiefeld">
            <a:extLst>
              <a:ext uri="{FF2B5EF4-FFF2-40B4-BE49-F238E27FC236}">
                <a16:creationId xmlns:a16="http://schemas.microsoft.com/office/drawing/2014/main" id="{16BD3CE1-BE51-4D71-99C6-18F96DC18C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2173" y="1980263"/>
            <a:ext cx="3551827" cy="3168000"/>
          </a:xfrm>
          <a:prstGeom prst="rect">
            <a:avLst/>
          </a:prstGeom>
        </p:spPr>
      </p:pic>
      <p:pic>
        <p:nvPicPr>
          <p:cNvPr id="23" name="RWE Logo">
            <a:extLst>
              <a:ext uri="{FF2B5EF4-FFF2-40B4-BE49-F238E27FC236}">
                <a16:creationId xmlns:a16="http://schemas.microsoft.com/office/drawing/2014/main" id="{55386AFA-5C87-4DD0-90DA-C27B4195EA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942000" y="288000"/>
            <a:ext cx="1260000" cy="360000"/>
          </a:xfrm>
          <a:prstGeom prst="rect">
            <a:avLst/>
          </a:prstGeom>
        </p:spPr>
      </p:pic>
      <p:sp>
        <p:nvSpPr>
          <p:cNvPr id="21" name="Thema/Unterthema">
            <a:extLst>
              <a:ext uri="{FF2B5EF4-FFF2-40B4-BE49-F238E27FC236}">
                <a16:creationId xmlns:a16="http://schemas.microsoft.com/office/drawing/2014/main" id="{EC07B22B-D9D1-4E18-9044-5F6D7DC01C9D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2160589"/>
            <a:ext cx="8062913" cy="2519361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1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800" b="1" spc="0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0" i="0" u="none" strike="noStrike" spc="0" baseline="0" smtClean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Subject of the presentation on the first level // for subtopic and additional information </a:t>
            </a:r>
            <a:br>
              <a:rPr lang="en-GB" noProof="0"/>
            </a:br>
            <a:r>
              <a:rPr lang="en-GB" noProof="0"/>
              <a:t>&gt;&gt; Increase List Level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48618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 userDrawn="1">
          <p15:clr>
            <a:srgbClr val="FBAE40"/>
          </p15:clr>
        </p15:guide>
        <p15:guide id="2" pos="5420" userDrawn="1">
          <p15:clr>
            <a:srgbClr val="FBAE40"/>
          </p15:clr>
        </p15:guide>
        <p15:guide id="3" orient="horz" pos="1361" userDrawn="1">
          <p15:clr>
            <a:srgbClr val="FBAE40"/>
          </p15:clr>
        </p15:guide>
        <p15:guide id="5" pos="4263" userDrawn="1">
          <p15:clr>
            <a:srgbClr val="FBAE40"/>
          </p15:clr>
        </p15:guide>
        <p15:guide id="6" orient="horz" pos="294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">
            <a:extLst>
              <a:ext uri="{FF2B5EF4-FFF2-40B4-BE49-F238E27FC236}">
                <a16:creationId xmlns:a16="http://schemas.microsoft.com/office/drawing/2014/main" id="{A1A11B15-E0F1-4D35-BEEC-EFC7E30ED0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/>
          </a:p>
        </p:txBody>
      </p:sp>
      <p:sp>
        <p:nvSpPr>
          <p:cNvPr id="14" name="Fußzeile">
            <a:extLst>
              <a:ext uri="{FF2B5EF4-FFF2-40B4-BE49-F238E27FC236}">
                <a16:creationId xmlns:a16="http://schemas.microsoft.com/office/drawing/2014/main" id="{0A5AD056-E09D-4A82-AB19-618E87B47D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Porada ekonomek F3 2021 RWE Gas Storage CZ, s.r.o. </a:t>
            </a:r>
            <a:endParaRPr lang="en-GB"/>
          </a:p>
        </p:txBody>
      </p:sp>
      <p:sp>
        <p:nvSpPr>
          <p:cNvPr id="13" name="Datum">
            <a:extLst>
              <a:ext uri="{FF2B5EF4-FFF2-40B4-BE49-F238E27FC236}">
                <a16:creationId xmlns:a16="http://schemas.microsoft.com/office/drawing/2014/main" id="{7937C116-263C-44A1-87D8-7540143002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cs-CZ"/>
              <a:t>19.05.2021</a:t>
            </a:r>
            <a:endParaRPr lang="en-GB"/>
          </a:p>
        </p:txBody>
      </p:sp>
      <p:sp>
        <p:nvSpPr>
          <p:cNvPr id="19" name="Quelle">
            <a:extLst>
              <a:ext uri="{FF2B5EF4-FFF2-40B4-BE49-F238E27FC236}">
                <a16:creationId xmlns:a16="http://schemas.microsoft.com/office/drawing/2014/main" id="{1A96136A-5EC6-4C9F-97BB-7F0DFC1B9EFE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538163" y="4555050"/>
            <a:ext cx="8062913" cy="216000"/>
          </a:xfrm>
        </p:spPr>
        <p:txBody>
          <a:bodyPr vert="horz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0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Source (bold): sample source | # (superscript) sample source | # (superscript) sample source // no further levels</a:t>
            </a:r>
          </a:p>
        </p:txBody>
      </p:sp>
      <p:sp>
        <p:nvSpPr>
          <p:cNvPr id="3" name="Inhalt">
            <a:extLst>
              <a:ext uri="{FF2B5EF4-FFF2-40B4-BE49-F238E27FC236}">
                <a16:creationId xmlns:a16="http://schemas.microsoft.com/office/drawing/2014/main" id="{98C7491E-756C-46A1-B1E4-A02BE90EE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2" y="1438274"/>
            <a:ext cx="8064000" cy="324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Text for first level // for further text formats (headline, bullets and numbering) &gt;&gt; Menu &gt; Home &gt; Paragraph &gt; Increase List Level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  <a:p>
            <a:pPr lvl="6"/>
            <a:r>
              <a:rPr lang="en-GB" noProof="0"/>
              <a:t>Seventh level</a:t>
            </a:r>
          </a:p>
          <a:p>
            <a:pPr lvl="7"/>
            <a:r>
              <a:rPr lang="en-GB" noProof="0"/>
              <a:t>Eighth level</a:t>
            </a:r>
          </a:p>
          <a:p>
            <a:pPr lvl="8"/>
            <a:r>
              <a:rPr lang="en-GB" noProof="0"/>
              <a:t>Ninth level</a:t>
            </a:r>
          </a:p>
        </p:txBody>
      </p:sp>
      <p:sp>
        <p:nvSpPr>
          <p:cNvPr id="7" name="Headline/Subheadline">
            <a:extLst>
              <a:ext uri="{FF2B5EF4-FFF2-40B4-BE49-F238E27FC236}">
                <a16:creationId xmlns:a16="http://schemas.microsoft.com/office/drawing/2014/main" id="{ED731C04-CFBC-4232-9BBD-2CF92ECAD7A9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358776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Headline on first level // for sub-headline </a:t>
            </a:r>
            <a:br>
              <a:rPr lang="en-GB" noProof="0"/>
            </a:br>
            <a:r>
              <a:rPr lang="en-GB" noProof="0"/>
              <a:t>&gt;&gt; Menu &gt; Home &gt; Paragraph &gt; Increase List Level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87777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 userDrawn="1">
          <p15:clr>
            <a:srgbClr val="FBAE40"/>
          </p15:clr>
        </p15:guide>
        <p15:guide id="2" orient="horz" pos="906" userDrawn="1">
          <p15:clr>
            <a:srgbClr val="FBAE40"/>
          </p15:clr>
        </p15:guide>
        <p15:guide id="3" pos="5420" userDrawn="1">
          <p15:clr>
            <a:srgbClr val="FBAE40"/>
          </p15:clr>
        </p15:guide>
        <p15:guide id="4" orient="horz" pos="226" userDrawn="1">
          <p15:clr>
            <a:srgbClr val="FBAE40"/>
          </p15:clr>
        </p15:guide>
        <p15:guide id="6" orient="horz" pos="294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heading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">
            <a:extLst>
              <a:ext uri="{FF2B5EF4-FFF2-40B4-BE49-F238E27FC236}">
                <a16:creationId xmlns:a16="http://schemas.microsoft.com/office/drawing/2014/main" id="{37E27EA3-12B6-45BA-B20A-4CA637791E7D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r>
              <a:rPr lang="en-GB"/>
              <a:t>Page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/>
          </a:p>
        </p:txBody>
      </p:sp>
      <p:sp>
        <p:nvSpPr>
          <p:cNvPr id="21" name="Fußzeile">
            <a:extLst>
              <a:ext uri="{FF2B5EF4-FFF2-40B4-BE49-F238E27FC236}">
                <a16:creationId xmlns:a16="http://schemas.microsoft.com/office/drawing/2014/main" id="{3B699A9C-4DF5-4D16-8023-019C9CA4B90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a-DK"/>
              <a:t>Porada ekonomek F3 2021 RWE Gas Storage CZ, s.r.o. </a:t>
            </a:r>
            <a:endParaRPr lang="en-GB"/>
          </a:p>
        </p:txBody>
      </p:sp>
      <p:sp>
        <p:nvSpPr>
          <p:cNvPr id="20" name="Datum">
            <a:extLst>
              <a:ext uri="{FF2B5EF4-FFF2-40B4-BE49-F238E27FC236}">
                <a16:creationId xmlns:a16="http://schemas.microsoft.com/office/drawing/2014/main" id="{BF8CECC2-DF5C-4EA5-B029-37E05F570F98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cs-CZ"/>
              <a:t>19.05.2021</a:t>
            </a:r>
            <a:endParaRPr lang="en-GB"/>
          </a:p>
        </p:txBody>
      </p:sp>
      <p:sp>
        <p:nvSpPr>
          <p:cNvPr id="41" name="Quelle">
            <a:extLst>
              <a:ext uri="{FF2B5EF4-FFF2-40B4-BE49-F238E27FC236}">
                <a16:creationId xmlns:a16="http://schemas.microsoft.com/office/drawing/2014/main" id="{35AF177F-7226-4277-BA4E-87531651F1FC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538163" y="4555050"/>
            <a:ext cx="8062913" cy="216000"/>
          </a:xfrm>
        </p:spPr>
        <p:txBody>
          <a:bodyPr vert="horz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0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Source (bold): sample source | # (superscript) sample source | # (superscript) sample source // no further levels</a:t>
            </a:r>
          </a:p>
        </p:txBody>
      </p:sp>
      <p:sp>
        <p:nvSpPr>
          <p:cNvPr id="31" name="Inhalt">
            <a:extLst>
              <a:ext uri="{FF2B5EF4-FFF2-40B4-BE49-F238E27FC236}">
                <a16:creationId xmlns:a16="http://schemas.microsoft.com/office/drawing/2014/main" id="{DC99EEA0-2450-4DE2-BF6B-D8B69BD48C6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681539" y="1962150"/>
            <a:ext cx="3924000" cy="2717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Text for first level // for further text formats (headline, bullets and numbering) &gt;&gt; Menu &gt; Home &gt; Paragraph &gt; Increase List Level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32" name="Überschrift Linie">
            <a:extLst>
              <a:ext uri="{FF2B5EF4-FFF2-40B4-BE49-F238E27FC236}">
                <a16:creationId xmlns:a16="http://schemas.microsoft.com/office/drawing/2014/main" id="{A209A980-C21C-4E44-B5DC-221B1EA5F438}"/>
              </a:ext>
            </a:extLst>
          </p:cNvPr>
          <p:cNvCxnSpPr>
            <a:cxnSpLocks/>
          </p:cNvCxnSpPr>
          <p:nvPr userDrawn="1"/>
        </p:nvCxnSpPr>
        <p:spPr>
          <a:xfrm>
            <a:off x="4679950" y="1800000"/>
            <a:ext cx="392430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Überschrift">
            <a:extLst>
              <a:ext uri="{FF2B5EF4-FFF2-40B4-BE49-F238E27FC236}">
                <a16:creationId xmlns:a16="http://schemas.microsoft.com/office/drawing/2014/main" id="{31562D90-3A1C-4DDA-8967-C36382B1878F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4680000" y="1141413"/>
            <a:ext cx="3924301" cy="539830"/>
          </a:xfrm>
        </p:spPr>
        <p:txBody>
          <a:bodyPr vert="horz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/>
              <a:t>Headline, two lines </a:t>
            </a:r>
            <a:br>
              <a:rPr lang="en-GB"/>
            </a:br>
            <a:r>
              <a:rPr lang="en-GB"/>
              <a:t>also possible</a:t>
            </a:r>
            <a:endParaRPr lang="en-GB" noProof="0"/>
          </a:p>
        </p:txBody>
      </p:sp>
      <p:sp>
        <p:nvSpPr>
          <p:cNvPr id="34" name="Inhalt">
            <a:extLst>
              <a:ext uri="{FF2B5EF4-FFF2-40B4-BE49-F238E27FC236}">
                <a16:creationId xmlns:a16="http://schemas.microsoft.com/office/drawing/2014/main" id="{28EFB929-3258-4B86-BC6E-EDD7024F31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3" y="1962150"/>
            <a:ext cx="3924300" cy="2717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Text for first level // for further text formats (headline, bullets and numbering) &gt;&gt; Menu &gt; Home &gt; Paragraph &gt; Increase List Level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35" name="Überschrift Linie">
            <a:extLst>
              <a:ext uri="{FF2B5EF4-FFF2-40B4-BE49-F238E27FC236}">
                <a16:creationId xmlns:a16="http://schemas.microsoft.com/office/drawing/2014/main" id="{61A47817-5B24-4B7B-A9BE-075F617E5E27}"/>
              </a:ext>
            </a:extLst>
          </p:cNvPr>
          <p:cNvCxnSpPr>
            <a:cxnSpLocks/>
          </p:cNvCxnSpPr>
          <p:nvPr userDrawn="1"/>
        </p:nvCxnSpPr>
        <p:spPr>
          <a:xfrm>
            <a:off x="538163" y="1800000"/>
            <a:ext cx="39243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Überschrift">
            <a:extLst>
              <a:ext uri="{FF2B5EF4-FFF2-40B4-BE49-F238E27FC236}">
                <a16:creationId xmlns:a16="http://schemas.microsoft.com/office/drawing/2014/main" id="{4324A403-E577-4892-A5F6-2CE099DABA9B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538163" y="1141413"/>
            <a:ext cx="3924301" cy="539830"/>
          </a:xfrm>
        </p:spPr>
        <p:txBody>
          <a:bodyPr vert="horz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/>
              <a:t>Headline, two lines </a:t>
            </a:r>
            <a:br>
              <a:rPr lang="en-GB"/>
            </a:br>
            <a:r>
              <a:rPr lang="en-GB"/>
              <a:t>also possible</a:t>
            </a:r>
            <a:endParaRPr lang="en-GB" noProof="0"/>
          </a:p>
        </p:txBody>
      </p:sp>
      <p:sp>
        <p:nvSpPr>
          <p:cNvPr id="23" name="Headline/Subheadline">
            <a:extLst>
              <a:ext uri="{FF2B5EF4-FFF2-40B4-BE49-F238E27FC236}">
                <a16:creationId xmlns:a16="http://schemas.microsoft.com/office/drawing/2014/main" id="{A699C864-1A72-4AE3-AA50-7FAAC99A39FB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358776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Headline on first level // for sub-headline </a:t>
            </a:r>
            <a:br>
              <a:rPr lang="en-GB" noProof="0"/>
            </a:br>
            <a:r>
              <a:rPr lang="en-GB" noProof="0"/>
              <a:t>&gt;&gt; Menu &gt; Home &gt; Paragraph &gt; Increase List Level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546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719" userDrawn="1">
          <p15:clr>
            <a:srgbClr val="FBAE40"/>
          </p15:clr>
        </p15:guide>
        <p15:guide id="3" pos="5420" userDrawn="1">
          <p15:clr>
            <a:srgbClr val="FBAE40"/>
          </p15:clr>
        </p15:guide>
        <p15:guide id="4" orient="horz" pos="227" userDrawn="1">
          <p15:clr>
            <a:srgbClr val="FBAE40"/>
          </p15:clr>
        </p15:guide>
        <p15:guide id="6" orient="horz" pos="2948" userDrawn="1">
          <p15:clr>
            <a:srgbClr val="FBAE40"/>
          </p15:clr>
        </p15:guide>
        <p15:guide id="7" orient="horz" pos="1236" userDrawn="1">
          <p15:clr>
            <a:srgbClr val="FBAE40"/>
          </p15:clr>
        </p15:guide>
        <p15:guide id="8" pos="2811" userDrawn="1">
          <p15:clr>
            <a:srgbClr val="FBAE40"/>
          </p15:clr>
        </p15:guide>
        <p15:guide id="9" pos="294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heading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">
            <a:extLst>
              <a:ext uri="{FF2B5EF4-FFF2-40B4-BE49-F238E27FC236}">
                <a16:creationId xmlns:a16="http://schemas.microsoft.com/office/drawing/2014/main" id="{2FDB6D56-61DC-4613-99E3-63895736F9E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GB"/>
              <a:t>Page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/>
          </a:p>
        </p:txBody>
      </p:sp>
      <p:sp>
        <p:nvSpPr>
          <p:cNvPr id="24" name="Fußzeile">
            <a:extLst>
              <a:ext uri="{FF2B5EF4-FFF2-40B4-BE49-F238E27FC236}">
                <a16:creationId xmlns:a16="http://schemas.microsoft.com/office/drawing/2014/main" id="{1CAFC038-9346-4FB5-9387-34CF9BB2498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a-DK"/>
              <a:t>Porada ekonomek F3 2021 RWE Gas Storage CZ, s.r.o. </a:t>
            </a:r>
            <a:endParaRPr lang="en-GB"/>
          </a:p>
        </p:txBody>
      </p:sp>
      <p:sp>
        <p:nvSpPr>
          <p:cNvPr id="23" name="Datum">
            <a:extLst>
              <a:ext uri="{FF2B5EF4-FFF2-40B4-BE49-F238E27FC236}">
                <a16:creationId xmlns:a16="http://schemas.microsoft.com/office/drawing/2014/main" id="{3D9D45D3-E0BD-4426-B6FC-8F6786D8F17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cs-CZ"/>
              <a:t>19.05.2021</a:t>
            </a:r>
            <a:endParaRPr lang="en-GB"/>
          </a:p>
        </p:txBody>
      </p:sp>
      <p:sp>
        <p:nvSpPr>
          <p:cNvPr id="32" name="Quelle">
            <a:extLst>
              <a:ext uri="{FF2B5EF4-FFF2-40B4-BE49-F238E27FC236}">
                <a16:creationId xmlns:a16="http://schemas.microsoft.com/office/drawing/2014/main" id="{A4D602F8-F217-4A7A-A94E-0D8FAA7C0149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538163" y="4555050"/>
            <a:ext cx="8062913" cy="216000"/>
          </a:xfrm>
        </p:spPr>
        <p:txBody>
          <a:bodyPr vert="horz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0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Source (bold): sample source | # (superscript) sample source | # (superscript) sample source // no further levels</a:t>
            </a:r>
          </a:p>
        </p:txBody>
      </p:sp>
      <p:sp>
        <p:nvSpPr>
          <p:cNvPr id="21" name="Inhalt">
            <a:extLst>
              <a:ext uri="{FF2B5EF4-FFF2-40B4-BE49-F238E27FC236}">
                <a16:creationId xmlns:a16="http://schemas.microsoft.com/office/drawing/2014/main" id="{1FEE72D6-B346-4185-9104-D09166F7737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011863" y="1908175"/>
            <a:ext cx="2590800" cy="2771775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 marL="216000" indent="-216000">
              <a:spcBef>
                <a:spcPts val="400"/>
              </a:spcBef>
              <a:defRPr sz="1400"/>
            </a:lvl3pPr>
            <a:lvl4pPr marL="432000" indent="-216000">
              <a:defRPr sz="1400"/>
            </a:lvl4pPr>
            <a:lvl5pPr marL="216000" indent="-216000">
              <a:spcBef>
                <a:spcPts val="400"/>
              </a:spcBef>
              <a:defRPr sz="1400"/>
            </a:lvl5pPr>
            <a:lvl6pPr marL="432000" indent="-216000">
              <a:defRPr sz="1400"/>
            </a:lvl6pPr>
            <a:lvl7pPr marL="216000">
              <a:defRPr sz="1400"/>
            </a:lvl7pPr>
            <a:lvl8pPr marL="432000">
              <a:defRPr sz="1400"/>
            </a:lvl8pPr>
            <a:lvl9pPr marL="648000" indent="-216000">
              <a:defRPr sz="1400"/>
            </a:lvl9pPr>
          </a:lstStyle>
          <a:p>
            <a:pPr lvl="0"/>
            <a:r>
              <a:rPr lang="en-GB" noProof="0"/>
              <a:t>Text for first level // for further text formats (headline, bullets and numbering) &gt;&gt; Menu &gt; Home &gt; Paragraph &gt; Increase List Level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19" name="Überschrift Linie">
            <a:extLst>
              <a:ext uri="{FF2B5EF4-FFF2-40B4-BE49-F238E27FC236}">
                <a16:creationId xmlns:a16="http://schemas.microsoft.com/office/drawing/2014/main" id="{664531AB-0069-4942-94B1-68A2CEB56B71}"/>
              </a:ext>
            </a:extLst>
          </p:cNvPr>
          <p:cNvCxnSpPr>
            <a:cxnSpLocks/>
          </p:cNvCxnSpPr>
          <p:nvPr userDrawn="1"/>
        </p:nvCxnSpPr>
        <p:spPr>
          <a:xfrm>
            <a:off x="6011863" y="1782000"/>
            <a:ext cx="2592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Überschrift">
            <a:extLst>
              <a:ext uri="{FF2B5EF4-FFF2-40B4-BE49-F238E27FC236}">
                <a16:creationId xmlns:a16="http://schemas.microsoft.com/office/drawing/2014/main" id="{3CC9D01B-CA04-4FFE-BEBE-3030F99C1BF3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6011862" y="1209802"/>
            <a:ext cx="2589214" cy="468000"/>
          </a:xfrm>
        </p:spPr>
        <p:txBody>
          <a:bodyPr vert="horz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/>
              <a:t>Headline, two lines </a:t>
            </a:r>
            <a:br>
              <a:rPr lang="en-GB"/>
            </a:br>
            <a:r>
              <a:rPr lang="en-GB"/>
              <a:t>also possible</a:t>
            </a:r>
            <a:endParaRPr lang="en-GB" noProof="0"/>
          </a:p>
        </p:txBody>
      </p:sp>
      <p:sp>
        <p:nvSpPr>
          <p:cNvPr id="12" name="Inhalt">
            <a:extLst>
              <a:ext uri="{FF2B5EF4-FFF2-40B4-BE49-F238E27FC236}">
                <a16:creationId xmlns:a16="http://schemas.microsoft.com/office/drawing/2014/main" id="{667B37D0-7B19-4518-A3D6-13B7CBF91E2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276601" y="1908175"/>
            <a:ext cx="2590800" cy="2771775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 marL="216000" indent="-216000">
              <a:spcBef>
                <a:spcPts val="400"/>
              </a:spcBef>
              <a:defRPr sz="1400"/>
            </a:lvl3pPr>
            <a:lvl4pPr marL="432000" indent="-216000">
              <a:defRPr sz="1400"/>
            </a:lvl4pPr>
            <a:lvl5pPr marL="216000" indent="-216000">
              <a:spcBef>
                <a:spcPts val="400"/>
              </a:spcBef>
              <a:defRPr sz="1400"/>
            </a:lvl5pPr>
            <a:lvl6pPr marL="432000" indent="-216000">
              <a:defRPr sz="1400"/>
            </a:lvl6pPr>
            <a:lvl7pPr marL="216000">
              <a:defRPr sz="1400"/>
            </a:lvl7pPr>
            <a:lvl8pPr marL="432000">
              <a:defRPr sz="1400"/>
            </a:lvl8pPr>
            <a:lvl9pPr marL="648000" indent="-216000">
              <a:defRPr sz="1400"/>
            </a:lvl9pPr>
          </a:lstStyle>
          <a:p>
            <a:pPr lvl="0"/>
            <a:r>
              <a:rPr lang="en-GB" noProof="0"/>
              <a:t>Text for first level // for further text formats (headline, bullets and numbering) &gt;&gt; Menu &gt; Home &gt; Paragraph &gt; Increase List Level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16" name="Überschrift Linie">
            <a:extLst>
              <a:ext uri="{FF2B5EF4-FFF2-40B4-BE49-F238E27FC236}">
                <a16:creationId xmlns:a16="http://schemas.microsoft.com/office/drawing/2014/main" id="{3A3A3E36-F7F0-4FC3-9CEE-E7FF9AB11F07}"/>
              </a:ext>
            </a:extLst>
          </p:cNvPr>
          <p:cNvCxnSpPr>
            <a:cxnSpLocks/>
          </p:cNvCxnSpPr>
          <p:nvPr userDrawn="1"/>
        </p:nvCxnSpPr>
        <p:spPr>
          <a:xfrm>
            <a:off x="3276601" y="1782000"/>
            <a:ext cx="2592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Überschrift">
            <a:extLst>
              <a:ext uri="{FF2B5EF4-FFF2-40B4-BE49-F238E27FC236}">
                <a16:creationId xmlns:a16="http://schemas.microsoft.com/office/drawing/2014/main" id="{3DC8CC4E-8622-4126-AA50-F5A303EC543F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3276601" y="1207290"/>
            <a:ext cx="2590800" cy="468000"/>
          </a:xfrm>
        </p:spPr>
        <p:txBody>
          <a:bodyPr vert="horz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/>
              <a:t>Headline, two lines </a:t>
            </a:r>
            <a:br>
              <a:rPr lang="en-GB"/>
            </a:br>
            <a:r>
              <a:rPr lang="en-GB"/>
              <a:t>also possible</a:t>
            </a:r>
            <a:endParaRPr lang="en-GB" noProof="0"/>
          </a:p>
        </p:txBody>
      </p:sp>
      <p:sp>
        <p:nvSpPr>
          <p:cNvPr id="3" name="Inhalt">
            <a:extLst>
              <a:ext uri="{FF2B5EF4-FFF2-40B4-BE49-F238E27FC236}">
                <a16:creationId xmlns:a16="http://schemas.microsoft.com/office/drawing/2014/main" id="{98C7491E-756C-46A1-B1E4-A02BE90EE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3" y="1908175"/>
            <a:ext cx="2590801" cy="2771775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 marL="216000" indent="-216000">
              <a:spcBef>
                <a:spcPts val="400"/>
              </a:spcBef>
              <a:defRPr sz="1400"/>
            </a:lvl3pPr>
            <a:lvl4pPr marL="432000" indent="-216000">
              <a:defRPr sz="1400"/>
            </a:lvl4pPr>
            <a:lvl5pPr marL="216000" indent="-216000">
              <a:spcBef>
                <a:spcPts val="400"/>
              </a:spcBef>
              <a:defRPr sz="1400"/>
            </a:lvl5pPr>
            <a:lvl6pPr marL="432000" indent="-216000">
              <a:defRPr sz="1400"/>
            </a:lvl6pPr>
            <a:lvl7pPr marL="216000">
              <a:defRPr sz="1400"/>
            </a:lvl7pPr>
            <a:lvl8pPr marL="432000">
              <a:defRPr sz="1400"/>
            </a:lvl8pPr>
            <a:lvl9pPr marL="648000" indent="-216000">
              <a:defRPr sz="1400"/>
            </a:lvl9pPr>
          </a:lstStyle>
          <a:p>
            <a:pPr lvl="0"/>
            <a:r>
              <a:rPr lang="en-GB" noProof="0"/>
              <a:t>Text for first level // for further text formats (headline, bullets and numbering) &gt;&gt; Menu &gt; Home &gt; Paragraph &gt; Increase List Level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6" name="Überschrift Linie">
            <a:extLst>
              <a:ext uri="{FF2B5EF4-FFF2-40B4-BE49-F238E27FC236}">
                <a16:creationId xmlns:a16="http://schemas.microsoft.com/office/drawing/2014/main" id="{BD6BA604-B361-4F5B-BAF4-A56116FC6F5E}"/>
              </a:ext>
            </a:extLst>
          </p:cNvPr>
          <p:cNvCxnSpPr>
            <a:cxnSpLocks/>
          </p:cNvCxnSpPr>
          <p:nvPr userDrawn="1"/>
        </p:nvCxnSpPr>
        <p:spPr>
          <a:xfrm>
            <a:off x="538163" y="1782000"/>
            <a:ext cx="259080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Überschrift">
            <a:extLst>
              <a:ext uri="{FF2B5EF4-FFF2-40B4-BE49-F238E27FC236}">
                <a16:creationId xmlns:a16="http://schemas.microsoft.com/office/drawing/2014/main" id="{A44D21C7-7038-4AE2-990E-0B346FF92D4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538163" y="1206500"/>
            <a:ext cx="2590801" cy="468791"/>
          </a:xfrm>
        </p:spPr>
        <p:txBody>
          <a:bodyPr vert="horz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/>
              <a:t>Headline, two lines </a:t>
            </a:r>
            <a:br>
              <a:rPr lang="en-GB"/>
            </a:br>
            <a:r>
              <a:rPr lang="en-GB"/>
              <a:t>also possible</a:t>
            </a:r>
            <a:endParaRPr lang="en-GB" noProof="0"/>
          </a:p>
        </p:txBody>
      </p:sp>
      <p:sp>
        <p:nvSpPr>
          <p:cNvPr id="26" name="Headline/Subheadline">
            <a:extLst>
              <a:ext uri="{FF2B5EF4-FFF2-40B4-BE49-F238E27FC236}">
                <a16:creationId xmlns:a16="http://schemas.microsoft.com/office/drawing/2014/main" id="{D8A7C36A-FB89-44EB-8E14-A7ACF19F8525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358776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Headline on first level // for sub-headline </a:t>
            </a:r>
            <a:br>
              <a:rPr lang="en-GB" noProof="0"/>
            </a:br>
            <a:r>
              <a:rPr lang="en-GB" noProof="0"/>
              <a:t>&gt;&gt; Menu &gt; Home &gt; Paragraph &gt; Increase List Level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91015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760" userDrawn="1">
          <p15:clr>
            <a:srgbClr val="FBAE40"/>
          </p15:clr>
        </p15:guide>
        <p15:guide id="3" pos="5420" userDrawn="1">
          <p15:clr>
            <a:srgbClr val="FBAE40"/>
          </p15:clr>
        </p15:guide>
        <p15:guide id="4" orient="horz" pos="227" userDrawn="1">
          <p15:clr>
            <a:srgbClr val="FBAE40"/>
          </p15:clr>
        </p15:guide>
        <p15:guide id="6" orient="horz" pos="2948">
          <p15:clr>
            <a:srgbClr val="FBAE40"/>
          </p15:clr>
        </p15:guide>
        <p15:guide id="7" orient="horz" pos="1202" userDrawn="1">
          <p15:clr>
            <a:srgbClr val="FBAE40"/>
          </p15:clr>
        </p15:guide>
        <p15:guide id="8" pos="1973" userDrawn="1">
          <p15:clr>
            <a:srgbClr val="FBAE40"/>
          </p15:clr>
        </p15:guide>
        <p15:guide id="9" pos="3696" userDrawn="1">
          <p15:clr>
            <a:srgbClr val="FBAE40"/>
          </p15:clr>
        </p15:guide>
        <p15:guide id="10" pos="2064" userDrawn="1">
          <p15:clr>
            <a:srgbClr val="FBAE40"/>
          </p15:clr>
        </p15:guide>
        <p15:guide id="11" pos="378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heading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">
            <a:extLst>
              <a:ext uri="{FF2B5EF4-FFF2-40B4-BE49-F238E27FC236}">
                <a16:creationId xmlns:a16="http://schemas.microsoft.com/office/drawing/2014/main" id="{6AE00708-18AF-4C2C-8927-537EAA3F02E4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GB"/>
              <a:t>Page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/>
          </a:p>
        </p:txBody>
      </p:sp>
      <p:sp>
        <p:nvSpPr>
          <p:cNvPr id="27" name="Fußzeile">
            <a:extLst>
              <a:ext uri="{FF2B5EF4-FFF2-40B4-BE49-F238E27FC236}">
                <a16:creationId xmlns:a16="http://schemas.microsoft.com/office/drawing/2014/main" id="{2337056F-242A-430F-A900-BA17EC4343E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da-DK"/>
              <a:t>Porada ekonomek F3 2021 RWE Gas Storage CZ, s.r.o. </a:t>
            </a:r>
            <a:endParaRPr lang="en-GB"/>
          </a:p>
        </p:txBody>
      </p:sp>
      <p:sp>
        <p:nvSpPr>
          <p:cNvPr id="26" name="Datum">
            <a:extLst>
              <a:ext uri="{FF2B5EF4-FFF2-40B4-BE49-F238E27FC236}">
                <a16:creationId xmlns:a16="http://schemas.microsoft.com/office/drawing/2014/main" id="{1B7E706D-8461-42D4-9D65-8D7E1FE375DF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cs-CZ"/>
              <a:t>19.05.2021</a:t>
            </a:r>
            <a:endParaRPr lang="en-GB"/>
          </a:p>
        </p:txBody>
      </p:sp>
      <p:sp>
        <p:nvSpPr>
          <p:cNvPr id="31" name="Quelle">
            <a:extLst>
              <a:ext uri="{FF2B5EF4-FFF2-40B4-BE49-F238E27FC236}">
                <a16:creationId xmlns:a16="http://schemas.microsoft.com/office/drawing/2014/main" id="{5B52AE38-80B3-4244-966B-AB5B24C91E51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538163" y="4555050"/>
            <a:ext cx="8062913" cy="216000"/>
          </a:xfrm>
        </p:spPr>
        <p:txBody>
          <a:bodyPr vert="horz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0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Source (bold): sample source | # (superscript) sample source | # (superscript) sample source // no further levels</a:t>
            </a:r>
          </a:p>
        </p:txBody>
      </p:sp>
      <p:sp>
        <p:nvSpPr>
          <p:cNvPr id="32" name="Inhalt">
            <a:extLst>
              <a:ext uri="{FF2B5EF4-FFF2-40B4-BE49-F238E27FC236}">
                <a16:creationId xmlns:a16="http://schemas.microsoft.com/office/drawing/2014/main" id="{C4287E6D-28C1-4452-93F9-90E2A4745C7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696031" y="2070101"/>
            <a:ext cx="1908175" cy="2607338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200"/>
            </a:lvl1pPr>
            <a:lvl2pPr>
              <a:spcBef>
                <a:spcPts val="800"/>
              </a:spcBef>
              <a:defRPr sz="1200"/>
            </a:lvl2pPr>
            <a:lvl3pPr marL="216000" indent="-216000">
              <a:spcBef>
                <a:spcPts val="400"/>
              </a:spcBef>
              <a:defRPr sz="1200"/>
            </a:lvl3pPr>
            <a:lvl4pPr marL="432000" indent="-216000">
              <a:defRPr sz="1200"/>
            </a:lvl4pPr>
            <a:lvl5pPr marL="216000" indent="-216000">
              <a:spcBef>
                <a:spcPts val="400"/>
              </a:spcBef>
              <a:defRPr sz="1200"/>
            </a:lvl5pPr>
            <a:lvl6pPr marL="432000" indent="-216000">
              <a:defRPr sz="1200"/>
            </a:lvl6pPr>
            <a:lvl7pPr marL="216000">
              <a:defRPr sz="1200"/>
            </a:lvl7pPr>
            <a:lvl8pPr marL="432000">
              <a:defRPr sz="1200"/>
            </a:lvl8pPr>
            <a:lvl9pPr marL="648000" indent="-216000">
              <a:defRPr sz="1200"/>
            </a:lvl9pPr>
          </a:lstStyle>
          <a:p>
            <a:pPr lvl="0"/>
            <a:r>
              <a:rPr lang="en-GB" noProof="0"/>
              <a:t>Text for first level // for further text formats (headline, bullets and numbering) &gt;&gt; Menu &gt; Home &gt; Paragraph &gt; Increase List Level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33" name="Überschrift Linie">
            <a:extLst>
              <a:ext uri="{FF2B5EF4-FFF2-40B4-BE49-F238E27FC236}">
                <a16:creationId xmlns:a16="http://schemas.microsoft.com/office/drawing/2014/main" id="{5D0C6B0E-1545-41F4-8272-7429A6E1370E}"/>
              </a:ext>
            </a:extLst>
          </p:cNvPr>
          <p:cNvCxnSpPr>
            <a:cxnSpLocks/>
          </p:cNvCxnSpPr>
          <p:nvPr userDrawn="1"/>
        </p:nvCxnSpPr>
        <p:spPr>
          <a:xfrm>
            <a:off x="6696000" y="1944000"/>
            <a:ext cx="1908175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Überschrift">
            <a:extLst>
              <a:ext uri="{FF2B5EF4-FFF2-40B4-BE49-F238E27FC236}">
                <a16:creationId xmlns:a16="http://schemas.microsoft.com/office/drawing/2014/main" id="{28CED89C-6107-4336-A98B-34BDBA2BD834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6696075" y="1270000"/>
            <a:ext cx="1908175" cy="581502"/>
          </a:xfrm>
        </p:spPr>
        <p:txBody>
          <a:bodyPr vert="horz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r>
              <a:rPr lang="en-GB"/>
              <a:t>Headline, multiple lines, i.e. also three lines, </a:t>
            </a:r>
            <a:br>
              <a:rPr lang="en-GB"/>
            </a:br>
            <a:r>
              <a:rPr lang="en-GB"/>
              <a:t>also possible</a:t>
            </a:r>
          </a:p>
        </p:txBody>
      </p:sp>
      <p:sp>
        <p:nvSpPr>
          <p:cNvPr id="21" name="Inhalt">
            <a:extLst>
              <a:ext uri="{FF2B5EF4-FFF2-40B4-BE49-F238E27FC236}">
                <a16:creationId xmlns:a16="http://schemas.microsoft.com/office/drawing/2014/main" id="{1FEE72D6-B346-4185-9104-D09166F7737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643394" y="2070101"/>
            <a:ext cx="1908175" cy="2607338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200"/>
            </a:lvl1pPr>
            <a:lvl2pPr>
              <a:spcBef>
                <a:spcPts val="800"/>
              </a:spcBef>
              <a:defRPr sz="1200"/>
            </a:lvl2pPr>
            <a:lvl3pPr marL="216000" indent="-216000">
              <a:spcBef>
                <a:spcPts val="400"/>
              </a:spcBef>
              <a:defRPr sz="1200"/>
            </a:lvl3pPr>
            <a:lvl4pPr marL="432000" indent="-216000">
              <a:defRPr sz="1200"/>
            </a:lvl4pPr>
            <a:lvl5pPr marL="216000" indent="-216000">
              <a:spcBef>
                <a:spcPts val="400"/>
              </a:spcBef>
              <a:defRPr sz="1200"/>
            </a:lvl5pPr>
            <a:lvl6pPr marL="432000" indent="-216000">
              <a:defRPr sz="1200"/>
            </a:lvl6pPr>
            <a:lvl7pPr marL="216000">
              <a:defRPr sz="1200"/>
            </a:lvl7pPr>
            <a:lvl8pPr marL="432000">
              <a:defRPr sz="1200"/>
            </a:lvl8pPr>
            <a:lvl9pPr marL="648000" indent="-216000">
              <a:defRPr sz="1200"/>
            </a:lvl9pPr>
          </a:lstStyle>
          <a:p>
            <a:pPr lvl="0"/>
            <a:r>
              <a:rPr lang="en-GB" noProof="0"/>
              <a:t>Text for first level // for further text formats (headline, bullets and numbering) &gt;&gt; Menu &gt; Home &gt; Paragraph &gt; Increase List Level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19" name="Überschrift Linie">
            <a:extLst>
              <a:ext uri="{FF2B5EF4-FFF2-40B4-BE49-F238E27FC236}">
                <a16:creationId xmlns:a16="http://schemas.microsoft.com/office/drawing/2014/main" id="{664531AB-0069-4942-94B1-68A2CEB56B71}"/>
              </a:ext>
            </a:extLst>
          </p:cNvPr>
          <p:cNvCxnSpPr>
            <a:cxnSpLocks/>
          </p:cNvCxnSpPr>
          <p:nvPr userDrawn="1"/>
        </p:nvCxnSpPr>
        <p:spPr>
          <a:xfrm>
            <a:off x="4643363" y="1944000"/>
            <a:ext cx="1908175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Überschrift">
            <a:extLst>
              <a:ext uri="{FF2B5EF4-FFF2-40B4-BE49-F238E27FC236}">
                <a16:creationId xmlns:a16="http://schemas.microsoft.com/office/drawing/2014/main" id="{3CC9D01B-CA04-4FFE-BEBE-3030F99C1BF3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4643438" y="1270000"/>
            <a:ext cx="1908175" cy="581502"/>
          </a:xfrm>
        </p:spPr>
        <p:txBody>
          <a:bodyPr vert="horz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r>
              <a:rPr lang="en-GB"/>
              <a:t>Headline, multiple lines, i.e. also three lines, </a:t>
            </a:r>
            <a:br>
              <a:rPr lang="en-GB"/>
            </a:br>
            <a:r>
              <a:rPr lang="en-GB"/>
              <a:t>also possible</a:t>
            </a:r>
          </a:p>
        </p:txBody>
      </p:sp>
      <p:sp>
        <p:nvSpPr>
          <p:cNvPr id="12" name="Inhalt">
            <a:extLst>
              <a:ext uri="{FF2B5EF4-FFF2-40B4-BE49-F238E27FC236}">
                <a16:creationId xmlns:a16="http://schemas.microsoft.com/office/drawing/2014/main" id="{667B37D0-7B19-4518-A3D6-13B7CBF91E2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592071" y="2070101"/>
            <a:ext cx="1908592" cy="2607338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200"/>
            </a:lvl1pPr>
            <a:lvl2pPr>
              <a:spcBef>
                <a:spcPts val="800"/>
              </a:spcBef>
              <a:defRPr sz="1200"/>
            </a:lvl2pPr>
            <a:lvl3pPr marL="216000" indent="-216000">
              <a:spcBef>
                <a:spcPts val="400"/>
              </a:spcBef>
              <a:defRPr sz="1200"/>
            </a:lvl3pPr>
            <a:lvl4pPr marL="432000" indent="-216000">
              <a:defRPr sz="1200"/>
            </a:lvl4pPr>
            <a:lvl5pPr marL="216000" indent="-216000">
              <a:spcBef>
                <a:spcPts val="400"/>
              </a:spcBef>
              <a:defRPr sz="1200"/>
            </a:lvl5pPr>
            <a:lvl6pPr marL="432000" indent="-216000">
              <a:defRPr sz="1200"/>
            </a:lvl6pPr>
            <a:lvl7pPr marL="216000">
              <a:defRPr sz="1200"/>
            </a:lvl7pPr>
            <a:lvl8pPr marL="432000">
              <a:defRPr sz="1200"/>
            </a:lvl8pPr>
            <a:lvl9pPr marL="648000" indent="-216000">
              <a:defRPr sz="1200"/>
            </a:lvl9pPr>
          </a:lstStyle>
          <a:p>
            <a:pPr lvl="0"/>
            <a:r>
              <a:rPr lang="en-GB" noProof="0"/>
              <a:t>Text for first level // for further text formats (headline, bullets and numbering) &gt;&gt; Menu &gt; Home &gt; Paragraph &gt; Increase List Level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16" name="Überschrift Linie">
            <a:extLst>
              <a:ext uri="{FF2B5EF4-FFF2-40B4-BE49-F238E27FC236}">
                <a16:creationId xmlns:a16="http://schemas.microsoft.com/office/drawing/2014/main" id="{3A3A3E36-F7F0-4FC3-9CEE-E7FF9AB11F07}"/>
              </a:ext>
            </a:extLst>
          </p:cNvPr>
          <p:cNvCxnSpPr>
            <a:cxnSpLocks/>
          </p:cNvCxnSpPr>
          <p:nvPr userDrawn="1"/>
        </p:nvCxnSpPr>
        <p:spPr>
          <a:xfrm>
            <a:off x="2592072" y="1944000"/>
            <a:ext cx="1908592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Überschrift">
            <a:extLst>
              <a:ext uri="{FF2B5EF4-FFF2-40B4-BE49-F238E27FC236}">
                <a16:creationId xmlns:a16="http://schemas.microsoft.com/office/drawing/2014/main" id="{3DC8CC4E-8622-4126-AA50-F5A303EC543F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2592071" y="1270000"/>
            <a:ext cx="1908592" cy="581502"/>
          </a:xfrm>
        </p:spPr>
        <p:txBody>
          <a:bodyPr vert="horz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r>
              <a:rPr lang="en-GB"/>
              <a:t>Headline, multiple lines, i.e. also three lines, </a:t>
            </a:r>
            <a:br>
              <a:rPr lang="en-GB"/>
            </a:br>
            <a:r>
              <a:rPr lang="en-GB"/>
              <a:t>also possible</a:t>
            </a:r>
          </a:p>
        </p:txBody>
      </p:sp>
      <p:sp>
        <p:nvSpPr>
          <p:cNvPr id="3" name="Inhalt">
            <a:extLst>
              <a:ext uri="{FF2B5EF4-FFF2-40B4-BE49-F238E27FC236}">
                <a16:creationId xmlns:a16="http://schemas.microsoft.com/office/drawing/2014/main" id="{98C7491E-756C-46A1-B1E4-A02BE90EE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3" y="2070101"/>
            <a:ext cx="1908175" cy="2607338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200"/>
            </a:lvl1pPr>
            <a:lvl2pPr>
              <a:spcBef>
                <a:spcPts val="800"/>
              </a:spcBef>
              <a:defRPr sz="1200"/>
            </a:lvl2pPr>
            <a:lvl3pPr marL="216000" indent="-216000">
              <a:spcBef>
                <a:spcPts val="400"/>
              </a:spcBef>
              <a:defRPr sz="1200"/>
            </a:lvl3pPr>
            <a:lvl4pPr marL="432000" indent="-216000">
              <a:defRPr sz="1200"/>
            </a:lvl4pPr>
            <a:lvl5pPr marL="216000" indent="-216000">
              <a:spcBef>
                <a:spcPts val="400"/>
              </a:spcBef>
              <a:defRPr sz="1200"/>
            </a:lvl5pPr>
            <a:lvl6pPr marL="432000" indent="-216000">
              <a:defRPr sz="1200"/>
            </a:lvl6pPr>
            <a:lvl7pPr marL="216000">
              <a:defRPr sz="1200"/>
            </a:lvl7pPr>
            <a:lvl8pPr marL="432000">
              <a:defRPr sz="1200"/>
            </a:lvl8pPr>
            <a:lvl9pPr marL="648000" indent="-216000">
              <a:defRPr sz="1200"/>
            </a:lvl9pPr>
          </a:lstStyle>
          <a:p>
            <a:pPr lvl="0"/>
            <a:r>
              <a:rPr lang="en-GB" noProof="0"/>
              <a:t>Text for first level // for further text formats (headline, bullets and numbering) &gt;&gt; Menu &gt; Home &gt; Paragraph &gt; Increase List Level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6" name="Überschrift Linie">
            <a:extLst>
              <a:ext uri="{FF2B5EF4-FFF2-40B4-BE49-F238E27FC236}">
                <a16:creationId xmlns:a16="http://schemas.microsoft.com/office/drawing/2014/main" id="{BD6BA604-B361-4F5B-BAF4-A56116FC6F5E}"/>
              </a:ext>
            </a:extLst>
          </p:cNvPr>
          <p:cNvCxnSpPr>
            <a:cxnSpLocks/>
          </p:cNvCxnSpPr>
          <p:nvPr userDrawn="1"/>
        </p:nvCxnSpPr>
        <p:spPr>
          <a:xfrm>
            <a:off x="538163" y="1944000"/>
            <a:ext cx="1908593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Überschrift">
            <a:extLst>
              <a:ext uri="{FF2B5EF4-FFF2-40B4-BE49-F238E27FC236}">
                <a16:creationId xmlns:a16="http://schemas.microsoft.com/office/drawing/2014/main" id="{A44D21C7-7038-4AE2-990E-0B346FF92D4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538164" y="1270000"/>
            <a:ext cx="1908592" cy="581502"/>
          </a:xfrm>
        </p:spPr>
        <p:txBody>
          <a:bodyPr vert="horz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spc="0" baseline="0">
                <a:solidFill>
                  <a:srgbClr val="3ED8C3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r>
              <a:rPr lang="en-GB"/>
              <a:t>Headline, multiple lines, i.e. also three lines, </a:t>
            </a:r>
            <a:br>
              <a:rPr lang="en-GB"/>
            </a:br>
            <a:r>
              <a:rPr lang="en-GB"/>
              <a:t>also possible</a:t>
            </a:r>
          </a:p>
        </p:txBody>
      </p:sp>
      <p:sp>
        <p:nvSpPr>
          <p:cNvPr id="29" name="Headline/Subheadline">
            <a:extLst>
              <a:ext uri="{FF2B5EF4-FFF2-40B4-BE49-F238E27FC236}">
                <a16:creationId xmlns:a16="http://schemas.microsoft.com/office/drawing/2014/main" id="{8A34D7A9-C7E0-4D58-AEAB-AF6F82D2DC72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358776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Headline on first level // for sub-headline </a:t>
            </a:r>
            <a:br>
              <a:rPr lang="en-GB" noProof="0"/>
            </a:br>
            <a:r>
              <a:rPr lang="en-GB" noProof="0"/>
              <a:t>&gt;&gt; Menu &gt; Home &gt; Paragraph &gt; Increase List Level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60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800" userDrawn="1">
          <p15:clr>
            <a:srgbClr val="FBAE40"/>
          </p15:clr>
        </p15:guide>
        <p15:guide id="3" pos="5420" userDrawn="1">
          <p15:clr>
            <a:srgbClr val="FBAE40"/>
          </p15:clr>
        </p15:guide>
        <p15:guide id="4" orient="horz" pos="227" userDrawn="1">
          <p15:clr>
            <a:srgbClr val="FBAE40"/>
          </p15:clr>
        </p15:guide>
        <p15:guide id="6" orient="horz" pos="2948">
          <p15:clr>
            <a:srgbClr val="FBAE40"/>
          </p15:clr>
        </p15:guide>
        <p15:guide id="7" orient="horz" pos="1304" userDrawn="1">
          <p15:clr>
            <a:srgbClr val="FBAE40"/>
          </p15:clr>
        </p15:guide>
        <p15:guide id="8" pos="1541" userDrawn="1">
          <p15:clr>
            <a:srgbClr val="FBAE40"/>
          </p15:clr>
        </p15:guide>
        <p15:guide id="9" pos="2835" userDrawn="1">
          <p15:clr>
            <a:srgbClr val="FBAE40"/>
          </p15:clr>
        </p15:guide>
        <p15:guide id="10" pos="1633" userDrawn="1">
          <p15:clr>
            <a:srgbClr val="FBAE40"/>
          </p15:clr>
        </p15:guide>
        <p15:guide id="11" pos="2925" userDrawn="1">
          <p15:clr>
            <a:srgbClr val="FBAE40"/>
          </p15:clr>
        </p15:guide>
        <p15:guide id="12" pos="4127" userDrawn="1">
          <p15:clr>
            <a:srgbClr val="FBAE40"/>
          </p15:clr>
        </p15:guide>
        <p15:guide id="13" pos="421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">
            <a:extLst>
              <a:ext uri="{FF2B5EF4-FFF2-40B4-BE49-F238E27FC236}">
                <a16:creationId xmlns:a16="http://schemas.microsoft.com/office/drawing/2014/main" id="{9A9F0EF7-2F86-47D3-BE90-97577738EA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1" y="0"/>
            <a:ext cx="9144000" cy="5148263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</a:t>
            </a:r>
            <a:br>
              <a:rPr lang="en-GB"/>
            </a:br>
            <a:r>
              <a:rPr lang="en-GB"/>
              <a:t>dark picture</a:t>
            </a:r>
          </a:p>
        </p:txBody>
      </p:sp>
      <p:sp>
        <p:nvSpPr>
          <p:cNvPr id="20" name="Foliennummer">
            <a:extLst>
              <a:ext uri="{FF2B5EF4-FFF2-40B4-BE49-F238E27FC236}">
                <a16:creationId xmlns:a16="http://schemas.microsoft.com/office/drawing/2014/main" id="{B61E9242-4EB0-4312-838B-624BA38E30D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098164" y="5292000"/>
            <a:ext cx="504000" cy="108000"/>
          </a:xfrm>
        </p:spPr>
        <p:txBody>
          <a:bodyPr/>
          <a:lstStyle/>
          <a:p>
            <a:r>
              <a:rPr lang="en-GB"/>
              <a:t>Page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/>
          </a:p>
        </p:txBody>
      </p:sp>
      <p:sp>
        <p:nvSpPr>
          <p:cNvPr id="19" name="Fußzeile">
            <a:extLst>
              <a:ext uri="{FF2B5EF4-FFF2-40B4-BE49-F238E27FC236}">
                <a16:creationId xmlns:a16="http://schemas.microsoft.com/office/drawing/2014/main" id="{B715567D-DD51-402B-A9C0-4A5F5BA9F9C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440000" y="5292000"/>
            <a:ext cx="6588000" cy="108000"/>
          </a:xfrm>
        </p:spPr>
        <p:txBody>
          <a:bodyPr/>
          <a:lstStyle/>
          <a:p>
            <a:r>
              <a:rPr lang="da-DK"/>
              <a:t>Porada ekonomek F3 2021 RWE Gas Storage CZ, s.r.o. </a:t>
            </a:r>
            <a:endParaRPr lang="en-GB"/>
          </a:p>
        </p:txBody>
      </p:sp>
      <p:sp>
        <p:nvSpPr>
          <p:cNvPr id="18" name="Datum">
            <a:extLst>
              <a:ext uri="{FF2B5EF4-FFF2-40B4-BE49-F238E27FC236}">
                <a16:creationId xmlns:a16="http://schemas.microsoft.com/office/drawing/2014/main" id="{2412D26E-F3A5-4E66-BE18-1CA5E6C3729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63999" y="5292000"/>
            <a:ext cx="504000" cy="108000"/>
          </a:xfrm>
        </p:spPr>
        <p:txBody>
          <a:bodyPr/>
          <a:lstStyle/>
          <a:p>
            <a:r>
              <a:rPr lang="cs-CZ"/>
              <a:t>19.05.2021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896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full scree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">
            <a:extLst>
              <a:ext uri="{FF2B5EF4-FFF2-40B4-BE49-F238E27FC236}">
                <a16:creationId xmlns:a16="http://schemas.microsoft.com/office/drawing/2014/main" id="{9A9F0EF7-2F86-47D3-BE90-97577738EA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1" y="0"/>
            <a:ext cx="9144000" cy="514826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</a:t>
            </a:r>
            <a:br>
              <a:rPr lang="en-GB"/>
            </a:br>
            <a:r>
              <a:rPr lang="en-GB"/>
              <a:t>dark picture</a:t>
            </a:r>
          </a:p>
        </p:txBody>
      </p:sp>
      <p:sp>
        <p:nvSpPr>
          <p:cNvPr id="22" name="Foliennummer">
            <a:extLst>
              <a:ext uri="{FF2B5EF4-FFF2-40B4-BE49-F238E27FC236}">
                <a16:creationId xmlns:a16="http://schemas.microsoft.com/office/drawing/2014/main" id="{9947A31B-F94A-4874-950B-2FCAC823D6D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Page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/>
          </a:p>
        </p:txBody>
      </p:sp>
      <p:sp>
        <p:nvSpPr>
          <p:cNvPr id="21" name="Fußzeile">
            <a:extLst>
              <a:ext uri="{FF2B5EF4-FFF2-40B4-BE49-F238E27FC236}">
                <a16:creationId xmlns:a16="http://schemas.microsoft.com/office/drawing/2014/main" id="{7003F921-64CB-4C81-AAAB-AEE082FF6DE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Porada ekonomek F3 2021 RWE Gas Storage CZ, s.r.o. </a:t>
            </a:r>
            <a:endParaRPr lang="en-GB"/>
          </a:p>
        </p:txBody>
      </p:sp>
      <p:sp>
        <p:nvSpPr>
          <p:cNvPr id="16" name="Datum">
            <a:extLst>
              <a:ext uri="{FF2B5EF4-FFF2-40B4-BE49-F238E27FC236}">
                <a16:creationId xmlns:a16="http://schemas.microsoft.com/office/drawing/2014/main" id="{373D1506-89D1-4388-907C-EE0B3E57E7ED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19.05.2021</a:t>
            </a:r>
            <a:endParaRPr lang="en-GB"/>
          </a:p>
        </p:txBody>
      </p:sp>
      <p:sp>
        <p:nvSpPr>
          <p:cNvPr id="15" name="RWE Logo">
            <a:extLst>
              <a:ext uri="{FF2B5EF4-FFF2-40B4-BE49-F238E27FC236}">
                <a16:creationId xmlns:a16="http://schemas.microsoft.com/office/drawing/2014/main" id="{D0A778C0-4537-4921-86DB-5ED8A69ECD51}"/>
              </a:ext>
            </a:extLst>
          </p:cNvPr>
          <p:cNvSpPr>
            <a:spLocks noGrp="1" noChangeAspect="1"/>
          </p:cNvSpPr>
          <p:nvPr>
            <p:ph type="body" orient="vert" idx="13" hasCustomPrompt="1"/>
          </p:nvPr>
        </p:nvSpPr>
        <p:spPr bwMode="white">
          <a:xfrm>
            <a:off x="538164" y="4896000"/>
            <a:ext cx="216000" cy="62259"/>
          </a:xfrm>
          <a:blipFill>
            <a:blip r:embed="rId3"/>
            <a:stretch>
              <a:fillRect/>
            </a:stretch>
          </a:blipFill>
        </p:spPr>
        <p:txBody>
          <a:bodyPr vert="horz" wrap="none" tIns="504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Do not remove or delete the logo</a:t>
            </a:r>
          </a:p>
        </p:txBody>
      </p:sp>
      <p:sp>
        <p:nvSpPr>
          <p:cNvPr id="8" name="Headline/Subheadline">
            <a:extLst>
              <a:ext uri="{FF2B5EF4-FFF2-40B4-BE49-F238E27FC236}">
                <a16:creationId xmlns:a16="http://schemas.microsoft.com/office/drawing/2014/main" id="{13FA8E54-6DD7-48DE-AC95-DA684328205E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538163" y="358776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Headline on first level // for sub-headline </a:t>
            </a:r>
            <a:br>
              <a:rPr lang="en-GB" noProof="0"/>
            </a:br>
            <a:r>
              <a:rPr lang="en-GB" noProof="0"/>
              <a:t>&gt;&gt; Menu &gt; Home &gt; Paragraph &gt; Increase List Level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63922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3" pos="5420" userDrawn="1">
          <p15:clr>
            <a:srgbClr val="FBAE40"/>
          </p15:clr>
        </p15:guide>
        <p15:guide id="4" orient="horz" pos="22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full scree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">
            <a:extLst>
              <a:ext uri="{FF2B5EF4-FFF2-40B4-BE49-F238E27FC236}">
                <a16:creationId xmlns:a16="http://schemas.microsoft.com/office/drawing/2014/main" id="{9A9F0EF7-2F86-47D3-BE90-97577738EA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1" y="0"/>
            <a:ext cx="9144000" cy="5148263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spcBef>
                <a:spcPts val="0"/>
              </a:spcBef>
              <a:defRPr/>
            </a:lvl1pPr>
          </a:lstStyle>
          <a:p>
            <a:r>
              <a:rPr lang="en-GB"/>
              <a:t>Insert </a:t>
            </a:r>
            <a:br>
              <a:rPr lang="en-GB"/>
            </a:br>
            <a:r>
              <a:rPr lang="en-GB"/>
              <a:t>light picture</a:t>
            </a:r>
          </a:p>
        </p:txBody>
      </p:sp>
      <p:sp>
        <p:nvSpPr>
          <p:cNvPr id="23" name="Foliennummer">
            <a:extLst>
              <a:ext uri="{FF2B5EF4-FFF2-40B4-BE49-F238E27FC236}">
                <a16:creationId xmlns:a16="http://schemas.microsoft.com/office/drawing/2014/main" id="{7C45B03F-8023-4519-BBA5-A69FB130E46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/>
              <a:t>Page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/>
          </a:p>
        </p:txBody>
      </p:sp>
      <p:sp>
        <p:nvSpPr>
          <p:cNvPr id="22" name="Fußzeile">
            <a:extLst>
              <a:ext uri="{FF2B5EF4-FFF2-40B4-BE49-F238E27FC236}">
                <a16:creationId xmlns:a16="http://schemas.microsoft.com/office/drawing/2014/main" id="{84530F45-F7D6-4D8A-8B7F-07C845E4A46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/>
              <a:t>Porada ekonomek F3 2021 RWE Gas Storage CZ, s.r.o. </a:t>
            </a:r>
            <a:endParaRPr lang="en-GB"/>
          </a:p>
        </p:txBody>
      </p:sp>
      <p:sp>
        <p:nvSpPr>
          <p:cNvPr id="21" name="Datum">
            <a:extLst>
              <a:ext uri="{FF2B5EF4-FFF2-40B4-BE49-F238E27FC236}">
                <a16:creationId xmlns:a16="http://schemas.microsoft.com/office/drawing/2014/main" id="{ADB50A68-F856-49F6-B8D4-49051318DA5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19.05.2021</a:t>
            </a:r>
            <a:endParaRPr lang="en-GB"/>
          </a:p>
        </p:txBody>
      </p:sp>
      <p:sp>
        <p:nvSpPr>
          <p:cNvPr id="20" name="RWE Logo">
            <a:extLst>
              <a:ext uri="{FF2B5EF4-FFF2-40B4-BE49-F238E27FC236}">
                <a16:creationId xmlns:a16="http://schemas.microsoft.com/office/drawing/2014/main" id="{69BF31FA-F12F-48C0-8421-2E4EC1369B68}"/>
              </a:ext>
            </a:extLst>
          </p:cNvPr>
          <p:cNvSpPr>
            <a:spLocks noGrp="1" noChangeAspect="1"/>
          </p:cNvSpPr>
          <p:nvPr>
            <p:ph type="body" orient="vert" idx="13" hasCustomPrompt="1"/>
          </p:nvPr>
        </p:nvSpPr>
        <p:spPr bwMode="black">
          <a:xfrm>
            <a:off x="538164" y="4896000"/>
            <a:ext cx="216000" cy="62259"/>
          </a:xfrm>
          <a:blipFill>
            <a:blip r:embed="rId3"/>
            <a:stretch>
              <a:fillRect/>
            </a:stretch>
          </a:blipFill>
        </p:spPr>
        <p:txBody>
          <a:bodyPr vert="horz" wrap="none" tIns="504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Do not remove or delete the logo</a:t>
            </a:r>
          </a:p>
        </p:txBody>
      </p:sp>
      <p:sp>
        <p:nvSpPr>
          <p:cNvPr id="19" name="Headline/Subheadline">
            <a:extLst>
              <a:ext uri="{FF2B5EF4-FFF2-40B4-BE49-F238E27FC236}">
                <a16:creationId xmlns:a16="http://schemas.microsoft.com/office/drawing/2014/main" id="{735AA7D6-6FA1-4024-9B92-D903362402D5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538163" y="358776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Headline on first level // for sub-headline </a:t>
            </a:r>
            <a:br>
              <a:rPr lang="en-GB" noProof="0"/>
            </a:br>
            <a:r>
              <a:rPr lang="en-GB" noProof="0"/>
              <a:t>&gt;&gt; Menu &gt; Home &gt; Paragraph &gt; Increase List Level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4356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3" pos="5420">
          <p15:clr>
            <a:srgbClr val="FBAE40"/>
          </p15:clr>
        </p15:guide>
        <p15:guide id="4" orient="horz" pos="22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">
            <a:extLst>
              <a:ext uri="{FF2B5EF4-FFF2-40B4-BE49-F238E27FC236}">
                <a16:creationId xmlns:a16="http://schemas.microsoft.com/office/drawing/2014/main" id="{CBF61080-EE8B-4856-8F2E-668AEDD9195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098164" y="5292000"/>
            <a:ext cx="504000" cy="108000"/>
          </a:xfrm>
        </p:spPr>
        <p:txBody>
          <a:bodyPr/>
          <a:lstStyle/>
          <a:p>
            <a:r>
              <a:rPr lang="en-GB"/>
              <a:t>Page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/>
          </a:p>
        </p:txBody>
      </p:sp>
      <p:sp>
        <p:nvSpPr>
          <p:cNvPr id="19" name="Fußzeile">
            <a:extLst>
              <a:ext uri="{FF2B5EF4-FFF2-40B4-BE49-F238E27FC236}">
                <a16:creationId xmlns:a16="http://schemas.microsoft.com/office/drawing/2014/main" id="{CDFBC812-0E95-48F4-AC3A-598F7FCCA9B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a-DK"/>
              <a:t>Porada ekonomek F3 2021 RWE Gas Storage CZ, s.r.o. </a:t>
            </a:r>
            <a:endParaRPr lang="en-GB"/>
          </a:p>
        </p:txBody>
      </p:sp>
      <p:sp>
        <p:nvSpPr>
          <p:cNvPr id="18" name="Datum">
            <a:extLst>
              <a:ext uri="{FF2B5EF4-FFF2-40B4-BE49-F238E27FC236}">
                <a16:creationId xmlns:a16="http://schemas.microsoft.com/office/drawing/2014/main" id="{0E08BEC4-1691-4535-AF5B-F36FD9660884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cs-CZ"/>
              <a:t>19.05.2021</a:t>
            </a:r>
            <a:endParaRPr lang="en-GB"/>
          </a:p>
        </p:txBody>
      </p:sp>
      <p:sp>
        <p:nvSpPr>
          <p:cNvPr id="21" name="Quelle">
            <a:extLst>
              <a:ext uri="{FF2B5EF4-FFF2-40B4-BE49-F238E27FC236}">
                <a16:creationId xmlns:a16="http://schemas.microsoft.com/office/drawing/2014/main" id="{3AFD6C70-7EFA-4ADF-AF64-6956C0F35418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538164" y="4555050"/>
            <a:ext cx="3708400" cy="216000"/>
          </a:xfrm>
        </p:spPr>
        <p:txBody>
          <a:bodyPr vert="horz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0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0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Source (bold): sample source | # (superscript) sample source // no further levels</a:t>
            </a:r>
          </a:p>
        </p:txBody>
      </p:sp>
      <p:sp>
        <p:nvSpPr>
          <p:cNvPr id="11" name="Bild">
            <a:extLst>
              <a:ext uri="{FF2B5EF4-FFF2-40B4-BE49-F238E27FC236}">
                <a16:creationId xmlns:a16="http://schemas.microsoft.com/office/drawing/2014/main" id="{66414AD9-95E5-49BE-B21B-2BA334BEA2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4895851" y="0"/>
            <a:ext cx="4248150" cy="5148263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spcBef>
                <a:spcPts val="0"/>
              </a:spcBef>
              <a:defRPr/>
            </a:lvl1pPr>
          </a:lstStyle>
          <a:p>
            <a:br>
              <a:rPr lang="en-GB"/>
            </a:br>
            <a:br>
              <a:rPr lang="en-GB"/>
            </a:br>
            <a:r>
              <a:rPr lang="en-GB"/>
              <a:t>Insert picture via menu:</a:t>
            </a:r>
            <a:br>
              <a:rPr lang="en-GB"/>
            </a:br>
            <a:r>
              <a:rPr lang="en-GB"/>
              <a:t>Insert &gt; Pictures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10" name="Energiefeld">
            <a:extLst>
              <a:ext uri="{FF2B5EF4-FFF2-40B4-BE49-F238E27FC236}">
                <a16:creationId xmlns:a16="http://schemas.microsoft.com/office/drawing/2014/main" id="{0DBB83F1-75FD-42BD-AC99-04C08D164D87}"/>
              </a:ext>
            </a:extLst>
          </p:cNvPr>
          <p:cNvSpPr>
            <a:spLocks noGrp="1" noChangeAspect="1"/>
          </p:cNvSpPr>
          <p:nvPr>
            <p:ph type="body" orient="vert" idx="18" hasCustomPrompt="1"/>
          </p:nvPr>
        </p:nvSpPr>
        <p:spPr bwMode="gray">
          <a:xfrm>
            <a:off x="5590800" y="1980263"/>
            <a:ext cx="3553200" cy="3168000"/>
          </a:xfrm>
          <a:blipFill>
            <a:blip r:embed="rId3"/>
            <a:stretch>
              <a:fillRect/>
            </a:stretch>
          </a:blipFill>
        </p:spPr>
        <p:txBody>
          <a:bodyPr vert="horz" wrap="none" tIns="324000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Scale or delete the energy field if necessary (see also library for alternative versions of energy fields)</a:t>
            </a:r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AC592A5C-F234-40DA-9F31-AA6AFF552A57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538163" y="1438275"/>
            <a:ext cx="3708000" cy="324000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Text for first level // for further text formats (headline, bullets and numbering) &gt;&gt; Menu &gt; Home &gt; Paragraph &gt; Increase List Level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  <a:p>
            <a:pPr lvl="6"/>
            <a:r>
              <a:rPr lang="en-GB" noProof="0"/>
              <a:t>Seventh level</a:t>
            </a:r>
          </a:p>
          <a:p>
            <a:pPr lvl="7"/>
            <a:r>
              <a:rPr lang="en-GB" noProof="0"/>
              <a:t>Eighth level</a:t>
            </a:r>
          </a:p>
          <a:p>
            <a:pPr lvl="8"/>
            <a:r>
              <a:rPr lang="en-GB" noProof="0"/>
              <a:t>Ninth level</a:t>
            </a:r>
          </a:p>
        </p:txBody>
      </p:sp>
      <p:sp>
        <p:nvSpPr>
          <p:cNvPr id="15" name="Headline/Subheadline">
            <a:extLst>
              <a:ext uri="{FF2B5EF4-FFF2-40B4-BE49-F238E27FC236}">
                <a16:creationId xmlns:a16="http://schemas.microsoft.com/office/drawing/2014/main" id="{B5C40E0B-0C14-4D0C-BBA2-4EF43A35C51F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538164" y="358776"/>
            <a:ext cx="3708000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Headline // for sub-headline </a:t>
            </a:r>
            <a:br>
              <a:rPr lang="en-GB" noProof="0"/>
            </a:br>
            <a:r>
              <a:rPr lang="en-GB" noProof="0"/>
              <a:t>&gt;&gt; Increase List Level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23084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906">
          <p15:clr>
            <a:srgbClr val="FBAE40"/>
          </p15:clr>
        </p15:guide>
        <p15:guide id="3" pos="3084" userDrawn="1">
          <p15:clr>
            <a:srgbClr val="FBAE40"/>
          </p15:clr>
        </p15:guide>
        <p15:guide id="4" orient="horz" pos="227" userDrawn="1">
          <p15:clr>
            <a:srgbClr val="FBAE40"/>
          </p15:clr>
        </p15:guide>
        <p15:guide id="6" orient="horz" pos="2948">
          <p15:clr>
            <a:srgbClr val="FBAE40"/>
          </p15:clr>
        </p15:guide>
        <p15:guide id="7" pos="267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">
            <a:extLst>
              <a:ext uri="{FF2B5EF4-FFF2-40B4-BE49-F238E27FC236}">
                <a16:creationId xmlns:a16="http://schemas.microsoft.com/office/drawing/2014/main" id="{30D98435-7333-4168-9B3B-A4A32367B7E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GB"/>
              <a:t>Page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/>
          </a:p>
        </p:txBody>
      </p:sp>
      <p:sp>
        <p:nvSpPr>
          <p:cNvPr id="18" name="Fußzeile">
            <a:extLst>
              <a:ext uri="{FF2B5EF4-FFF2-40B4-BE49-F238E27FC236}">
                <a16:creationId xmlns:a16="http://schemas.microsoft.com/office/drawing/2014/main" id="{B8DB5D05-E9FF-48F5-B751-517CA2BB451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a-DK"/>
              <a:t>Porada ekonomek F3 2021 RWE Gas Storage CZ, s.r.o. </a:t>
            </a:r>
            <a:endParaRPr lang="en-GB"/>
          </a:p>
        </p:txBody>
      </p:sp>
      <p:sp>
        <p:nvSpPr>
          <p:cNvPr id="17" name="Datum">
            <a:extLst>
              <a:ext uri="{FF2B5EF4-FFF2-40B4-BE49-F238E27FC236}">
                <a16:creationId xmlns:a16="http://schemas.microsoft.com/office/drawing/2014/main" id="{3EA98F35-BD21-4056-9200-8AAD385C5E6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cs-CZ"/>
              <a:t>19.05.2021</a:t>
            </a:r>
            <a:endParaRPr lang="en-GB"/>
          </a:p>
        </p:txBody>
      </p:sp>
      <p:sp>
        <p:nvSpPr>
          <p:cNvPr id="11" name="Bild">
            <a:extLst>
              <a:ext uri="{FF2B5EF4-FFF2-40B4-BE49-F238E27FC236}">
                <a16:creationId xmlns:a16="http://schemas.microsoft.com/office/drawing/2014/main" id="{66414AD9-95E5-49BE-B21B-2BA334BEA2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0" y="0"/>
            <a:ext cx="9144001" cy="3562349"/>
          </a:xfrm>
          <a:solidFill>
            <a:srgbClr val="C2C3C5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/>
            </a:lvl1pPr>
          </a:lstStyle>
          <a:p>
            <a:r>
              <a:rPr lang="en-GB"/>
              <a:t>Insert </a:t>
            </a:r>
            <a:br>
              <a:rPr lang="en-GB"/>
            </a:br>
            <a:r>
              <a:rPr lang="en-GB"/>
              <a:t>picture</a:t>
            </a:r>
          </a:p>
        </p:txBody>
      </p:sp>
      <p:sp>
        <p:nvSpPr>
          <p:cNvPr id="9" name="Energiefeld">
            <a:extLst>
              <a:ext uri="{FF2B5EF4-FFF2-40B4-BE49-F238E27FC236}">
                <a16:creationId xmlns:a16="http://schemas.microsoft.com/office/drawing/2014/main" id="{4A6B7F0B-DAA5-4BFC-B93D-0EFDDDC52D4F}"/>
              </a:ext>
            </a:extLst>
          </p:cNvPr>
          <p:cNvSpPr>
            <a:spLocks noGrp="1" noChangeAspect="1"/>
          </p:cNvSpPr>
          <p:nvPr>
            <p:ph type="body" orient="vert" idx="18" hasCustomPrompt="1"/>
          </p:nvPr>
        </p:nvSpPr>
        <p:spPr bwMode="gray">
          <a:xfrm rot="10800000" flipH="1" flipV="1">
            <a:off x="5475600" y="1"/>
            <a:ext cx="3668400" cy="3276000"/>
          </a:xfrm>
          <a:blipFill>
            <a:blip r:embed="rId2"/>
            <a:stretch>
              <a:fillRect/>
            </a:stretch>
          </a:blipFill>
        </p:spPr>
        <p:txBody>
          <a:bodyPr vert="horz" wrap="none" tIns="0" rIns="0" bIns="334800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Scale or delete the energy field if necessary (see also library for alternative versions of energy fields)</a:t>
            </a:r>
          </a:p>
        </p:txBody>
      </p:sp>
      <p:sp>
        <p:nvSpPr>
          <p:cNvPr id="15" name="Headline/Subheadline">
            <a:extLst>
              <a:ext uri="{FF2B5EF4-FFF2-40B4-BE49-F238E27FC236}">
                <a16:creationId xmlns:a16="http://schemas.microsoft.com/office/drawing/2014/main" id="{5DBAFF06-A623-4308-9DAB-FC743FAF4355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538163" y="3870325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Headline on first level // for sub-headline </a:t>
            </a:r>
            <a:br>
              <a:rPr lang="en-GB" noProof="0"/>
            </a:br>
            <a:r>
              <a:rPr lang="en-GB" noProof="0"/>
              <a:t>&gt;&gt; Menu &gt; Home &gt; Paragraph &gt; Increase List Level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63964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2244" userDrawn="1">
          <p15:clr>
            <a:srgbClr val="FBAE40"/>
          </p15:clr>
        </p15:guide>
        <p15:guide id="5" orient="horz" pos="2438" userDrawn="1">
          <p15:clr>
            <a:srgbClr val="FBAE40"/>
          </p15:clr>
        </p15:guide>
        <p15:guide id="6" orient="horz" pos="2948">
          <p15:clr>
            <a:srgbClr val="FBAE40"/>
          </p15:clr>
        </p15:guide>
        <p15:guide id="8" pos="54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line on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erlauf" descr="Ein Bild, das draußen, Himmel enthält.&#10;&#10;Automatisch generierte Beschreibung">
            <a:extLst>
              <a:ext uri="{FF2B5EF4-FFF2-40B4-BE49-F238E27FC236}">
                <a16:creationId xmlns:a16="http://schemas.microsoft.com/office/drawing/2014/main" id="{B5D91265-95CE-4F98-8DE7-0CF3F1DF6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69139"/>
          <a:stretch>
            <a:fillRect/>
          </a:stretch>
        </p:blipFill>
        <p:spPr bwMode="white">
          <a:xfrm>
            <a:off x="0" y="3562351"/>
            <a:ext cx="9144000" cy="1585913"/>
          </a:xfrm>
          <a:custGeom>
            <a:avLst/>
            <a:gdLst>
              <a:gd name="connsiteX0" fmla="*/ 0 w 9144000"/>
              <a:gd name="connsiteY0" fmla="*/ 0 h 1585913"/>
              <a:gd name="connsiteX1" fmla="*/ 9144000 w 9144000"/>
              <a:gd name="connsiteY1" fmla="*/ 0 h 1585913"/>
              <a:gd name="connsiteX2" fmla="*/ 9144000 w 9144000"/>
              <a:gd name="connsiteY2" fmla="*/ 1585913 h 1585913"/>
              <a:gd name="connsiteX3" fmla="*/ 0 w 9144000"/>
              <a:gd name="connsiteY3" fmla="*/ 1585913 h 158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585913">
                <a:moveTo>
                  <a:pt x="0" y="0"/>
                </a:moveTo>
                <a:lnTo>
                  <a:pt x="9144000" y="0"/>
                </a:lnTo>
                <a:lnTo>
                  <a:pt x="9144000" y="1585913"/>
                </a:lnTo>
                <a:lnTo>
                  <a:pt x="0" y="1585913"/>
                </a:lnTo>
                <a:close/>
              </a:path>
            </a:pathLst>
          </a:custGeom>
        </p:spPr>
      </p:pic>
      <p:sp>
        <p:nvSpPr>
          <p:cNvPr id="19" name="Foliennummer">
            <a:extLst>
              <a:ext uri="{FF2B5EF4-FFF2-40B4-BE49-F238E27FC236}">
                <a16:creationId xmlns:a16="http://schemas.microsoft.com/office/drawing/2014/main" id="{30D98435-7333-4168-9B3B-A4A32367B7E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Page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/>
          </a:p>
        </p:txBody>
      </p:sp>
      <p:sp>
        <p:nvSpPr>
          <p:cNvPr id="18" name="Fußzeile">
            <a:extLst>
              <a:ext uri="{FF2B5EF4-FFF2-40B4-BE49-F238E27FC236}">
                <a16:creationId xmlns:a16="http://schemas.microsoft.com/office/drawing/2014/main" id="{B8DB5D05-E9FF-48F5-B751-517CA2BB451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Porada ekonomek F3 2021 RWE Gas Storage CZ, s.r.o. </a:t>
            </a:r>
            <a:endParaRPr lang="en-GB"/>
          </a:p>
        </p:txBody>
      </p:sp>
      <p:sp>
        <p:nvSpPr>
          <p:cNvPr id="17" name="Datum">
            <a:extLst>
              <a:ext uri="{FF2B5EF4-FFF2-40B4-BE49-F238E27FC236}">
                <a16:creationId xmlns:a16="http://schemas.microsoft.com/office/drawing/2014/main" id="{3EA98F35-BD21-4056-9200-8AAD385C5E6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19.05.2021</a:t>
            </a:r>
            <a:endParaRPr lang="en-GB"/>
          </a:p>
        </p:txBody>
      </p:sp>
      <p:pic>
        <p:nvPicPr>
          <p:cNvPr id="10" name="RWE Logo">
            <a:extLst>
              <a:ext uri="{FF2B5EF4-FFF2-40B4-BE49-F238E27FC236}">
                <a16:creationId xmlns:a16="http://schemas.microsoft.com/office/drawing/2014/main" id="{2B71567C-2A9D-4345-9035-225BECA580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black">
          <a:xfrm>
            <a:off x="538164" y="4896000"/>
            <a:ext cx="215999" cy="62177"/>
          </a:xfrm>
          <a:prstGeom prst="rect">
            <a:avLst/>
          </a:prstGeom>
        </p:spPr>
      </p:pic>
      <p:sp>
        <p:nvSpPr>
          <p:cNvPr id="11" name="Bild">
            <a:extLst>
              <a:ext uri="{FF2B5EF4-FFF2-40B4-BE49-F238E27FC236}">
                <a16:creationId xmlns:a16="http://schemas.microsoft.com/office/drawing/2014/main" id="{66414AD9-95E5-49BE-B21B-2BA334BEA2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0" y="0"/>
            <a:ext cx="9144001" cy="3562349"/>
          </a:xfrm>
          <a:blipFill>
            <a:blip r:embed="rId4"/>
            <a:stretch>
              <a:fillRect/>
            </a:stretch>
          </a:blipFill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</a:t>
            </a:r>
            <a:br>
              <a:rPr lang="en-GB"/>
            </a:br>
            <a:r>
              <a:rPr lang="en-GB"/>
              <a:t>picture</a:t>
            </a:r>
          </a:p>
        </p:txBody>
      </p:sp>
      <p:sp>
        <p:nvSpPr>
          <p:cNvPr id="14" name="Energiefeld">
            <a:extLst>
              <a:ext uri="{FF2B5EF4-FFF2-40B4-BE49-F238E27FC236}">
                <a16:creationId xmlns:a16="http://schemas.microsoft.com/office/drawing/2014/main" id="{F4DB3C0F-A432-469D-8323-31A1B9155D2B}"/>
              </a:ext>
            </a:extLst>
          </p:cNvPr>
          <p:cNvSpPr>
            <a:spLocks noGrp="1" noChangeAspect="1"/>
          </p:cNvSpPr>
          <p:nvPr>
            <p:ph type="body" orient="vert" idx="18" hasCustomPrompt="1"/>
          </p:nvPr>
        </p:nvSpPr>
        <p:spPr bwMode="gray">
          <a:xfrm rot="10800000" flipH="1" flipV="1">
            <a:off x="5475600" y="1"/>
            <a:ext cx="3668400" cy="3276000"/>
          </a:xfrm>
          <a:blipFill>
            <a:blip r:embed="rId5"/>
            <a:stretch>
              <a:fillRect/>
            </a:stretch>
          </a:blipFill>
        </p:spPr>
        <p:txBody>
          <a:bodyPr vert="horz" wrap="none" tIns="0" rIns="0" bIns="334800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Scale or delete the energy field if necessary (see also library for alternative versions of energy fields)</a:t>
            </a:r>
          </a:p>
        </p:txBody>
      </p:sp>
      <p:sp>
        <p:nvSpPr>
          <p:cNvPr id="13" name="Headline/Subheadline">
            <a:extLst>
              <a:ext uri="{FF2B5EF4-FFF2-40B4-BE49-F238E27FC236}">
                <a16:creationId xmlns:a16="http://schemas.microsoft.com/office/drawing/2014/main" id="{9C2C8554-CAC6-4424-92DE-17330745540B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538163" y="3870325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Headline on first level // for sub-headline </a:t>
            </a:r>
            <a:br>
              <a:rPr lang="en-GB" noProof="0"/>
            </a:br>
            <a:r>
              <a:rPr lang="en-GB" noProof="0"/>
              <a:t>&gt;&gt; Menu &gt; Home &gt; Paragraph &gt; Increase List Level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92355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2244">
          <p15:clr>
            <a:srgbClr val="FBAE40"/>
          </p15:clr>
        </p15:guide>
        <p15:guide id="5" orient="horz" pos="2438">
          <p15:clr>
            <a:srgbClr val="FBAE40"/>
          </p15:clr>
        </p15:guide>
        <p15:guide id="6" orient="horz" pos="2948">
          <p15:clr>
            <a:srgbClr val="FBAE40"/>
          </p15:clr>
        </p15:guide>
        <p15:guide id="8" pos="54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">
            <a:extLst>
              <a:ext uri="{FF2B5EF4-FFF2-40B4-BE49-F238E27FC236}">
                <a16:creationId xmlns:a16="http://schemas.microsoft.com/office/drawing/2014/main" id="{F5C2CA7C-AD4B-4E9D-9775-D2BDACE850F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098164" y="5292000"/>
            <a:ext cx="504000" cy="108000"/>
          </a:xfrm>
        </p:spPr>
        <p:txBody>
          <a:bodyPr/>
          <a:lstStyle/>
          <a:p>
            <a:r>
              <a:rPr lang="en-GB"/>
              <a:t>Page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/>
          </a:p>
        </p:txBody>
      </p:sp>
      <p:sp>
        <p:nvSpPr>
          <p:cNvPr id="27" name="Fußzeile">
            <a:extLst>
              <a:ext uri="{FF2B5EF4-FFF2-40B4-BE49-F238E27FC236}">
                <a16:creationId xmlns:a16="http://schemas.microsoft.com/office/drawing/2014/main" id="{E9004F84-FAC1-4218-9DBA-208A8E5F564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1440000" y="5292000"/>
            <a:ext cx="6588000" cy="108000"/>
          </a:xfrm>
        </p:spPr>
        <p:txBody>
          <a:bodyPr/>
          <a:lstStyle/>
          <a:p>
            <a:r>
              <a:rPr lang="da-DK"/>
              <a:t>Porada ekonomek F3 2021 RWE Gas Storage CZ, s.r.o. </a:t>
            </a:r>
            <a:endParaRPr lang="en-GB"/>
          </a:p>
        </p:txBody>
      </p:sp>
      <p:sp>
        <p:nvSpPr>
          <p:cNvPr id="26" name="Datum">
            <a:extLst>
              <a:ext uri="{FF2B5EF4-FFF2-40B4-BE49-F238E27FC236}">
                <a16:creationId xmlns:a16="http://schemas.microsoft.com/office/drawing/2014/main" id="{6DABE8B3-529F-42C1-AD18-018928849731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863999" y="5292000"/>
            <a:ext cx="504000" cy="108000"/>
          </a:xfrm>
        </p:spPr>
        <p:txBody>
          <a:bodyPr/>
          <a:lstStyle/>
          <a:p>
            <a:r>
              <a:rPr lang="cs-CZ"/>
              <a:t>19.05.2021</a:t>
            </a:r>
            <a:endParaRPr lang="en-GB"/>
          </a:p>
        </p:txBody>
      </p:sp>
      <p:sp>
        <p:nvSpPr>
          <p:cNvPr id="10" name="Bild">
            <a:extLst>
              <a:ext uri="{FF2B5EF4-FFF2-40B4-BE49-F238E27FC236}">
                <a16:creationId xmlns:a16="http://schemas.microsoft.com/office/drawing/2014/main" id="{C4E2C5A4-8A4B-4CCA-9017-D87D889410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1" y="0"/>
            <a:ext cx="9144000" cy="5148263"/>
          </a:xfrm>
          <a:blipFill>
            <a:blip r:embed="rId2"/>
            <a:stretch>
              <a:fillRect/>
            </a:stretch>
          </a:blipFill>
        </p:spPr>
        <p:txBody>
          <a:bodyPr anchor="t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Insert dark picture via menu: </a:t>
            </a:r>
            <a:br>
              <a:rPr lang="en-GB"/>
            </a:br>
            <a:r>
              <a:rPr lang="en-GB"/>
              <a:t>Insert &gt; Pictures</a:t>
            </a:r>
          </a:p>
        </p:txBody>
      </p:sp>
      <p:sp>
        <p:nvSpPr>
          <p:cNvPr id="30" name="Energiefeld">
            <a:extLst>
              <a:ext uri="{FF2B5EF4-FFF2-40B4-BE49-F238E27FC236}">
                <a16:creationId xmlns:a16="http://schemas.microsoft.com/office/drawing/2014/main" id="{4676040A-E8CD-47CB-9984-466DF1FA391B}"/>
              </a:ext>
            </a:extLst>
          </p:cNvPr>
          <p:cNvSpPr>
            <a:spLocks noGrp="1" noChangeAspect="1"/>
          </p:cNvSpPr>
          <p:nvPr>
            <p:ph type="body" orient="vert" idx="26" hasCustomPrompt="1"/>
          </p:nvPr>
        </p:nvSpPr>
        <p:spPr>
          <a:xfrm>
            <a:off x="5590800" y="1980263"/>
            <a:ext cx="3553200" cy="3168000"/>
          </a:xfrm>
          <a:blipFill>
            <a:blip r:embed="rId3"/>
            <a:stretch>
              <a:fillRect/>
            </a:stretch>
          </a:blipFill>
        </p:spPr>
        <p:txBody>
          <a:bodyPr vert="horz" wrap="none" tIns="324000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Scale or delete the energy field if necessary (see also library for alternative versions of energy fields)</a:t>
            </a:r>
          </a:p>
        </p:txBody>
      </p:sp>
      <p:sp>
        <p:nvSpPr>
          <p:cNvPr id="9" name="RWE Logo">
            <a:extLst>
              <a:ext uri="{FF2B5EF4-FFF2-40B4-BE49-F238E27FC236}">
                <a16:creationId xmlns:a16="http://schemas.microsoft.com/office/drawing/2014/main" id="{69B08FAB-2E4B-44DB-84AA-CA508F18FEC4}"/>
              </a:ext>
            </a:extLst>
          </p:cNvPr>
          <p:cNvSpPr>
            <a:spLocks noGrp="1" noChangeAspect="1"/>
          </p:cNvSpPr>
          <p:nvPr>
            <p:ph type="body" orient="vert" idx="13" hasCustomPrompt="1"/>
          </p:nvPr>
        </p:nvSpPr>
        <p:spPr>
          <a:xfrm>
            <a:off x="3942000" y="288000"/>
            <a:ext cx="1260000" cy="360000"/>
          </a:xfrm>
          <a:blipFill>
            <a:blip r:embed="rId4"/>
            <a:stretch>
              <a:fillRect/>
            </a:stretch>
          </a:blipFill>
        </p:spPr>
        <p:txBody>
          <a:bodyPr vert="horz" wrap="none" tIns="0" bIns="1080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Do not remove or delete the logo</a:t>
            </a:r>
          </a:p>
        </p:txBody>
      </p:sp>
      <p:sp>
        <p:nvSpPr>
          <p:cNvPr id="25" name="Thema/Unterthema">
            <a:extLst>
              <a:ext uri="{FF2B5EF4-FFF2-40B4-BE49-F238E27FC236}">
                <a16:creationId xmlns:a16="http://schemas.microsoft.com/office/drawing/2014/main" id="{C7315163-9CD4-4B8E-B886-F507B96D6E6B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538163" y="2160589"/>
            <a:ext cx="8062913" cy="2519361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1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800" b="1" spc="0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0" i="0" u="none" strike="noStrike" spc="0" baseline="0" smtClean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Subject of the presentation on the first level // for subtopic and additional information </a:t>
            </a:r>
            <a:br>
              <a:rPr lang="en-GB" noProof="0"/>
            </a:br>
            <a:r>
              <a:rPr lang="en-GB" noProof="0"/>
              <a:t>&gt;&gt; Increase List Level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01651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pos="5420">
          <p15:clr>
            <a:srgbClr val="FBAE40"/>
          </p15:clr>
        </p15:guide>
        <p15:guide id="3" orient="horz" pos="1361">
          <p15:clr>
            <a:srgbClr val="FBAE40"/>
          </p15:clr>
        </p15:guide>
        <p15:guide id="4" orient="horz" pos="1814">
          <p15:clr>
            <a:srgbClr val="FBAE40"/>
          </p15:clr>
        </p15:guide>
        <p15:guide id="5" pos="4263">
          <p15:clr>
            <a:srgbClr val="FBAE40"/>
          </p15:clr>
        </p15:guide>
        <p15:guide id="6" orient="horz" pos="294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">
            <a:extLst>
              <a:ext uri="{FF2B5EF4-FFF2-40B4-BE49-F238E27FC236}">
                <a16:creationId xmlns:a16="http://schemas.microsoft.com/office/drawing/2014/main" id="{8DAC3660-541C-4C9B-83E3-2BD42F14D8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/>
          </a:p>
        </p:txBody>
      </p:sp>
      <p:sp>
        <p:nvSpPr>
          <p:cNvPr id="20" name="Fußzeile">
            <a:extLst>
              <a:ext uri="{FF2B5EF4-FFF2-40B4-BE49-F238E27FC236}">
                <a16:creationId xmlns:a16="http://schemas.microsoft.com/office/drawing/2014/main" id="{1959E3E2-D9D0-4BB6-96E3-37F3C5716A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Porada ekonomek F3 2021 RWE Gas Storage CZ, s.r.o. </a:t>
            </a:r>
            <a:endParaRPr lang="cs-CZ"/>
          </a:p>
        </p:txBody>
      </p:sp>
      <p:sp>
        <p:nvSpPr>
          <p:cNvPr id="19" name="Datum">
            <a:extLst>
              <a:ext uri="{FF2B5EF4-FFF2-40B4-BE49-F238E27FC236}">
                <a16:creationId xmlns:a16="http://schemas.microsoft.com/office/drawing/2014/main" id="{4C35431B-46E5-463B-8616-1A72D20BDE3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cs-CZ"/>
              <a:t>19.05.2021</a:t>
            </a:r>
            <a:endParaRPr lang="en-GB"/>
          </a:p>
        </p:txBody>
      </p:sp>
      <p:sp>
        <p:nvSpPr>
          <p:cNvPr id="18" name="Headline/Subheadline">
            <a:extLst>
              <a:ext uri="{FF2B5EF4-FFF2-40B4-BE49-F238E27FC236}">
                <a16:creationId xmlns:a16="http://schemas.microsoft.com/office/drawing/2014/main" id="{C8D30344-0D2E-4742-B142-25ACD567158F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358776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Headline on first level // for sub-headline </a:t>
            </a:r>
            <a:br>
              <a:rPr lang="en-GB" noProof="0"/>
            </a:br>
            <a:r>
              <a:rPr lang="en-GB" noProof="0"/>
              <a:t>&gt;&gt; Menu &gt; Home &gt; Paragraph &gt; Increase List Level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46481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906">
          <p15:clr>
            <a:srgbClr val="FBAE40"/>
          </p15:clr>
        </p15:guide>
        <p15:guide id="3" pos="5420" userDrawn="1">
          <p15:clr>
            <a:srgbClr val="FBAE40"/>
          </p15:clr>
        </p15:guide>
        <p15:guide id="4" orient="horz" pos="227" userDrawn="1">
          <p15:clr>
            <a:srgbClr val="FBAE40"/>
          </p15:clr>
        </p15:guide>
        <p15:guide id="6" orient="horz" pos="294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">
            <a:extLst>
              <a:ext uri="{FF2B5EF4-FFF2-40B4-BE49-F238E27FC236}">
                <a16:creationId xmlns:a16="http://schemas.microsoft.com/office/drawing/2014/main" id="{9B2C4D49-6F38-4ECB-9E75-57E57D3B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8164" y="5292000"/>
            <a:ext cx="504000" cy="108000"/>
          </a:xfrm>
        </p:spPr>
        <p:txBody>
          <a:bodyPr/>
          <a:lstStyle/>
          <a:p>
            <a:r>
              <a:rPr lang="en-GB"/>
              <a:t>Page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/>
          </a:p>
        </p:txBody>
      </p:sp>
      <p:sp>
        <p:nvSpPr>
          <p:cNvPr id="24" name="Fußzeile">
            <a:extLst>
              <a:ext uri="{FF2B5EF4-FFF2-40B4-BE49-F238E27FC236}">
                <a16:creationId xmlns:a16="http://schemas.microsoft.com/office/drawing/2014/main" id="{A1389A58-6552-4EF2-BE6F-06FAFB51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0000" y="5292000"/>
            <a:ext cx="6588000" cy="108000"/>
          </a:xfrm>
        </p:spPr>
        <p:txBody>
          <a:bodyPr/>
          <a:lstStyle/>
          <a:p>
            <a:r>
              <a:rPr lang="da-DK"/>
              <a:t>Porada ekonomek F3 2021 RWE Gas Storage CZ, s.r.o. </a:t>
            </a:r>
            <a:endParaRPr lang="en-GB"/>
          </a:p>
        </p:txBody>
      </p:sp>
      <p:sp>
        <p:nvSpPr>
          <p:cNvPr id="22" name="Datum">
            <a:extLst>
              <a:ext uri="{FF2B5EF4-FFF2-40B4-BE49-F238E27FC236}">
                <a16:creationId xmlns:a16="http://schemas.microsoft.com/office/drawing/2014/main" id="{2290958C-32EF-4D49-8E21-A1C07110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3999" y="5292000"/>
            <a:ext cx="504000" cy="108000"/>
          </a:xfrm>
        </p:spPr>
        <p:txBody>
          <a:bodyPr/>
          <a:lstStyle/>
          <a:p>
            <a:r>
              <a:rPr lang="cs-CZ"/>
              <a:t>19.05.2021</a:t>
            </a:r>
            <a:endParaRPr lang="en-GB"/>
          </a:p>
        </p:txBody>
      </p:sp>
      <p:pic>
        <p:nvPicPr>
          <p:cNvPr id="12" name="Energiefeld">
            <a:extLst>
              <a:ext uri="{FF2B5EF4-FFF2-40B4-BE49-F238E27FC236}">
                <a16:creationId xmlns:a16="http://schemas.microsoft.com/office/drawing/2014/main" id="{16BD3CE1-BE51-4D71-99C6-18F96DC18C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2173" y="1980263"/>
            <a:ext cx="3551827" cy="3168000"/>
          </a:xfrm>
          <a:prstGeom prst="rect">
            <a:avLst/>
          </a:prstGeom>
        </p:spPr>
      </p:pic>
      <p:pic>
        <p:nvPicPr>
          <p:cNvPr id="23" name="RWE Logo">
            <a:extLst>
              <a:ext uri="{FF2B5EF4-FFF2-40B4-BE49-F238E27FC236}">
                <a16:creationId xmlns:a16="http://schemas.microsoft.com/office/drawing/2014/main" id="{55386AFA-5C87-4DD0-90DA-C27B4195EA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942000" y="288000"/>
            <a:ext cx="1260000" cy="360000"/>
          </a:xfrm>
          <a:prstGeom prst="rect">
            <a:avLst/>
          </a:prstGeom>
        </p:spPr>
      </p:pic>
      <p:sp>
        <p:nvSpPr>
          <p:cNvPr id="26" name="Schlussklausel">
            <a:extLst>
              <a:ext uri="{FF2B5EF4-FFF2-40B4-BE49-F238E27FC236}">
                <a16:creationId xmlns:a16="http://schemas.microsoft.com/office/drawing/2014/main" id="{0A25A435-B50F-4148-A2AE-DB73D1CDD289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2160589"/>
            <a:ext cx="8062913" cy="2519361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1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800" b="1" spc="0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0" i="0" u="none" strike="noStrike" spc="0" baseline="0" smtClean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Closing words</a:t>
            </a:r>
          </a:p>
        </p:txBody>
      </p:sp>
    </p:spTree>
    <p:extLst>
      <p:ext uri="{BB962C8B-B14F-4D97-AF65-F5344CB8AC3E}">
        <p14:creationId xmlns:p14="http://schemas.microsoft.com/office/powerpoint/2010/main" val="1688554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pos="5420">
          <p15:clr>
            <a:srgbClr val="FBAE40"/>
          </p15:clr>
        </p15:guide>
        <p15:guide id="3" orient="horz" pos="1361">
          <p15:clr>
            <a:srgbClr val="FBAE40"/>
          </p15:clr>
        </p15:guide>
        <p15:guide id="4" orient="horz" pos="1814">
          <p15:clr>
            <a:srgbClr val="FBAE40"/>
          </p15:clr>
        </p15:guide>
        <p15:guide id="5" pos="4263">
          <p15:clr>
            <a:srgbClr val="FBAE40"/>
          </p15:clr>
        </p15:guide>
        <p15:guide id="6" orient="horz" pos="29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">
            <a:extLst>
              <a:ext uri="{FF2B5EF4-FFF2-40B4-BE49-F238E27FC236}">
                <a16:creationId xmlns:a16="http://schemas.microsoft.com/office/drawing/2014/main" id="{F5C2CA7C-AD4B-4E9D-9775-D2BDACE850F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098164" y="5292000"/>
            <a:ext cx="504000" cy="108000"/>
          </a:xfrm>
        </p:spPr>
        <p:txBody>
          <a:bodyPr/>
          <a:lstStyle/>
          <a:p>
            <a:r>
              <a:rPr lang="en-GB"/>
              <a:t>Page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/>
          </a:p>
        </p:txBody>
      </p:sp>
      <p:sp>
        <p:nvSpPr>
          <p:cNvPr id="27" name="Fußzeile">
            <a:extLst>
              <a:ext uri="{FF2B5EF4-FFF2-40B4-BE49-F238E27FC236}">
                <a16:creationId xmlns:a16="http://schemas.microsoft.com/office/drawing/2014/main" id="{E9004F84-FAC1-4218-9DBA-208A8E5F564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1440000" y="5292000"/>
            <a:ext cx="6588000" cy="108000"/>
          </a:xfrm>
        </p:spPr>
        <p:txBody>
          <a:bodyPr/>
          <a:lstStyle/>
          <a:p>
            <a:r>
              <a:rPr lang="da-DK"/>
              <a:t>Porada ekonomek F3 2021 RWE Gas Storage CZ, s.r.o. </a:t>
            </a:r>
            <a:endParaRPr lang="en-GB"/>
          </a:p>
        </p:txBody>
      </p:sp>
      <p:sp>
        <p:nvSpPr>
          <p:cNvPr id="26" name="Datum">
            <a:extLst>
              <a:ext uri="{FF2B5EF4-FFF2-40B4-BE49-F238E27FC236}">
                <a16:creationId xmlns:a16="http://schemas.microsoft.com/office/drawing/2014/main" id="{6DABE8B3-529F-42C1-AD18-018928849731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863999" y="5292000"/>
            <a:ext cx="504000" cy="108000"/>
          </a:xfrm>
        </p:spPr>
        <p:txBody>
          <a:bodyPr/>
          <a:lstStyle/>
          <a:p>
            <a:r>
              <a:rPr lang="cs-CZ"/>
              <a:t>19.05.2021</a:t>
            </a:r>
            <a:endParaRPr lang="en-GB"/>
          </a:p>
        </p:txBody>
      </p:sp>
      <p:sp>
        <p:nvSpPr>
          <p:cNvPr id="10" name="Bild">
            <a:extLst>
              <a:ext uri="{FF2B5EF4-FFF2-40B4-BE49-F238E27FC236}">
                <a16:creationId xmlns:a16="http://schemas.microsoft.com/office/drawing/2014/main" id="{C4E2C5A4-8A4B-4CCA-9017-D87D889410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1" y="0"/>
            <a:ext cx="9144000" cy="5148263"/>
          </a:xfrm>
          <a:blipFill>
            <a:blip r:embed="rId2"/>
            <a:stretch>
              <a:fillRect/>
            </a:stretch>
          </a:blipFill>
        </p:spPr>
        <p:txBody>
          <a:bodyPr anchor="t" anchorCtr="0"/>
          <a:lstStyle>
            <a:lvl1pPr algn="ctr"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Insert light picture via menu:</a:t>
            </a:r>
            <a:br>
              <a:rPr lang="en-GB"/>
            </a:br>
            <a:r>
              <a:rPr lang="en-GB"/>
              <a:t>Insert &gt; Pictures</a:t>
            </a:r>
          </a:p>
        </p:txBody>
      </p:sp>
      <p:sp>
        <p:nvSpPr>
          <p:cNvPr id="30" name="Energiefeld">
            <a:extLst>
              <a:ext uri="{FF2B5EF4-FFF2-40B4-BE49-F238E27FC236}">
                <a16:creationId xmlns:a16="http://schemas.microsoft.com/office/drawing/2014/main" id="{4676040A-E8CD-47CB-9984-466DF1FA391B}"/>
              </a:ext>
            </a:extLst>
          </p:cNvPr>
          <p:cNvSpPr>
            <a:spLocks noGrp="1" noChangeAspect="1"/>
          </p:cNvSpPr>
          <p:nvPr>
            <p:ph type="body" orient="vert" idx="26" hasCustomPrompt="1"/>
          </p:nvPr>
        </p:nvSpPr>
        <p:spPr bwMode="gray">
          <a:xfrm>
            <a:off x="5590800" y="1980263"/>
            <a:ext cx="3553200" cy="3168000"/>
          </a:xfrm>
          <a:blipFill>
            <a:blip r:embed="rId3"/>
            <a:stretch>
              <a:fillRect/>
            </a:stretch>
          </a:blipFill>
        </p:spPr>
        <p:txBody>
          <a:bodyPr vert="horz" wrap="none" tIns="324000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Scale or delete the energy field if necessary (see also library for alternative versions of energy fields)</a:t>
            </a:r>
          </a:p>
        </p:txBody>
      </p:sp>
      <p:sp>
        <p:nvSpPr>
          <p:cNvPr id="9" name="RWE Logo">
            <a:extLst>
              <a:ext uri="{FF2B5EF4-FFF2-40B4-BE49-F238E27FC236}">
                <a16:creationId xmlns:a16="http://schemas.microsoft.com/office/drawing/2014/main" id="{69B08FAB-2E4B-44DB-84AA-CA508F18FEC4}"/>
              </a:ext>
            </a:extLst>
          </p:cNvPr>
          <p:cNvSpPr>
            <a:spLocks noGrp="1" noChangeAspect="1"/>
          </p:cNvSpPr>
          <p:nvPr>
            <p:ph type="body" orient="vert" idx="13" hasCustomPrompt="1"/>
          </p:nvPr>
        </p:nvSpPr>
        <p:spPr>
          <a:xfrm>
            <a:off x="3942000" y="288000"/>
            <a:ext cx="1260000" cy="360000"/>
          </a:xfrm>
          <a:blipFill>
            <a:blip r:embed="rId4"/>
            <a:stretch>
              <a:fillRect/>
            </a:stretch>
          </a:blipFill>
        </p:spPr>
        <p:txBody>
          <a:bodyPr vert="horz" wrap="none" tIns="0" bIns="1080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-2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Do not remove or delete the logo</a:t>
            </a:r>
          </a:p>
        </p:txBody>
      </p:sp>
      <p:sp>
        <p:nvSpPr>
          <p:cNvPr id="25" name="Thema/Unterthema">
            <a:extLst>
              <a:ext uri="{FF2B5EF4-FFF2-40B4-BE49-F238E27FC236}">
                <a16:creationId xmlns:a16="http://schemas.microsoft.com/office/drawing/2014/main" id="{C7315163-9CD4-4B8E-B886-F507B96D6E6B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538163" y="2160589"/>
            <a:ext cx="8062913" cy="2519361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800" b="1" spc="0" baseline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0" i="0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Subject of the presentation on the first level // for subtopic and additional information </a:t>
            </a:r>
            <a:br>
              <a:rPr lang="en-GB" noProof="0"/>
            </a:br>
            <a:r>
              <a:rPr lang="en-GB" noProof="0"/>
              <a:t>&gt;&gt; Increase List Level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8461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pos="5420">
          <p15:clr>
            <a:srgbClr val="FBAE40"/>
          </p15:clr>
        </p15:guide>
        <p15:guide id="3" orient="horz" pos="1361">
          <p15:clr>
            <a:srgbClr val="FBAE40"/>
          </p15:clr>
        </p15:guide>
        <p15:guide id="4" orient="horz" pos="1814">
          <p15:clr>
            <a:srgbClr val="FBAE40"/>
          </p15:clr>
        </p15:guide>
        <p15:guide id="5" pos="4263">
          <p15:clr>
            <a:srgbClr val="FBAE40"/>
          </p15:clr>
        </p15:guide>
        <p15:guide id="6" orient="horz" pos="294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d chapter separato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apitel/Unterkapitel">
            <a:extLst>
              <a:ext uri="{FF2B5EF4-FFF2-40B4-BE49-F238E27FC236}">
                <a16:creationId xmlns:a16="http://schemas.microsoft.com/office/drawing/2014/main" id="{EA54C322-2253-4F0D-9CAF-71AFC8F364DD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538163" y="2160589"/>
            <a:ext cx="8062913" cy="2519361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800" b="1" spc="0" baseline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0" i="0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Chapter on first level // for subchapter &gt;&gt; Menu &gt; Home &gt; Paragraph &gt; Increase List Level 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23" name="Foliennummer">
            <a:extLst>
              <a:ext uri="{FF2B5EF4-FFF2-40B4-BE49-F238E27FC236}">
                <a16:creationId xmlns:a16="http://schemas.microsoft.com/office/drawing/2014/main" id="{F6D63078-871B-42FD-979A-D33D9851DEE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098164" y="5292000"/>
            <a:ext cx="504000" cy="108000"/>
          </a:xfrm>
        </p:spPr>
        <p:txBody>
          <a:bodyPr/>
          <a:lstStyle/>
          <a:p>
            <a:r>
              <a:rPr lang="en-GB"/>
              <a:t>Page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/>
          </a:p>
        </p:txBody>
      </p:sp>
      <p:sp>
        <p:nvSpPr>
          <p:cNvPr id="22" name="Fußzeile">
            <a:extLst>
              <a:ext uri="{FF2B5EF4-FFF2-40B4-BE49-F238E27FC236}">
                <a16:creationId xmlns:a16="http://schemas.microsoft.com/office/drawing/2014/main" id="{4B77DA1C-1EE2-42DE-9FE1-6E84AFB9BD5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a-DK"/>
              <a:t>Porada ekonomek F3 2021 RWE Gas Storage CZ, s.r.o. </a:t>
            </a:r>
            <a:endParaRPr lang="en-GB"/>
          </a:p>
        </p:txBody>
      </p:sp>
      <p:sp>
        <p:nvSpPr>
          <p:cNvPr id="21" name="Datum">
            <a:extLst>
              <a:ext uri="{FF2B5EF4-FFF2-40B4-BE49-F238E27FC236}">
                <a16:creationId xmlns:a16="http://schemas.microsoft.com/office/drawing/2014/main" id="{B31F43E5-E4A5-4CC3-9316-F5A2AFE7659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cs-CZ"/>
              <a:t>19.05.2021</a:t>
            </a:r>
            <a:endParaRPr lang="en-GB"/>
          </a:p>
        </p:txBody>
      </p:sp>
      <p:pic>
        <p:nvPicPr>
          <p:cNvPr id="12" name="Energiefeld">
            <a:extLst>
              <a:ext uri="{FF2B5EF4-FFF2-40B4-BE49-F238E27FC236}">
                <a16:creationId xmlns:a16="http://schemas.microsoft.com/office/drawing/2014/main" id="{16BD3CE1-BE51-4D71-99C6-18F96DC18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2173" y="1980263"/>
            <a:ext cx="3551827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51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pos="5420">
          <p15:clr>
            <a:srgbClr val="FBAE40"/>
          </p15:clr>
        </p15:guide>
        <p15:guide id="3" orient="horz" pos="1361">
          <p15:clr>
            <a:srgbClr val="FBAE40"/>
          </p15:clr>
        </p15:guide>
        <p15:guide id="4" orient="horz" pos="1814">
          <p15:clr>
            <a:srgbClr val="FBAE40"/>
          </p15:clr>
        </p15:guide>
        <p15:guide id="5" pos="4263">
          <p15:clr>
            <a:srgbClr val="FBAE40"/>
          </p15:clr>
        </p15:guide>
        <p15:guide id="6" orient="horz" pos="294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">
            <a:extLst>
              <a:ext uri="{FF2B5EF4-FFF2-40B4-BE49-F238E27FC236}">
                <a16:creationId xmlns:a16="http://schemas.microsoft.com/office/drawing/2014/main" id="{08623659-E218-43DB-AF9E-9D701435C68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1" y="0"/>
            <a:ext cx="9144000" cy="5148263"/>
          </a:xfrm>
          <a:blipFill>
            <a:blip r:embed="rId2"/>
            <a:stretch>
              <a:fillRect/>
            </a:stretch>
          </a:blipFill>
        </p:spPr>
        <p:txBody>
          <a:bodyPr anchor="t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Insert dark picture via menu: </a:t>
            </a:r>
            <a:br>
              <a:rPr lang="en-GB"/>
            </a:br>
            <a:r>
              <a:rPr lang="en-GB"/>
              <a:t>Insert &gt; Pictures</a:t>
            </a:r>
          </a:p>
        </p:txBody>
      </p:sp>
      <p:sp>
        <p:nvSpPr>
          <p:cNvPr id="23" name="Energiefeld">
            <a:extLst>
              <a:ext uri="{FF2B5EF4-FFF2-40B4-BE49-F238E27FC236}">
                <a16:creationId xmlns:a16="http://schemas.microsoft.com/office/drawing/2014/main" id="{BDB501D0-1BBB-4419-88B7-E72B91FBE1BB}"/>
              </a:ext>
            </a:extLst>
          </p:cNvPr>
          <p:cNvSpPr>
            <a:spLocks noGrp="1" noChangeAspect="1"/>
          </p:cNvSpPr>
          <p:nvPr>
            <p:ph type="body" orient="vert" idx="26" hasCustomPrompt="1"/>
          </p:nvPr>
        </p:nvSpPr>
        <p:spPr bwMode="auto">
          <a:xfrm>
            <a:off x="5590800" y="1980263"/>
            <a:ext cx="3553200" cy="3168000"/>
          </a:xfrm>
          <a:blipFill>
            <a:blip r:embed="rId3"/>
            <a:stretch>
              <a:fillRect/>
            </a:stretch>
          </a:blipFill>
        </p:spPr>
        <p:txBody>
          <a:bodyPr vert="horz" wrap="none" tIns="324000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Scale or delete the energy field if necessary (see also library for alternative versions of energy fields)</a:t>
            </a:r>
          </a:p>
        </p:txBody>
      </p:sp>
      <p:sp>
        <p:nvSpPr>
          <p:cNvPr id="21" name="Foliennummer">
            <a:extLst>
              <a:ext uri="{FF2B5EF4-FFF2-40B4-BE49-F238E27FC236}">
                <a16:creationId xmlns:a16="http://schemas.microsoft.com/office/drawing/2014/main" id="{46EEB795-636E-425C-862B-20AB5F142ED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098164" y="5292000"/>
            <a:ext cx="504000" cy="108000"/>
          </a:xfrm>
        </p:spPr>
        <p:txBody>
          <a:bodyPr/>
          <a:lstStyle/>
          <a:p>
            <a:r>
              <a:rPr lang="en-GB"/>
              <a:t>Page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/>
          </a:p>
        </p:txBody>
      </p:sp>
      <p:sp>
        <p:nvSpPr>
          <p:cNvPr id="20" name="Fußzeile">
            <a:extLst>
              <a:ext uri="{FF2B5EF4-FFF2-40B4-BE49-F238E27FC236}">
                <a16:creationId xmlns:a16="http://schemas.microsoft.com/office/drawing/2014/main" id="{30157123-0F0D-45A9-B807-851AE773D69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Porada ekonomek F3 2021 RWE Gas Storage CZ, s.r.o. </a:t>
            </a:r>
            <a:endParaRPr lang="en-GB"/>
          </a:p>
        </p:txBody>
      </p:sp>
      <p:sp>
        <p:nvSpPr>
          <p:cNvPr id="19" name="Datum">
            <a:extLst>
              <a:ext uri="{FF2B5EF4-FFF2-40B4-BE49-F238E27FC236}">
                <a16:creationId xmlns:a16="http://schemas.microsoft.com/office/drawing/2014/main" id="{EF973F2C-12BA-4722-8A21-9849832C0570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19.05.2021</a:t>
            </a:r>
            <a:endParaRPr lang="en-GB"/>
          </a:p>
        </p:txBody>
      </p:sp>
      <p:sp>
        <p:nvSpPr>
          <p:cNvPr id="24" name="RWE Logo">
            <a:extLst>
              <a:ext uri="{FF2B5EF4-FFF2-40B4-BE49-F238E27FC236}">
                <a16:creationId xmlns:a16="http://schemas.microsoft.com/office/drawing/2014/main" id="{C071E9F6-3EA7-4B58-AF97-1462594852BB}"/>
              </a:ext>
            </a:extLst>
          </p:cNvPr>
          <p:cNvSpPr>
            <a:spLocks noGrp="1" noChangeAspect="1"/>
          </p:cNvSpPr>
          <p:nvPr>
            <p:ph type="body" orient="vert" idx="13" hasCustomPrompt="1"/>
          </p:nvPr>
        </p:nvSpPr>
        <p:spPr bwMode="white">
          <a:xfrm>
            <a:off x="538164" y="4896000"/>
            <a:ext cx="216000" cy="62259"/>
          </a:xfrm>
          <a:blipFill>
            <a:blip r:embed="rId4"/>
            <a:stretch>
              <a:fillRect/>
            </a:stretch>
          </a:blipFill>
        </p:spPr>
        <p:txBody>
          <a:bodyPr vert="horz" wrap="none" tIns="504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Do not remove or delete the logo</a:t>
            </a:r>
          </a:p>
        </p:txBody>
      </p:sp>
      <p:sp>
        <p:nvSpPr>
          <p:cNvPr id="22" name="Kapitel/Unterkapitel">
            <a:extLst>
              <a:ext uri="{FF2B5EF4-FFF2-40B4-BE49-F238E27FC236}">
                <a16:creationId xmlns:a16="http://schemas.microsoft.com/office/drawing/2014/main" id="{0CBE08B5-0565-490F-B634-EED3A9D6EDC7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 bwMode="white">
          <a:xfrm>
            <a:off x="538163" y="2160589"/>
            <a:ext cx="8062913" cy="2519361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1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800" b="1" spc="0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spc="0" baseline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0" i="0" u="none" strike="noStrike" spc="0" baseline="0" smtClean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Chapter on first level // for subchapter &gt;&gt; Menu &gt; Home &gt; Paragraph &gt; Increase List Level 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5511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pos="5420">
          <p15:clr>
            <a:srgbClr val="FBAE40"/>
          </p15:clr>
        </p15:guide>
        <p15:guide id="3" orient="horz" pos="1361">
          <p15:clr>
            <a:srgbClr val="FBAE40"/>
          </p15:clr>
        </p15:guide>
        <p15:guide id="4" orient="horz" pos="1814">
          <p15:clr>
            <a:srgbClr val="FBAE40"/>
          </p15:clr>
        </p15:guide>
        <p15:guide id="5" pos="4263">
          <p15:clr>
            <a:srgbClr val="FBAE40"/>
          </p15:clr>
        </p15:guide>
        <p15:guide id="6" orient="horz" pos="29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with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">
            <a:extLst>
              <a:ext uri="{FF2B5EF4-FFF2-40B4-BE49-F238E27FC236}">
                <a16:creationId xmlns:a16="http://schemas.microsoft.com/office/drawing/2014/main" id="{08623659-E218-43DB-AF9E-9D701435C68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1" y="0"/>
            <a:ext cx="9144000" cy="5148263"/>
          </a:xfrm>
          <a:blipFill>
            <a:blip r:embed="rId2"/>
            <a:stretch>
              <a:fillRect/>
            </a:stretch>
          </a:blipFill>
        </p:spPr>
        <p:txBody>
          <a:bodyPr anchor="t" anchorCtr="0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Insert light picture via menu:</a:t>
            </a:r>
            <a:br>
              <a:rPr lang="en-GB"/>
            </a:br>
            <a:r>
              <a:rPr lang="en-GB"/>
              <a:t>Insert &gt; Pictures</a:t>
            </a:r>
          </a:p>
        </p:txBody>
      </p:sp>
      <p:sp>
        <p:nvSpPr>
          <p:cNvPr id="23" name="Energiefeld">
            <a:extLst>
              <a:ext uri="{FF2B5EF4-FFF2-40B4-BE49-F238E27FC236}">
                <a16:creationId xmlns:a16="http://schemas.microsoft.com/office/drawing/2014/main" id="{BDB501D0-1BBB-4419-88B7-E72B91FBE1BB}"/>
              </a:ext>
            </a:extLst>
          </p:cNvPr>
          <p:cNvSpPr>
            <a:spLocks noGrp="1" noChangeAspect="1"/>
          </p:cNvSpPr>
          <p:nvPr>
            <p:ph type="body" orient="vert" idx="26" hasCustomPrompt="1"/>
          </p:nvPr>
        </p:nvSpPr>
        <p:spPr bwMode="gray">
          <a:xfrm>
            <a:off x="5590800" y="1980263"/>
            <a:ext cx="3553200" cy="3168000"/>
          </a:xfrm>
          <a:blipFill>
            <a:blip r:embed="rId3"/>
            <a:stretch>
              <a:fillRect/>
            </a:stretch>
          </a:blipFill>
        </p:spPr>
        <p:txBody>
          <a:bodyPr vert="horz" wrap="none" tIns="324000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Scale or delete the energy field if necessary (see also library for alternative versions of energy fields)</a:t>
            </a:r>
          </a:p>
        </p:txBody>
      </p:sp>
      <p:sp>
        <p:nvSpPr>
          <p:cNvPr id="21" name="Foliennummer">
            <a:extLst>
              <a:ext uri="{FF2B5EF4-FFF2-40B4-BE49-F238E27FC236}">
                <a16:creationId xmlns:a16="http://schemas.microsoft.com/office/drawing/2014/main" id="{46EEB795-636E-425C-862B-20AB5F142ED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098164" y="5292000"/>
            <a:ext cx="504000" cy="108000"/>
          </a:xfrm>
        </p:spPr>
        <p:txBody>
          <a:bodyPr/>
          <a:lstStyle/>
          <a:p>
            <a:r>
              <a:rPr lang="en-GB"/>
              <a:t>Page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/>
          </a:p>
        </p:txBody>
      </p:sp>
      <p:sp>
        <p:nvSpPr>
          <p:cNvPr id="20" name="Fußzeile">
            <a:extLst>
              <a:ext uri="{FF2B5EF4-FFF2-40B4-BE49-F238E27FC236}">
                <a16:creationId xmlns:a16="http://schemas.microsoft.com/office/drawing/2014/main" id="{30157123-0F0D-45A9-B807-851AE773D69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a-DK"/>
              <a:t>Porada ekonomek F3 2021 RWE Gas Storage CZ, s.r.o. </a:t>
            </a:r>
            <a:endParaRPr lang="en-GB"/>
          </a:p>
        </p:txBody>
      </p:sp>
      <p:sp>
        <p:nvSpPr>
          <p:cNvPr id="19" name="Datum">
            <a:extLst>
              <a:ext uri="{FF2B5EF4-FFF2-40B4-BE49-F238E27FC236}">
                <a16:creationId xmlns:a16="http://schemas.microsoft.com/office/drawing/2014/main" id="{EF973F2C-12BA-4722-8A21-9849832C057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cs-CZ"/>
              <a:t>19.05.2021</a:t>
            </a:r>
            <a:endParaRPr lang="en-GB"/>
          </a:p>
        </p:txBody>
      </p:sp>
      <p:sp>
        <p:nvSpPr>
          <p:cNvPr id="24" name="RWE Logo">
            <a:extLst>
              <a:ext uri="{FF2B5EF4-FFF2-40B4-BE49-F238E27FC236}">
                <a16:creationId xmlns:a16="http://schemas.microsoft.com/office/drawing/2014/main" id="{C071E9F6-3EA7-4B58-AF97-1462594852BB}"/>
              </a:ext>
            </a:extLst>
          </p:cNvPr>
          <p:cNvSpPr>
            <a:spLocks noGrp="1" noChangeAspect="1"/>
          </p:cNvSpPr>
          <p:nvPr>
            <p:ph type="body" orient="vert" idx="13" hasCustomPrompt="1"/>
          </p:nvPr>
        </p:nvSpPr>
        <p:spPr bwMode="black">
          <a:xfrm>
            <a:off x="538164" y="4896000"/>
            <a:ext cx="216000" cy="62259"/>
          </a:xfrm>
          <a:blipFill>
            <a:blip r:embed="rId4"/>
            <a:stretch>
              <a:fillRect/>
            </a:stretch>
          </a:blipFill>
        </p:spPr>
        <p:txBody>
          <a:bodyPr vert="horz" wrap="none" tIns="504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i="1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650" b="0" i="1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Do not remove or delete the logo</a:t>
            </a:r>
          </a:p>
        </p:txBody>
      </p:sp>
      <p:sp>
        <p:nvSpPr>
          <p:cNvPr id="10" name="Kapitel/Unterkapitel">
            <a:extLst>
              <a:ext uri="{FF2B5EF4-FFF2-40B4-BE49-F238E27FC236}">
                <a16:creationId xmlns:a16="http://schemas.microsoft.com/office/drawing/2014/main" id="{A4E12743-F890-477B-A54E-3170FB47EE19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538163" y="2170114"/>
            <a:ext cx="8062913" cy="2519361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800" b="1" spc="0" baseline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spc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b="0" i="0" u="none" strike="noStrike" spc="0" baseline="0" smtClean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Chapter on first level // for subchapter &gt;&gt; Menu &gt; Home &gt; Paragraph &gt; Increase List Level 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7513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pos="5420">
          <p15:clr>
            <a:srgbClr val="FBAE40"/>
          </p15:clr>
        </p15:guide>
        <p15:guide id="3" orient="horz" pos="1361">
          <p15:clr>
            <a:srgbClr val="FBAE40"/>
          </p15:clr>
        </p15:guide>
        <p15:guide id="4" orient="horz" pos="1814">
          <p15:clr>
            <a:srgbClr val="FBAE40"/>
          </p15:clr>
        </p15:guide>
        <p15:guide id="5" pos="4263">
          <p15:clr>
            <a:srgbClr val="FBAE40"/>
          </p15:clr>
        </p15:guide>
        <p15:guide id="6" orient="horz" pos="29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ergy green accent chart">
    <p:bg>
      <p:bgPr>
        <a:solidFill>
          <a:srgbClr val="3ED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WE Logo">
            <a:extLst>
              <a:ext uri="{FF2B5EF4-FFF2-40B4-BE49-F238E27FC236}">
                <a16:creationId xmlns:a16="http://schemas.microsoft.com/office/drawing/2014/main" id="{62AA7462-CD7C-4C34-AC2D-372137185F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black">
          <a:xfrm>
            <a:off x="538164" y="4896000"/>
            <a:ext cx="215999" cy="62177"/>
          </a:xfrm>
          <a:prstGeom prst="rect">
            <a:avLst/>
          </a:prstGeom>
        </p:spPr>
      </p:pic>
      <p:sp>
        <p:nvSpPr>
          <p:cNvPr id="17" name="Foliennummer">
            <a:extLst>
              <a:ext uri="{FF2B5EF4-FFF2-40B4-BE49-F238E27FC236}">
                <a16:creationId xmlns:a16="http://schemas.microsoft.com/office/drawing/2014/main" id="{967C0F25-672E-4850-8CDC-8DFCAAA805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Page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/>
          </a:p>
        </p:txBody>
      </p:sp>
      <p:sp>
        <p:nvSpPr>
          <p:cNvPr id="16" name="Fußzeile">
            <a:extLst>
              <a:ext uri="{FF2B5EF4-FFF2-40B4-BE49-F238E27FC236}">
                <a16:creationId xmlns:a16="http://schemas.microsoft.com/office/drawing/2014/main" id="{EF884478-3975-4AF8-9514-99723889F2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Porada ekonomek F3 2021 RWE Gas Storage CZ, s.r.o. </a:t>
            </a:r>
            <a:endParaRPr lang="en-GB"/>
          </a:p>
        </p:txBody>
      </p:sp>
      <p:sp>
        <p:nvSpPr>
          <p:cNvPr id="15" name="Datum">
            <a:extLst>
              <a:ext uri="{FF2B5EF4-FFF2-40B4-BE49-F238E27FC236}">
                <a16:creationId xmlns:a16="http://schemas.microsoft.com/office/drawing/2014/main" id="{AE73B643-BD9D-4145-808C-DA82B873D5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19.05.2021</a:t>
            </a:r>
            <a:endParaRPr lang="en-GB"/>
          </a:p>
        </p:txBody>
      </p:sp>
      <p:sp>
        <p:nvSpPr>
          <p:cNvPr id="36" name="Text">
            <a:extLst>
              <a:ext uri="{FF2B5EF4-FFF2-40B4-BE49-F238E27FC236}">
                <a16:creationId xmlns:a16="http://schemas.microsoft.com/office/drawing/2014/main" id="{08E5B631-41E0-408A-912F-3725E0C154B0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2178129"/>
            <a:ext cx="8064001" cy="2592309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spc="0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b="1" i="0" u="none" strike="noStrike" spc="0" baseline="0" smtClean="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Content to be highlighted/quote on first level // for additional info/source of quote </a:t>
            </a:r>
            <a:br>
              <a:rPr lang="en-GB" noProof="0"/>
            </a:br>
            <a:r>
              <a:rPr lang="en-GB" noProof="0"/>
              <a:t>&gt;&gt; Menu &gt; Home &gt; Paragraph &gt; Increase List Level  </a:t>
            </a:r>
          </a:p>
          <a:p>
            <a:pPr lvl="1"/>
            <a:r>
              <a:rPr lang="en-GB" noProof="0"/>
              <a:t>Second level</a:t>
            </a:r>
          </a:p>
        </p:txBody>
      </p:sp>
      <p:grpSp>
        <p:nvGrpSpPr>
          <p:cNvPr id="21" name="Regieanweisungen">
            <a:extLst>
              <a:ext uri="{FF2B5EF4-FFF2-40B4-BE49-F238E27FC236}">
                <a16:creationId xmlns:a16="http://schemas.microsoft.com/office/drawing/2014/main" id="{4473CA49-504E-4C12-A3A8-F7D4E5F6E7CB}"/>
              </a:ext>
            </a:extLst>
          </p:cNvPr>
          <p:cNvGrpSpPr/>
          <p:nvPr userDrawn="1"/>
        </p:nvGrpSpPr>
        <p:grpSpPr>
          <a:xfrm>
            <a:off x="-1404000" y="-396000"/>
            <a:ext cx="11520000" cy="6012000"/>
            <a:chOff x="-1404000" y="-396000"/>
            <a:chExt cx="11520000" cy="6012000"/>
          </a:xfrm>
        </p:grpSpPr>
        <p:sp>
          <p:nvSpPr>
            <p:cNvPr id="22" name="Hilfslinien">
              <a:extLst>
                <a:ext uri="{FF2B5EF4-FFF2-40B4-BE49-F238E27FC236}">
                  <a16:creationId xmlns:a16="http://schemas.microsoft.com/office/drawing/2014/main" id="{7F691FE7-0FC1-4393-823D-95EB2EE47498}"/>
                </a:ext>
              </a:extLst>
            </p:cNvPr>
            <p:cNvSpPr txBox="1"/>
            <p:nvPr userDrawn="1"/>
          </p:nvSpPr>
          <p:spPr>
            <a:xfrm rot="10800000" flipH="1" flipV="1">
              <a:off x="538164" y="-396000"/>
              <a:ext cx="8063706" cy="1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To display guides, tick </a:t>
              </a: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Guides</a:t>
              </a: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in </a:t>
              </a: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View</a:t>
              </a:r>
            </a:p>
          </p:txBody>
        </p:sp>
        <p:sp>
          <p:nvSpPr>
            <p:cNvPr id="23" name="Zurücksetzen">
              <a:extLst>
                <a:ext uri="{FF2B5EF4-FFF2-40B4-BE49-F238E27FC236}">
                  <a16:creationId xmlns:a16="http://schemas.microsoft.com/office/drawing/2014/main" id="{62DE9E13-F5F1-49AA-81CA-13CAB9743C43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0"/>
              <a:ext cx="864000" cy="64627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800" b="0" baseline="0">
                  <a:solidFill>
                    <a:schemeClr val="accent2"/>
                  </a:solidFill>
                  <a:latin typeface="+mn-lt"/>
                </a:rPr>
                <a:t>To reset the slide to its original form, select </a:t>
              </a:r>
              <a:r>
                <a:rPr lang="en-GB" sz="800" b="1" baseline="0">
                  <a:solidFill>
                    <a:schemeClr val="accent2"/>
                  </a:solidFill>
                  <a:latin typeface="+mn-lt"/>
                </a:rPr>
                <a:t>Home &gt; Slides &gt; Reset</a:t>
              </a:r>
            </a:p>
          </p:txBody>
        </p:sp>
        <p:sp>
          <p:nvSpPr>
            <p:cNvPr id="24" name="Layoutwechsel">
              <a:extLst>
                <a:ext uri="{FF2B5EF4-FFF2-40B4-BE49-F238E27FC236}">
                  <a16:creationId xmlns:a16="http://schemas.microsoft.com/office/drawing/2014/main" id="{E851226C-E217-40C6-9254-99CF320A4DCB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92828"/>
              <a:ext cx="864000" cy="61027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800" b="0" baseline="0">
                  <a:solidFill>
                    <a:schemeClr val="accent2"/>
                  </a:solidFill>
                  <a:latin typeface="+mn-lt"/>
                </a:rPr>
                <a:t>To change the layout, select </a:t>
              </a:r>
              <a:r>
                <a:rPr lang="en-GB" sz="800" b="1" baseline="0">
                  <a:solidFill>
                    <a:schemeClr val="accent2"/>
                  </a:solidFill>
                  <a:latin typeface="+mn-lt"/>
                </a:rPr>
                <a:t>Home &gt; Slides &gt; Layout</a:t>
              </a:r>
            </a:p>
          </p:txBody>
        </p:sp>
        <p:sp>
          <p:nvSpPr>
            <p:cNvPr id="40" name="Fußzeile">
              <a:extLst>
                <a:ext uri="{FF2B5EF4-FFF2-40B4-BE49-F238E27FC236}">
                  <a16:creationId xmlns:a16="http://schemas.microsoft.com/office/drawing/2014/main" id="{AB853FBF-5320-4136-8D40-F72C946D55BF}"/>
                </a:ext>
              </a:extLst>
            </p:cNvPr>
            <p:cNvSpPr txBox="1"/>
            <p:nvPr userDrawn="1"/>
          </p:nvSpPr>
          <p:spPr>
            <a:xfrm rot="10800000" flipH="1" flipV="1">
              <a:off x="538163" y="5436000"/>
              <a:ext cx="8063706" cy="1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baseline="0">
                  <a:solidFill>
                    <a:schemeClr val="accent2"/>
                  </a:solidFill>
                  <a:latin typeface="+mn-lt"/>
                </a:rPr>
                <a:t>Adjust footer/date via menu: </a:t>
              </a:r>
              <a:r>
                <a:rPr lang="en-GB" sz="800" b="1" baseline="0">
                  <a:solidFill>
                    <a:schemeClr val="accent2"/>
                  </a:solidFill>
                  <a:latin typeface="+mn-lt"/>
                </a:rPr>
                <a:t>Insert &gt; Header &amp; Footer</a:t>
              </a:r>
            </a:p>
          </p:txBody>
        </p:sp>
        <p:grpSp>
          <p:nvGrpSpPr>
            <p:cNvPr id="41" name="Listenebenen">
              <a:extLst>
                <a:ext uri="{FF2B5EF4-FFF2-40B4-BE49-F238E27FC236}">
                  <a16:creationId xmlns:a16="http://schemas.microsoft.com/office/drawing/2014/main" id="{92520245-D545-49B2-B566-52227EDFE8FC}"/>
                </a:ext>
              </a:extLst>
            </p:cNvPr>
            <p:cNvGrpSpPr/>
            <p:nvPr userDrawn="1"/>
          </p:nvGrpSpPr>
          <p:grpSpPr>
            <a:xfrm>
              <a:off x="-1404000" y="479268"/>
              <a:ext cx="1300321" cy="2107912"/>
              <a:chOff x="-1404000" y="479268"/>
              <a:chExt cx="1300321" cy="2107912"/>
            </a:xfrm>
          </p:grpSpPr>
          <p:sp>
            <p:nvSpPr>
              <p:cNvPr id="42" name="Text // Listenebene erhöhen">
                <a:extLst>
                  <a:ext uri="{FF2B5EF4-FFF2-40B4-BE49-F238E27FC236}">
                    <a16:creationId xmlns:a16="http://schemas.microsoft.com/office/drawing/2014/main" id="{CE37E504-CE16-4729-8D2A-6F368FE529A5}"/>
                  </a:ext>
                </a:extLst>
              </p:cNvPr>
              <p:cNvSpPr txBox="1"/>
              <p:nvPr userDrawn="1"/>
            </p:nvSpPr>
            <p:spPr>
              <a:xfrm>
                <a:off x="-1404000" y="1186275"/>
                <a:ext cx="684000" cy="252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b="0" i="0" baseline="0">
                    <a:solidFill>
                      <a:schemeClr val="accent2"/>
                    </a:solidFill>
                    <a:latin typeface="+mn-lt"/>
                  </a:rPr>
                  <a:t>Increase </a:t>
                </a:r>
                <a:br>
                  <a:rPr lang="en-GB" sz="800" b="0" i="0" baseline="0">
                    <a:solidFill>
                      <a:schemeClr val="accent2"/>
                    </a:solidFill>
                    <a:latin typeface="+mn-lt"/>
                  </a:rPr>
                </a:br>
                <a:r>
                  <a:rPr lang="en-GB" sz="800" b="0" i="0" baseline="0">
                    <a:solidFill>
                      <a:schemeClr val="accent2"/>
                    </a:solidFill>
                    <a:latin typeface="+mn-lt"/>
                  </a:rPr>
                  <a:t>List Level</a:t>
                </a:r>
              </a:p>
            </p:txBody>
          </p:sp>
          <p:sp>
            <p:nvSpPr>
              <p:cNvPr id="43" name="Text // Listenebene verringern">
                <a:extLst>
                  <a:ext uri="{FF2B5EF4-FFF2-40B4-BE49-F238E27FC236}">
                    <a16:creationId xmlns:a16="http://schemas.microsoft.com/office/drawing/2014/main" id="{D935954A-29FF-44E5-BD4B-CC8699C2B618}"/>
                  </a:ext>
                </a:extLst>
              </p:cNvPr>
              <p:cNvSpPr txBox="1"/>
              <p:nvPr userDrawn="1"/>
            </p:nvSpPr>
            <p:spPr>
              <a:xfrm>
                <a:off x="-1404000" y="1512000"/>
                <a:ext cx="684000" cy="252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b="0" i="0" baseline="0">
                    <a:solidFill>
                      <a:schemeClr val="accent2"/>
                    </a:solidFill>
                    <a:latin typeface="+mn-lt"/>
                  </a:rPr>
                  <a:t>Decrease 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b="0" i="0" baseline="0">
                    <a:solidFill>
                      <a:schemeClr val="accent2"/>
                    </a:solidFill>
                    <a:latin typeface="+mn-lt"/>
                  </a:rPr>
                  <a:t>List Level</a:t>
                </a:r>
              </a:p>
            </p:txBody>
          </p:sp>
          <p:sp>
            <p:nvSpPr>
              <p:cNvPr id="44" name="Listenebenen">
                <a:extLst>
                  <a:ext uri="{FF2B5EF4-FFF2-40B4-BE49-F238E27FC236}">
                    <a16:creationId xmlns:a16="http://schemas.microsoft.com/office/drawing/2014/main" id="{54E8A817-764B-4DC9-A443-E407479CD6F4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-1188000" y="479268"/>
                <a:ext cx="1080000" cy="6462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b="0" baseline="0">
                    <a:solidFill>
                      <a:schemeClr val="accent2"/>
                    </a:solidFill>
                    <a:latin typeface="+mn-lt"/>
                  </a:rPr>
                  <a:t>To change the</a:t>
                </a:r>
                <a:br>
                  <a:rPr lang="en-GB" sz="800" b="0" baseline="0">
                    <a:solidFill>
                      <a:schemeClr val="accent2"/>
                    </a:solidFill>
                    <a:latin typeface="+mn-lt"/>
                  </a:rPr>
                </a:br>
                <a:r>
                  <a:rPr lang="en-GB" sz="800" b="0" baseline="0">
                    <a:solidFill>
                      <a:schemeClr val="accent2"/>
                    </a:solidFill>
                    <a:latin typeface="+mn-lt"/>
                  </a:rPr>
                  <a:t>text level, select 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b="1" baseline="0">
                    <a:solidFill>
                      <a:schemeClr val="accent2"/>
                    </a:solidFill>
                    <a:latin typeface="+mn-lt"/>
                  </a:rPr>
                  <a:t>Home &gt; Paragraph </a:t>
                </a:r>
                <a:br>
                  <a:rPr lang="en-GB" sz="800" b="1" baseline="0">
                    <a:solidFill>
                      <a:schemeClr val="accent2"/>
                    </a:solidFill>
                    <a:latin typeface="+mn-lt"/>
                  </a:rPr>
                </a:br>
                <a:r>
                  <a:rPr lang="en-GB" sz="800" b="1" baseline="0">
                    <a:solidFill>
                      <a:schemeClr val="accent2"/>
                    </a:solidFill>
                    <a:latin typeface="+mn-lt"/>
                  </a:rPr>
                  <a:t>&gt; Increase/Decrease List Level</a:t>
                </a:r>
              </a:p>
            </p:txBody>
          </p:sp>
          <p:pic>
            <p:nvPicPr>
              <p:cNvPr id="45" name="Bild // Listenebene erhöhen">
                <a:extLst>
                  <a:ext uri="{FF2B5EF4-FFF2-40B4-BE49-F238E27FC236}">
                    <a16:creationId xmlns:a16="http://schemas.microsoft.com/office/drawing/2014/main" id="{420BACCF-923C-49D7-91CC-3FBF1851F57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648001" y="1186275"/>
                <a:ext cx="544320" cy="252000"/>
              </a:xfrm>
              <a:prstGeom prst="rect">
                <a:avLst/>
              </a:prstGeom>
            </p:spPr>
          </p:pic>
          <p:pic>
            <p:nvPicPr>
              <p:cNvPr id="46" name="Bild // Listenebene verringern">
                <a:extLst>
                  <a:ext uri="{FF2B5EF4-FFF2-40B4-BE49-F238E27FC236}">
                    <a16:creationId xmlns:a16="http://schemas.microsoft.com/office/drawing/2014/main" id="{F20017A7-E5AB-4DB4-ACB3-ABD0EE1F3C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-647999" y="1512000"/>
                <a:ext cx="544320" cy="252000"/>
              </a:xfrm>
              <a:prstGeom prst="rect">
                <a:avLst/>
              </a:prstGeom>
            </p:spPr>
          </p:pic>
          <p:pic>
            <p:nvPicPr>
              <p:cNvPr id="47" name="Bild // Aufzählungszeichen etc.">
                <a:extLst>
                  <a:ext uri="{FF2B5EF4-FFF2-40B4-BE49-F238E27FC236}">
                    <a16:creationId xmlns:a16="http://schemas.microsoft.com/office/drawing/2014/main" id="{58C8AA99-885B-478A-8AC0-5694124C0CC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-867672" y="2341725"/>
                <a:ext cx="756000" cy="245455"/>
              </a:xfrm>
              <a:prstGeom prst="rect">
                <a:avLst/>
              </a:prstGeom>
            </p:spPr>
          </p:pic>
          <p:sp>
            <p:nvSpPr>
              <p:cNvPr id="48" name="Aufzählungszeichen etc.">
                <a:extLst>
                  <a:ext uri="{FF2B5EF4-FFF2-40B4-BE49-F238E27FC236}">
                    <a16:creationId xmlns:a16="http://schemas.microsoft.com/office/drawing/2014/main" id="{8DAE17FE-BBF3-41F5-A9AC-8F5F79FBB8B3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-1404000" y="1944000"/>
                <a:ext cx="1296000" cy="3977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b="0" baseline="0">
                    <a:solidFill>
                      <a:schemeClr val="accent2"/>
                    </a:solidFill>
                    <a:latin typeface="+mn-lt"/>
                  </a:rPr>
                  <a:t>Do not use the standard bullets and numbering function &gt; </a:t>
                </a:r>
                <a:r>
                  <a:rPr lang="en-GB" sz="800" b="1" baseline="0">
                    <a:solidFill>
                      <a:schemeClr val="accent2"/>
                    </a:solidFill>
                    <a:latin typeface="+mn-lt"/>
                  </a:rPr>
                  <a:t>List levels only</a:t>
                </a:r>
              </a:p>
            </p:txBody>
          </p:sp>
          <p:cxnSp>
            <p:nvCxnSpPr>
              <p:cNvPr id="49" name="Linie">
                <a:extLst>
                  <a:ext uri="{FF2B5EF4-FFF2-40B4-BE49-F238E27FC236}">
                    <a16:creationId xmlns:a16="http://schemas.microsoft.com/office/drawing/2014/main" id="{A4819EF7-E762-4F19-B4FC-5EDEAB8060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867672" y="2341725"/>
                <a:ext cx="752324" cy="245455"/>
              </a:xfrm>
              <a:prstGeom prst="line">
                <a:avLst/>
              </a:prstGeom>
              <a:ln w="6350">
                <a:solidFill>
                  <a:srgbClr val="E523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71040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3" pos="5420">
          <p15:clr>
            <a:srgbClr val="FBAE40"/>
          </p15:clr>
        </p15:guide>
        <p15:guide id="4" orient="horz" pos="1372" userDrawn="1">
          <p15:clr>
            <a:srgbClr val="FBAE40"/>
          </p15:clr>
        </p15:guide>
        <p15:guide id="6" orient="horz" pos="2948">
          <p15:clr>
            <a:srgbClr val="FBAE40"/>
          </p15:clr>
        </p15:guide>
        <p15:guide id="7" orient="horz" pos="300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acc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">
            <a:extLst>
              <a:ext uri="{FF2B5EF4-FFF2-40B4-BE49-F238E27FC236}">
                <a16:creationId xmlns:a16="http://schemas.microsoft.com/office/drawing/2014/main" id="{BF3B9AE4-4862-4172-B11A-D3EB240969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/>
          </a:p>
        </p:txBody>
      </p:sp>
      <p:sp>
        <p:nvSpPr>
          <p:cNvPr id="16" name="Fußzeile">
            <a:extLst>
              <a:ext uri="{FF2B5EF4-FFF2-40B4-BE49-F238E27FC236}">
                <a16:creationId xmlns:a16="http://schemas.microsoft.com/office/drawing/2014/main" id="{CC797F17-2762-4AA8-8EA0-6E87F7EB94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Porada ekonomek F3 2021 RWE Gas Storage CZ, s.r.o. </a:t>
            </a:r>
            <a:endParaRPr lang="en-GB"/>
          </a:p>
        </p:txBody>
      </p:sp>
      <p:sp>
        <p:nvSpPr>
          <p:cNvPr id="14" name="Datum">
            <a:extLst>
              <a:ext uri="{FF2B5EF4-FFF2-40B4-BE49-F238E27FC236}">
                <a16:creationId xmlns:a16="http://schemas.microsoft.com/office/drawing/2014/main" id="{6612F51D-EEFE-4F8C-A97A-3A25FAAA1F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cs-CZ"/>
              <a:t>19.05.2021</a:t>
            </a:r>
            <a:endParaRPr lang="en-GB"/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41F740D2-684A-4B0A-B257-0982ACEB4100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2178129"/>
            <a:ext cx="8062913" cy="2592309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spc="0" baseline="0">
                <a:solidFill>
                  <a:srgbClr val="3ED8C3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spc="0" baseline="0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b="1" i="0" u="none" strike="noStrike" spc="0" baseline="0" smtClean="0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Content to be highlighted/quote on first level // for additional info/source of quote </a:t>
            </a:r>
            <a:br>
              <a:rPr lang="en-GB" noProof="0"/>
            </a:br>
            <a:r>
              <a:rPr lang="en-GB" noProof="0"/>
              <a:t>&gt;&gt; Menu &gt; Home &gt; Paragraph &gt; Increase List Level  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11117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3" pos="5420">
          <p15:clr>
            <a:srgbClr val="FBAE40"/>
          </p15:clr>
        </p15:guide>
        <p15:guide id="4" orient="horz" pos="1372">
          <p15:clr>
            <a:srgbClr val="FBAE40"/>
          </p15:clr>
        </p15:guide>
        <p15:guide id="6" orient="horz" pos="2948">
          <p15:clr>
            <a:srgbClr val="FBAE40"/>
          </p15:clr>
        </p15:guide>
        <p15:guide id="7" orient="horz" pos="300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">
            <a:extLst>
              <a:ext uri="{FF2B5EF4-FFF2-40B4-BE49-F238E27FC236}">
                <a16:creationId xmlns:a16="http://schemas.microsoft.com/office/drawing/2014/main" id="{D5A46A94-CC1A-49B8-9C7C-653BD3526CD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/>
              <a:t>Page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/>
          </a:p>
        </p:txBody>
      </p:sp>
      <p:sp>
        <p:nvSpPr>
          <p:cNvPr id="24" name="Fußzeile">
            <a:extLst>
              <a:ext uri="{FF2B5EF4-FFF2-40B4-BE49-F238E27FC236}">
                <a16:creationId xmlns:a16="http://schemas.microsoft.com/office/drawing/2014/main" id="{8E708240-BE00-4F4A-8A02-A73AA293EA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Porada ekonomek F3 2021 RWE Gas Storage CZ, s.r.o. </a:t>
            </a:r>
            <a:endParaRPr lang="en-GB"/>
          </a:p>
        </p:txBody>
      </p:sp>
      <p:sp>
        <p:nvSpPr>
          <p:cNvPr id="23" name="Datum">
            <a:extLst>
              <a:ext uri="{FF2B5EF4-FFF2-40B4-BE49-F238E27FC236}">
                <a16:creationId xmlns:a16="http://schemas.microsoft.com/office/drawing/2014/main" id="{7B17CA51-894E-4E38-8CDB-51E0D1E1433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cs-CZ"/>
              <a:t>19.05.2021</a:t>
            </a:r>
            <a:endParaRPr lang="en-GB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E71F50D2-931D-4441-96DC-B22A851743DC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538162" y="1438275"/>
            <a:ext cx="8064000" cy="3240000"/>
          </a:xfrm>
        </p:spPr>
        <p:txBody>
          <a:bodyPr vert="horz"/>
          <a:lstStyle>
            <a:lvl1pPr>
              <a:spcBef>
                <a:spcPts val="1200"/>
              </a:spcBef>
              <a:tabLst>
                <a:tab pos="8064000" algn="r"/>
              </a:tabLst>
              <a:defRPr b="1" baseline="0">
                <a:solidFill>
                  <a:srgbClr val="3ED8C3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8064000" algn="r"/>
              </a:tabLst>
              <a:defRPr b="0" baseline="0">
                <a:solidFill>
                  <a:schemeClr val="accent2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None/>
              <a:tabLst>
                <a:tab pos="8064000" algn="r"/>
              </a:tabLst>
              <a:defRPr b="0" baseline="0">
                <a:solidFill>
                  <a:schemeClr val="accent2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None/>
              <a:tabLst>
                <a:tab pos="8064000" algn="r"/>
              </a:tabLst>
              <a:defRPr b="0" baseline="0">
                <a:solidFill>
                  <a:schemeClr val="accent2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None/>
              <a:tabLst>
                <a:tab pos="8064000" algn="r"/>
              </a:tabLst>
              <a:defRPr b="0" baseline="0">
                <a:solidFill>
                  <a:schemeClr val="accent2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tabLst>
                <a:tab pos="8064000" algn="r"/>
              </a:tabLst>
              <a:defRPr b="0" baseline="0">
                <a:solidFill>
                  <a:schemeClr val="accent2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tabLst>
                <a:tab pos="8064000" algn="r"/>
              </a:tabLst>
              <a:defRPr b="0" baseline="0">
                <a:solidFill>
                  <a:schemeClr val="accent2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8064000" algn="r"/>
              </a:tabLst>
              <a:defRPr b="0" baseline="0">
                <a:solidFill>
                  <a:schemeClr val="accent2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8064000" algn="r"/>
              </a:tabLst>
              <a:defRPr b="0" baseline="0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Topic on first level // for topic sub-item </a:t>
            </a:r>
            <a:br>
              <a:rPr lang="en-GB" noProof="0"/>
            </a:br>
            <a:r>
              <a:rPr lang="en-GB" noProof="0"/>
              <a:t>&gt;&gt; Menu &gt; Home &gt; Paragraph &gt; Increase List Level</a:t>
            </a:r>
            <a:br>
              <a:rPr lang="en-GB" noProof="0"/>
            </a:br>
            <a:r>
              <a:rPr lang="en-GB" noProof="0"/>
              <a:t>Use tab (22.4) to place page numbers at the end.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  <a:p>
            <a:pPr lvl="6"/>
            <a:r>
              <a:rPr lang="en-GB" noProof="0"/>
              <a:t>Seventh level</a:t>
            </a:r>
          </a:p>
          <a:p>
            <a:pPr lvl="7"/>
            <a:r>
              <a:rPr lang="en-GB" noProof="0"/>
              <a:t>Eighth level</a:t>
            </a:r>
          </a:p>
          <a:p>
            <a:pPr lvl="8"/>
            <a:r>
              <a:rPr lang="en-GB" noProof="0"/>
              <a:t>Ninth level</a:t>
            </a:r>
          </a:p>
        </p:txBody>
      </p:sp>
      <p:sp>
        <p:nvSpPr>
          <p:cNvPr id="19" name="Headline/Subheadline">
            <a:extLst>
              <a:ext uri="{FF2B5EF4-FFF2-40B4-BE49-F238E27FC236}">
                <a16:creationId xmlns:a16="http://schemas.microsoft.com/office/drawing/2014/main" id="{A027BFB6-8A24-4754-94AD-2435A24CC225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538163" y="358776"/>
            <a:ext cx="8062913" cy="684000"/>
          </a:xfrm>
        </p:spPr>
        <p:txBody>
          <a:bodyPr vert="horz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Headline on first level // for sub-headline </a:t>
            </a:r>
            <a:br>
              <a:rPr lang="en-GB" noProof="0"/>
            </a:br>
            <a:r>
              <a:rPr lang="en-GB" noProof="0"/>
              <a:t>&gt;&gt; Menu &gt; Home &gt; Paragraph &gt; Increase List Level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6907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906">
          <p15:clr>
            <a:srgbClr val="FBAE40"/>
          </p15:clr>
        </p15:guide>
        <p15:guide id="3" pos="5420">
          <p15:clr>
            <a:srgbClr val="FBAE40"/>
          </p15:clr>
        </p15:guide>
        <p15:guide id="4" orient="horz" pos="227" userDrawn="1">
          <p15:clr>
            <a:srgbClr val="FBAE40"/>
          </p15:clr>
        </p15:guide>
        <p15:guide id="6" orient="horz" pos="29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egieanweisungen">
            <a:extLst>
              <a:ext uri="{FF2B5EF4-FFF2-40B4-BE49-F238E27FC236}">
                <a16:creationId xmlns:a16="http://schemas.microsoft.com/office/drawing/2014/main" id="{654C22F0-6ED9-4767-A729-889012F8F81C}"/>
              </a:ext>
            </a:extLst>
          </p:cNvPr>
          <p:cNvGrpSpPr/>
          <p:nvPr/>
        </p:nvGrpSpPr>
        <p:grpSpPr>
          <a:xfrm>
            <a:off x="-1404000" y="-396000"/>
            <a:ext cx="11520000" cy="6012000"/>
            <a:chOff x="-1404000" y="-396000"/>
            <a:chExt cx="11520000" cy="6012000"/>
          </a:xfrm>
        </p:grpSpPr>
        <p:sp>
          <p:nvSpPr>
            <p:cNvPr id="32" name="Hilfslinien">
              <a:extLst>
                <a:ext uri="{FF2B5EF4-FFF2-40B4-BE49-F238E27FC236}">
                  <a16:creationId xmlns:a16="http://schemas.microsoft.com/office/drawing/2014/main" id="{001712D2-3B03-4BAE-B38E-B2B213A405A3}"/>
                </a:ext>
              </a:extLst>
            </p:cNvPr>
            <p:cNvSpPr txBox="1"/>
            <p:nvPr userDrawn="1"/>
          </p:nvSpPr>
          <p:spPr>
            <a:xfrm rot="10800000" flipH="1" flipV="1">
              <a:off x="538164" y="-396000"/>
              <a:ext cx="8063706" cy="1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To display guides, tick </a:t>
              </a: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Guides</a:t>
              </a: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in </a:t>
              </a: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View</a:t>
              </a:r>
            </a:p>
          </p:txBody>
        </p:sp>
        <p:sp>
          <p:nvSpPr>
            <p:cNvPr id="33" name="Zurücksetzen">
              <a:extLst>
                <a:ext uri="{FF2B5EF4-FFF2-40B4-BE49-F238E27FC236}">
                  <a16:creationId xmlns:a16="http://schemas.microsoft.com/office/drawing/2014/main" id="{66CA7B80-70B4-4D8B-A05D-752551C0C037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0"/>
              <a:ext cx="864000" cy="64627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800" b="0" baseline="0">
                  <a:solidFill>
                    <a:schemeClr val="accent2"/>
                  </a:solidFill>
                  <a:latin typeface="+mn-lt"/>
                </a:rPr>
                <a:t>To reset the slide to its original form, select </a:t>
              </a:r>
              <a:r>
                <a:rPr lang="en-GB" sz="800" b="1" baseline="0">
                  <a:solidFill>
                    <a:schemeClr val="accent2"/>
                  </a:solidFill>
                  <a:latin typeface="+mn-lt"/>
                </a:rPr>
                <a:t>Home &gt; Slides &gt; Reset</a:t>
              </a:r>
            </a:p>
          </p:txBody>
        </p:sp>
        <p:sp>
          <p:nvSpPr>
            <p:cNvPr id="34" name="Layoutwechsel">
              <a:extLst>
                <a:ext uri="{FF2B5EF4-FFF2-40B4-BE49-F238E27FC236}">
                  <a16:creationId xmlns:a16="http://schemas.microsoft.com/office/drawing/2014/main" id="{83CCCB44-06CF-4EAF-A753-EE137134EDF8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92828"/>
              <a:ext cx="864000" cy="61027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800" b="0" baseline="0">
                  <a:solidFill>
                    <a:schemeClr val="accent2"/>
                  </a:solidFill>
                  <a:latin typeface="+mn-lt"/>
                </a:rPr>
                <a:t>To change the layout, select </a:t>
              </a:r>
              <a:r>
                <a:rPr lang="en-GB" sz="800" b="1" baseline="0">
                  <a:solidFill>
                    <a:schemeClr val="accent2"/>
                  </a:solidFill>
                  <a:latin typeface="+mn-lt"/>
                </a:rPr>
                <a:t>Home &gt; Slides &gt; Layout</a:t>
              </a:r>
            </a:p>
          </p:txBody>
        </p:sp>
        <p:sp>
          <p:nvSpPr>
            <p:cNvPr id="35" name="Fußzeile">
              <a:extLst>
                <a:ext uri="{FF2B5EF4-FFF2-40B4-BE49-F238E27FC236}">
                  <a16:creationId xmlns:a16="http://schemas.microsoft.com/office/drawing/2014/main" id="{11C0AB6C-2D27-4CBD-96D4-17AFF48F33C3}"/>
                </a:ext>
              </a:extLst>
            </p:cNvPr>
            <p:cNvSpPr txBox="1"/>
            <p:nvPr userDrawn="1"/>
          </p:nvSpPr>
          <p:spPr>
            <a:xfrm rot="10800000" flipH="1" flipV="1">
              <a:off x="538163" y="5436000"/>
              <a:ext cx="8063706" cy="1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0" baseline="0">
                  <a:solidFill>
                    <a:schemeClr val="accent2"/>
                  </a:solidFill>
                  <a:latin typeface="+mn-lt"/>
                </a:rPr>
                <a:t>Adjust footer/date via menu: </a:t>
              </a:r>
              <a:r>
                <a:rPr lang="en-GB" sz="800" b="1" baseline="0">
                  <a:solidFill>
                    <a:schemeClr val="accent2"/>
                  </a:solidFill>
                  <a:latin typeface="+mn-lt"/>
                </a:rPr>
                <a:t>Insert &gt; Header &amp; Footer</a:t>
              </a:r>
            </a:p>
          </p:txBody>
        </p:sp>
        <p:grpSp>
          <p:nvGrpSpPr>
            <p:cNvPr id="36" name="Listenebenen">
              <a:extLst>
                <a:ext uri="{FF2B5EF4-FFF2-40B4-BE49-F238E27FC236}">
                  <a16:creationId xmlns:a16="http://schemas.microsoft.com/office/drawing/2014/main" id="{FAA0360A-CF32-49FA-9CF8-203A8209EBAB}"/>
                </a:ext>
              </a:extLst>
            </p:cNvPr>
            <p:cNvGrpSpPr/>
            <p:nvPr userDrawn="1"/>
          </p:nvGrpSpPr>
          <p:grpSpPr>
            <a:xfrm>
              <a:off x="-1404000" y="479268"/>
              <a:ext cx="1300321" cy="2107912"/>
              <a:chOff x="-1404000" y="479268"/>
              <a:chExt cx="1300321" cy="2107912"/>
            </a:xfrm>
          </p:grpSpPr>
          <p:sp>
            <p:nvSpPr>
              <p:cNvPr id="38" name="Text // Listenebene erhöhen">
                <a:extLst>
                  <a:ext uri="{FF2B5EF4-FFF2-40B4-BE49-F238E27FC236}">
                    <a16:creationId xmlns:a16="http://schemas.microsoft.com/office/drawing/2014/main" id="{64A4FDC6-E70F-4342-814F-D96B8E8D8AA3}"/>
                  </a:ext>
                </a:extLst>
              </p:cNvPr>
              <p:cNvSpPr txBox="1"/>
              <p:nvPr userDrawn="1"/>
            </p:nvSpPr>
            <p:spPr>
              <a:xfrm>
                <a:off x="-1404000" y="1186275"/>
                <a:ext cx="684000" cy="252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b="0" i="0" baseline="0">
                    <a:solidFill>
                      <a:schemeClr val="accent2"/>
                    </a:solidFill>
                    <a:latin typeface="+mn-lt"/>
                  </a:rPr>
                  <a:t>Increase </a:t>
                </a:r>
                <a:br>
                  <a:rPr lang="en-GB" sz="800" b="0" i="0" baseline="0">
                    <a:solidFill>
                      <a:schemeClr val="accent2"/>
                    </a:solidFill>
                    <a:latin typeface="+mn-lt"/>
                  </a:rPr>
                </a:br>
                <a:r>
                  <a:rPr lang="en-GB" sz="800" b="0" i="0" baseline="0">
                    <a:solidFill>
                      <a:schemeClr val="accent2"/>
                    </a:solidFill>
                    <a:latin typeface="+mn-lt"/>
                  </a:rPr>
                  <a:t>List Level</a:t>
                </a:r>
              </a:p>
            </p:txBody>
          </p:sp>
          <p:sp>
            <p:nvSpPr>
              <p:cNvPr id="39" name="Text // Listenebene verringern">
                <a:extLst>
                  <a:ext uri="{FF2B5EF4-FFF2-40B4-BE49-F238E27FC236}">
                    <a16:creationId xmlns:a16="http://schemas.microsoft.com/office/drawing/2014/main" id="{14E0BD84-B01A-4AC5-BA5C-6E2B68AB78BE}"/>
                  </a:ext>
                </a:extLst>
              </p:cNvPr>
              <p:cNvSpPr txBox="1"/>
              <p:nvPr userDrawn="1"/>
            </p:nvSpPr>
            <p:spPr>
              <a:xfrm>
                <a:off x="-1404000" y="1512000"/>
                <a:ext cx="684000" cy="252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b="0" i="0" baseline="0">
                    <a:solidFill>
                      <a:schemeClr val="accent2"/>
                    </a:solidFill>
                    <a:latin typeface="+mn-lt"/>
                  </a:rPr>
                  <a:t>Decrease 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b="0" i="0" baseline="0">
                    <a:solidFill>
                      <a:schemeClr val="accent2"/>
                    </a:solidFill>
                    <a:latin typeface="+mn-lt"/>
                  </a:rPr>
                  <a:t>List Level</a:t>
                </a:r>
              </a:p>
            </p:txBody>
          </p:sp>
          <p:sp>
            <p:nvSpPr>
              <p:cNvPr id="40" name="Listenebenen">
                <a:extLst>
                  <a:ext uri="{FF2B5EF4-FFF2-40B4-BE49-F238E27FC236}">
                    <a16:creationId xmlns:a16="http://schemas.microsoft.com/office/drawing/2014/main" id="{32902280-8A68-4493-85DF-16D858831C60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-1188000" y="479268"/>
                <a:ext cx="1080000" cy="6462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b="0" baseline="0">
                    <a:solidFill>
                      <a:schemeClr val="accent2"/>
                    </a:solidFill>
                    <a:latin typeface="+mn-lt"/>
                  </a:rPr>
                  <a:t>To change the</a:t>
                </a:r>
                <a:br>
                  <a:rPr lang="en-GB" sz="800" b="0" baseline="0">
                    <a:solidFill>
                      <a:schemeClr val="accent2"/>
                    </a:solidFill>
                    <a:latin typeface="+mn-lt"/>
                  </a:rPr>
                </a:br>
                <a:r>
                  <a:rPr lang="en-GB" sz="800" b="0" baseline="0">
                    <a:solidFill>
                      <a:schemeClr val="accent2"/>
                    </a:solidFill>
                    <a:latin typeface="+mn-lt"/>
                  </a:rPr>
                  <a:t>text level, select </a:t>
                </a:r>
              </a:p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b="1" baseline="0">
                    <a:solidFill>
                      <a:schemeClr val="accent2"/>
                    </a:solidFill>
                    <a:latin typeface="+mn-lt"/>
                  </a:rPr>
                  <a:t>Home &gt; Paragraph </a:t>
                </a:r>
                <a:br>
                  <a:rPr lang="en-GB" sz="800" b="1" baseline="0">
                    <a:solidFill>
                      <a:schemeClr val="accent2"/>
                    </a:solidFill>
                    <a:latin typeface="+mn-lt"/>
                  </a:rPr>
                </a:br>
                <a:r>
                  <a:rPr lang="en-GB" sz="800" b="1" baseline="0">
                    <a:solidFill>
                      <a:schemeClr val="accent2"/>
                    </a:solidFill>
                    <a:latin typeface="+mn-lt"/>
                  </a:rPr>
                  <a:t>&gt; Increase/Decrease List Level</a:t>
                </a:r>
              </a:p>
            </p:txBody>
          </p:sp>
          <p:pic>
            <p:nvPicPr>
              <p:cNvPr id="41" name="Bild // Listenebene erhöhen">
                <a:extLst>
                  <a:ext uri="{FF2B5EF4-FFF2-40B4-BE49-F238E27FC236}">
                    <a16:creationId xmlns:a16="http://schemas.microsoft.com/office/drawing/2014/main" id="{4BE405A0-0E46-42DD-9424-C2D8EF1A5D8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3"/>
              <a:stretch>
                <a:fillRect/>
              </a:stretch>
            </p:blipFill>
            <p:spPr>
              <a:xfrm>
                <a:off x="-648001" y="1186275"/>
                <a:ext cx="544320" cy="252000"/>
              </a:xfrm>
              <a:prstGeom prst="rect">
                <a:avLst/>
              </a:prstGeom>
            </p:spPr>
          </p:pic>
          <p:pic>
            <p:nvPicPr>
              <p:cNvPr id="42" name="Bild // Listenebene verringern">
                <a:extLst>
                  <a:ext uri="{FF2B5EF4-FFF2-40B4-BE49-F238E27FC236}">
                    <a16:creationId xmlns:a16="http://schemas.microsoft.com/office/drawing/2014/main" id="{4D45DF8C-60DD-4251-86C1-2A46870D2B7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4"/>
              <a:stretch>
                <a:fillRect/>
              </a:stretch>
            </p:blipFill>
            <p:spPr>
              <a:xfrm>
                <a:off x="-647999" y="1512000"/>
                <a:ext cx="544320" cy="252000"/>
              </a:xfrm>
              <a:prstGeom prst="rect">
                <a:avLst/>
              </a:prstGeom>
            </p:spPr>
          </p:pic>
          <p:pic>
            <p:nvPicPr>
              <p:cNvPr id="43" name="Bild // Aufzählungszeichen etc.">
                <a:extLst>
                  <a:ext uri="{FF2B5EF4-FFF2-40B4-BE49-F238E27FC236}">
                    <a16:creationId xmlns:a16="http://schemas.microsoft.com/office/drawing/2014/main" id="{D137885E-DEBE-43C4-8AF5-1AE90E26EB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5"/>
              <a:stretch>
                <a:fillRect/>
              </a:stretch>
            </p:blipFill>
            <p:spPr>
              <a:xfrm>
                <a:off x="-867672" y="2341725"/>
                <a:ext cx="756000" cy="245455"/>
              </a:xfrm>
              <a:prstGeom prst="rect">
                <a:avLst/>
              </a:prstGeom>
            </p:spPr>
          </p:pic>
          <p:sp>
            <p:nvSpPr>
              <p:cNvPr id="44" name="Aufzählungszeichen etc.">
                <a:extLst>
                  <a:ext uri="{FF2B5EF4-FFF2-40B4-BE49-F238E27FC236}">
                    <a16:creationId xmlns:a16="http://schemas.microsoft.com/office/drawing/2014/main" id="{A6DF23DC-7109-4AC2-8E1A-3DEFD656E998}"/>
                  </a:ext>
                </a:extLst>
              </p:cNvPr>
              <p:cNvSpPr txBox="1"/>
              <p:nvPr userDrawn="1"/>
            </p:nvSpPr>
            <p:spPr>
              <a:xfrm rot="10800000" flipH="1" flipV="1">
                <a:off x="-1404000" y="1944000"/>
                <a:ext cx="1296000" cy="3977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25172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b="0" baseline="0">
                    <a:solidFill>
                      <a:schemeClr val="accent2"/>
                    </a:solidFill>
                    <a:latin typeface="+mn-lt"/>
                  </a:rPr>
                  <a:t>Do not use the standard bullets and numbering function &gt; </a:t>
                </a:r>
                <a:r>
                  <a:rPr lang="en-GB" sz="800" b="1" baseline="0">
                    <a:solidFill>
                      <a:schemeClr val="accent2"/>
                    </a:solidFill>
                    <a:latin typeface="+mn-lt"/>
                  </a:rPr>
                  <a:t>List levels only</a:t>
                </a:r>
              </a:p>
            </p:txBody>
          </p:sp>
          <p:cxnSp>
            <p:nvCxnSpPr>
              <p:cNvPr id="45" name="Linie">
                <a:extLst>
                  <a:ext uri="{FF2B5EF4-FFF2-40B4-BE49-F238E27FC236}">
                    <a16:creationId xmlns:a16="http://schemas.microsoft.com/office/drawing/2014/main" id="{F89ACAAA-003C-442D-8A34-FD775CBC70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-867672" y="2341725"/>
                <a:ext cx="752324" cy="245455"/>
              </a:xfrm>
              <a:prstGeom prst="line">
                <a:avLst/>
              </a:prstGeom>
              <a:ln w="6350">
                <a:solidFill>
                  <a:srgbClr val="E523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Foliennummer">
            <a:extLst>
              <a:ext uri="{FF2B5EF4-FFF2-40B4-BE49-F238E27FC236}">
                <a16:creationId xmlns:a16="http://schemas.microsoft.com/office/drawing/2014/main" id="{EAF54237-A359-4E5D-9E70-119B5FA9B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98164" y="4864142"/>
            <a:ext cx="504000" cy="108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spc="0" baseline="0">
                <a:solidFill>
                  <a:schemeClr val="accent2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9pPr>
          </a:lstStyle>
          <a:p>
            <a:r>
              <a:rPr lang="en-GB"/>
              <a:t>Page </a:t>
            </a:r>
            <a:fld id="{677F1DB9-6BD1-4662-AD32-A5C07CCC53B6}" type="slidenum">
              <a:rPr lang="en-GB" sz="600" smtClean="0"/>
              <a:pPr/>
              <a:t>‹#›</a:t>
            </a:fld>
            <a:endParaRPr lang="en-GB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108CD2B0-6E72-4E86-A63B-AAADB44D7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999" y="4864142"/>
            <a:ext cx="504000" cy="108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" b="0" spc="0" baseline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750" b="0" spc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750" b="0" spc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750" b="0" spc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750" b="0" spc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750" b="0" spc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750" b="0" spc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750" b="0" spc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750" b="0" spc="0" baseline="0">
                <a:latin typeface="+mn-lt"/>
              </a:defRPr>
            </a:lvl9pPr>
          </a:lstStyle>
          <a:p>
            <a:r>
              <a:rPr lang="cs-CZ"/>
              <a:t>19.05.2021</a:t>
            </a:r>
            <a:endParaRPr lang="en-GB"/>
          </a:p>
        </p:txBody>
      </p:sp>
      <p:pic>
        <p:nvPicPr>
          <p:cNvPr id="37" name="RWE Logo">
            <a:extLst>
              <a:ext uri="{FF2B5EF4-FFF2-40B4-BE49-F238E27FC236}">
                <a16:creationId xmlns:a16="http://schemas.microsoft.com/office/drawing/2014/main" id="{9A6D5E80-44A9-4C8B-97F5-FB5DF37EC91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 bwMode="black">
          <a:xfrm>
            <a:off x="538164" y="4896000"/>
            <a:ext cx="216000" cy="62177"/>
          </a:xfrm>
          <a:prstGeom prst="rect">
            <a:avLst/>
          </a:prstGeom>
        </p:spPr>
      </p:pic>
      <p:sp>
        <p:nvSpPr>
          <p:cNvPr id="5" name="Fußzeile">
            <a:extLst>
              <a:ext uri="{FF2B5EF4-FFF2-40B4-BE49-F238E27FC236}">
                <a16:creationId xmlns:a16="http://schemas.microsoft.com/office/drawing/2014/main" id="{F21EC125-AEE3-4B36-B8B0-D39D69B00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0" y="4864142"/>
            <a:ext cx="6588000" cy="108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spc="0" baseline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800" b="0" spc="0" baseline="0">
                <a:latin typeface="+mn-lt"/>
              </a:defRPr>
            </a:lvl9pPr>
          </a:lstStyle>
          <a:p>
            <a:r>
              <a:rPr lang="da-DK"/>
              <a:t>Porada ekonomek F3 2021 RWE Gas Storage CZ, s.r.o. </a:t>
            </a:r>
            <a:endParaRPr lang="cs-CZ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295CB520-98E5-41FF-8821-1765C2D72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164" y="1438275"/>
            <a:ext cx="8064000" cy="32385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/>
              <a:t>Text for first level // for further text formats (headline, bullets and numbering) &gt;&gt; Menu &gt; Home &gt; Paragraph &gt; Increase List Level 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  <a:p>
            <a:pPr lvl="6"/>
            <a:r>
              <a:rPr lang="en-GB" noProof="0"/>
              <a:t>Seventh level</a:t>
            </a:r>
          </a:p>
          <a:p>
            <a:pPr lvl="7"/>
            <a:r>
              <a:rPr lang="en-GB" noProof="0"/>
              <a:t>Eighth level</a:t>
            </a:r>
          </a:p>
          <a:p>
            <a:pPr lvl="8"/>
            <a:r>
              <a:rPr lang="en-GB" noProof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3920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80" r:id="rId3"/>
    <p:sldLayoutId id="2147483673" r:id="rId4"/>
    <p:sldLayoutId id="2147483675" r:id="rId5"/>
    <p:sldLayoutId id="2147483681" r:id="rId6"/>
    <p:sldLayoutId id="2147483669" r:id="rId7"/>
    <p:sldLayoutId id="2147483670" r:id="rId8"/>
    <p:sldLayoutId id="2147483668" r:id="rId9"/>
    <p:sldLayoutId id="2147483650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77" r:id="rId16"/>
    <p:sldLayoutId id="2147483665" r:id="rId17"/>
    <p:sldLayoutId id="2147483667" r:id="rId18"/>
    <p:sldLayoutId id="2147483679" r:id="rId19"/>
    <p:sldLayoutId id="2147483666" r:id="rId20"/>
    <p:sldLayoutId id="2147483676" r:id="rId21"/>
  </p:sldLayoutIdLst>
  <p:hf hdr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1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b="0" kern="1200" spc="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 spc="0" baseline="0">
          <a:solidFill>
            <a:srgbClr val="3ED8C3"/>
          </a:solidFill>
          <a:latin typeface="+mn-lt"/>
          <a:ea typeface="+mn-ea"/>
          <a:cs typeface="+mn-cs"/>
        </a:defRPr>
      </a:lvl2pPr>
      <a:lvl3pPr marL="288000" indent="-288000" algn="l" defTabSz="685800" rtl="0" eaLnBrk="1" latinLnBrk="0" hangingPunct="1">
        <a:lnSpc>
          <a:spcPct val="100000"/>
        </a:lnSpc>
        <a:spcBef>
          <a:spcPts val="600"/>
        </a:spcBef>
        <a:buClr>
          <a:srgbClr val="3ED8C3"/>
        </a:buClr>
        <a:buFont typeface="RWE Sans 5.6" panose="00000500000000000000" pitchFamily="2" charset="0"/>
        <a:buChar char="•"/>
        <a:defRPr sz="1600" b="0" kern="1200" spc="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576000" indent="-288000" algn="l" defTabSz="685800" rtl="0" eaLnBrk="1" latinLnBrk="0" hangingPunct="1">
        <a:lnSpc>
          <a:spcPct val="100000"/>
        </a:lnSpc>
        <a:spcBef>
          <a:spcPts val="0"/>
        </a:spcBef>
        <a:buClr>
          <a:srgbClr val="3ED8C3"/>
        </a:buClr>
        <a:buFont typeface="RWE Sans 5.6" panose="00000500000000000000" pitchFamily="2" charset="0"/>
        <a:buChar char="-"/>
        <a:defRPr sz="1600" b="0" kern="1200" spc="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288000" indent="-288000" algn="l" defTabSz="685800" rtl="0" eaLnBrk="1" latinLnBrk="0" hangingPunct="1">
        <a:lnSpc>
          <a:spcPct val="100000"/>
        </a:lnSpc>
        <a:spcBef>
          <a:spcPts val="600"/>
        </a:spcBef>
        <a:buClr>
          <a:srgbClr val="3ED8C3"/>
        </a:buClr>
        <a:buFont typeface="+mj-lt"/>
        <a:buAutoNum type="arabicPeriod"/>
        <a:defRPr sz="1600" b="0" kern="1200" spc="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576000" indent="-288000" algn="l" defTabSz="685800" rtl="0" eaLnBrk="1" latinLnBrk="0" hangingPunct="1">
        <a:lnSpc>
          <a:spcPct val="100000"/>
        </a:lnSpc>
        <a:spcBef>
          <a:spcPts val="0"/>
        </a:spcBef>
        <a:buClr>
          <a:srgbClr val="3ED8C3"/>
        </a:buClr>
        <a:buFont typeface="+mj-lt"/>
        <a:buAutoNum type="alphaLcPeriod"/>
        <a:defRPr sz="1600" b="0" kern="1200" spc="0" baseline="0">
          <a:solidFill>
            <a:schemeClr val="accent2"/>
          </a:solidFill>
          <a:latin typeface="+mn-lt"/>
          <a:ea typeface="+mn-ea"/>
          <a:cs typeface="+mn-cs"/>
        </a:defRPr>
      </a:lvl6pPr>
      <a:lvl7pPr marL="576000" indent="-288000" algn="l" defTabSz="685800" rtl="0" eaLnBrk="1" latinLnBrk="0" hangingPunct="1">
        <a:lnSpc>
          <a:spcPct val="100000"/>
        </a:lnSpc>
        <a:spcBef>
          <a:spcPts val="0"/>
        </a:spcBef>
        <a:buClr>
          <a:srgbClr val="3ED8C3"/>
        </a:buClr>
        <a:buFont typeface="+mj-lt"/>
        <a:buAutoNum type="alphaLcPeriod"/>
        <a:defRPr sz="1600" b="0" kern="1200" spc="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576000" indent="-288000" algn="l" defTabSz="685800" rtl="0" eaLnBrk="1" latinLnBrk="0" hangingPunct="1">
        <a:lnSpc>
          <a:spcPct val="100000"/>
        </a:lnSpc>
        <a:spcBef>
          <a:spcPts val="0"/>
        </a:spcBef>
        <a:buClr>
          <a:srgbClr val="3ED8C3"/>
        </a:buClr>
        <a:buFont typeface="+mj-lt"/>
        <a:buAutoNum type="alphaLcPeriod"/>
        <a:defRPr sz="1600" b="0" kern="1200" spc="0" baseline="0">
          <a:solidFill>
            <a:schemeClr val="accent2"/>
          </a:solidFill>
          <a:latin typeface="+mn-lt"/>
          <a:ea typeface="+mn-ea"/>
          <a:cs typeface="+mn-cs"/>
        </a:defRPr>
      </a:lvl8pPr>
      <a:lvl9pPr marL="576000" indent="-288000" algn="l" defTabSz="685800" rtl="0" eaLnBrk="1" latinLnBrk="0" hangingPunct="1">
        <a:lnSpc>
          <a:spcPct val="100000"/>
        </a:lnSpc>
        <a:spcBef>
          <a:spcPts val="0"/>
        </a:spcBef>
        <a:buClr>
          <a:srgbClr val="3ED8C3"/>
        </a:buClr>
        <a:buFont typeface="+mj-lt"/>
        <a:buAutoNum type="alphaLcPeriod"/>
        <a:defRPr sz="1600" b="0" kern="1200" spc="0" baseline="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B3131FF-34CC-4FAE-A1EA-9138D9438F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0" y="2381"/>
            <a:ext cx="9144000" cy="5143500"/>
          </a:xfrm>
          <a:prstGeom prst="rect">
            <a:avLst/>
          </a:prstGeom>
          <a:noFill/>
        </p:spPr>
      </p:pic>
      <p:sp>
        <p:nvSpPr>
          <p:cNvPr id="13" name="Vertical Text Placeholder 2">
            <a:extLst>
              <a:ext uri="{FF2B5EF4-FFF2-40B4-BE49-F238E27FC236}">
                <a16:creationId xmlns:a16="http://schemas.microsoft.com/office/drawing/2014/main" id="{2D24A0F6-D21B-4154-3738-F0017E61BBAA}"/>
              </a:ext>
            </a:extLst>
          </p:cNvPr>
          <p:cNvSpPr>
            <a:spLocks noGrp="1"/>
          </p:cNvSpPr>
          <p:nvPr>
            <p:ph type="body" orient="vert" idx="26"/>
          </p:nvPr>
        </p:nvSpPr>
        <p:spPr>
          <a:xfrm>
            <a:off x="5590800" y="1980263"/>
            <a:ext cx="3553200" cy="3168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AEAC54F-AF5B-8213-F90F-24CB7FDB325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440000" y="4864142"/>
            <a:ext cx="6588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/>
              <a:t>Porada ekonomek F3 2021 RWE Gas Storage CZ, s.r.o. 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9BFE9E-1FF0-485A-A022-55AD0382517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63999" y="4864142"/>
            <a:ext cx="504000" cy="108000"/>
          </a:xfrm>
        </p:spPr>
        <p:txBody>
          <a:bodyPr wrap="none" anchor="b">
            <a:normAutofit/>
          </a:bodyPr>
          <a:lstStyle/>
          <a:p>
            <a:pPr>
              <a:spcAft>
                <a:spcPts val="600"/>
              </a:spcAft>
            </a:pPr>
            <a:fld id="{980729B3-20C1-4240-8B91-15057CBED31E}" type="datetime1">
              <a:rPr lang="cs-CZ" smtClean="0"/>
              <a:pPr>
                <a:spcAft>
                  <a:spcPts val="600"/>
                </a:spcAft>
              </a:pPr>
              <a:t>07.06.2023</a:t>
            </a:fld>
            <a:endParaRPr lang="en-GB"/>
          </a:p>
        </p:txBody>
      </p:sp>
      <p:sp>
        <p:nvSpPr>
          <p:cNvPr id="17" name="Vertical Text Placeholder 6">
            <a:extLst>
              <a:ext uri="{FF2B5EF4-FFF2-40B4-BE49-F238E27FC236}">
                <a16:creationId xmlns:a16="http://schemas.microsoft.com/office/drawing/2014/main" id="{288F03FB-427B-E44A-D873-CF5E86B4C434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538164" y="4896000"/>
            <a:ext cx="216000" cy="6225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Vertikaler Textplatzhalter 7">
            <a:extLst>
              <a:ext uri="{FF2B5EF4-FFF2-40B4-BE49-F238E27FC236}">
                <a16:creationId xmlns:a16="http://schemas.microsoft.com/office/drawing/2014/main" id="{42CCF818-1841-494A-B65D-3838A4DB5244}"/>
              </a:ext>
            </a:extLst>
          </p:cNvPr>
          <p:cNvSpPr>
            <a:spLocks noGrp="1"/>
          </p:cNvSpPr>
          <p:nvPr>
            <p:ph type="body" orient="vert" idx="22"/>
          </p:nvPr>
        </p:nvSpPr>
        <p:spPr>
          <a:xfrm>
            <a:off x="4734000" y="2011334"/>
            <a:ext cx="4222595" cy="2519361"/>
          </a:xfrm>
        </p:spPr>
        <p:txBody>
          <a:bodyPr anchor="t">
            <a:normAutofit/>
          </a:bodyPr>
          <a:lstStyle/>
          <a:p>
            <a:pPr algn="r">
              <a:spcAft>
                <a:spcPts val="600"/>
              </a:spcAft>
            </a:pPr>
            <a:r>
              <a:rPr lang="cs-CZ" sz="3800" dirty="0">
                <a:solidFill>
                  <a:schemeClr val="accent2"/>
                </a:solidFill>
                <a:ea typeface="+mj-lt"/>
                <a:cs typeface="+mj-lt"/>
              </a:rPr>
              <a:t>H2 </a:t>
            </a:r>
            <a:r>
              <a:rPr lang="cs-CZ" sz="3800" dirty="0" err="1">
                <a:solidFill>
                  <a:schemeClr val="accent2"/>
                </a:solidFill>
                <a:ea typeface="+mj-lt"/>
                <a:cs typeface="+mj-lt"/>
              </a:rPr>
              <a:t>Readiness</a:t>
            </a:r>
            <a:endParaRPr lang="cs-CZ" sz="3800" dirty="0">
              <a:solidFill>
                <a:schemeClr val="accent2"/>
              </a:solidFill>
              <a:ea typeface="+mj-lt"/>
              <a:cs typeface="+mj-lt"/>
            </a:endParaRPr>
          </a:p>
          <a:p>
            <a:pPr algn="r">
              <a:spcAft>
                <a:spcPts val="600"/>
              </a:spcAft>
            </a:pPr>
            <a:r>
              <a:rPr lang="cs-CZ" sz="2400" dirty="0">
                <a:solidFill>
                  <a:schemeClr val="accent2"/>
                </a:solidFill>
                <a:ea typeface="+mj-lt"/>
                <a:cs typeface="+mj-lt"/>
              </a:rPr>
              <a:t>RWE Gas Storage CZ, s.r.o.</a:t>
            </a:r>
          </a:p>
          <a:p>
            <a:pPr algn="r">
              <a:spcAft>
                <a:spcPts val="600"/>
              </a:spcAft>
            </a:pPr>
            <a:r>
              <a:rPr lang="cs-CZ" sz="2000" dirty="0">
                <a:solidFill>
                  <a:schemeClr val="accent2"/>
                </a:solidFill>
                <a:ea typeface="+mj-lt"/>
                <a:cs typeface="+mj-lt"/>
              </a:rPr>
              <a:t>Petr Goluch</a:t>
            </a:r>
          </a:p>
          <a:p>
            <a:pPr algn="r"/>
            <a:endParaRPr lang="cs-CZ" dirty="0"/>
          </a:p>
        </p:txBody>
      </p:sp>
      <p:sp>
        <p:nvSpPr>
          <p:cNvPr id="2" name="Zástupný symbol pro číslo snímku 1" hidden="1">
            <a:extLst>
              <a:ext uri="{FF2B5EF4-FFF2-40B4-BE49-F238E27FC236}">
                <a16:creationId xmlns:a16="http://schemas.microsoft.com/office/drawing/2014/main" id="{BE6D2154-4CC0-4527-8E77-7A24618422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98164" y="4864142"/>
            <a:ext cx="504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err="1"/>
              <a:t>Page</a:t>
            </a:r>
            <a:r>
              <a:rPr lang="en-GB"/>
              <a:t> </a:t>
            </a:r>
            <a:fld id="{677F1DB9-6BD1-4662-AD32-A5C07CCC53B6}" type="slidenum">
              <a:rPr lang="en-GB" sz="600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  <p:sp>
        <p:nvSpPr>
          <p:cNvPr id="9" name="Vertikaler Textplatzhalter 7">
            <a:extLst>
              <a:ext uri="{FF2B5EF4-FFF2-40B4-BE49-F238E27FC236}">
                <a16:creationId xmlns:a16="http://schemas.microsoft.com/office/drawing/2014/main" id="{4ECD42DB-3B22-480F-A28B-B206746D532B}"/>
              </a:ext>
            </a:extLst>
          </p:cNvPr>
          <p:cNvSpPr txBox="1">
            <a:spLocks/>
          </p:cNvSpPr>
          <p:nvPr/>
        </p:nvSpPr>
        <p:spPr bwMode="white">
          <a:xfrm>
            <a:off x="0" y="2157159"/>
            <a:ext cx="4222595" cy="25193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1" kern="1200" spc="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800" b="1" kern="1200" spc="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ED8C3"/>
              </a:buClr>
              <a:buFont typeface="RWE Sans 5.6" panose="00000500000000000000" pitchFamily="2" charset="0"/>
              <a:buNone/>
              <a:defRPr sz="1200" b="0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3ED8C3"/>
              </a:buClr>
              <a:buFont typeface="RWE Sans 5.6" panose="00000500000000000000" pitchFamily="2" charset="0"/>
              <a:buNone/>
              <a:defRPr sz="1200" b="0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3ED8C3"/>
              </a:buClr>
              <a:buFont typeface="+mj-lt"/>
              <a:buNone/>
              <a:defRPr sz="1200" b="0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3ED8C3"/>
              </a:buClr>
              <a:buFont typeface="+mj-lt"/>
              <a:buNone/>
              <a:defRPr sz="1200" b="0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3ED8C3"/>
              </a:buClr>
              <a:buFont typeface="+mj-lt"/>
              <a:buNone/>
              <a:defRPr sz="1200" b="0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3ED8C3"/>
              </a:buClr>
              <a:buFont typeface="Arial" panose="020B0604020202020204" pitchFamily="34" charset="0"/>
              <a:buNone/>
              <a:defRPr sz="1200" b="0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3ED8C3"/>
              </a:buClr>
              <a:buFont typeface="Arial" panose="020B0604020202020204" pitchFamily="34" charset="0"/>
              <a:buNone/>
              <a:defRPr lang="de-DE" sz="1200" b="0" i="0" u="none" strike="noStrike" kern="1200" spc="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44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64628BB-21B3-4160-BAB9-34C534775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08524"/>
            <a:ext cx="7560812" cy="3393324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Char char="•"/>
            </a:pPr>
            <a:r>
              <a:rPr lang="en-US" sz="1800"/>
              <a:t>Pilot UG</a:t>
            </a:r>
            <a:r>
              <a:rPr lang="cs-CZ" sz="1800"/>
              <a:t>S: </a:t>
            </a:r>
            <a:r>
              <a:rPr lang="cs-CZ" sz="1800" b="1"/>
              <a:t>Dolní Dunajovice </a:t>
            </a:r>
            <a:r>
              <a:rPr lang="cs-CZ" sz="1800"/>
              <a:t>- </a:t>
            </a:r>
            <a:r>
              <a:rPr lang="cs-CZ" sz="1800" err="1"/>
              <a:t>analogical</a:t>
            </a:r>
            <a:r>
              <a:rPr lang="cs-CZ" sz="1800"/>
              <a:t> to </a:t>
            </a:r>
            <a:r>
              <a:rPr lang="cs-CZ" sz="1800" err="1"/>
              <a:t>other</a:t>
            </a:r>
            <a:r>
              <a:rPr lang="cs-CZ" sz="1800"/>
              <a:t> </a:t>
            </a:r>
            <a:r>
              <a:rPr lang="cs-CZ" sz="1800" err="1"/>
              <a:t>storages</a:t>
            </a:r>
            <a:endParaRPr lang="cs-CZ" sz="1800"/>
          </a:p>
          <a:p>
            <a:pPr marL="285750" indent="-285750">
              <a:spcAft>
                <a:spcPts val="600"/>
              </a:spcAft>
              <a:buChar char="•"/>
            </a:pPr>
            <a:endParaRPr lang="cs-CZ"/>
          </a:p>
          <a:p>
            <a:pPr marL="285750" indent="-285750">
              <a:spcAft>
                <a:spcPts val="600"/>
              </a:spcAft>
              <a:buChar char="•"/>
            </a:pPr>
            <a:endParaRPr lang="cs-CZ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/>
          </a:p>
        </p:txBody>
      </p:sp>
      <p:sp>
        <p:nvSpPr>
          <p:cNvPr id="7" name="Zástupný symbol pro svislý text 6">
            <a:extLst>
              <a:ext uri="{FF2B5EF4-FFF2-40B4-BE49-F238E27FC236}">
                <a16:creationId xmlns:a16="http://schemas.microsoft.com/office/drawing/2014/main" id="{E36EFDC0-0D65-49D1-AD58-CC8C5BACBAFD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cs typeface="RWE Sans"/>
              </a:rPr>
              <a:t>Surface</a:t>
            </a:r>
            <a:r>
              <a:rPr lang="cs-CZ" dirty="0">
                <a:cs typeface="RWE Sans"/>
              </a:rPr>
              <a:t> technology, </a:t>
            </a:r>
            <a:r>
              <a:rPr lang="cs-CZ" dirty="0" err="1">
                <a:cs typeface="RWE Sans"/>
              </a:rPr>
              <a:t>well</a:t>
            </a:r>
            <a:r>
              <a:rPr lang="cs-CZ" dirty="0">
                <a:cs typeface="RWE Sans"/>
              </a:rPr>
              <a:t> </a:t>
            </a:r>
            <a:r>
              <a:rPr lang="cs-CZ" dirty="0" err="1">
                <a:cs typeface="RWE Sans"/>
              </a:rPr>
              <a:t>completion</a:t>
            </a:r>
            <a:r>
              <a:rPr lang="cs-CZ" dirty="0">
                <a:cs typeface="RWE Sans"/>
              </a:rPr>
              <a:t> and </a:t>
            </a:r>
            <a:r>
              <a:rPr lang="cs-CZ" dirty="0" err="1">
                <a:cs typeface="RWE Sans"/>
              </a:rPr>
              <a:t>reservoir</a:t>
            </a:r>
            <a:r>
              <a:rPr lang="cs-CZ" dirty="0">
                <a:cs typeface="RWE Sans"/>
              </a:rPr>
              <a:t> </a:t>
            </a:r>
            <a:r>
              <a:rPr lang="cs-CZ" dirty="0" err="1">
                <a:cs typeface="RWE Sans"/>
              </a:rPr>
              <a:t>need</a:t>
            </a:r>
            <a:r>
              <a:rPr lang="cs-CZ" dirty="0">
                <a:cs typeface="RWE Sans"/>
              </a:rPr>
              <a:t> to </a:t>
            </a:r>
            <a:r>
              <a:rPr lang="cs-CZ" dirty="0" err="1">
                <a:cs typeface="RWE Sans"/>
              </a:rPr>
              <a:t>be</a:t>
            </a:r>
            <a:r>
              <a:rPr lang="cs-CZ" dirty="0">
                <a:cs typeface="RWE Sans"/>
              </a:rPr>
              <a:t> </a:t>
            </a:r>
            <a:r>
              <a:rPr lang="cs-CZ" dirty="0" err="1">
                <a:cs typeface="RWE Sans"/>
              </a:rPr>
              <a:t>assessed</a:t>
            </a:r>
            <a:r>
              <a:rPr lang="cs-CZ" dirty="0">
                <a:cs typeface="RWE Sans"/>
              </a:rPr>
              <a:t> in </a:t>
            </a:r>
            <a:r>
              <a:rPr lang="cs-CZ" dirty="0" err="1">
                <a:cs typeface="RWE Sans"/>
              </a:rPr>
              <a:t>terms</a:t>
            </a:r>
            <a:r>
              <a:rPr lang="cs-CZ" dirty="0">
                <a:cs typeface="RWE Sans"/>
              </a:rPr>
              <a:t> of </a:t>
            </a:r>
            <a:r>
              <a:rPr lang="cs-CZ" dirty="0" err="1">
                <a:cs typeface="RWE Sans"/>
              </a:rPr>
              <a:t>materials</a:t>
            </a:r>
            <a:r>
              <a:rPr lang="cs-CZ" dirty="0">
                <a:cs typeface="RWE Sans"/>
              </a:rPr>
              <a:t> and </a:t>
            </a:r>
            <a:r>
              <a:rPr lang="cs-CZ" dirty="0" err="1">
                <a:cs typeface="RWE Sans"/>
              </a:rPr>
              <a:t>processes</a:t>
            </a:r>
            <a:r>
              <a:rPr lang="cs-CZ" dirty="0">
                <a:cs typeface="RWE Sans"/>
              </a:rPr>
              <a:t>.  And finance.</a:t>
            </a:r>
          </a:p>
        </p:txBody>
      </p:sp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939CAFB8-BAFD-435D-8ED5-B5991371717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63999" y="4864142"/>
            <a:ext cx="504000" cy="108000"/>
          </a:xfrm>
        </p:spPr>
        <p:txBody>
          <a:bodyPr/>
          <a:lstStyle/>
          <a:p>
            <a:fld id="{814D33A8-B3C4-4669-950A-C0A719D0758C}" type="datetime1">
              <a:rPr lang="cs-CZ" smtClean="0"/>
              <a:t>07.06.2023</a:t>
            </a:fld>
            <a:endParaRPr lang="en-GB"/>
          </a:p>
        </p:txBody>
      </p:sp>
      <p:sp>
        <p:nvSpPr>
          <p:cNvPr id="9" name="Zástupný symbol pro číslo snímku 1">
            <a:extLst>
              <a:ext uri="{FF2B5EF4-FFF2-40B4-BE49-F238E27FC236}">
                <a16:creationId xmlns:a16="http://schemas.microsoft.com/office/drawing/2014/main" id="{1D9B247F-6408-4996-A04C-86ADB0BDD6A8}"/>
              </a:ext>
            </a:extLst>
          </p:cNvPr>
          <p:cNvSpPr txBox="1">
            <a:spLocks/>
          </p:cNvSpPr>
          <p:nvPr/>
        </p:nvSpPr>
        <p:spPr>
          <a:xfrm>
            <a:off x="8098164" y="4864142"/>
            <a:ext cx="504000" cy="108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defPPr>
              <a:defRPr lang="de-DE"/>
            </a:defPPr>
            <a:lvl1pPr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spc="0" baseline="0">
                <a:solidFill>
                  <a:schemeClr val="accent2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9pPr>
          </a:lstStyle>
          <a:p>
            <a:r>
              <a:rPr lang="cs-CZ"/>
              <a:t>Stránka</a:t>
            </a:r>
            <a:r>
              <a:rPr lang="en-GB"/>
              <a:t> </a:t>
            </a:r>
            <a:fld id="{677F1DB9-6BD1-4662-AD32-A5C07CCC53B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7DF2073-FB85-438A-9ACD-0DFF919E28BA}"/>
              </a:ext>
            </a:extLst>
          </p:cNvPr>
          <p:cNvSpPr txBox="1"/>
          <p:nvPr/>
        </p:nvSpPr>
        <p:spPr>
          <a:xfrm>
            <a:off x="8042400" y="121176"/>
            <a:ext cx="921600" cy="2376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/>
            <a:r>
              <a:rPr lang="cs-CZ" sz="1000" err="1">
                <a:solidFill>
                  <a:schemeClr val="accent2"/>
                </a:solidFill>
              </a:rPr>
              <a:t>Task</a:t>
            </a:r>
            <a:r>
              <a:rPr lang="cs-CZ" sz="1000">
                <a:solidFill>
                  <a:schemeClr val="accent2"/>
                </a:solidFill>
              </a:rPr>
              <a:t> and </a:t>
            </a:r>
            <a:r>
              <a:rPr lang="cs-CZ" sz="1000" err="1">
                <a:solidFill>
                  <a:schemeClr val="accent2"/>
                </a:solidFill>
              </a:rPr>
              <a:t>goals</a:t>
            </a:r>
            <a:endParaRPr lang="cs-CZ" sz="1000">
              <a:solidFill>
                <a:schemeClr val="accent2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A9CA8C1-7177-4B32-91B4-136F5F89A483}"/>
              </a:ext>
            </a:extLst>
          </p:cNvPr>
          <p:cNvSpPr txBox="1"/>
          <p:nvPr/>
        </p:nvSpPr>
        <p:spPr>
          <a:xfrm>
            <a:off x="1450397" y="4818176"/>
            <a:ext cx="2148811" cy="16712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cs-CZ" sz="1000">
                <a:solidFill>
                  <a:schemeClr val="accent2"/>
                </a:solidFill>
              </a:rPr>
              <a:t>* </a:t>
            </a:r>
            <a:r>
              <a:rPr lang="cs-CZ" sz="1000" err="1">
                <a:solidFill>
                  <a:schemeClr val="accent2"/>
                </a:solidFill>
              </a:rPr>
              <a:t>hereinafter</a:t>
            </a:r>
            <a:r>
              <a:rPr lang="cs-CZ" sz="1000">
                <a:solidFill>
                  <a:schemeClr val="accent2"/>
                </a:solidFill>
              </a:rPr>
              <a:t> H2 </a:t>
            </a:r>
            <a:r>
              <a:rPr lang="cs-CZ" sz="1000" err="1">
                <a:solidFill>
                  <a:schemeClr val="accent2"/>
                </a:solidFill>
              </a:rPr>
              <a:t>content</a:t>
            </a:r>
            <a:r>
              <a:rPr lang="cs-CZ" sz="1000">
                <a:solidFill>
                  <a:schemeClr val="accent2"/>
                </a:solidFill>
              </a:rPr>
              <a:t> in % mol.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4680C40-93B7-8B74-A542-F5D05AACE68E}"/>
              </a:ext>
            </a:extLst>
          </p:cNvPr>
          <p:cNvSpPr/>
          <p:nvPr/>
        </p:nvSpPr>
        <p:spPr>
          <a:xfrm>
            <a:off x="1048624" y="1156939"/>
            <a:ext cx="7213781" cy="42187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1600" dirty="0" err="1">
                <a:solidFill>
                  <a:schemeClr val="accent2"/>
                </a:solidFill>
              </a:rPr>
              <a:t>Assessed</a:t>
            </a:r>
            <a:r>
              <a:rPr lang="cs-CZ" sz="1600" dirty="0">
                <a:solidFill>
                  <a:schemeClr val="accent2"/>
                </a:solidFill>
              </a:rPr>
              <a:t> H2 </a:t>
            </a:r>
            <a:r>
              <a:rPr lang="cs-CZ" sz="1600" dirty="0" err="1">
                <a:solidFill>
                  <a:schemeClr val="accent2"/>
                </a:solidFill>
              </a:rPr>
              <a:t>content</a:t>
            </a:r>
            <a:r>
              <a:rPr lang="cs-CZ" sz="1600" dirty="0">
                <a:solidFill>
                  <a:schemeClr val="accent2"/>
                </a:solidFill>
              </a:rPr>
              <a:t> in NG*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675C7256-BAB3-9860-18AC-77A45CAAB8F2}"/>
              </a:ext>
            </a:extLst>
          </p:cNvPr>
          <p:cNvSpPr/>
          <p:nvPr/>
        </p:nvSpPr>
        <p:spPr>
          <a:xfrm>
            <a:off x="2042466" y="1721527"/>
            <a:ext cx="900000" cy="355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1600">
                <a:solidFill>
                  <a:schemeClr val="accent3"/>
                </a:solidFill>
              </a:rPr>
              <a:t>10 %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1F80D619-B3F5-4FE5-F0D0-12CF46A103BC}"/>
              </a:ext>
            </a:extLst>
          </p:cNvPr>
          <p:cNvSpPr/>
          <p:nvPr/>
        </p:nvSpPr>
        <p:spPr>
          <a:xfrm>
            <a:off x="3038487" y="1721527"/>
            <a:ext cx="900000" cy="355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1600">
                <a:solidFill>
                  <a:schemeClr val="accent3"/>
                </a:solidFill>
              </a:rPr>
              <a:t>20 %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723A2117-F71B-C64B-532F-836FCF6EA386}"/>
              </a:ext>
            </a:extLst>
          </p:cNvPr>
          <p:cNvSpPr/>
          <p:nvPr/>
        </p:nvSpPr>
        <p:spPr>
          <a:xfrm>
            <a:off x="4177086" y="1721527"/>
            <a:ext cx="1008000" cy="355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50 %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1BC2A031-79EE-ADAC-EB5D-DCA28BCFD9C4}"/>
              </a:ext>
            </a:extLst>
          </p:cNvPr>
          <p:cNvSpPr/>
          <p:nvPr/>
        </p:nvSpPr>
        <p:spPr>
          <a:xfrm>
            <a:off x="7254405" y="1721527"/>
            <a:ext cx="1008000" cy="355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1600">
                <a:solidFill>
                  <a:schemeClr val="accent3">
                    <a:lumMod val="60000"/>
                    <a:lumOff val="40000"/>
                  </a:schemeClr>
                </a:solidFill>
              </a:rPr>
              <a:t>98 %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99348521-4D76-17E6-B520-98B978929CD0}"/>
              </a:ext>
            </a:extLst>
          </p:cNvPr>
          <p:cNvSpPr/>
          <p:nvPr/>
        </p:nvSpPr>
        <p:spPr>
          <a:xfrm>
            <a:off x="1046446" y="2526168"/>
            <a:ext cx="7215959" cy="42187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1600" dirty="0">
                <a:solidFill>
                  <a:schemeClr val="accent2"/>
                </a:solidFill>
              </a:rPr>
              <a:t>4 </a:t>
            </a:r>
            <a:r>
              <a:rPr lang="cs-CZ" sz="1600" dirty="0" err="1">
                <a:solidFill>
                  <a:schemeClr val="accent2"/>
                </a:solidFill>
              </a:rPr>
              <a:t>main</a:t>
            </a:r>
            <a:r>
              <a:rPr lang="cs-CZ" sz="1600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areas</a:t>
            </a:r>
            <a:endParaRPr lang="cs-CZ" sz="1600" dirty="0">
              <a:solidFill>
                <a:schemeClr val="accent2"/>
              </a:solidFill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3B7DB986-8F25-D48A-62FA-3E7E2AF32D4C}"/>
              </a:ext>
            </a:extLst>
          </p:cNvPr>
          <p:cNvSpPr/>
          <p:nvPr/>
        </p:nvSpPr>
        <p:spPr>
          <a:xfrm>
            <a:off x="1046446" y="3032300"/>
            <a:ext cx="1433126" cy="355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1600" dirty="0" err="1">
                <a:solidFill>
                  <a:schemeClr val="accent2"/>
                </a:solidFill>
              </a:rPr>
              <a:t>Materials</a:t>
            </a:r>
            <a:endParaRPr lang="cs-CZ" sz="1600" dirty="0">
              <a:solidFill>
                <a:schemeClr val="accent2"/>
              </a:solidFill>
            </a:endParaRP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5252968B-7F24-D684-64C7-F4FDEE7E9B62}"/>
              </a:ext>
            </a:extLst>
          </p:cNvPr>
          <p:cNvSpPr/>
          <p:nvPr/>
        </p:nvSpPr>
        <p:spPr>
          <a:xfrm>
            <a:off x="2974057" y="3032300"/>
            <a:ext cx="1433126" cy="355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1600" dirty="0" err="1">
                <a:solidFill>
                  <a:schemeClr val="accent2"/>
                </a:solidFill>
              </a:rPr>
              <a:t>Processes</a:t>
            </a:r>
            <a:endParaRPr lang="cs-CZ" sz="1600" dirty="0">
              <a:solidFill>
                <a:schemeClr val="accent2"/>
              </a:solidFill>
            </a:endParaRP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B2130CCB-1522-44A2-3D91-95BB65FAE507}"/>
              </a:ext>
            </a:extLst>
          </p:cNvPr>
          <p:cNvSpPr/>
          <p:nvPr/>
        </p:nvSpPr>
        <p:spPr>
          <a:xfrm>
            <a:off x="4901668" y="3032300"/>
            <a:ext cx="1433126" cy="355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1600" dirty="0" err="1">
                <a:solidFill>
                  <a:schemeClr val="accent2"/>
                </a:solidFill>
              </a:rPr>
              <a:t>Reservoir</a:t>
            </a:r>
            <a:endParaRPr lang="cs-CZ" sz="1600" dirty="0">
              <a:solidFill>
                <a:schemeClr val="accent2"/>
              </a:solidFill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2E570BA5-8BC4-3794-BE70-E9ECE5540551}"/>
              </a:ext>
            </a:extLst>
          </p:cNvPr>
          <p:cNvSpPr/>
          <p:nvPr/>
        </p:nvSpPr>
        <p:spPr>
          <a:xfrm>
            <a:off x="6829280" y="3032300"/>
            <a:ext cx="1433126" cy="355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1600" dirty="0" err="1">
                <a:solidFill>
                  <a:schemeClr val="accent2"/>
                </a:solidFill>
              </a:rPr>
              <a:t>Legislation</a:t>
            </a:r>
            <a:endParaRPr lang="cs-CZ" sz="1600" dirty="0">
              <a:solidFill>
                <a:schemeClr val="accent2"/>
              </a:solidFill>
            </a:endParaRP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FF05A5E9-DCFE-9B46-1E18-58F7C21EE3ED}"/>
              </a:ext>
            </a:extLst>
          </p:cNvPr>
          <p:cNvSpPr/>
          <p:nvPr/>
        </p:nvSpPr>
        <p:spPr>
          <a:xfrm>
            <a:off x="1046446" y="3630369"/>
            <a:ext cx="7215960" cy="42187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1600" dirty="0" err="1">
                <a:solidFill>
                  <a:schemeClr val="accent2"/>
                </a:solidFill>
              </a:rPr>
              <a:t>Means</a:t>
            </a:r>
            <a:r>
              <a:rPr lang="cs-CZ" sz="1600" dirty="0">
                <a:solidFill>
                  <a:schemeClr val="accent2"/>
                </a:solidFill>
              </a:rPr>
              <a:t> of </a:t>
            </a:r>
            <a:r>
              <a:rPr lang="cs-CZ" sz="1600" dirty="0" err="1">
                <a:solidFill>
                  <a:schemeClr val="accent2"/>
                </a:solidFill>
              </a:rPr>
              <a:t>assessment</a:t>
            </a:r>
            <a:endParaRPr lang="cs-CZ" sz="1600" dirty="0">
              <a:solidFill>
                <a:schemeClr val="accent2"/>
              </a:solidFill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9AB65F6D-6A96-10C0-C95E-8464AF47F2AF}"/>
              </a:ext>
            </a:extLst>
          </p:cNvPr>
          <p:cNvSpPr/>
          <p:nvPr/>
        </p:nvSpPr>
        <p:spPr>
          <a:xfrm>
            <a:off x="1046446" y="4121483"/>
            <a:ext cx="1764000" cy="66800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1400" dirty="0" err="1">
                <a:solidFill>
                  <a:schemeClr val="accent2"/>
                </a:solidFill>
              </a:rPr>
              <a:t>Literature</a:t>
            </a:r>
            <a:r>
              <a:rPr lang="cs-CZ" sz="1400" dirty="0">
                <a:solidFill>
                  <a:schemeClr val="accent2"/>
                </a:solidFill>
              </a:rPr>
              <a:t> </a:t>
            </a:r>
            <a:r>
              <a:rPr lang="cs-CZ" sz="1400" dirty="0" err="1">
                <a:solidFill>
                  <a:schemeClr val="accent2"/>
                </a:solidFill>
              </a:rPr>
              <a:t>research</a:t>
            </a:r>
            <a:endParaRPr lang="cs-CZ" sz="1400" dirty="0">
              <a:solidFill>
                <a:schemeClr val="accent3"/>
              </a:solidFill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96AFEFC8-1B93-B5A1-061D-F3D17DEF5E56}"/>
              </a:ext>
            </a:extLst>
          </p:cNvPr>
          <p:cNvSpPr/>
          <p:nvPr/>
        </p:nvSpPr>
        <p:spPr>
          <a:xfrm>
            <a:off x="2863766" y="4121483"/>
            <a:ext cx="1764000" cy="66800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1400" dirty="0">
                <a:solidFill>
                  <a:schemeClr val="accent2"/>
                </a:solidFill>
              </a:rPr>
              <a:t>OEM</a:t>
            </a:r>
            <a:r>
              <a:rPr lang="en-US" sz="1400" dirty="0">
                <a:solidFill>
                  <a:schemeClr val="accent2"/>
                </a:solidFill>
              </a:rPr>
              <a:t>’s </a:t>
            </a:r>
            <a:br>
              <a:rPr lang="en-US" sz="1400" dirty="0">
                <a:solidFill>
                  <a:schemeClr val="accent2"/>
                </a:solidFill>
              </a:rPr>
            </a:br>
            <a:r>
              <a:rPr lang="cs-CZ" sz="1400" dirty="0" err="1">
                <a:solidFill>
                  <a:schemeClr val="accent2"/>
                </a:solidFill>
              </a:rPr>
              <a:t>consultations</a:t>
            </a:r>
            <a:endParaRPr lang="cs-CZ" sz="1400" dirty="0">
              <a:solidFill>
                <a:schemeClr val="accent2"/>
              </a:solidFill>
            </a:endParaRP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FF9EE732-5580-09F2-3854-307E6456D31A}"/>
              </a:ext>
            </a:extLst>
          </p:cNvPr>
          <p:cNvSpPr/>
          <p:nvPr/>
        </p:nvSpPr>
        <p:spPr>
          <a:xfrm>
            <a:off x="4681086" y="4121483"/>
            <a:ext cx="1764000" cy="66800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In</a:t>
            </a:r>
            <a:r>
              <a:rPr lang="cs-CZ" sz="1400" dirty="0">
                <a:solidFill>
                  <a:schemeClr val="accent2"/>
                </a:solidFill>
              </a:rPr>
              <a:t>-</a:t>
            </a:r>
            <a:r>
              <a:rPr lang="en-US" sz="1400" dirty="0">
                <a:solidFill>
                  <a:schemeClr val="accent2"/>
                </a:solidFill>
              </a:rPr>
              <a:t>house process calculations </a:t>
            </a:r>
            <a:br>
              <a:rPr lang="en-US" sz="1400" dirty="0">
                <a:solidFill>
                  <a:schemeClr val="accent2"/>
                </a:solidFill>
              </a:rPr>
            </a:br>
            <a:r>
              <a:rPr lang="en-US" sz="1400" dirty="0">
                <a:solidFill>
                  <a:schemeClr val="accent2"/>
                </a:solidFill>
              </a:rPr>
              <a:t>and know/how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D22EB2FB-F405-2C0E-7691-C7DB465A9CB0}"/>
              </a:ext>
            </a:extLst>
          </p:cNvPr>
          <p:cNvSpPr/>
          <p:nvPr/>
        </p:nvSpPr>
        <p:spPr>
          <a:xfrm>
            <a:off x="6498406" y="4121483"/>
            <a:ext cx="1764000" cy="66800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1400" dirty="0" err="1">
                <a:solidFill>
                  <a:schemeClr val="accent2"/>
                </a:solidFill>
              </a:rPr>
              <a:t>Tests</a:t>
            </a:r>
            <a:r>
              <a:rPr lang="cs-CZ" sz="1400" dirty="0">
                <a:solidFill>
                  <a:schemeClr val="accent2"/>
                </a:solidFill>
              </a:rPr>
              <a:t>, </a:t>
            </a:r>
            <a:r>
              <a:rPr lang="cs-CZ" sz="1400" dirty="0" err="1">
                <a:solidFill>
                  <a:schemeClr val="accent2"/>
                </a:solidFill>
              </a:rPr>
              <a:t>research</a:t>
            </a:r>
            <a:r>
              <a:rPr lang="cs-CZ" sz="1400" dirty="0">
                <a:solidFill>
                  <a:schemeClr val="accent2"/>
                </a:solidFill>
              </a:rPr>
              <a:t>, </a:t>
            </a:r>
            <a:r>
              <a:rPr lang="cs-CZ" sz="1400" dirty="0" err="1">
                <a:solidFill>
                  <a:schemeClr val="accent2"/>
                </a:solidFill>
              </a:rPr>
              <a:t>cooperation</a:t>
            </a:r>
            <a:endParaRPr lang="cs-CZ" sz="1400" dirty="0">
              <a:solidFill>
                <a:schemeClr val="accent2"/>
              </a:solidFill>
            </a:endParaRPr>
          </a:p>
        </p:txBody>
      </p:sp>
      <p:sp>
        <p:nvSpPr>
          <p:cNvPr id="40" name="Šipka: doprava 39">
            <a:extLst>
              <a:ext uri="{FF2B5EF4-FFF2-40B4-BE49-F238E27FC236}">
                <a16:creationId xmlns:a16="http://schemas.microsoft.com/office/drawing/2014/main" id="{4DFEB23B-B60D-217D-D87A-19292B7A8CFD}"/>
              </a:ext>
            </a:extLst>
          </p:cNvPr>
          <p:cNvSpPr/>
          <p:nvPr/>
        </p:nvSpPr>
        <p:spPr>
          <a:xfrm>
            <a:off x="1046446" y="2134859"/>
            <a:ext cx="7215959" cy="196099"/>
          </a:xfrm>
          <a:prstGeom prst="rightArrow">
            <a:avLst/>
          </a:prstGeom>
          <a:gradFill flip="none" rotWithShape="1">
            <a:gsLst>
              <a:gs pos="0">
                <a:srgbClr val="92D050"/>
              </a:gs>
              <a:gs pos="54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s-CZ" sz="1600" err="1">
              <a:solidFill>
                <a:schemeClr val="bg1"/>
              </a:solidFill>
            </a:endParaRP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13BF46A0-D316-EFBE-0018-D7B0781FC84F}"/>
              </a:ext>
            </a:extLst>
          </p:cNvPr>
          <p:cNvSpPr/>
          <p:nvPr/>
        </p:nvSpPr>
        <p:spPr>
          <a:xfrm>
            <a:off x="912102" y="1650611"/>
            <a:ext cx="3123004" cy="488832"/>
          </a:xfrm>
          <a:prstGeom prst="rect">
            <a:avLst/>
          </a:prstGeom>
          <a:noFill/>
          <a:ln w="28575">
            <a:solidFill>
              <a:srgbClr val="E52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s-CZ" sz="1600" dirty="0" err="1">
              <a:solidFill>
                <a:schemeClr val="bg1"/>
              </a:solidFill>
            </a:endParaRP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AE927291-8509-97B0-3094-7FB379318EC0}"/>
              </a:ext>
            </a:extLst>
          </p:cNvPr>
          <p:cNvSpPr/>
          <p:nvPr/>
        </p:nvSpPr>
        <p:spPr>
          <a:xfrm>
            <a:off x="1046446" y="1721527"/>
            <a:ext cx="900000" cy="355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sz="1600">
                <a:solidFill>
                  <a:schemeClr val="accent3"/>
                </a:solidFill>
              </a:rPr>
              <a:t>2 %</a:t>
            </a:r>
          </a:p>
        </p:txBody>
      </p:sp>
    </p:spTree>
    <p:extLst>
      <p:ext uri="{BB962C8B-B14F-4D97-AF65-F5344CB8AC3E}">
        <p14:creationId xmlns:p14="http://schemas.microsoft.com/office/powerpoint/2010/main" val="37527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svislý text 6">
            <a:extLst>
              <a:ext uri="{FF2B5EF4-FFF2-40B4-BE49-F238E27FC236}">
                <a16:creationId xmlns:a16="http://schemas.microsoft.com/office/drawing/2014/main" id="{E36EFDC0-0D65-49D1-AD58-CC8C5BACBAFD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cs typeface="RWE Sans"/>
              </a:rPr>
              <a:t>Technical</a:t>
            </a:r>
            <a:r>
              <a:rPr lang="cs-CZ" dirty="0">
                <a:cs typeface="RWE Sans"/>
              </a:rPr>
              <a:t> </a:t>
            </a:r>
            <a:r>
              <a:rPr lang="cs-CZ" dirty="0" err="1">
                <a:cs typeface="RWE Sans"/>
              </a:rPr>
              <a:t>readiness</a:t>
            </a:r>
            <a:r>
              <a:rPr lang="cs-CZ" dirty="0">
                <a:cs typeface="RWE Sans"/>
              </a:rPr>
              <a:t>: </a:t>
            </a:r>
            <a:r>
              <a:rPr lang="cs-CZ" dirty="0" err="1">
                <a:cs typeface="RWE Sans"/>
              </a:rPr>
              <a:t>materials</a:t>
            </a:r>
            <a:r>
              <a:rPr lang="cs-CZ" dirty="0">
                <a:cs typeface="RWE Sans"/>
              </a:rPr>
              <a:t>, </a:t>
            </a:r>
            <a:r>
              <a:rPr lang="cs-CZ" dirty="0" err="1">
                <a:cs typeface="RWE Sans"/>
              </a:rPr>
              <a:t>processes</a:t>
            </a:r>
            <a:r>
              <a:rPr lang="cs-CZ" dirty="0">
                <a:cs typeface="RWE Sans"/>
              </a:rPr>
              <a:t> and </a:t>
            </a:r>
            <a:r>
              <a:rPr lang="cs-CZ" dirty="0" err="1">
                <a:cs typeface="RWE Sans"/>
              </a:rPr>
              <a:t>reservoir</a:t>
            </a:r>
            <a:r>
              <a:rPr lang="cs-CZ" dirty="0">
                <a:cs typeface="RWE Sans"/>
              </a:rPr>
              <a:t>  </a:t>
            </a:r>
            <a:r>
              <a:rPr lang="cs-CZ" dirty="0" err="1">
                <a:cs typeface="RWE Sans"/>
              </a:rPr>
              <a:t>determine</a:t>
            </a:r>
            <a:r>
              <a:rPr lang="cs-CZ" dirty="0">
                <a:cs typeface="RWE Sans"/>
              </a:rPr>
              <a:t> % of H2 </a:t>
            </a:r>
            <a:r>
              <a:rPr lang="cs-CZ" dirty="0" err="1">
                <a:cs typeface="RWE Sans"/>
              </a:rPr>
              <a:t>also</a:t>
            </a:r>
            <a:r>
              <a:rPr lang="cs-CZ" dirty="0">
                <a:cs typeface="RWE Sans"/>
              </a:rPr>
              <a:t> in </a:t>
            </a:r>
            <a:r>
              <a:rPr lang="cs-CZ" dirty="0" err="1">
                <a:cs typeface="RWE Sans"/>
              </a:rPr>
              <a:t>economical</a:t>
            </a:r>
            <a:r>
              <a:rPr lang="cs-CZ" dirty="0">
                <a:cs typeface="RWE Sans"/>
              </a:rPr>
              <a:t> point of </a:t>
            </a:r>
            <a:r>
              <a:rPr lang="cs-CZ" dirty="0" err="1">
                <a:cs typeface="RWE Sans"/>
              </a:rPr>
              <a:t>view</a:t>
            </a:r>
            <a:endParaRPr lang="cs-CZ" dirty="0">
              <a:cs typeface="RWE San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1CD2D4C-B4E7-4B37-A3E2-9518D35A925B}"/>
              </a:ext>
            </a:extLst>
          </p:cNvPr>
          <p:cNvSpPr/>
          <p:nvPr/>
        </p:nvSpPr>
        <p:spPr>
          <a:xfrm>
            <a:off x="537075" y="1264033"/>
            <a:ext cx="2520000" cy="352545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r>
              <a:rPr lang="cs-CZ" sz="1600" b="1" dirty="0" err="1">
                <a:solidFill>
                  <a:schemeClr val="accent2"/>
                </a:solidFill>
              </a:rPr>
              <a:t>Materials</a:t>
            </a:r>
            <a:endParaRPr lang="cs-CZ" sz="1600" b="1" dirty="0">
              <a:solidFill>
                <a:schemeClr val="accent2"/>
              </a:solidFill>
            </a:endParaRPr>
          </a:p>
          <a:p>
            <a:pPr algn="ctr"/>
            <a:endParaRPr lang="cs-CZ" sz="1200" b="1" dirty="0">
              <a:solidFill>
                <a:schemeClr val="accent2"/>
              </a:solidFill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1200" dirty="0" err="1">
                <a:solidFill>
                  <a:schemeClr val="accent2"/>
                </a:solidFill>
                <a:ea typeface="+mn-lt"/>
                <a:cs typeface="+mn-lt"/>
              </a:rPr>
              <a:t>Assessment</a:t>
            </a:r>
            <a:r>
              <a:rPr lang="cs-CZ" sz="1200" dirty="0">
                <a:solidFill>
                  <a:schemeClr val="accent2"/>
                </a:solidFill>
                <a:ea typeface="+mn-lt"/>
                <a:cs typeface="+mn-lt"/>
              </a:rPr>
              <a:t> of </a:t>
            </a:r>
            <a:r>
              <a:rPr lang="cs-CZ" sz="1200" dirty="0" err="1">
                <a:solidFill>
                  <a:schemeClr val="accent2"/>
                </a:solidFill>
                <a:ea typeface="+mn-lt"/>
                <a:cs typeface="+mn-lt"/>
              </a:rPr>
              <a:t>materials</a:t>
            </a:r>
            <a:r>
              <a:rPr lang="cs-CZ" sz="1200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cs-CZ" sz="1200" dirty="0" err="1">
                <a:solidFill>
                  <a:schemeClr val="accent2"/>
                </a:solidFill>
                <a:ea typeface="+mn-lt"/>
                <a:cs typeface="+mn-lt"/>
              </a:rPr>
              <a:t>for</a:t>
            </a:r>
            <a:r>
              <a:rPr lang="cs-CZ" sz="1200" dirty="0">
                <a:solidFill>
                  <a:schemeClr val="accent2"/>
                </a:solidFill>
                <a:ea typeface="+mn-lt"/>
                <a:cs typeface="+mn-lt"/>
              </a:rPr>
              <a:t> tolerance of H2/</a:t>
            </a:r>
            <a:r>
              <a:rPr lang="cs-CZ" sz="1200" dirty="0" err="1">
                <a:solidFill>
                  <a:schemeClr val="accent2"/>
                </a:solidFill>
                <a:ea typeface="+mn-lt"/>
                <a:cs typeface="+mn-lt"/>
              </a:rPr>
              <a:t>blend</a:t>
            </a:r>
            <a:r>
              <a:rPr lang="cs-CZ" sz="1200" dirty="0">
                <a:solidFill>
                  <a:schemeClr val="accent2"/>
                </a:solidFill>
                <a:ea typeface="+mn-lt"/>
                <a:cs typeface="+mn-lt"/>
              </a:rPr>
              <a:t>  environment, </a:t>
            </a:r>
            <a:r>
              <a:rPr lang="cs-CZ" sz="1200" dirty="0" err="1">
                <a:solidFill>
                  <a:schemeClr val="accent2"/>
                </a:solidFill>
                <a:ea typeface="+mn-lt"/>
                <a:cs typeface="+mn-lt"/>
              </a:rPr>
              <a:t>including</a:t>
            </a:r>
            <a:r>
              <a:rPr lang="cs-CZ" sz="1200" dirty="0">
                <a:solidFill>
                  <a:schemeClr val="accent2"/>
                </a:solidFill>
                <a:ea typeface="+mn-lt"/>
                <a:cs typeface="+mn-lt"/>
              </a:rPr>
              <a:t> influence of </a:t>
            </a:r>
            <a:r>
              <a:rPr lang="cs-CZ" sz="1200" dirty="0" err="1">
                <a:solidFill>
                  <a:schemeClr val="accent2"/>
                </a:solidFill>
                <a:ea typeface="+mn-lt"/>
                <a:cs typeface="+mn-lt"/>
              </a:rPr>
              <a:t>specific</a:t>
            </a:r>
            <a:r>
              <a:rPr lang="cs-CZ" sz="1200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cs-CZ" sz="1200" dirty="0" err="1">
                <a:solidFill>
                  <a:schemeClr val="accent2"/>
                </a:solidFill>
                <a:ea typeface="+mn-lt"/>
                <a:cs typeface="+mn-lt"/>
              </a:rPr>
              <a:t>chemical</a:t>
            </a:r>
            <a:r>
              <a:rPr lang="cs-CZ" sz="1200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cs-CZ" sz="1200" dirty="0" err="1">
                <a:solidFill>
                  <a:schemeClr val="accent2"/>
                </a:solidFill>
                <a:ea typeface="+mn-lt"/>
                <a:cs typeface="+mn-lt"/>
              </a:rPr>
              <a:t>substances</a:t>
            </a:r>
            <a:r>
              <a:rPr lang="cs-CZ" sz="1200" dirty="0">
                <a:solidFill>
                  <a:schemeClr val="accent2"/>
                </a:solidFill>
                <a:ea typeface="+mn-lt"/>
                <a:cs typeface="+mn-lt"/>
              </a:rPr>
              <a:t> as </a:t>
            </a:r>
            <a:r>
              <a:rPr lang="cs-CZ" sz="1200" dirty="0" err="1">
                <a:solidFill>
                  <a:schemeClr val="accent2"/>
                </a:solidFill>
                <a:ea typeface="+mn-lt"/>
                <a:cs typeface="+mn-lt"/>
              </a:rPr>
              <a:t>mining</a:t>
            </a:r>
            <a:r>
              <a:rPr lang="cs-CZ" sz="1200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cs-CZ" sz="1200" dirty="0" err="1">
                <a:solidFill>
                  <a:schemeClr val="accent2"/>
                </a:solidFill>
                <a:ea typeface="+mn-lt"/>
                <a:cs typeface="+mn-lt"/>
              </a:rPr>
              <a:t>water</a:t>
            </a:r>
            <a:r>
              <a:rPr lang="cs-CZ" sz="1200" dirty="0">
                <a:solidFill>
                  <a:schemeClr val="accent2"/>
                </a:solidFill>
                <a:ea typeface="+mn-lt"/>
                <a:cs typeface="+mn-lt"/>
              </a:rPr>
              <a:t>, TEG..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accent2"/>
                </a:solidFill>
                <a:ea typeface="+mn-lt"/>
                <a:cs typeface="+mn-lt"/>
              </a:rPr>
              <a:t> hydrogen </a:t>
            </a:r>
            <a:r>
              <a:rPr lang="cs-CZ" sz="1200" dirty="0" err="1">
                <a:solidFill>
                  <a:schemeClr val="accent2"/>
                </a:solidFill>
                <a:ea typeface="+mn-lt"/>
                <a:cs typeface="+mn-lt"/>
              </a:rPr>
              <a:t>embrittlement</a:t>
            </a:r>
            <a:r>
              <a:rPr lang="cs-CZ" sz="1200" dirty="0">
                <a:solidFill>
                  <a:schemeClr val="accent2"/>
                </a:solidFill>
                <a:ea typeface="+mn-lt"/>
                <a:cs typeface="+mn-lt"/>
              </a:rPr>
              <a:t> of </a:t>
            </a:r>
            <a:r>
              <a:rPr lang="cs-CZ" sz="1200" dirty="0" err="1">
                <a:solidFill>
                  <a:schemeClr val="accent2"/>
                </a:solidFill>
                <a:ea typeface="+mn-lt"/>
                <a:cs typeface="+mn-lt"/>
              </a:rPr>
              <a:t>steel</a:t>
            </a:r>
            <a:r>
              <a:rPr lang="cs-CZ" sz="1200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cs-CZ" sz="1200" dirty="0" err="1">
                <a:solidFill>
                  <a:schemeClr val="accent2"/>
                </a:solidFill>
                <a:ea typeface="+mn-lt"/>
                <a:cs typeface="+mn-lt"/>
              </a:rPr>
              <a:t>materials</a:t>
            </a:r>
            <a:endParaRPr lang="cs-CZ" sz="1200" dirty="0">
              <a:solidFill>
                <a:schemeClr val="accent2"/>
              </a:solidFill>
              <a:ea typeface="+mn-lt"/>
              <a:cs typeface="+mn-lt"/>
            </a:endParaRP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 err="1">
                <a:solidFill>
                  <a:schemeClr val="accent2"/>
                </a:solidFill>
                <a:ea typeface="+mn-lt"/>
                <a:cs typeface="+mn-lt"/>
              </a:rPr>
              <a:t>gaskets</a:t>
            </a:r>
            <a:r>
              <a:rPr lang="cs-CZ" sz="1200" dirty="0">
                <a:solidFill>
                  <a:schemeClr val="accent2"/>
                </a:solidFill>
                <a:ea typeface="+mn-lt"/>
                <a:cs typeface="+mn-lt"/>
              </a:rPr>
              <a:t>, </a:t>
            </a:r>
            <a:r>
              <a:rPr lang="cs-CZ" sz="1200" dirty="0" err="1">
                <a:solidFill>
                  <a:schemeClr val="accent2"/>
                </a:solidFill>
                <a:ea typeface="+mn-lt"/>
                <a:cs typeface="+mn-lt"/>
              </a:rPr>
              <a:t>sealing</a:t>
            </a:r>
            <a:r>
              <a:rPr lang="cs-CZ" sz="1200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cs-CZ" sz="1200" dirty="0" err="1">
                <a:solidFill>
                  <a:schemeClr val="accent2"/>
                </a:solidFill>
                <a:ea typeface="+mn-lt"/>
                <a:cs typeface="+mn-lt"/>
              </a:rPr>
              <a:t>materials</a:t>
            </a:r>
            <a:endParaRPr lang="cs-CZ" sz="1400" dirty="0">
              <a:solidFill>
                <a:schemeClr val="accent2"/>
              </a:solidFill>
            </a:endParaRPr>
          </a:p>
          <a:p>
            <a:pPr algn="ctr"/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58F643C-10ED-4D3F-8406-738728A7CE3C}"/>
              </a:ext>
            </a:extLst>
          </p:cNvPr>
          <p:cNvSpPr/>
          <p:nvPr/>
        </p:nvSpPr>
        <p:spPr>
          <a:xfrm>
            <a:off x="3222675" y="1264033"/>
            <a:ext cx="2520000" cy="352545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r>
              <a:rPr lang="cs-CZ" sz="1600" b="1" dirty="0" err="1">
                <a:solidFill>
                  <a:schemeClr val="accent2"/>
                </a:solidFill>
              </a:rPr>
              <a:t>Processes</a:t>
            </a:r>
            <a:endParaRPr lang="cs-CZ" sz="1600" b="1" dirty="0">
              <a:solidFill>
                <a:schemeClr val="accent2"/>
              </a:solidFill>
            </a:endParaRPr>
          </a:p>
          <a:p>
            <a:pPr algn="ctr"/>
            <a:endParaRPr lang="cs-CZ" sz="1200" b="1" dirty="0">
              <a:solidFill>
                <a:schemeClr val="accent2"/>
              </a:solidFill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1200" dirty="0" err="1">
                <a:solidFill>
                  <a:schemeClr val="accent2"/>
                </a:solidFill>
              </a:rPr>
              <a:t>Assessment</a:t>
            </a:r>
            <a:r>
              <a:rPr lang="cs-CZ" sz="1200" dirty="0">
                <a:solidFill>
                  <a:schemeClr val="accent2"/>
                </a:solidFill>
              </a:rPr>
              <a:t> of </a:t>
            </a:r>
            <a:r>
              <a:rPr lang="cs-CZ" sz="1200" dirty="0" err="1">
                <a:solidFill>
                  <a:schemeClr val="accent2"/>
                </a:solidFill>
              </a:rPr>
              <a:t>key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  <a:r>
              <a:rPr lang="cs-CZ" sz="1200" dirty="0" err="1">
                <a:solidFill>
                  <a:schemeClr val="accent2"/>
                </a:solidFill>
              </a:rPr>
              <a:t>processes</a:t>
            </a:r>
            <a:r>
              <a:rPr lang="cs-CZ" sz="1200" dirty="0">
                <a:solidFill>
                  <a:schemeClr val="accent2"/>
                </a:solidFill>
              </a:rPr>
              <a:t> as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 err="1">
                <a:solidFill>
                  <a:schemeClr val="accent2"/>
                </a:solidFill>
              </a:rPr>
              <a:t>gas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  <a:r>
              <a:rPr lang="cs-CZ" sz="1200" dirty="0" err="1">
                <a:solidFill>
                  <a:schemeClr val="accent2"/>
                </a:solidFill>
              </a:rPr>
              <a:t>compression</a:t>
            </a:r>
            <a:endParaRPr lang="cs-CZ" sz="1200" dirty="0">
              <a:solidFill>
                <a:schemeClr val="accent2"/>
              </a:solidFill>
            </a:endParaRP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 err="1">
                <a:solidFill>
                  <a:schemeClr val="accent2"/>
                </a:solidFill>
              </a:rPr>
              <a:t>dehydration</a:t>
            </a:r>
            <a:endParaRPr lang="cs-CZ" sz="1200" dirty="0">
              <a:solidFill>
                <a:schemeClr val="accent2"/>
              </a:solidFill>
            </a:endParaRP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 err="1">
                <a:solidFill>
                  <a:schemeClr val="accent2"/>
                </a:solidFill>
              </a:rPr>
              <a:t>metering</a:t>
            </a:r>
            <a:r>
              <a:rPr lang="cs-CZ" sz="1200" dirty="0">
                <a:solidFill>
                  <a:schemeClr val="accent2"/>
                </a:solidFill>
              </a:rPr>
              <a:t>, </a:t>
            </a:r>
            <a:r>
              <a:rPr lang="cs-CZ" sz="1200" dirty="0" err="1">
                <a:solidFill>
                  <a:schemeClr val="accent2"/>
                </a:solidFill>
              </a:rPr>
              <a:t>regulation</a:t>
            </a:r>
            <a:r>
              <a:rPr lang="cs-CZ" sz="1200" dirty="0">
                <a:solidFill>
                  <a:schemeClr val="accent2"/>
                </a:solidFill>
              </a:rPr>
              <a:t>, </a:t>
            </a:r>
            <a:r>
              <a:rPr lang="cs-CZ" sz="1200" dirty="0" err="1">
                <a:solidFill>
                  <a:schemeClr val="accent2"/>
                </a:solidFill>
              </a:rPr>
              <a:t>heat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  <a:r>
              <a:rPr lang="cs-CZ" sz="1200" dirty="0" err="1">
                <a:solidFill>
                  <a:schemeClr val="accent2"/>
                </a:solidFill>
              </a:rPr>
              <a:t>exchange</a:t>
            </a:r>
            <a:endParaRPr lang="cs-CZ" sz="1200" dirty="0">
              <a:solidFill>
                <a:schemeClr val="accent2"/>
              </a:solidFill>
            </a:endParaRP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 err="1">
                <a:solidFill>
                  <a:schemeClr val="accent2"/>
                </a:solidFill>
              </a:rPr>
              <a:t>detection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  <a:r>
              <a:rPr lang="cs-CZ" sz="1200" dirty="0" err="1">
                <a:solidFill>
                  <a:schemeClr val="accent2"/>
                </a:solidFill>
              </a:rPr>
              <a:t>systems</a:t>
            </a:r>
            <a:r>
              <a:rPr lang="cs-CZ" sz="1200" dirty="0">
                <a:solidFill>
                  <a:schemeClr val="accent2"/>
                </a:solidFill>
              </a:rPr>
              <a:t>, </a:t>
            </a:r>
            <a:r>
              <a:rPr lang="cs-CZ" sz="1200" dirty="0" err="1">
                <a:solidFill>
                  <a:schemeClr val="accent2"/>
                </a:solidFill>
              </a:rPr>
              <a:t>emergency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  <a:r>
              <a:rPr lang="cs-CZ" sz="1200" dirty="0" err="1">
                <a:solidFill>
                  <a:schemeClr val="accent2"/>
                </a:solidFill>
              </a:rPr>
              <a:t>depressurization</a:t>
            </a:r>
            <a:endParaRPr lang="cs-CZ" sz="1200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endParaRPr lang="cs-CZ" sz="1200" dirty="0">
              <a:solidFill>
                <a:schemeClr val="accent2"/>
              </a:solidFill>
            </a:endParaRPr>
          </a:p>
          <a:p>
            <a:pPr algn="ctr"/>
            <a:endParaRPr lang="cs-CZ" sz="1400" dirty="0">
              <a:solidFill>
                <a:schemeClr val="accent2"/>
              </a:solidFill>
            </a:endParaRPr>
          </a:p>
          <a:p>
            <a:pPr algn="ctr"/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D842A13-CAD9-49F5-A9B4-3F6FF686BB6E}"/>
              </a:ext>
            </a:extLst>
          </p:cNvPr>
          <p:cNvSpPr/>
          <p:nvPr/>
        </p:nvSpPr>
        <p:spPr>
          <a:xfrm>
            <a:off x="5908275" y="1264033"/>
            <a:ext cx="2628000" cy="352545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r>
              <a:rPr lang="cs-CZ" sz="1600" b="1" dirty="0" err="1">
                <a:solidFill>
                  <a:schemeClr val="accent2"/>
                </a:solidFill>
              </a:rPr>
              <a:t>Reservior</a:t>
            </a:r>
            <a:r>
              <a:rPr lang="cs-CZ" sz="1600" b="1" dirty="0">
                <a:solidFill>
                  <a:schemeClr val="accent2"/>
                </a:solidFill>
              </a:rPr>
              <a:t>, </a:t>
            </a:r>
            <a:r>
              <a:rPr lang="cs-CZ" sz="1600" b="1" dirty="0" err="1">
                <a:solidFill>
                  <a:schemeClr val="accent2"/>
                </a:solidFill>
              </a:rPr>
              <a:t>wells</a:t>
            </a:r>
            <a:endParaRPr lang="cs-CZ" sz="1600" b="1" dirty="0">
              <a:solidFill>
                <a:schemeClr val="accent2"/>
              </a:solidFill>
            </a:endParaRPr>
          </a:p>
          <a:p>
            <a:pPr algn="ctr"/>
            <a:endParaRPr lang="cs-CZ" sz="1200" b="1" dirty="0">
              <a:solidFill>
                <a:schemeClr val="accent2"/>
              </a:solidFill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1200" dirty="0" err="1">
                <a:solidFill>
                  <a:schemeClr val="accent2"/>
                </a:solidFill>
              </a:rPr>
              <a:t>Assessment</a:t>
            </a:r>
            <a:r>
              <a:rPr lang="cs-CZ" sz="1200" dirty="0">
                <a:solidFill>
                  <a:schemeClr val="accent2"/>
                </a:solidFill>
              </a:rPr>
              <a:t> of 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 err="1">
                <a:solidFill>
                  <a:schemeClr val="accent2"/>
                </a:solidFill>
              </a:rPr>
              <a:t>reservior</a:t>
            </a:r>
            <a:r>
              <a:rPr lang="cs-CZ" sz="1200" dirty="0">
                <a:solidFill>
                  <a:schemeClr val="accent2"/>
                </a:solidFill>
              </a:rPr>
              <a:t> and </a:t>
            </a:r>
            <a:r>
              <a:rPr lang="cs-CZ" sz="1200" dirty="0" err="1">
                <a:solidFill>
                  <a:schemeClr val="accent2"/>
                </a:solidFill>
              </a:rPr>
              <a:t>well</a:t>
            </a:r>
            <a:r>
              <a:rPr lang="cs-CZ" sz="1200" dirty="0">
                <a:solidFill>
                  <a:schemeClr val="accent2"/>
                </a:solidFill>
              </a:rPr>
              <a:t> integrity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 err="1">
                <a:solidFill>
                  <a:schemeClr val="accent2"/>
                </a:solidFill>
              </a:rPr>
              <a:t>geochemical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  <a:r>
              <a:rPr lang="cs-CZ" sz="1200" dirty="0" err="1">
                <a:solidFill>
                  <a:schemeClr val="accent2"/>
                </a:solidFill>
              </a:rPr>
              <a:t>interactions</a:t>
            </a:r>
            <a:endParaRPr lang="cs-CZ" sz="1200" dirty="0">
              <a:solidFill>
                <a:schemeClr val="accent2"/>
              </a:solidFill>
            </a:endParaRP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accent2"/>
                </a:solidFill>
              </a:rPr>
              <a:t> </a:t>
            </a:r>
            <a:r>
              <a:rPr lang="cs-CZ" sz="1200" dirty="0" err="1">
                <a:solidFill>
                  <a:schemeClr val="accent2"/>
                </a:solidFill>
              </a:rPr>
              <a:t>change</a:t>
            </a:r>
            <a:r>
              <a:rPr lang="cs-CZ" sz="1200" dirty="0">
                <a:solidFill>
                  <a:schemeClr val="accent2"/>
                </a:solidFill>
              </a:rPr>
              <a:t> of GIP/WGV (</a:t>
            </a:r>
            <a:r>
              <a:rPr lang="cs-CZ" sz="1200" dirty="0" err="1">
                <a:solidFill>
                  <a:schemeClr val="accent2"/>
                </a:solidFill>
              </a:rPr>
              <a:t>volumetric</a:t>
            </a:r>
            <a:r>
              <a:rPr lang="cs-CZ" sz="1200" dirty="0">
                <a:solidFill>
                  <a:schemeClr val="accent2"/>
                </a:solidFill>
              </a:rPr>
              <a:t>/</a:t>
            </a:r>
            <a:r>
              <a:rPr lang="cs-CZ" sz="1200" dirty="0" err="1">
                <a:solidFill>
                  <a:schemeClr val="accent2"/>
                </a:solidFill>
              </a:rPr>
              <a:t>energetic</a:t>
            </a:r>
            <a:r>
              <a:rPr lang="cs-CZ" sz="1200" dirty="0">
                <a:solidFill>
                  <a:schemeClr val="accent2"/>
                </a:solidFill>
              </a:rPr>
              <a:t>)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 err="1">
                <a:solidFill>
                  <a:schemeClr val="accent2"/>
                </a:solidFill>
              </a:rPr>
              <a:t>reservoir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  <a:r>
              <a:rPr lang="cs-CZ" sz="1200" dirty="0" err="1">
                <a:solidFill>
                  <a:schemeClr val="accent2"/>
                </a:solidFill>
              </a:rPr>
              <a:t>methanation</a:t>
            </a:r>
            <a:endParaRPr lang="cs-CZ" sz="1200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endParaRPr lang="cs-CZ" sz="1200" dirty="0">
              <a:solidFill>
                <a:schemeClr val="accent2"/>
              </a:solidFill>
            </a:endParaRPr>
          </a:p>
          <a:p>
            <a:pPr algn="ctr"/>
            <a:endParaRPr lang="cs-CZ" sz="1400" dirty="0">
              <a:solidFill>
                <a:schemeClr val="accent2"/>
              </a:solidFill>
            </a:endParaRPr>
          </a:p>
          <a:p>
            <a:pPr algn="ctr"/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BE61BC9-F3C0-45A2-9E82-C2D39E73E76D}"/>
              </a:ext>
            </a:extLst>
          </p:cNvPr>
          <p:cNvSpPr txBox="1"/>
          <p:nvPr/>
        </p:nvSpPr>
        <p:spPr>
          <a:xfrm>
            <a:off x="7560812" y="121176"/>
            <a:ext cx="1403188" cy="2376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/>
            <a:r>
              <a:rPr lang="cs-CZ" sz="1000" dirty="0" err="1">
                <a:solidFill>
                  <a:schemeClr val="accent2"/>
                </a:solidFill>
              </a:rPr>
              <a:t>Technical</a:t>
            </a:r>
            <a:r>
              <a:rPr lang="cs-CZ" sz="1000" dirty="0">
                <a:solidFill>
                  <a:schemeClr val="accent2"/>
                </a:solidFill>
              </a:rPr>
              <a:t> </a:t>
            </a:r>
            <a:r>
              <a:rPr lang="cs-CZ" sz="1000" dirty="0" err="1">
                <a:solidFill>
                  <a:schemeClr val="accent2"/>
                </a:solidFill>
              </a:rPr>
              <a:t>readiness</a:t>
            </a:r>
            <a:endParaRPr lang="cs-CZ" sz="1000" dirty="0">
              <a:solidFill>
                <a:schemeClr val="accent2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F4C0D03-ABA1-15E7-0E4F-44E531533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222" y="3521584"/>
            <a:ext cx="1746793" cy="126790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191587D-D4B7-4165-B9A1-43A6D9F14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29" y="3531238"/>
            <a:ext cx="2223291" cy="95503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00DC25F-28D9-2CD5-F226-41418C469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3213" y="3374804"/>
            <a:ext cx="1002625" cy="126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5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svislý text 6">
            <a:extLst>
              <a:ext uri="{FF2B5EF4-FFF2-40B4-BE49-F238E27FC236}">
                <a16:creationId xmlns:a16="http://schemas.microsoft.com/office/drawing/2014/main" id="{E36EFDC0-0D65-49D1-AD58-CC8C5BACBAFD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>
            <a:normAutofit/>
          </a:bodyPr>
          <a:lstStyle/>
          <a:p>
            <a:r>
              <a:rPr lang="cs-CZ" dirty="0">
                <a:cs typeface="RWE Sans"/>
              </a:rPr>
              <a:t>Hydrogen </a:t>
            </a:r>
            <a:r>
              <a:rPr lang="cs-CZ" dirty="0" err="1">
                <a:cs typeface="RWE Sans"/>
              </a:rPr>
              <a:t>legislation</a:t>
            </a:r>
            <a:r>
              <a:rPr lang="cs-CZ" dirty="0">
                <a:cs typeface="RWE Sans"/>
              </a:rPr>
              <a:t>: 2-5 % </a:t>
            </a:r>
            <a:r>
              <a:rPr lang="cs-CZ" dirty="0" err="1">
                <a:cs typeface="RWE Sans"/>
              </a:rPr>
              <a:t>probably</a:t>
            </a:r>
            <a:r>
              <a:rPr lang="cs-CZ" dirty="0">
                <a:cs typeface="RWE Sans"/>
              </a:rPr>
              <a:t> </a:t>
            </a:r>
            <a:r>
              <a:rPr lang="cs-CZ" dirty="0" err="1">
                <a:cs typeface="RWE Sans"/>
              </a:rPr>
              <a:t>permitted</a:t>
            </a:r>
            <a:r>
              <a:rPr lang="cs-CZ" dirty="0">
                <a:cs typeface="RWE Sans"/>
              </a:rPr>
              <a:t> </a:t>
            </a:r>
            <a:r>
              <a:rPr lang="cs-CZ" dirty="0" err="1">
                <a:cs typeface="RWE Sans"/>
              </a:rPr>
              <a:t>from</a:t>
            </a:r>
            <a:r>
              <a:rPr lang="cs-CZ" dirty="0">
                <a:cs typeface="RWE Sans"/>
              </a:rPr>
              <a:t> 2025</a:t>
            </a:r>
          </a:p>
        </p:txBody>
      </p:sp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939CAFB8-BAFD-435D-8ED5-B5991371717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63999" y="4864142"/>
            <a:ext cx="504000" cy="108000"/>
          </a:xfrm>
        </p:spPr>
        <p:txBody>
          <a:bodyPr/>
          <a:lstStyle/>
          <a:p>
            <a:fld id="{814D33A8-B3C4-4669-950A-C0A719D0758C}" type="datetime1">
              <a:rPr lang="cs-CZ" smtClean="0"/>
              <a:t>07.06.2023</a:t>
            </a:fld>
            <a:endParaRPr lang="en-GB"/>
          </a:p>
        </p:txBody>
      </p:sp>
      <p:sp>
        <p:nvSpPr>
          <p:cNvPr id="9" name="Zástupný symbol pro číslo snímku 1">
            <a:extLst>
              <a:ext uri="{FF2B5EF4-FFF2-40B4-BE49-F238E27FC236}">
                <a16:creationId xmlns:a16="http://schemas.microsoft.com/office/drawing/2014/main" id="{1D9B247F-6408-4996-A04C-86ADB0BDD6A8}"/>
              </a:ext>
            </a:extLst>
          </p:cNvPr>
          <p:cNvSpPr txBox="1">
            <a:spLocks/>
          </p:cNvSpPr>
          <p:nvPr/>
        </p:nvSpPr>
        <p:spPr>
          <a:xfrm>
            <a:off x="8098164" y="4864142"/>
            <a:ext cx="504000" cy="108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defPPr>
              <a:defRPr lang="de-DE"/>
            </a:defPPr>
            <a:lvl1pPr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spc="0" baseline="0">
                <a:solidFill>
                  <a:schemeClr val="accent2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9pPr>
          </a:lstStyle>
          <a:p>
            <a:r>
              <a:rPr lang="cs-CZ"/>
              <a:t>Stránka</a:t>
            </a:r>
            <a:r>
              <a:rPr lang="en-GB"/>
              <a:t> </a:t>
            </a:r>
            <a:fld id="{677F1DB9-6BD1-4662-AD32-A5C07CCC53B6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C3DEB96-1225-4A48-9AD4-D1C948E597A0}"/>
              </a:ext>
            </a:extLst>
          </p:cNvPr>
          <p:cNvSpPr txBox="1"/>
          <p:nvPr/>
        </p:nvSpPr>
        <p:spPr>
          <a:xfrm>
            <a:off x="7480800" y="121176"/>
            <a:ext cx="1483200" cy="2376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/>
            <a:r>
              <a:rPr lang="cs-CZ" sz="1000" dirty="0" err="1">
                <a:solidFill>
                  <a:schemeClr val="accent2"/>
                </a:solidFill>
              </a:rPr>
              <a:t>Legislation</a:t>
            </a:r>
            <a:r>
              <a:rPr lang="cs-CZ" sz="1000" dirty="0">
                <a:solidFill>
                  <a:schemeClr val="accent2"/>
                </a:solidFill>
              </a:rPr>
              <a:t> </a:t>
            </a:r>
            <a:r>
              <a:rPr lang="cs-CZ" sz="1000" dirty="0" err="1">
                <a:solidFill>
                  <a:schemeClr val="accent2"/>
                </a:solidFill>
              </a:rPr>
              <a:t>readiness</a:t>
            </a:r>
            <a:endParaRPr lang="cs-CZ" sz="1000" dirty="0">
              <a:solidFill>
                <a:schemeClr val="accent2"/>
              </a:solidFill>
            </a:endParaRPr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id="{B19CFE29-8897-438F-9D7A-31BE4A4D6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649364"/>
              </p:ext>
            </p:extLst>
          </p:nvPr>
        </p:nvGraphicFramePr>
        <p:xfrm>
          <a:off x="538163" y="1280376"/>
          <a:ext cx="7560000" cy="35491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780000">
                  <a:extLst>
                    <a:ext uri="{9D8B030D-6E8A-4147-A177-3AD203B41FA5}">
                      <a16:colId xmlns:a16="http://schemas.microsoft.com/office/drawing/2014/main" val="2980990209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4256787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2"/>
                          </a:solidFill>
                        </a:rPr>
                        <a:t>Czech </a:t>
                      </a:r>
                      <a:r>
                        <a:rPr lang="cs-CZ" dirty="0" err="1">
                          <a:solidFill>
                            <a:schemeClr val="accent2"/>
                          </a:solidFill>
                        </a:rPr>
                        <a:t>legislation</a:t>
                      </a:r>
                      <a:endParaRPr lang="cs-CZ" dirty="0">
                        <a:solidFill>
                          <a:schemeClr val="accent2"/>
                        </a:solidFill>
                      </a:endParaRPr>
                    </a:p>
                  </a:txBody>
                  <a:tcPr marT="10800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accent2"/>
                          </a:solidFill>
                        </a:rPr>
                        <a:t>EU </a:t>
                      </a:r>
                      <a:r>
                        <a:rPr lang="cs-CZ" dirty="0" err="1">
                          <a:solidFill>
                            <a:schemeClr val="accent2"/>
                          </a:solidFill>
                        </a:rPr>
                        <a:t>Legislation</a:t>
                      </a:r>
                      <a:endParaRPr lang="cs-CZ" dirty="0">
                        <a:solidFill>
                          <a:schemeClr val="accent2"/>
                        </a:solidFill>
                      </a:endParaRPr>
                    </a:p>
                  </a:txBody>
                  <a:tcPr marT="10800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46756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H</a:t>
                      </a:r>
                      <a:r>
                        <a:rPr lang="cs-CZ" baseline="-25000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2 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cs-CZ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currently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cs-CZ" b="1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missing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in </a:t>
                      </a:r>
                      <a:r>
                        <a:rPr lang="cs-CZ" b="1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the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cs-CZ" b="1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legislation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&amp; not </a:t>
                      </a:r>
                      <a:r>
                        <a:rPr lang="cs-CZ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measured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in </a:t>
                      </a:r>
                      <a:r>
                        <a:rPr lang="cs-CZ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the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cs-CZ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gas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network</a:t>
                      </a:r>
                      <a:endParaRPr lang="cs-CZ" dirty="0">
                        <a:solidFill>
                          <a:schemeClr val="accent2"/>
                        </a:solidFill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b="1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Key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cs-CZ" b="1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legislation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to </a:t>
                      </a:r>
                      <a:r>
                        <a:rPr lang="cs-CZ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be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cs-CZ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amended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: </a:t>
                      </a:r>
                      <a:r>
                        <a:rPr lang="cs-CZ" b="1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Energy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cs-CZ" b="1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Act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, </a:t>
                      </a:r>
                      <a:r>
                        <a:rPr lang="cs-CZ" b="1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Decree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on </a:t>
                      </a:r>
                      <a:r>
                        <a:rPr lang="cs-CZ" b="1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Measuring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, </a:t>
                      </a:r>
                      <a:r>
                        <a:rPr lang="cs-CZ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Mining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cs-CZ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Legislation</a:t>
                      </a:r>
                      <a:endParaRPr lang="cs-CZ" dirty="0">
                        <a:solidFill>
                          <a:schemeClr val="accent2"/>
                        </a:solidFill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Proposal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to </a:t>
                      </a:r>
                      <a:r>
                        <a:rPr lang="cs-CZ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suggest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cs-CZ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probably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max. 2% H</a:t>
                      </a:r>
                      <a:r>
                        <a:rPr lang="cs-CZ" b="1" baseline="-25000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2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 </a:t>
                      </a:r>
                      <a:endParaRPr lang="cs-CZ" dirty="0">
                        <a:solidFill>
                          <a:schemeClr val="accent2"/>
                        </a:solidFill>
                        <a:ea typeface="+mn-lt"/>
                        <a:cs typeface="+mn-lt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Approval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&amp; </a:t>
                      </a:r>
                      <a:r>
                        <a:rPr lang="cs-CZ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application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not </a:t>
                      </a:r>
                      <a:r>
                        <a:rPr lang="cs-CZ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before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2023</a:t>
                      </a:r>
                      <a:endParaRPr lang="cs-CZ" dirty="0">
                        <a:solidFill>
                          <a:schemeClr val="accent2"/>
                        </a:solidFill>
                      </a:endParaRPr>
                    </a:p>
                  </a:txBody>
                  <a:tcPr marT="10800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b="1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Proposal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cs-CZ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for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EU Gas &amp; H</a:t>
                      </a:r>
                      <a:r>
                        <a:rPr lang="cs-CZ" baseline="-25000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2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Market </a:t>
                      </a:r>
                      <a:r>
                        <a:rPr lang="cs-CZ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Regulation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: 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1 </a:t>
                      </a:r>
                      <a:r>
                        <a:rPr lang="cs-CZ" b="1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October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2025 </a:t>
                      </a:r>
                      <a:r>
                        <a:rPr lang="cs-CZ" b="1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readiness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cs-CZ" b="1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for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5% H</a:t>
                      </a:r>
                      <a:r>
                        <a:rPr lang="cs-CZ" b="1" baseline="-25000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2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 </a:t>
                      </a:r>
                      <a:endParaRPr lang="cs-CZ" dirty="0">
                        <a:solidFill>
                          <a:schemeClr val="accent2"/>
                        </a:solidFill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Approval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cs-CZ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expected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in 2023</a:t>
                      </a:r>
                      <a:endParaRPr lang="cs-CZ" dirty="0">
                        <a:solidFill>
                          <a:schemeClr val="accent2"/>
                        </a:solidFill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cs-CZ" dirty="0">
                        <a:solidFill>
                          <a:schemeClr val="accent2"/>
                        </a:solidFill>
                      </a:endParaRPr>
                    </a:p>
                  </a:txBody>
                  <a:tcPr marT="10800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204495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cs-CZ" dirty="0">
                        <a:solidFill>
                          <a:schemeClr val="accent2"/>
                        </a:solidFill>
                      </a:endParaRPr>
                    </a:p>
                  </a:txBody>
                  <a:tcPr marT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cs-CZ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6068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b="1" dirty="0" err="1">
                          <a:solidFill>
                            <a:schemeClr val="accent2"/>
                          </a:solidFill>
                        </a:rPr>
                        <a:t>Technical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cs-CZ" b="1" dirty="0" err="1">
                          <a:solidFill>
                            <a:schemeClr val="accent2"/>
                          </a:solidFill>
                        </a:rPr>
                        <a:t>Standards</a:t>
                      </a:r>
                      <a:endParaRPr lang="cs-CZ" b="1" dirty="0">
                        <a:solidFill>
                          <a:schemeClr val="accent2"/>
                        </a:solidFill>
                      </a:endParaRPr>
                    </a:p>
                  </a:txBody>
                  <a:tcPr marT="10800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cs-CZ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614698"/>
                  </a:ext>
                </a:extLst>
              </a:tr>
              <a:tr h="720000">
                <a:tc gridSpan="2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b="1" dirty="0">
                          <a:solidFill>
                            <a:schemeClr val="accent2"/>
                          </a:solidFill>
                        </a:rPr>
                        <a:t>Czech </a:t>
                      </a:r>
                      <a:r>
                        <a:rPr lang="cs-CZ" b="1" dirty="0" err="1">
                          <a:solidFill>
                            <a:schemeClr val="accent2"/>
                          </a:solidFill>
                        </a:rPr>
                        <a:t>standards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cs-CZ" b="1" dirty="0" err="1">
                          <a:solidFill>
                            <a:schemeClr val="accent2"/>
                          </a:solidFill>
                        </a:rPr>
                        <a:t>for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cs-CZ" b="1" dirty="0" err="1">
                          <a:solidFill>
                            <a:schemeClr val="accent2"/>
                          </a:solidFill>
                        </a:rPr>
                        <a:t>gas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cs-CZ" b="1" dirty="0" err="1">
                          <a:solidFill>
                            <a:schemeClr val="accent2"/>
                          </a:solidFill>
                        </a:rPr>
                        <a:t>industry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</a:rPr>
                        <a:t>(ČSN, TPG) 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</a:rPr>
                        <a:t>not </a:t>
                      </a:r>
                      <a:r>
                        <a:rPr lang="cs-CZ" b="1" dirty="0" err="1">
                          <a:solidFill>
                            <a:schemeClr val="accent2"/>
                          </a:solidFill>
                        </a:rPr>
                        <a:t>yet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cs-CZ" b="1" dirty="0" err="1">
                          <a:solidFill>
                            <a:schemeClr val="accent2"/>
                          </a:solidFill>
                        </a:rPr>
                        <a:t>solving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</a:rPr>
                        <a:t> H2 </a:t>
                      </a:r>
                      <a:r>
                        <a:rPr lang="cs-CZ" b="1" dirty="0" err="1">
                          <a:solidFill>
                            <a:schemeClr val="accent2"/>
                          </a:solidFill>
                        </a:rPr>
                        <a:t>applications</a:t>
                      </a:r>
                      <a:endParaRPr lang="cs-CZ" b="1" dirty="0">
                        <a:solidFill>
                          <a:schemeClr val="accent2"/>
                        </a:solidFill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b="1" dirty="0">
                          <a:solidFill>
                            <a:schemeClr val="accent2"/>
                          </a:solidFill>
                        </a:rPr>
                        <a:t>International </a:t>
                      </a:r>
                      <a:r>
                        <a:rPr lang="cs-CZ" b="1" dirty="0" err="1">
                          <a:solidFill>
                            <a:schemeClr val="accent2"/>
                          </a:solidFill>
                        </a:rPr>
                        <a:t>standards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cs-CZ" b="1" dirty="0" err="1">
                          <a:solidFill>
                            <a:schemeClr val="accent2"/>
                          </a:solidFill>
                        </a:rPr>
                        <a:t>exists</a:t>
                      </a:r>
                      <a:r>
                        <a:rPr lang="cs-CZ" b="1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cs-CZ" dirty="0">
                          <a:solidFill>
                            <a:schemeClr val="accent2"/>
                          </a:solidFill>
                        </a:rPr>
                        <a:t>(API, EIGA, ASME, DVGW)</a:t>
                      </a:r>
                    </a:p>
                  </a:txBody>
                  <a:tcPr marT="10800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cs-CZ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516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83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svislý text 6">
            <a:extLst>
              <a:ext uri="{FF2B5EF4-FFF2-40B4-BE49-F238E27FC236}">
                <a16:creationId xmlns:a16="http://schemas.microsoft.com/office/drawing/2014/main" id="{E36EFDC0-0D65-49D1-AD58-CC8C5BACBAFD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cs typeface="RWE Sans"/>
              </a:rPr>
              <a:t>Tests</a:t>
            </a:r>
            <a:r>
              <a:rPr lang="cs-CZ" dirty="0">
                <a:cs typeface="RWE Sans"/>
              </a:rPr>
              <a:t> to </a:t>
            </a:r>
            <a:r>
              <a:rPr lang="cs-CZ" dirty="0" err="1">
                <a:cs typeface="RWE Sans"/>
              </a:rPr>
              <a:t>verify</a:t>
            </a:r>
            <a:r>
              <a:rPr lang="cs-CZ" dirty="0">
                <a:cs typeface="RWE Sans"/>
              </a:rPr>
              <a:t> </a:t>
            </a:r>
            <a:r>
              <a:rPr lang="cs-CZ" dirty="0" err="1">
                <a:cs typeface="RWE Sans"/>
              </a:rPr>
              <a:t>predictions</a:t>
            </a:r>
            <a:r>
              <a:rPr lang="cs-CZ" dirty="0">
                <a:cs typeface="RWE Sans"/>
              </a:rPr>
              <a:t> and </a:t>
            </a:r>
            <a:r>
              <a:rPr lang="cs-CZ" dirty="0" err="1">
                <a:cs typeface="RWE Sans"/>
              </a:rPr>
              <a:t>literature</a:t>
            </a:r>
            <a:r>
              <a:rPr lang="cs-CZ" dirty="0">
                <a:cs typeface="RWE Sans"/>
              </a:rPr>
              <a:t> </a:t>
            </a:r>
            <a:r>
              <a:rPr lang="cs-CZ" dirty="0" err="1">
                <a:cs typeface="RWE Sans"/>
              </a:rPr>
              <a:t>research</a:t>
            </a:r>
            <a:r>
              <a:rPr lang="cs-CZ" dirty="0">
                <a:cs typeface="RWE Sans"/>
              </a:rPr>
              <a:t> </a:t>
            </a:r>
            <a:r>
              <a:rPr lang="cs-CZ" dirty="0" err="1">
                <a:cs typeface="RWE Sans"/>
              </a:rPr>
              <a:t>results</a:t>
            </a:r>
            <a:r>
              <a:rPr lang="cs-CZ" dirty="0">
                <a:cs typeface="RWE Sans"/>
              </a:rPr>
              <a:t> are </a:t>
            </a:r>
            <a:r>
              <a:rPr lang="cs-CZ" dirty="0" err="1">
                <a:cs typeface="RWE Sans"/>
              </a:rPr>
              <a:t>being</a:t>
            </a:r>
            <a:r>
              <a:rPr lang="cs-CZ" dirty="0">
                <a:cs typeface="RWE Sans"/>
              </a:rPr>
              <a:t> </a:t>
            </a:r>
            <a:r>
              <a:rPr lang="cs-CZ" dirty="0" err="1">
                <a:cs typeface="RWE Sans"/>
              </a:rPr>
              <a:t>performed</a:t>
            </a:r>
            <a:endParaRPr lang="cs-CZ" dirty="0">
              <a:cs typeface="RWE Sans"/>
            </a:endParaRPr>
          </a:p>
        </p:txBody>
      </p:sp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939CAFB8-BAFD-435D-8ED5-B5991371717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63999" y="4864142"/>
            <a:ext cx="504000" cy="108000"/>
          </a:xfrm>
        </p:spPr>
        <p:txBody>
          <a:bodyPr/>
          <a:lstStyle/>
          <a:p>
            <a:fld id="{814D33A8-B3C4-4669-950A-C0A719D0758C}" type="datetime1">
              <a:rPr lang="cs-CZ" smtClean="0"/>
              <a:t>07.06.2023</a:t>
            </a:fld>
            <a:endParaRPr lang="en-GB"/>
          </a:p>
        </p:txBody>
      </p:sp>
      <p:sp>
        <p:nvSpPr>
          <p:cNvPr id="9" name="Zástupný symbol pro číslo snímku 1">
            <a:extLst>
              <a:ext uri="{FF2B5EF4-FFF2-40B4-BE49-F238E27FC236}">
                <a16:creationId xmlns:a16="http://schemas.microsoft.com/office/drawing/2014/main" id="{1D9B247F-6408-4996-A04C-86ADB0BDD6A8}"/>
              </a:ext>
            </a:extLst>
          </p:cNvPr>
          <p:cNvSpPr txBox="1">
            <a:spLocks/>
          </p:cNvSpPr>
          <p:nvPr/>
        </p:nvSpPr>
        <p:spPr>
          <a:xfrm>
            <a:off x="8098164" y="4864142"/>
            <a:ext cx="504000" cy="108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defPPr>
              <a:defRPr lang="de-DE"/>
            </a:defPPr>
            <a:lvl1pPr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spc="0" baseline="0">
                <a:solidFill>
                  <a:schemeClr val="accent2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9pPr>
          </a:lstStyle>
          <a:p>
            <a:r>
              <a:rPr lang="cs-CZ"/>
              <a:t>Stránka</a:t>
            </a:r>
            <a:r>
              <a:rPr lang="en-GB"/>
              <a:t> </a:t>
            </a:r>
            <a:fld id="{677F1DB9-6BD1-4662-AD32-A5C07CCC53B6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6" name="Tabulka 2">
            <a:extLst>
              <a:ext uri="{FF2B5EF4-FFF2-40B4-BE49-F238E27FC236}">
                <a16:creationId xmlns:a16="http://schemas.microsoft.com/office/drawing/2014/main" id="{57130E60-672E-45F1-B688-E02B9D4C3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137410"/>
              </p:ext>
            </p:extLst>
          </p:nvPr>
        </p:nvGraphicFramePr>
        <p:xfrm>
          <a:off x="363984" y="1145216"/>
          <a:ext cx="8600016" cy="32923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68720">
                  <a:extLst>
                    <a:ext uri="{9D8B030D-6E8A-4147-A177-3AD203B41FA5}">
                      <a16:colId xmlns:a16="http://schemas.microsoft.com/office/drawing/2014/main" val="4294102818"/>
                    </a:ext>
                  </a:extLst>
                </a:gridCol>
                <a:gridCol w="1138537">
                  <a:extLst>
                    <a:ext uri="{9D8B030D-6E8A-4147-A177-3AD203B41FA5}">
                      <a16:colId xmlns:a16="http://schemas.microsoft.com/office/drawing/2014/main" val="3108512292"/>
                    </a:ext>
                  </a:extLst>
                </a:gridCol>
                <a:gridCol w="2570469">
                  <a:extLst>
                    <a:ext uri="{9D8B030D-6E8A-4147-A177-3AD203B41FA5}">
                      <a16:colId xmlns:a16="http://schemas.microsoft.com/office/drawing/2014/main" val="1405356412"/>
                    </a:ext>
                  </a:extLst>
                </a:gridCol>
                <a:gridCol w="2249504">
                  <a:extLst>
                    <a:ext uri="{9D8B030D-6E8A-4147-A177-3AD203B41FA5}">
                      <a16:colId xmlns:a16="http://schemas.microsoft.com/office/drawing/2014/main" val="4197662508"/>
                    </a:ext>
                  </a:extLst>
                </a:gridCol>
                <a:gridCol w="1772786">
                  <a:extLst>
                    <a:ext uri="{9D8B030D-6E8A-4147-A177-3AD203B41FA5}">
                      <a16:colId xmlns:a16="http://schemas.microsoft.com/office/drawing/2014/main" val="787871823"/>
                    </a:ext>
                  </a:extLst>
                </a:gridCol>
              </a:tblGrid>
              <a:tr h="27648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900" b="0"/>
                        <a:t>Area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900" b="0" dirty="0" err="1"/>
                        <a:t>Item</a:t>
                      </a:r>
                      <a:endParaRPr lang="cs-CZ" sz="900" b="0" dirty="0"/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 err="1"/>
                        <a:t>Objectives</a:t>
                      </a:r>
                      <a:endParaRPr lang="cs-CZ" sz="900" b="0" dirty="0"/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err="1"/>
                        <a:t>Goals</a:t>
                      </a:r>
                      <a:endParaRPr lang="cs-CZ" sz="900" b="0"/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/>
                        <a:t>Status</a:t>
                      </a:r>
                      <a:endParaRPr lang="cs-CZ" sz="900" b="0"/>
                    </a:p>
                  </a:txBody>
                  <a:tcPr marL="45720" marR="45720" marT="18000" marB="18000" anchor="ctr"/>
                </a:tc>
                <a:extLst>
                  <a:ext uri="{0D108BD9-81ED-4DB2-BD59-A6C34878D82A}">
                    <a16:rowId xmlns:a16="http://schemas.microsoft.com/office/drawing/2014/main" val="3769985174"/>
                  </a:ext>
                </a:extLst>
              </a:tr>
              <a:tr h="54009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000" b="0" dirty="0" err="1"/>
                        <a:t>Surface</a:t>
                      </a:r>
                      <a:r>
                        <a:rPr lang="cs-CZ" sz="1000" b="0" dirty="0"/>
                        <a:t> technology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000" b="0" dirty="0" err="1"/>
                        <a:t>Material</a:t>
                      </a:r>
                      <a:r>
                        <a:rPr lang="cs-CZ" sz="1000" b="0" dirty="0"/>
                        <a:t> testing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/>
                        <a:t>To </a:t>
                      </a:r>
                      <a:r>
                        <a:rPr lang="cs-CZ" sz="900" b="1" dirty="0"/>
                        <a:t>test </a:t>
                      </a:r>
                      <a:r>
                        <a:rPr lang="cs-CZ" sz="900" b="1" dirty="0" err="1"/>
                        <a:t>selected</a:t>
                      </a:r>
                      <a:r>
                        <a:rPr lang="cs-CZ" sz="900" b="1" dirty="0"/>
                        <a:t> </a:t>
                      </a:r>
                      <a:r>
                        <a:rPr lang="cs-CZ" sz="900" b="1" dirty="0" err="1"/>
                        <a:t>suspicious</a:t>
                      </a:r>
                      <a:r>
                        <a:rPr lang="cs-CZ" sz="900" b="1" dirty="0"/>
                        <a:t> </a:t>
                      </a:r>
                      <a:r>
                        <a:rPr lang="cs-CZ" sz="900" b="1" dirty="0" err="1"/>
                        <a:t>steel</a:t>
                      </a:r>
                      <a:r>
                        <a:rPr lang="cs-CZ" sz="900" b="1" dirty="0"/>
                        <a:t> </a:t>
                      </a:r>
                      <a:r>
                        <a:rPr lang="cs-CZ" sz="900" b="1" dirty="0" err="1"/>
                        <a:t>materials</a:t>
                      </a:r>
                      <a:r>
                        <a:rPr lang="cs-CZ" sz="900" b="1" dirty="0"/>
                        <a:t> </a:t>
                      </a:r>
                      <a:r>
                        <a:rPr lang="cs-CZ" sz="900" b="0" dirty="0" err="1"/>
                        <a:t>for</a:t>
                      </a:r>
                      <a:r>
                        <a:rPr lang="cs-CZ" sz="900" b="0" dirty="0"/>
                        <a:t> H2 </a:t>
                      </a:r>
                      <a:r>
                        <a:rPr lang="cs-CZ" sz="900" b="0" dirty="0" err="1"/>
                        <a:t>embrittlement</a:t>
                      </a:r>
                      <a:r>
                        <a:rPr lang="cs-CZ" sz="900" b="0" dirty="0"/>
                        <a:t> in </a:t>
                      </a:r>
                      <a:r>
                        <a:rPr lang="cs-CZ" sz="900" b="0" dirty="0" err="1"/>
                        <a:t>cooperation</a:t>
                      </a:r>
                      <a:r>
                        <a:rPr lang="cs-CZ" sz="900" b="0" dirty="0"/>
                        <a:t> w. Chemical Institute in Prague and Academy of Science – </a:t>
                      </a:r>
                      <a:r>
                        <a:rPr lang="cs-CZ" sz="900" b="0" dirty="0" err="1"/>
                        <a:t>laboratory</a:t>
                      </a:r>
                      <a:r>
                        <a:rPr lang="cs-CZ" sz="900" b="0" dirty="0"/>
                        <a:t> and long-</a:t>
                      </a:r>
                      <a:r>
                        <a:rPr lang="cs-CZ" sz="900" b="0" dirty="0" err="1"/>
                        <a:t>time</a:t>
                      </a:r>
                      <a:r>
                        <a:rPr lang="cs-CZ" sz="900" b="0" dirty="0"/>
                        <a:t> </a:t>
                      </a:r>
                      <a:r>
                        <a:rPr lang="cs-CZ" sz="900" b="0" dirty="0" err="1"/>
                        <a:t>autoclave</a:t>
                      </a:r>
                      <a:r>
                        <a:rPr lang="cs-CZ" sz="900" b="0" dirty="0"/>
                        <a:t> testing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dirty="0" err="1"/>
                        <a:t>Verify</a:t>
                      </a:r>
                      <a:r>
                        <a:rPr lang="cs-CZ" sz="900" b="1" dirty="0"/>
                        <a:t> </a:t>
                      </a:r>
                      <a:r>
                        <a:rPr lang="cs-CZ" sz="900" b="1" dirty="0" err="1"/>
                        <a:t>selected</a:t>
                      </a:r>
                      <a:r>
                        <a:rPr lang="cs-CZ" sz="900" b="1" dirty="0"/>
                        <a:t> </a:t>
                      </a:r>
                      <a:r>
                        <a:rPr lang="cs-CZ" sz="900" b="1" dirty="0" err="1"/>
                        <a:t>steel</a:t>
                      </a:r>
                      <a:r>
                        <a:rPr lang="cs-CZ" sz="900" b="1" dirty="0"/>
                        <a:t> </a:t>
                      </a:r>
                      <a:r>
                        <a:rPr lang="cs-CZ" sz="900" b="1" dirty="0" err="1"/>
                        <a:t>materials</a:t>
                      </a:r>
                      <a:r>
                        <a:rPr lang="cs-CZ" sz="900" b="1" dirty="0"/>
                        <a:t> </a:t>
                      </a:r>
                      <a:r>
                        <a:rPr lang="cs-CZ" sz="900" b="0" dirty="0"/>
                        <a:t>and </a:t>
                      </a:r>
                      <a:r>
                        <a:rPr lang="cs-CZ" sz="900" b="1" dirty="0" err="1"/>
                        <a:t>propose</a:t>
                      </a:r>
                      <a:r>
                        <a:rPr lang="cs-CZ" sz="900" b="1" dirty="0"/>
                        <a:t> </a:t>
                      </a:r>
                      <a:r>
                        <a:rPr lang="cs-CZ" sz="900" b="1" dirty="0" err="1"/>
                        <a:t>measures</a:t>
                      </a:r>
                      <a:r>
                        <a:rPr lang="cs-CZ" sz="900" b="1" dirty="0"/>
                        <a:t> </a:t>
                      </a:r>
                      <a:r>
                        <a:rPr lang="cs-CZ" sz="900" b="0" dirty="0"/>
                        <a:t>(</a:t>
                      </a:r>
                      <a:r>
                        <a:rPr lang="cs-CZ" sz="900" b="0" dirty="0" err="1"/>
                        <a:t>lifetime</a:t>
                      </a:r>
                      <a:r>
                        <a:rPr lang="cs-CZ" sz="900" b="0" dirty="0"/>
                        <a:t>, </a:t>
                      </a:r>
                      <a:r>
                        <a:rPr lang="cs-CZ" sz="900" b="0" dirty="0" err="1"/>
                        <a:t>conditions</a:t>
                      </a:r>
                      <a:r>
                        <a:rPr lang="cs-CZ" sz="900" b="0" dirty="0"/>
                        <a:t>)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/>
                        <a:t>On-</a:t>
                      </a:r>
                      <a:r>
                        <a:rPr lang="cs-CZ" sz="900" b="0" dirty="0" err="1"/>
                        <a:t>going</a:t>
                      </a:r>
                      <a:endParaRPr lang="cs-CZ" sz="900" b="0" dirty="0"/>
                    </a:p>
                  </a:txBody>
                  <a:tcPr marL="45720" marR="45720" marT="18000" marB="18000" anchor="ctr"/>
                </a:tc>
                <a:extLst>
                  <a:ext uri="{0D108BD9-81ED-4DB2-BD59-A6C34878D82A}">
                    <a16:rowId xmlns:a16="http://schemas.microsoft.com/office/drawing/2014/main" val="1834595299"/>
                  </a:ext>
                </a:extLst>
              </a:tr>
              <a:tr h="54009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000" b="0" dirty="0" err="1"/>
                        <a:t>Surface</a:t>
                      </a:r>
                      <a:r>
                        <a:rPr lang="cs-CZ" sz="1000" b="0" dirty="0"/>
                        <a:t> technology</a:t>
                      </a:r>
                    </a:p>
                  </a:txBody>
                  <a:tcPr marL="45720" marR="45720" marT="180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000" b="0" dirty="0" err="1"/>
                        <a:t>Gasket</a:t>
                      </a:r>
                      <a:r>
                        <a:rPr lang="cs-CZ" sz="1000" b="0" dirty="0"/>
                        <a:t> testing</a:t>
                      </a:r>
                    </a:p>
                  </a:txBody>
                  <a:tcPr marL="45720" marR="45720" marT="180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/>
                        <a:t>To </a:t>
                      </a:r>
                      <a:r>
                        <a:rPr lang="cs-CZ" sz="900" b="0" dirty="0" err="1"/>
                        <a:t>conduct</a:t>
                      </a:r>
                      <a:r>
                        <a:rPr lang="cs-CZ" sz="900" b="0" dirty="0"/>
                        <a:t> </a:t>
                      </a:r>
                      <a:r>
                        <a:rPr lang="cs-CZ" sz="900" b="1" dirty="0" err="1"/>
                        <a:t>tests</a:t>
                      </a:r>
                      <a:r>
                        <a:rPr lang="cs-CZ" sz="900" b="1" dirty="0"/>
                        <a:t> of </a:t>
                      </a:r>
                      <a:r>
                        <a:rPr lang="cs-CZ" sz="900" b="1" dirty="0" err="1"/>
                        <a:t>gakets</a:t>
                      </a:r>
                      <a:r>
                        <a:rPr lang="cs-CZ" sz="900" b="1" dirty="0"/>
                        <a:t> in </a:t>
                      </a:r>
                      <a:r>
                        <a:rPr lang="cs-CZ" sz="900" b="1" dirty="0" err="1"/>
                        <a:t>laboratory</a:t>
                      </a:r>
                      <a:r>
                        <a:rPr lang="cs-CZ" sz="900" b="1" dirty="0"/>
                        <a:t> </a:t>
                      </a:r>
                      <a:r>
                        <a:rPr lang="cs-CZ" sz="900" b="1" dirty="0" err="1"/>
                        <a:t>conditions</a:t>
                      </a:r>
                      <a:r>
                        <a:rPr lang="cs-CZ" sz="900" b="0" dirty="0"/>
                        <a:t> w. Chemical institute in Prague</a:t>
                      </a:r>
                    </a:p>
                  </a:txBody>
                  <a:tcPr marL="45720" marR="45720" marT="180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 err="1"/>
                        <a:t>Observe</a:t>
                      </a:r>
                      <a:r>
                        <a:rPr lang="cs-CZ" sz="900" b="0" dirty="0"/>
                        <a:t> </a:t>
                      </a:r>
                      <a:r>
                        <a:rPr lang="cs-CZ" sz="900" b="1" dirty="0" err="1"/>
                        <a:t>tightness</a:t>
                      </a:r>
                      <a:r>
                        <a:rPr lang="cs-CZ" sz="900" b="0" dirty="0"/>
                        <a:t> </a:t>
                      </a:r>
                      <a:r>
                        <a:rPr lang="cs-CZ" sz="900" b="1" dirty="0"/>
                        <a:t>of</a:t>
                      </a:r>
                      <a:r>
                        <a:rPr lang="cs-CZ" sz="900" b="0" dirty="0"/>
                        <a:t> </a:t>
                      </a:r>
                      <a:r>
                        <a:rPr lang="cs-CZ" sz="900" b="0" dirty="0" err="1"/>
                        <a:t>commonly</a:t>
                      </a:r>
                      <a:r>
                        <a:rPr lang="cs-CZ" sz="900" b="0" dirty="0"/>
                        <a:t> </a:t>
                      </a:r>
                      <a:r>
                        <a:rPr lang="cs-CZ" sz="900" b="0" dirty="0" err="1"/>
                        <a:t>used</a:t>
                      </a:r>
                      <a:r>
                        <a:rPr lang="cs-CZ" sz="900" b="0" dirty="0"/>
                        <a:t> </a:t>
                      </a:r>
                      <a:r>
                        <a:rPr lang="cs-CZ" sz="900" b="1" dirty="0" err="1"/>
                        <a:t>gaskets</a:t>
                      </a:r>
                      <a:r>
                        <a:rPr lang="cs-CZ" sz="900" b="0" dirty="0"/>
                        <a:t> </a:t>
                      </a:r>
                      <a:r>
                        <a:rPr lang="cs-CZ" sz="900" b="0" dirty="0" err="1"/>
                        <a:t>for</a:t>
                      </a:r>
                      <a:r>
                        <a:rPr lang="cs-CZ" sz="900" b="0" dirty="0"/>
                        <a:t> </a:t>
                      </a:r>
                      <a:r>
                        <a:rPr lang="cs-CZ" sz="900" b="0" dirty="0" err="1"/>
                        <a:t>mixture</a:t>
                      </a:r>
                      <a:r>
                        <a:rPr lang="cs-CZ" sz="900" b="0" dirty="0"/>
                        <a:t> of NG+H2</a:t>
                      </a:r>
                    </a:p>
                  </a:txBody>
                  <a:tcPr marL="45720" marR="45720" marT="180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 err="1"/>
                        <a:t>Finished</a:t>
                      </a:r>
                      <a:endParaRPr lang="cs-CZ" sz="900" b="0" dirty="0"/>
                    </a:p>
                  </a:txBody>
                  <a:tcPr marL="45720" marR="45720" marT="180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714616"/>
                  </a:ext>
                </a:extLst>
              </a:tr>
              <a:tr h="54009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000" b="0" dirty="0" err="1"/>
                        <a:t>Reservoir</a:t>
                      </a:r>
                      <a:endParaRPr lang="cs-CZ" sz="1000" b="0" dirty="0"/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000" b="0" dirty="0" err="1"/>
                        <a:t>Field</a:t>
                      </a:r>
                      <a:r>
                        <a:rPr lang="cs-CZ" sz="1000" b="0" dirty="0"/>
                        <a:t> test </a:t>
                      </a:r>
                      <a:r>
                        <a:rPr lang="cs-CZ" sz="1000" b="0" dirty="0" err="1"/>
                        <a:t>at</a:t>
                      </a:r>
                      <a:r>
                        <a:rPr lang="cs-CZ" sz="1000" b="0" dirty="0"/>
                        <a:t> Dunajovice </a:t>
                      </a:r>
                      <a:r>
                        <a:rPr lang="cs-CZ" sz="1000" b="0" dirty="0" err="1"/>
                        <a:t>well</a:t>
                      </a:r>
                      <a:endParaRPr lang="cs-CZ" sz="1000" b="0" dirty="0"/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/>
                        <a:t>To </a:t>
                      </a:r>
                      <a:r>
                        <a:rPr lang="cs-CZ" sz="900" b="0" dirty="0" err="1"/>
                        <a:t>conduct</a:t>
                      </a:r>
                      <a:r>
                        <a:rPr lang="cs-CZ" sz="900" b="0" dirty="0"/>
                        <a:t> </a:t>
                      </a:r>
                      <a:r>
                        <a:rPr lang="cs-CZ" sz="900" b="1" dirty="0" err="1"/>
                        <a:t>real</a:t>
                      </a:r>
                      <a:r>
                        <a:rPr lang="cs-CZ" sz="900" b="1" dirty="0"/>
                        <a:t> test on Dunajovice </a:t>
                      </a:r>
                      <a:r>
                        <a:rPr lang="cs-CZ" sz="900" b="0" dirty="0"/>
                        <a:t>so far </a:t>
                      </a:r>
                      <a:r>
                        <a:rPr lang="cs-CZ" sz="900" b="0" dirty="0" err="1"/>
                        <a:t>unused</a:t>
                      </a:r>
                      <a:r>
                        <a:rPr lang="cs-CZ" sz="900" b="0" dirty="0"/>
                        <a:t> </a:t>
                      </a:r>
                      <a:r>
                        <a:rPr lang="cs-CZ" sz="900" b="0" dirty="0" err="1"/>
                        <a:t>lentil</a:t>
                      </a:r>
                      <a:r>
                        <a:rPr lang="cs-CZ" sz="900" b="0" dirty="0"/>
                        <a:t> (</a:t>
                      </a:r>
                      <a:r>
                        <a:rPr lang="cs-CZ" sz="900" b="0" dirty="0" err="1"/>
                        <a:t>now</a:t>
                      </a:r>
                      <a:r>
                        <a:rPr lang="cs-CZ" sz="900" b="0" dirty="0"/>
                        <a:t> </a:t>
                      </a:r>
                      <a:r>
                        <a:rPr lang="cs-CZ" sz="900" b="0" dirty="0" err="1"/>
                        <a:t>floaded</a:t>
                      </a:r>
                      <a:r>
                        <a:rPr lang="cs-CZ" sz="900" b="0" dirty="0"/>
                        <a:t>). </a:t>
                      </a:r>
                      <a:r>
                        <a:rPr lang="cs-CZ" sz="900" b="0" dirty="0" err="1"/>
                        <a:t>Pre-project</a:t>
                      </a:r>
                      <a:r>
                        <a:rPr lang="cs-CZ" sz="900" b="0" dirty="0"/>
                        <a:t>: </a:t>
                      </a:r>
                      <a:r>
                        <a:rPr lang="cs-CZ" sz="900" b="1" dirty="0"/>
                        <a:t>N2 test</a:t>
                      </a:r>
                      <a:r>
                        <a:rPr lang="cs-CZ" sz="900" b="0" dirty="0"/>
                        <a:t>; </a:t>
                      </a:r>
                      <a:r>
                        <a:rPr lang="cs-CZ" sz="900" b="0" dirty="0" err="1"/>
                        <a:t>then</a:t>
                      </a:r>
                      <a:r>
                        <a:rPr lang="cs-CZ" sz="900" b="0" dirty="0"/>
                        <a:t> </a:t>
                      </a:r>
                      <a:r>
                        <a:rPr lang="cs-CZ" sz="900" b="1" dirty="0" err="1"/>
                        <a:t>inject</a:t>
                      </a:r>
                      <a:r>
                        <a:rPr lang="cs-CZ" sz="900" b="1" dirty="0"/>
                        <a:t> and </a:t>
                      </a:r>
                      <a:r>
                        <a:rPr lang="cs-CZ" sz="900" b="1" dirty="0" err="1"/>
                        <a:t>cycle</a:t>
                      </a:r>
                      <a:r>
                        <a:rPr lang="cs-CZ" sz="900" b="1" dirty="0"/>
                        <a:t> </a:t>
                      </a:r>
                      <a:r>
                        <a:rPr lang="cs-CZ" sz="900" b="1" dirty="0" err="1"/>
                        <a:t>mixture</a:t>
                      </a:r>
                      <a:r>
                        <a:rPr lang="cs-CZ" sz="900" b="1" dirty="0"/>
                        <a:t> NG+H2 (5-15%)</a:t>
                      </a:r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err="1"/>
                        <a:t>Observe</a:t>
                      </a:r>
                      <a:r>
                        <a:rPr lang="cs-CZ" sz="900" b="0"/>
                        <a:t> </a:t>
                      </a:r>
                      <a:r>
                        <a:rPr lang="cs-CZ" sz="900" b="1" err="1"/>
                        <a:t>behaviour</a:t>
                      </a:r>
                      <a:r>
                        <a:rPr lang="cs-CZ" sz="900" b="0"/>
                        <a:t> of </a:t>
                      </a:r>
                      <a:r>
                        <a:rPr lang="cs-CZ" sz="900" b="0" err="1"/>
                        <a:t>mixture</a:t>
                      </a:r>
                      <a:r>
                        <a:rPr lang="cs-CZ" sz="900" b="0"/>
                        <a:t> </a:t>
                      </a:r>
                      <a:r>
                        <a:rPr lang="cs-CZ" sz="900" b="1"/>
                        <a:t>NG+H2 in </a:t>
                      </a:r>
                      <a:r>
                        <a:rPr lang="cs-CZ" sz="900" b="1" err="1"/>
                        <a:t>real</a:t>
                      </a:r>
                      <a:r>
                        <a:rPr lang="cs-CZ" sz="900" b="1"/>
                        <a:t> </a:t>
                      </a:r>
                      <a:r>
                        <a:rPr lang="cs-CZ" sz="900" b="1" err="1"/>
                        <a:t>conditions</a:t>
                      </a:r>
                      <a:r>
                        <a:rPr lang="cs-CZ" sz="900" b="0"/>
                        <a:t> – </a:t>
                      </a:r>
                      <a:r>
                        <a:rPr lang="cs-CZ" sz="900" b="0" err="1"/>
                        <a:t>tightness</a:t>
                      </a:r>
                      <a:r>
                        <a:rPr lang="cs-CZ" sz="900" b="0"/>
                        <a:t>, </a:t>
                      </a:r>
                      <a:r>
                        <a:rPr lang="cs-CZ" sz="900" b="0" err="1"/>
                        <a:t>microbiological</a:t>
                      </a:r>
                      <a:r>
                        <a:rPr lang="cs-CZ" sz="900" b="0"/>
                        <a:t> </a:t>
                      </a:r>
                      <a:r>
                        <a:rPr lang="cs-CZ" sz="900" b="0" err="1"/>
                        <a:t>methanation</a:t>
                      </a:r>
                      <a:r>
                        <a:rPr lang="cs-CZ" sz="900" b="0"/>
                        <a:t>, influence on </a:t>
                      </a:r>
                      <a:r>
                        <a:rPr lang="cs-CZ" sz="900" b="0" err="1"/>
                        <a:t>well</a:t>
                      </a:r>
                      <a:r>
                        <a:rPr lang="cs-CZ" sz="900" b="0"/>
                        <a:t> </a:t>
                      </a:r>
                      <a:r>
                        <a:rPr lang="cs-CZ" sz="900" b="0" err="1"/>
                        <a:t>completion</a:t>
                      </a:r>
                      <a:endParaRPr lang="cs-CZ" sz="900" b="0"/>
                    </a:p>
                  </a:txBody>
                  <a:tcPr marL="45720" marR="4572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/>
                        <a:t>On-</a:t>
                      </a:r>
                      <a:r>
                        <a:rPr lang="cs-CZ" sz="900" b="0" dirty="0" err="1"/>
                        <a:t>going</a:t>
                      </a:r>
                      <a:r>
                        <a:rPr lang="cs-CZ" sz="900" b="0"/>
                        <a:t> (on NG)</a:t>
                      </a:r>
                      <a:endParaRPr lang="cs-CZ" sz="900" b="0" dirty="0"/>
                    </a:p>
                  </a:txBody>
                  <a:tcPr marL="45720" marR="45720" marT="18000" marB="18000" anchor="ctr"/>
                </a:tc>
                <a:extLst>
                  <a:ext uri="{0D108BD9-81ED-4DB2-BD59-A6C34878D82A}">
                    <a16:rowId xmlns:a16="http://schemas.microsoft.com/office/drawing/2014/main" val="3670607220"/>
                  </a:ext>
                </a:extLst>
              </a:tr>
              <a:tr h="54009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000" b="0" dirty="0" err="1">
                          <a:solidFill>
                            <a:schemeClr val="tx1"/>
                          </a:solidFill>
                        </a:rPr>
                        <a:t>Reservoir</a:t>
                      </a:r>
                      <a:endParaRPr lang="cs-CZ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0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000" b="0" dirty="0" err="1">
                          <a:solidFill>
                            <a:schemeClr val="tx1"/>
                          </a:solidFill>
                        </a:rPr>
                        <a:t>Reservoir</a:t>
                      </a:r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 and H</a:t>
                      </a:r>
                      <a:r>
                        <a:rPr lang="cs-CZ" sz="1000" b="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000" b="0" dirty="0" err="1">
                          <a:solidFill>
                            <a:schemeClr val="tx1"/>
                          </a:solidFill>
                        </a:rPr>
                        <a:t>geochemical</a:t>
                      </a:r>
                      <a:r>
                        <a:rPr lang="cs-CZ" sz="1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000" b="0" dirty="0" err="1">
                          <a:solidFill>
                            <a:schemeClr val="tx1"/>
                          </a:solidFill>
                        </a:rPr>
                        <a:t>interactions</a:t>
                      </a:r>
                      <a:endParaRPr lang="cs-CZ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0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/>
                        <a:t>To </a:t>
                      </a:r>
                      <a:r>
                        <a:rPr lang="cs-CZ" sz="900" b="1" dirty="0" err="1"/>
                        <a:t>describe</a:t>
                      </a:r>
                      <a:r>
                        <a:rPr lang="cs-CZ" sz="900" b="0" dirty="0"/>
                        <a:t> </a:t>
                      </a:r>
                      <a:r>
                        <a:rPr lang="cs-CZ" sz="900" b="1" dirty="0" err="1"/>
                        <a:t>geochemical</a:t>
                      </a:r>
                      <a:r>
                        <a:rPr lang="cs-CZ" sz="900" b="1" dirty="0"/>
                        <a:t> </a:t>
                      </a:r>
                      <a:r>
                        <a:rPr lang="cs-CZ" sz="900" b="1" dirty="0" err="1"/>
                        <a:t>interactions</a:t>
                      </a:r>
                      <a:r>
                        <a:rPr lang="cs-CZ" sz="900" b="1" dirty="0"/>
                        <a:t> </a:t>
                      </a:r>
                      <a:r>
                        <a:rPr lang="cs-CZ" sz="900" b="0" dirty="0"/>
                        <a:t> </a:t>
                      </a:r>
                      <a:r>
                        <a:rPr lang="cs-CZ" sz="900" b="0" dirty="0" err="1"/>
                        <a:t>based</a:t>
                      </a:r>
                      <a:r>
                        <a:rPr lang="cs-CZ" sz="900" b="0" dirty="0"/>
                        <a:t> on </a:t>
                      </a:r>
                      <a:r>
                        <a:rPr lang="cs-CZ" sz="900" b="0" dirty="0" err="1"/>
                        <a:t>laboratory</a:t>
                      </a:r>
                      <a:r>
                        <a:rPr lang="cs-CZ" sz="900" b="0" dirty="0"/>
                        <a:t> </a:t>
                      </a:r>
                      <a:r>
                        <a:rPr lang="cs-CZ" sz="900" b="0" dirty="0" err="1"/>
                        <a:t>experiments</a:t>
                      </a:r>
                      <a:r>
                        <a:rPr lang="cs-CZ" sz="900" b="0" dirty="0"/>
                        <a:t> and </a:t>
                      </a:r>
                      <a:r>
                        <a:rPr lang="cs-CZ" sz="900" b="0" dirty="0" err="1"/>
                        <a:t>geochemical</a:t>
                      </a:r>
                      <a:r>
                        <a:rPr lang="cs-CZ" sz="900" b="0" dirty="0"/>
                        <a:t> modeling</a:t>
                      </a:r>
                    </a:p>
                  </a:txBody>
                  <a:tcPr marL="45720" marR="45720" marT="180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900" b="0" i="0" u="none" strike="noStrike" noProof="0" dirty="0">
                          <a:latin typeface="RWE Sans"/>
                        </a:rPr>
                        <a:t>To </a:t>
                      </a:r>
                      <a:r>
                        <a:rPr lang="cs-CZ" sz="900" b="1" i="0" u="none" strike="noStrike" noProof="0" dirty="0" err="1">
                          <a:latin typeface="RWE Sans"/>
                        </a:rPr>
                        <a:t>quantify</a:t>
                      </a:r>
                      <a:r>
                        <a:rPr lang="cs-CZ" sz="900" b="1" i="0" u="none" strike="noStrike" noProof="0" dirty="0">
                          <a:latin typeface="RWE Sans"/>
                        </a:rPr>
                        <a:t> H</a:t>
                      </a:r>
                      <a:r>
                        <a:rPr lang="cs-CZ" sz="900" b="1" i="0" u="none" strike="noStrike" baseline="-25000" noProof="0" dirty="0">
                          <a:latin typeface="RWE Sans"/>
                        </a:rPr>
                        <a:t>2</a:t>
                      </a:r>
                      <a:r>
                        <a:rPr lang="cs-CZ" sz="900" b="1" i="0" u="none" strike="noStrike" noProof="0" dirty="0">
                          <a:latin typeface="RWE Sans"/>
                        </a:rPr>
                        <a:t> </a:t>
                      </a:r>
                      <a:r>
                        <a:rPr lang="cs-CZ" sz="900" b="1" i="0" u="none" strike="noStrike" noProof="0" dirty="0" err="1">
                          <a:latin typeface="RWE Sans"/>
                        </a:rPr>
                        <a:t>losses</a:t>
                      </a:r>
                      <a:r>
                        <a:rPr lang="cs-CZ" sz="900" b="1" i="0" u="none" strike="noStrike" noProof="0" dirty="0">
                          <a:latin typeface="RWE Sans"/>
                        </a:rPr>
                        <a:t> </a:t>
                      </a:r>
                      <a:r>
                        <a:rPr lang="cs-CZ" sz="900" b="1" i="0" u="none" strike="noStrike" noProof="0" dirty="0" err="1">
                          <a:latin typeface="RWE Sans"/>
                        </a:rPr>
                        <a:t>due</a:t>
                      </a:r>
                      <a:r>
                        <a:rPr lang="cs-CZ" sz="900" b="1" i="0" u="none" strike="noStrike" noProof="0" dirty="0">
                          <a:latin typeface="RWE Sans"/>
                        </a:rPr>
                        <a:t> to </a:t>
                      </a:r>
                      <a:r>
                        <a:rPr lang="cs-CZ" sz="900" b="1" i="0" u="none" strike="noStrike" noProof="0" dirty="0" err="1">
                          <a:latin typeface="RWE Sans"/>
                        </a:rPr>
                        <a:t>geochemical</a:t>
                      </a:r>
                      <a:r>
                        <a:rPr lang="cs-CZ" sz="900" b="1" i="0" u="none" strike="noStrike" noProof="0" dirty="0">
                          <a:latin typeface="RWE Sans"/>
                        </a:rPr>
                        <a:t> </a:t>
                      </a:r>
                      <a:r>
                        <a:rPr lang="cs-CZ" sz="900" b="1" i="0" u="none" strike="noStrike" noProof="0" dirty="0" err="1">
                          <a:latin typeface="RWE Sans"/>
                        </a:rPr>
                        <a:t>interactions</a:t>
                      </a:r>
                      <a:r>
                        <a:rPr lang="cs-CZ" sz="900" b="0" i="0" u="none" strike="noStrike" noProof="0" dirty="0">
                          <a:latin typeface="RWE Sans"/>
                        </a:rPr>
                        <a:t>, </a:t>
                      </a:r>
                      <a:endParaRPr lang="cs-CZ" sz="900" dirty="0"/>
                    </a:p>
                    <a:p>
                      <a:pPr lvl="0" algn="ctr">
                        <a:buNone/>
                      </a:pPr>
                      <a:r>
                        <a:rPr lang="cs-CZ" sz="900" b="0" i="0" u="none" strike="noStrike" noProof="0" dirty="0">
                          <a:latin typeface="RWE Sans"/>
                        </a:rPr>
                        <a:t>To </a:t>
                      </a:r>
                      <a:r>
                        <a:rPr lang="cs-CZ" sz="900" b="0" i="0" u="none" strike="noStrike" noProof="0" dirty="0" err="1">
                          <a:latin typeface="RWE Sans"/>
                        </a:rPr>
                        <a:t>describe</a:t>
                      </a:r>
                      <a:r>
                        <a:rPr lang="cs-CZ" sz="900" b="0" i="0" u="none" strike="noStrike" noProof="0" dirty="0">
                          <a:latin typeface="RWE Sans"/>
                        </a:rPr>
                        <a:t> </a:t>
                      </a:r>
                      <a:r>
                        <a:rPr lang="cs-CZ" sz="900" b="1" i="0" u="none" strike="noStrike" noProof="0" dirty="0" err="1">
                          <a:latin typeface="RWE Sans"/>
                        </a:rPr>
                        <a:t>possible</a:t>
                      </a:r>
                      <a:r>
                        <a:rPr lang="cs-CZ" sz="900" b="1" i="0" u="none" strike="noStrike" noProof="0" dirty="0">
                          <a:latin typeface="RWE Sans"/>
                        </a:rPr>
                        <a:t> </a:t>
                      </a:r>
                      <a:r>
                        <a:rPr lang="cs-CZ" sz="900" b="1" i="0" u="none" strike="noStrike" noProof="0" dirty="0" err="1">
                          <a:latin typeface="RWE Sans"/>
                        </a:rPr>
                        <a:t>poro</a:t>
                      </a:r>
                      <a:r>
                        <a:rPr lang="cs-CZ" sz="900" b="1" i="0" u="none" strike="noStrike" noProof="0" dirty="0">
                          <a:latin typeface="RWE Sans"/>
                        </a:rPr>
                        <a:t>/perm </a:t>
                      </a:r>
                      <a:r>
                        <a:rPr lang="cs-CZ" sz="900" b="1" i="0" u="none" strike="noStrike" noProof="0" dirty="0" err="1">
                          <a:latin typeface="RWE Sans"/>
                        </a:rPr>
                        <a:t>changes</a:t>
                      </a:r>
                      <a:endParaRPr lang="cs-CZ" sz="900" b="1" dirty="0"/>
                    </a:p>
                  </a:txBody>
                  <a:tcPr marL="45720" marR="45720" marT="180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/>
                        <a:t>On-</a:t>
                      </a:r>
                      <a:r>
                        <a:rPr lang="cs-CZ" sz="900" b="0" dirty="0" err="1"/>
                        <a:t>going</a:t>
                      </a:r>
                      <a:endParaRPr lang="cs-CZ" sz="900" b="0" dirty="0"/>
                    </a:p>
                  </a:txBody>
                  <a:tcPr marL="45720" marR="45720" marT="18000" marB="18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31697"/>
                  </a:ext>
                </a:extLst>
              </a:tr>
              <a:tr h="54009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000" b="0" dirty="0" err="1"/>
                        <a:t>Well</a:t>
                      </a:r>
                      <a:r>
                        <a:rPr lang="cs-CZ" sz="1000" b="0" dirty="0"/>
                        <a:t> </a:t>
                      </a:r>
                      <a:r>
                        <a:rPr lang="cs-CZ" sz="1000" b="0" dirty="0" err="1"/>
                        <a:t>completion</a:t>
                      </a:r>
                      <a:endParaRPr lang="cs-CZ" sz="1000" b="0" dirty="0"/>
                    </a:p>
                  </a:txBody>
                  <a:tcPr marL="45720" marR="4572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000" b="0" dirty="0" err="1"/>
                        <a:t>Field</a:t>
                      </a:r>
                      <a:r>
                        <a:rPr lang="cs-CZ" sz="1000" b="0" dirty="0"/>
                        <a:t> test </a:t>
                      </a:r>
                      <a:r>
                        <a:rPr lang="cs-CZ" sz="1000" b="0" dirty="0" err="1"/>
                        <a:t>at</a:t>
                      </a:r>
                      <a:r>
                        <a:rPr lang="cs-CZ" sz="1000" b="0" dirty="0"/>
                        <a:t> Tvrdonice </a:t>
                      </a:r>
                      <a:r>
                        <a:rPr lang="cs-CZ" sz="1000" b="0" dirty="0" err="1"/>
                        <a:t>well</a:t>
                      </a:r>
                      <a:endParaRPr lang="cs-CZ" sz="1000" b="0" dirty="0"/>
                    </a:p>
                  </a:txBody>
                  <a:tcPr marL="45720" marR="4572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/>
                        <a:t>To </a:t>
                      </a:r>
                      <a:r>
                        <a:rPr lang="cs-CZ" sz="900" b="0" dirty="0" err="1"/>
                        <a:t>conduct</a:t>
                      </a:r>
                      <a:r>
                        <a:rPr lang="cs-CZ" sz="900" b="0" dirty="0"/>
                        <a:t> </a:t>
                      </a:r>
                      <a:r>
                        <a:rPr lang="cs-CZ" sz="900" b="1" dirty="0" err="1"/>
                        <a:t>real</a:t>
                      </a:r>
                      <a:r>
                        <a:rPr lang="cs-CZ" sz="900" b="1" dirty="0"/>
                        <a:t> test on Tvrdonice </a:t>
                      </a:r>
                      <a:r>
                        <a:rPr lang="cs-CZ" sz="900" b="1" dirty="0" err="1"/>
                        <a:t>well</a:t>
                      </a:r>
                      <a:r>
                        <a:rPr lang="cs-CZ" sz="900" b="1" dirty="0"/>
                        <a:t> </a:t>
                      </a:r>
                      <a:r>
                        <a:rPr lang="cs-CZ" sz="900" b="0" dirty="0" err="1"/>
                        <a:t>being</a:t>
                      </a:r>
                      <a:r>
                        <a:rPr lang="cs-CZ" sz="900" b="0" dirty="0"/>
                        <a:t> </a:t>
                      </a:r>
                      <a:r>
                        <a:rPr lang="cs-CZ" sz="900" b="0" dirty="0" err="1"/>
                        <a:t>worked-over</a:t>
                      </a:r>
                      <a:r>
                        <a:rPr lang="cs-CZ" sz="900" b="0" dirty="0"/>
                        <a:t> and </a:t>
                      </a:r>
                      <a:r>
                        <a:rPr lang="cs-CZ" sz="900" b="0" dirty="0" err="1"/>
                        <a:t>plugged</a:t>
                      </a:r>
                      <a:r>
                        <a:rPr lang="cs-CZ" sz="900" b="0" dirty="0"/>
                        <a:t> to </a:t>
                      </a:r>
                      <a:r>
                        <a:rPr lang="cs-CZ" sz="900" b="0" dirty="0" err="1"/>
                        <a:t>be</a:t>
                      </a:r>
                      <a:r>
                        <a:rPr lang="cs-CZ" sz="900" b="0" dirty="0"/>
                        <a:t> </a:t>
                      </a:r>
                      <a:r>
                        <a:rPr lang="cs-CZ" sz="900" b="0" dirty="0" err="1"/>
                        <a:t>separated</a:t>
                      </a:r>
                      <a:r>
                        <a:rPr lang="cs-CZ" sz="900" b="0" dirty="0"/>
                        <a:t> </a:t>
                      </a:r>
                      <a:r>
                        <a:rPr lang="cs-CZ" sz="900" b="0" dirty="0" err="1"/>
                        <a:t>from</a:t>
                      </a:r>
                      <a:r>
                        <a:rPr lang="cs-CZ" sz="900" b="0" dirty="0"/>
                        <a:t> </a:t>
                      </a:r>
                      <a:r>
                        <a:rPr lang="cs-CZ" sz="900" b="0" dirty="0" err="1"/>
                        <a:t>reservoir</a:t>
                      </a:r>
                      <a:endParaRPr lang="cs-CZ" sz="900" b="0" dirty="0"/>
                    </a:p>
                  </a:txBody>
                  <a:tcPr marL="45720" marR="4572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 err="1"/>
                        <a:t>Observe</a:t>
                      </a:r>
                      <a:r>
                        <a:rPr lang="cs-CZ" sz="900" b="0" dirty="0"/>
                        <a:t> influence of </a:t>
                      </a:r>
                      <a:r>
                        <a:rPr lang="cs-CZ" sz="900" b="0" dirty="0" err="1"/>
                        <a:t>mixture</a:t>
                      </a:r>
                      <a:r>
                        <a:rPr lang="cs-CZ" sz="900" b="0" dirty="0"/>
                        <a:t> NG+H2 in </a:t>
                      </a:r>
                      <a:r>
                        <a:rPr lang="cs-CZ" sz="900" b="0" dirty="0" err="1"/>
                        <a:t>real</a:t>
                      </a:r>
                      <a:r>
                        <a:rPr lang="cs-CZ" sz="900" b="0" dirty="0"/>
                        <a:t> </a:t>
                      </a:r>
                      <a:r>
                        <a:rPr lang="cs-CZ" sz="900" b="0" dirty="0" err="1"/>
                        <a:t>conditions</a:t>
                      </a:r>
                      <a:r>
                        <a:rPr lang="cs-CZ" sz="900" b="0" dirty="0"/>
                        <a:t> </a:t>
                      </a:r>
                      <a:r>
                        <a:rPr lang="cs-CZ" sz="900" b="1" dirty="0"/>
                        <a:t>on </a:t>
                      </a:r>
                      <a:r>
                        <a:rPr lang="cs-CZ" sz="900" b="1" dirty="0" err="1"/>
                        <a:t>well</a:t>
                      </a:r>
                      <a:r>
                        <a:rPr lang="cs-CZ" sz="900" b="1" dirty="0"/>
                        <a:t> </a:t>
                      </a:r>
                      <a:r>
                        <a:rPr lang="cs-CZ" sz="900" b="1" dirty="0" err="1"/>
                        <a:t>completion</a:t>
                      </a:r>
                      <a:r>
                        <a:rPr lang="cs-CZ" sz="900" b="1" dirty="0"/>
                        <a:t> and </a:t>
                      </a:r>
                      <a:r>
                        <a:rPr lang="cs-CZ" sz="900" b="1" dirty="0" err="1"/>
                        <a:t>its</a:t>
                      </a:r>
                      <a:r>
                        <a:rPr lang="cs-CZ" sz="900" b="1" dirty="0"/>
                        <a:t> </a:t>
                      </a:r>
                      <a:r>
                        <a:rPr lang="cs-CZ" sz="900" b="1" dirty="0" err="1"/>
                        <a:t>tightness</a:t>
                      </a:r>
                      <a:r>
                        <a:rPr lang="cs-CZ" sz="900" b="1" dirty="0"/>
                        <a:t> </a:t>
                      </a:r>
                      <a:r>
                        <a:rPr lang="cs-CZ" sz="900" b="0" dirty="0"/>
                        <a:t>(</a:t>
                      </a:r>
                      <a:r>
                        <a:rPr lang="cs-CZ" sz="900" b="0" dirty="0" err="1"/>
                        <a:t>tubing</a:t>
                      </a:r>
                      <a:r>
                        <a:rPr lang="cs-CZ" sz="900" b="0" dirty="0"/>
                        <a:t>, </a:t>
                      </a:r>
                      <a:r>
                        <a:rPr lang="cs-CZ" sz="900" b="0" dirty="0" err="1"/>
                        <a:t>casing</a:t>
                      </a:r>
                      <a:r>
                        <a:rPr lang="cs-CZ" sz="900" b="0" dirty="0"/>
                        <a:t>, cement, </a:t>
                      </a:r>
                      <a:r>
                        <a:rPr lang="cs-CZ" sz="900" b="0" dirty="0" err="1"/>
                        <a:t>packer</a:t>
                      </a:r>
                      <a:r>
                        <a:rPr lang="cs-CZ" sz="900" b="0" dirty="0"/>
                        <a:t>, SSSV, x-</a:t>
                      </a:r>
                      <a:r>
                        <a:rPr lang="cs-CZ" sz="900" b="0" dirty="0" err="1"/>
                        <a:t>mass</a:t>
                      </a:r>
                      <a:r>
                        <a:rPr lang="cs-CZ" sz="900" b="0" dirty="0"/>
                        <a:t> </a:t>
                      </a:r>
                      <a:r>
                        <a:rPr lang="cs-CZ" sz="900" b="0" dirty="0" err="1"/>
                        <a:t>tree</a:t>
                      </a:r>
                      <a:r>
                        <a:rPr lang="cs-CZ" sz="900" b="0" dirty="0"/>
                        <a:t>)</a:t>
                      </a:r>
                    </a:p>
                  </a:txBody>
                  <a:tcPr marL="45720" marR="4572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0" dirty="0" err="1"/>
                        <a:t>Permitted</a:t>
                      </a:r>
                      <a:r>
                        <a:rPr lang="cs-CZ" sz="900" b="0" dirty="0"/>
                        <a:t> and on-</a:t>
                      </a:r>
                      <a:r>
                        <a:rPr lang="cs-CZ" sz="900" b="0" dirty="0" err="1"/>
                        <a:t>going</a:t>
                      </a:r>
                      <a:endParaRPr lang="cs-CZ" sz="900" b="0" dirty="0"/>
                    </a:p>
                  </a:txBody>
                  <a:tcPr marL="45720" marR="4572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939262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49DCF6FF-0586-4A08-A50F-ACBDCB25D7AA}"/>
              </a:ext>
            </a:extLst>
          </p:cNvPr>
          <p:cNvSpPr txBox="1"/>
          <p:nvPr/>
        </p:nvSpPr>
        <p:spPr>
          <a:xfrm>
            <a:off x="5184000" y="121176"/>
            <a:ext cx="3780000" cy="2376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/>
            <a:r>
              <a:rPr lang="cs-CZ" sz="1000" err="1">
                <a:solidFill>
                  <a:schemeClr val="accent2"/>
                </a:solidFill>
              </a:rPr>
              <a:t>Planned</a:t>
            </a:r>
            <a:r>
              <a:rPr lang="cs-CZ" sz="1000">
                <a:solidFill>
                  <a:schemeClr val="accent2"/>
                </a:solidFill>
              </a:rPr>
              <a:t> and on-</a:t>
            </a:r>
            <a:r>
              <a:rPr lang="cs-CZ" sz="1000" err="1">
                <a:solidFill>
                  <a:schemeClr val="accent2"/>
                </a:solidFill>
              </a:rPr>
              <a:t>going</a:t>
            </a:r>
            <a:r>
              <a:rPr lang="cs-CZ" sz="1000">
                <a:solidFill>
                  <a:schemeClr val="accent2"/>
                </a:solidFill>
              </a:rPr>
              <a:t> </a:t>
            </a:r>
            <a:r>
              <a:rPr lang="cs-CZ" sz="1000" err="1">
                <a:solidFill>
                  <a:schemeClr val="accent2"/>
                </a:solidFill>
              </a:rPr>
              <a:t>tests</a:t>
            </a:r>
            <a:endParaRPr lang="cs-CZ" sz="1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5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64628BB-21B3-4160-BAB9-34C534775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4273817"/>
            <a:ext cx="8525475" cy="552701"/>
          </a:xfrm>
          <a:solidFill>
            <a:schemeClr val="accent2"/>
          </a:solidFill>
        </p:spPr>
        <p:txBody>
          <a:bodyPr lIns="72000" tIns="36000" rIns="72000">
            <a:normAutofit/>
          </a:bodyPr>
          <a:lstStyle/>
          <a:p>
            <a:pPr algn="ctr">
              <a:spcAft>
                <a:spcPts val="600"/>
              </a:spcAft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WE Sans"/>
                <a:ea typeface="+mn-ea"/>
                <a:cs typeface="+mn-cs"/>
              </a:rPr>
              <a:t>Storage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WE Sans"/>
                <a:ea typeface="+mn-ea"/>
                <a:cs typeface="+mn-cs"/>
              </a:rPr>
              <a:t>facilities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WE Sans"/>
                <a:ea typeface="+mn-ea"/>
                <a:cs typeface="+mn-cs"/>
              </a:rPr>
              <a:t> are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WE Sans"/>
                <a:ea typeface="+mn-ea"/>
                <a:cs typeface="+mn-cs"/>
              </a:rPr>
              <a:t>analogical</a:t>
            </a:r>
            <a:r>
              <a:rPr lang="cs-CZ" sz="1400" b="1" dirty="0">
                <a:solidFill>
                  <a:schemeClr val="bg1"/>
                </a:solidFill>
                <a:latin typeface="RWE Sans"/>
              </a:rPr>
              <a:t>. M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WE Sans"/>
                <a:ea typeface="+mn-ea"/>
                <a:cs typeface="+mn-cs"/>
              </a:rPr>
              <a:t>ost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WE Sans"/>
                <a:ea typeface="+mn-ea"/>
                <a:cs typeface="+mn-cs"/>
              </a:rPr>
              <a:t>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WE Sans"/>
                <a:ea typeface="+mn-ea"/>
                <a:cs typeface="+mn-cs"/>
              </a:rPr>
              <a:t>differencies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WE Sans"/>
                <a:ea typeface="+mn-ea"/>
                <a:cs typeface="+mn-cs"/>
              </a:rPr>
              <a:t> are in technology (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WE Sans"/>
                <a:ea typeface="+mn-ea"/>
                <a:cs typeface="+mn-cs"/>
              </a:rPr>
              <a:t>compressors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WE Sans"/>
                <a:ea typeface="+mn-ea"/>
                <a:cs typeface="+mn-cs"/>
              </a:rPr>
              <a:t>) and in</a:t>
            </a:r>
            <a:r>
              <a:rPr lang="cs-CZ" sz="1400" dirty="0">
                <a:solidFill>
                  <a:schemeClr val="bg1"/>
                </a:solidFill>
                <a:latin typeface="RWE Sans"/>
              </a:rPr>
              <a:t>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WE Sans"/>
                <a:ea typeface="+mn-ea"/>
                <a:cs typeface="+mn-cs"/>
              </a:rPr>
              <a:t>geology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WE Sans"/>
                <a:ea typeface="+mn-ea"/>
                <a:cs typeface="+mn-cs"/>
              </a:rPr>
              <a:t>is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WE Sans"/>
                <a:ea typeface="+mn-ea"/>
                <a:cs typeface="+mn-cs"/>
              </a:rPr>
              <a:t>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WE Sans"/>
                <a:ea typeface="+mn-ea"/>
                <a:cs typeface="+mn-cs"/>
              </a:rPr>
              <a:t>different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WE Sans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WE Sans"/>
                <a:ea typeface="+mn-ea"/>
                <a:cs typeface="+mn-cs"/>
              </a:rPr>
              <a:t>(Lobodice –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WE Sans"/>
                <a:ea typeface="+mn-ea"/>
                <a:cs typeface="+mn-cs"/>
              </a:rPr>
              <a:t>aquifer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WE Sans"/>
                <a:ea typeface="+mn-ea"/>
                <a:cs typeface="+mn-cs"/>
              </a:rPr>
              <a:t>, Háje –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WE Sans"/>
                <a:ea typeface="+mn-ea"/>
                <a:cs typeface="+mn-cs"/>
              </a:rPr>
              <a:t>cavern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WE Sans"/>
                <a:ea typeface="+mn-ea"/>
                <a:cs typeface="+mn-cs"/>
              </a:rPr>
              <a:t>)</a:t>
            </a:r>
          </a:p>
          <a:p>
            <a:pPr algn="ctr">
              <a:spcAft>
                <a:spcPts val="600"/>
              </a:spcAft>
            </a:pPr>
            <a:endParaRPr lang="cs-CZ" sz="1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cs-CZ" sz="1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cs-CZ" sz="12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cs-CZ" sz="1200" dirty="0">
              <a:solidFill>
                <a:schemeClr val="bg1"/>
              </a:solidFill>
            </a:endParaRPr>
          </a:p>
          <a:p>
            <a:pPr algn="ctr"/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7" name="Zástupný symbol pro svislý text 6">
            <a:extLst>
              <a:ext uri="{FF2B5EF4-FFF2-40B4-BE49-F238E27FC236}">
                <a16:creationId xmlns:a16="http://schemas.microsoft.com/office/drawing/2014/main" id="{E36EFDC0-0D65-49D1-AD58-CC8C5BACBAFD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cs typeface="RWE Sans"/>
              </a:rPr>
              <a:t>First</a:t>
            </a:r>
            <a:r>
              <a:rPr lang="cs-CZ" dirty="0">
                <a:cs typeface="RWE Sans"/>
              </a:rPr>
              <a:t> </a:t>
            </a:r>
            <a:r>
              <a:rPr lang="cs-CZ" dirty="0" err="1">
                <a:cs typeface="RWE Sans"/>
              </a:rPr>
              <a:t>results</a:t>
            </a:r>
            <a:r>
              <a:rPr lang="cs-CZ" dirty="0">
                <a:cs typeface="RWE Sans"/>
              </a:rPr>
              <a:t> show </a:t>
            </a:r>
            <a:r>
              <a:rPr lang="cs-CZ" dirty="0" err="1">
                <a:cs typeface="RWE Sans"/>
              </a:rPr>
              <a:t>that</a:t>
            </a:r>
            <a:r>
              <a:rPr lang="cs-CZ" dirty="0">
                <a:cs typeface="RWE Sans"/>
              </a:rPr>
              <a:t> </a:t>
            </a:r>
            <a:r>
              <a:rPr lang="cs-CZ" dirty="0" err="1">
                <a:cs typeface="RWE Sans"/>
              </a:rPr>
              <a:t>we</a:t>
            </a:r>
            <a:r>
              <a:rPr lang="cs-CZ" dirty="0">
                <a:cs typeface="RWE Sans"/>
              </a:rPr>
              <a:t> </a:t>
            </a:r>
            <a:r>
              <a:rPr lang="cs-CZ" dirty="0" err="1">
                <a:cs typeface="RWE Sans"/>
              </a:rPr>
              <a:t>can</a:t>
            </a:r>
            <a:r>
              <a:rPr lang="cs-CZ" dirty="0">
                <a:cs typeface="RWE Sans"/>
              </a:rPr>
              <a:t> </a:t>
            </a:r>
            <a:r>
              <a:rPr lang="cs-CZ" dirty="0" err="1">
                <a:cs typeface="RWE Sans"/>
              </a:rPr>
              <a:t>store</a:t>
            </a:r>
            <a:r>
              <a:rPr lang="cs-CZ" dirty="0">
                <a:cs typeface="RWE Sans"/>
              </a:rPr>
              <a:t> </a:t>
            </a:r>
            <a:r>
              <a:rPr lang="cs-CZ" dirty="0" err="1">
                <a:cs typeface="RWE Sans"/>
              </a:rPr>
              <a:t>certain</a:t>
            </a:r>
            <a:r>
              <a:rPr lang="cs-CZ" dirty="0">
                <a:cs typeface="RWE Sans"/>
              </a:rPr>
              <a:t> % of H2* </a:t>
            </a:r>
            <a:r>
              <a:rPr lang="cs-CZ" dirty="0" err="1">
                <a:cs typeface="RWE Sans"/>
              </a:rPr>
              <a:t>without</a:t>
            </a:r>
            <a:r>
              <a:rPr lang="cs-CZ" dirty="0">
                <a:cs typeface="RWE Sans"/>
              </a:rPr>
              <a:t> </a:t>
            </a:r>
            <a:r>
              <a:rPr lang="cs-CZ" dirty="0" err="1">
                <a:cs typeface="RWE Sans"/>
              </a:rPr>
              <a:t>excessive</a:t>
            </a:r>
            <a:r>
              <a:rPr lang="cs-CZ" dirty="0">
                <a:cs typeface="RWE Sans"/>
              </a:rPr>
              <a:t> </a:t>
            </a:r>
            <a:r>
              <a:rPr lang="cs-CZ" dirty="0" err="1">
                <a:cs typeface="RWE Sans"/>
              </a:rPr>
              <a:t>complication</a:t>
            </a:r>
            <a:r>
              <a:rPr lang="en-US" dirty="0">
                <a:cs typeface="RWE Sans"/>
              </a:rPr>
              <a:t>s</a:t>
            </a:r>
            <a:r>
              <a:rPr lang="cs-CZ" dirty="0">
                <a:cs typeface="RWE Sans"/>
              </a:rPr>
              <a:t>/</a:t>
            </a:r>
            <a:r>
              <a:rPr lang="cs-CZ" dirty="0" err="1">
                <a:cs typeface="RWE Sans"/>
              </a:rPr>
              <a:t>modifications</a:t>
            </a:r>
            <a:endParaRPr lang="cs-CZ" dirty="0">
              <a:cs typeface="RWE Sans"/>
            </a:endParaRPr>
          </a:p>
        </p:txBody>
      </p:sp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939CAFB8-BAFD-435D-8ED5-B5991371717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63999" y="4864142"/>
            <a:ext cx="504000" cy="108000"/>
          </a:xfrm>
        </p:spPr>
        <p:txBody>
          <a:bodyPr/>
          <a:lstStyle/>
          <a:p>
            <a:fld id="{814D33A8-B3C4-4669-950A-C0A719D0758C}" type="datetime1">
              <a:rPr lang="cs-CZ" smtClean="0"/>
              <a:t>07.06.2023</a:t>
            </a:fld>
            <a:endParaRPr lang="en-GB"/>
          </a:p>
        </p:txBody>
      </p:sp>
      <p:sp>
        <p:nvSpPr>
          <p:cNvPr id="9" name="Zástupný symbol pro číslo snímku 1">
            <a:extLst>
              <a:ext uri="{FF2B5EF4-FFF2-40B4-BE49-F238E27FC236}">
                <a16:creationId xmlns:a16="http://schemas.microsoft.com/office/drawing/2014/main" id="{1D9B247F-6408-4996-A04C-86ADB0BDD6A8}"/>
              </a:ext>
            </a:extLst>
          </p:cNvPr>
          <p:cNvSpPr txBox="1">
            <a:spLocks/>
          </p:cNvSpPr>
          <p:nvPr/>
        </p:nvSpPr>
        <p:spPr>
          <a:xfrm>
            <a:off x="8098164" y="4864142"/>
            <a:ext cx="504000" cy="108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defPPr>
              <a:defRPr lang="de-DE"/>
            </a:defPPr>
            <a:lvl1pPr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50" b="0" spc="0" baseline="0">
                <a:solidFill>
                  <a:schemeClr val="accent2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800" b="0" spc="0" baseline="0"/>
            </a:lvl9pPr>
          </a:lstStyle>
          <a:p>
            <a:r>
              <a:rPr lang="cs-CZ"/>
              <a:t>Stránka</a:t>
            </a:r>
            <a:r>
              <a:rPr lang="en-GB"/>
              <a:t> </a:t>
            </a:r>
            <a:fld id="{677F1DB9-6BD1-4662-AD32-A5C07CCC53B6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54567F7-0F33-4CD1-8551-0C49D33E36C9}"/>
              </a:ext>
            </a:extLst>
          </p:cNvPr>
          <p:cNvSpPr txBox="1"/>
          <p:nvPr/>
        </p:nvSpPr>
        <p:spPr>
          <a:xfrm>
            <a:off x="7480800" y="121176"/>
            <a:ext cx="1483200" cy="2376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/>
            <a:r>
              <a:rPr lang="cs-CZ" sz="1000" dirty="0" err="1">
                <a:solidFill>
                  <a:schemeClr val="accent2"/>
                </a:solidFill>
              </a:rPr>
              <a:t>Summary</a:t>
            </a:r>
            <a:endParaRPr lang="cs-CZ" sz="1000" dirty="0">
              <a:solidFill>
                <a:schemeClr val="accent2"/>
              </a:solidFill>
            </a:endParaRPr>
          </a:p>
        </p:txBody>
      </p:sp>
      <p:sp>
        <p:nvSpPr>
          <p:cNvPr id="2" name="Pravoúhlý trojúhelník 1">
            <a:extLst>
              <a:ext uri="{FF2B5EF4-FFF2-40B4-BE49-F238E27FC236}">
                <a16:creationId xmlns:a16="http://schemas.microsoft.com/office/drawing/2014/main" id="{127A8999-E029-461F-9C79-E407D5677FEB}"/>
              </a:ext>
            </a:extLst>
          </p:cNvPr>
          <p:cNvSpPr/>
          <p:nvPr/>
        </p:nvSpPr>
        <p:spPr>
          <a:xfrm flipH="1">
            <a:off x="525598" y="1382399"/>
            <a:ext cx="1180799" cy="2794171"/>
          </a:xfrm>
          <a:prstGeom prst="rtTriangle">
            <a:avLst/>
          </a:prstGeom>
          <a:gradFill>
            <a:gsLst>
              <a:gs pos="0">
                <a:srgbClr val="00B050"/>
              </a:gs>
              <a:gs pos="36000">
                <a:srgbClr val="FFC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cs-CZ" sz="1600" err="1">
              <a:solidFill>
                <a:schemeClr val="bg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F98ECDF-33A6-4AE0-87A7-2310B77ED010}"/>
              </a:ext>
            </a:extLst>
          </p:cNvPr>
          <p:cNvSpPr txBox="1"/>
          <p:nvPr/>
        </p:nvSpPr>
        <p:spPr>
          <a:xfrm>
            <a:off x="1750517" y="1321775"/>
            <a:ext cx="350963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cs-CZ" sz="1200">
                <a:solidFill>
                  <a:schemeClr val="accent2"/>
                </a:solidFill>
              </a:rPr>
              <a:t>0 %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568E225-EC94-4F32-9989-DB04154AC40A}"/>
              </a:ext>
            </a:extLst>
          </p:cNvPr>
          <p:cNvSpPr txBox="1"/>
          <p:nvPr/>
        </p:nvSpPr>
        <p:spPr>
          <a:xfrm>
            <a:off x="1781999" y="4075303"/>
            <a:ext cx="540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cs-CZ" sz="1200">
                <a:solidFill>
                  <a:schemeClr val="accent2"/>
                </a:solidFill>
              </a:rPr>
              <a:t>100 %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0787DD7A-72AC-422D-927B-608AD5C1FC94}"/>
              </a:ext>
            </a:extLst>
          </p:cNvPr>
          <p:cNvCxnSpPr/>
          <p:nvPr/>
        </p:nvCxnSpPr>
        <p:spPr>
          <a:xfrm>
            <a:off x="374400" y="1771200"/>
            <a:ext cx="1497600" cy="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987E37D-ED52-485A-BCEA-CBC6D0BB5918}"/>
              </a:ext>
            </a:extLst>
          </p:cNvPr>
          <p:cNvSpPr txBox="1"/>
          <p:nvPr/>
        </p:nvSpPr>
        <p:spPr>
          <a:xfrm>
            <a:off x="1940399" y="1659600"/>
            <a:ext cx="324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cs-CZ" sz="1200" b="1" dirty="0">
                <a:solidFill>
                  <a:schemeClr val="accent2"/>
                </a:solidFill>
              </a:rPr>
              <a:t> %</a:t>
            </a:r>
            <a:endParaRPr lang="cs-CZ" sz="1200" dirty="0">
              <a:solidFill>
                <a:schemeClr val="accent2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BDBC731-7B9D-440B-85E7-00BCF2797231}"/>
              </a:ext>
            </a:extLst>
          </p:cNvPr>
          <p:cNvSpPr txBox="1"/>
          <p:nvPr/>
        </p:nvSpPr>
        <p:spPr>
          <a:xfrm>
            <a:off x="1941288" y="2164428"/>
            <a:ext cx="396000" cy="22197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cs-CZ" sz="1200" b="1" dirty="0">
                <a:solidFill>
                  <a:srgbClr val="00B050"/>
                </a:solidFill>
              </a:rPr>
              <a:t> %</a:t>
            </a:r>
            <a:endParaRPr lang="cs-CZ" sz="1200" dirty="0">
              <a:solidFill>
                <a:srgbClr val="00B050"/>
              </a:solidFill>
            </a:endParaRP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38D79B1-A5BE-4F66-96B7-9921C63EB763}"/>
              </a:ext>
            </a:extLst>
          </p:cNvPr>
          <p:cNvCxnSpPr/>
          <p:nvPr/>
        </p:nvCxnSpPr>
        <p:spPr>
          <a:xfrm>
            <a:off x="367198" y="2725200"/>
            <a:ext cx="1497600" cy="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02B09E1D-046E-47F9-BC76-2B27D16EB4EB}"/>
              </a:ext>
            </a:extLst>
          </p:cNvPr>
          <p:cNvCxnSpPr/>
          <p:nvPr/>
        </p:nvCxnSpPr>
        <p:spPr>
          <a:xfrm>
            <a:off x="367198" y="2269224"/>
            <a:ext cx="149760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ADB7AFD-715E-4F3E-A670-B4C83F5DCA44}"/>
              </a:ext>
            </a:extLst>
          </p:cNvPr>
          <p:cNvSpPr txBox="1"/>
          <p:nvPr/>
        </p:nvSpPr>
        <p:spPr>
          <a:xfrm>
            <a:off x="1925998" y="2625430"/>
            <a:ext cx="644401" cy="16147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/>
            <a:r>
              <a:rPr lang="cs-CZ" sz="1200" b="1" dirty="0">
                <a:solidFill>
                  <a:schemeClr val="accent2"/>
                </a:solidFill>
              </a:rPr>
              <a:t>20-25 %</a:t>
            </a:r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6779B82D-33FC-40A3-B8CD-199F230868D3}"/>
              </a:ext>
            </a:extLst>
          </p:cNvPr>
          <p:cNvCxnSpPr/>
          <p:nvPr/>
        </p:nvCxnSpPr>
        <p:spPr>
          <a:xfrm>
            <a:off x="367198" y="3430800"/>
            <a:ext cx="1497600" cy="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D100FA5-A5A2-4CAE-98AA-40FDC80F2CA9}"/>
              </a:ext>
            </a:extLst>
          </p:cNvPr>
          <p:cNvSpPr txBox="1"/>
          <p:nvPr/>
        </p:nvSpPr>
        <p:spPr>
          <a:xfrm>
            <a:off x="1925999" y="3318016"/>
            <a:ext cx="396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/>
            <a:r>
              <a:rPr lang="cs-CZ" sz="1200" b="1">
                <a:solidFill>
                  <a:schemeClr val="accent2"/>
                </a:solidFill>
              </a:rPr>
              <a:t>50 %</a:t>
            </a:r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55BECF58-0D31-401B-9F08-E6C1C545C695}"/>
              </a:ext>
            </a:extLst>
          </p:cNvPr>
          <p:cNvCxnSpPr/>
          <p:nvPr/>
        </p:nvCxnSpPr>
        <p:spPr>
          <a:xfrm>
            <a:off x="367198" y="3959459"/>
            <a:ext cx="1497600" cy="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ED1B1CB-A25A-4E0C-B06E-E75B99F93E18}"/>
              </a:ext>
            </a:extLst>
          </p:cNvPr>
          <p:cNvSpPr txBox="1"/>
          <p:nvPr/>
        </p:nvSpPr>
        <p:spPr>
          <a:xfrm>
            <a:off x="1925999" y="3854484"/>
            <a:ext cx="396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/>
            <a:r>
              <a:rPr lang="cs-CZ" sz="1200" b="1">
                <a:solidFill>
                  <a:schemeClr val="accent2"/>
                </a:solidFill>
              </a:rPr>
              <a:t>98 %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FE0153AB-88FC-4370-98FE-B7605B1D8720}"/>
              </a:ext>
            </a:extLst>
          </p:cNvPr>
          <p:cNvSpPr txBox="1"/>
          <p:nvPr/>
        </p:nvSpPr>
        <p:spPr>
          <a:xfrm>
            <a:off x="2410543" y="1506558"/>
            <a:ext cx="6480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cs-CZ" sz="1200" b="1" dirty="0">
                <a:solidFill>
                  <a:schemeClr val="accent2"/>
                </a:solidFill>
              </a:rPr>
              <a:t>no </a:t>
            </a:r>
            <a:r>
              <a:rPr lang="cs-CZ" sz="1200" b="1" dirty="0" err="1">
                <a:solidFill>
                  <a:schemeClr val="accent2"/>
                </a:solidFill>
              </a:rPr>
              <a:t>adjustments</a:t>
            </a:r>
            <a:r>
              <a:rPr lang="cs-CZ" sz="1200" b="1" dirty="0">
                <a:solidFill>
                  <a:schemeClr val="accent2"/>
                </a:solidFill>
              </a:rPr>
              <a:t> </a:t>
            </a:r>
            <a:r>
              <a:rPr lang="cs-CZ" sz="1200" b="1" dirty="0" err="1">
                <a:solidFill>
                  <a:schemeClr val="accent2"/>
                </a:solidFill>
              </a:rPr>
              <a:t>needed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</a:p>
          <a:p>
            <a:endParaRPr lang="cs-CZ" sz="1200" dirty="0">
              <a:solidFill>
                <a:schemeClr val="accent2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BC5F9505-5E20-4A7C-8A47-61DCEFFBF859}"/>
              </a:ext>
            </a:extLst>
          </p:cNvPr>
          <p:cNvSpPr txBox="1"/>
          <p:nvPr/>
        </p:nvSpPr>
        <p:spPr>
          <a:xfrm>
            <a:off x="2410543" y="1883352"/>
            <a:ext cx="6480000" cy="22197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cs-CZ" sz="1200" b="1" dirty="0">
                <a:solidFill>
                  <a:schemeClr val="accent2"/>
                </a:solidFill>
              </a:rPr>
              <a:t>minor </a:t>
            </a:r>
            <a:r>
              <a:rPr lang="cs-CZ" sz="1200" b="1" dirty="0" err="1">
                <a:solidFill>
                  <a:schemeClr val="accent2"/>
                </a:solidFill>
              </a:rPr>
              <a:t>adjustmenst</a:t>
            </a:r>
            <a:r>
              <a:rPr lang="cs-CZ" sz="1200" b="1" dirty="0">
                <a:solidFill>
                  <a:schemeClr val="accent2"/>
                </a:solidFill>
              </a:rPr>
              <a:t> </a:t>
            </a:r>
            <a:r>
              <a:rPr lang="cs-CZ" sz="1200" b="1" dirty="0" err="1">
                <a:solidFill>
                  <a:schemeClr val="accent2"/>
                </a:solidFill>
              </a:rPr>
              <a:t>needed</a:t>
            </a:r>
            <a:r>
              <a:rPr lang="cs-CZ" sz="1200" dirty="0">
                <a:solidFill>
                  <a:schemeClr val="accent2"/>
                </a:solidFill>
              </a:rPr>
              <a:t>, </a:t>
            </a:r>
            <a:r>
              <a:rPr lang="cs-CZ" sz="1200" b="1" dirty="0" err="1">
                <a:solidFill>
                  <a:schemeClr val="accent2"/>
                </a:solidFill>
              </a:rPr>
              <a:t>reservoir</a:t>
            </a:r>
            <a:r>
              <a:rPr lang="cs-CZ" sz="1200" b="1" dirty="0">
                <a:solidFill>
                  <a:schemeClr val="accent2"/>
                </a:solidFill>
              </a:rPr>
              <a:t> </a:t>
            </a:r>
            <a:r>
              <a:rPr lang="cs-CZ" sz="1200" b="1" dirty="0" err="1">
                <a:solidFill>
                  <a:schemeClr val="accent2"/>
                </a:solidFill>
              </a:rPr>
              <a:t>risks</a:t>
            </a:r>
            <a:r>
              <a:rPr lang="cs-CZ" sz="1200" b="1" dirty="0">
                <a:solidFill>
                  <a:schemeClr val="accent2"/>
                </a:solidFill>
              </a:rPr>
              <a:t> </a:t>
            </a:r>
            <a:r>
              <a:rPr lang="cs-CZ" sz="1200" dirty="0">
                <a:solidFill>
                  <a:schemeClr val="accent2"/>
                </a:solidFill>
              </a:rPr>
              <a:t>hard to </a:t>
            </a:r>
            <a:r>
              <a:rPr lang="cs-CZ" sz="1200" dirty="0" err="1">
                <a:solidFill>
                  <a:schemeClr val="accent2"/>
                </a:solidFill>
              </a:rPr>
              <a:t>predict</a:t>
            </a:r>
            <a:r>
              <a:rPr lang="cs-CZ" sz="1200" dirty="0">
                <a:solidFill>
                  <a:schemeClr val="accent2"/>
                </a:solidFill>
              </a:rPr>
              <a:t> but </a:t>
            </a:r>
            <a:r>
              <a:rPr lang="cs-CZ" sz="1200" b="1" dirty="0">
                <a:solidFill>
                  <a:schemeClr val="accent2"/>
                </a:solidFill>
              </a:rPr>
              <a:t>most </a:t>
            </a:r>
            <a:r>
              <a:rPr lang="cs-CZ" sz="1200" b="1" dirty="0" err="1">
                <a:solidFill>
                  <a:schemeClr val="accent2"/>
                </a:solidFill>
              </a:rPr>
              <a:t>likely</a:t>
            </a:r>
            <a:r>
              <a:rPr lang="cs-CZ" sz="1200" b="1" dirty="0">
                <a:solidFill>
                  <a:schemeClr val="accent2"/>
                </a:solidFill>
              </a:rPr>
              <a:t> </a:t>
            </a:r>
            <a:r>
              <a:rPr lang="cs-CZ" sz="1200" b="1" dirty="0" err="1">
                <a:solidFill>
                  <a:schemeClr val="accent2"/>
                </a:solidFill>
              </a:rPr>
              <a:t>acceptable</a:t>
            </a:r>
            <a:r>
              <a:rPr lang="cs-CZ" sz="1200" b="1" dirty="0">
                <a:solidFill>
                  <a:schemeClr val="accent2"/>
                </a:solidFill>
              </a:rPr>
              <a:t> </a:t>
            </a:r>
            <a:endParaRPr lang="cs-CZ" sz="1200" dirty="0">
              <a:solidFill>
                <a:schemeClr val="accent2"/>
              </a:solidFill>
            </a:endParaRPr>
          </a:p>
          <a:p>
            <a:endParaRPr lang="cs-CZ" sz="1200" dirty="0">
              <a:solidFill>
                <a:schemeClr val="accent2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FAFEFAB-0DF1-4BBC-9A16-AF2858079092}"/>
              </a:ext>
            </a:extLst>
          </p:cNvPr>
          <p:cNvSpPr txBox="1"/>
          <p:nvPr/>
        </p:nvSpPr>
        <p:spPr>
          <a:xfrm>
            <a:off x="2410543" y="2350800"/>
            <a:ext cx="6480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cs-CZ" sz="1200" b="1" dirty="0" err="1">
                <a:solidFill>
                  <a:schemeClr val="accent2"/>
                </a:solidFill>
              </a:rPr>
              <a:t>geological</a:t>
            </a:r>
            <a:r>
              <a:rPr lang="cs-CZ" sz="1200" b="1" dirty="0">
                <a:solidFill>
                  <a:schemeClr val="accent2"/>
                </a:solidFill>
              </a:rPr>
              <a:t> </a:t>
            </a:r>
            <a:r>
              <a:rPr lang="cs-CZ" sz="1200" b="1" dirty="0" err="1">
                <a:solidFill>
                  <a:schemeClr val="accent2"/>
                </a:solidFill>
              </a:rPr>
              <a:t>risks</a:t>
            </a:r>
            <a:r>
              <a:rPr lang="cs-CZ" sz="1200" b="1" dirty="0">
                <a:solidFill>
                  <a:schemeClr val="accent2"/>
                </a:solidFill>
              </a:rPr>
              <a:t> </a:t>
            </a:r>
            <a:r>
              <a:rPr lang="cs-CZ" sz="1200" b="1" dirty="0" err="1">
                <a:solidFill>
                  <a:schemeClr val="accent2"/>
                </a:solidFill>
              </a:rPr>
              <a:t>increasing</a:t>
            </a:r>
            <a:endParaRPr lang="cs-CZ" sz="1200" b="1" dirty="0">
              <a:solidFill>
                <a:schemeClr val="accent2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38BD196-F9C4-4C41-A84C-252B5F447B67}"/>
              </a:ext>
            </a:extLst>
          </p:cNvPr>
          <p:cNvSpPr txBox="1"/>
          <p:nvPr/>
        </p:nvSpPr>
        <p:spPr>
          <a:xfrm>
            <a:off x="2410543" y="2827506"/>
            <a:ext cx="6480000" cy="416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cs-CZ" sz="1200" b="1" dirty="0" err="1">
                <a:solidFill>
                  <a:schemeClr val="accent2"/>
                </a:solidFill>
              </a:rPr>
              <a:t>break-even</a:t>
            </a:r>
            <a:r>
              <a:rPr lang="cs-CZ" sz="1200" b="1" dirty="0">
                <a:solidFill>
                  <a:schemeClr val="accent2"/>
                </a:solidFill>
              </a:rPr>
              <a:t> - </a:t>
            </a:r>
            <a:r>
              <a:rPr lang="cs-CZ" sz="1200" b="1" dirty="0" err="1">
                <a:solidFill>
                  <a:schemeClr val="accent2"/>
                </a:solidFill>
              </a:rPr>
              <a:t>some</a:t>
            </a:r>
            <a:r>
              <a:rPr lang="cs-CZ" sz="1200" b="1" dirty="0">
                <a:solidFill>
                  <a:schemeClr val="accent2"/>
                </a:solidFill>
              </a:rPr>
              <a:t> </a:t>
            </a:r>
            <a:r>
              <a:rPr lang="cs-CZ" sz="1200" b="1" dirty="0" err="1">
                <a:solidFill>
                  <a:schemeClr val="accent2"/>
                </a:solidFill>
              </a:rPr>
              <a:t>materials</a:t>
            </a:r>
            <a:r>
              <a:rPr lang="cs-CZ" sz="1200" b="1" dirty="0">
                <a:solidFill>
                  <a:schemeClr val="accent2"/>
                </a:solidFill>
              </a:rPr>
              <a:t> </a:t>
            </a:r>
            <a:r>
              <a:rPr lang="cs-CZ" sz="1200" b="1" dirty="0" err="1">
                <a:solidFill>
                  <a:schemeClr val="accent2"/>
                </a:solidFill>
              </a:rPr>
              <a:t>with</a:t>
            </a:r>
            <a:r>
              <a:rPr lang="cs-CZ" sz="1200" b="1" dirty="0">
                <a:solidFill>
                  <a:schemeClr val="accent2"/>
                </a:solidFill>
              </a:rPr>
              <a:t> </a:t>
            </a:r>
            <a:r>
              <a:rPr lang="cs-CZ" sz="1200" b="1" dirty="0" err="1">
                <a:solidFill>
                  <a:schemeClr val="accent2"/>
                </a:solidFill>
              </a:rPr>
              <a:t>unacceptable</a:t>
            </a:r>
            <a:r>
              <a:rPr lang="cs-CZ" sz="1200" b="1" dirty="0">
                <a:solidFill>
                  <a:schemeClr val="accent2"/>
                </a:solidFill>
              </a:rPr>
              <a:t> risk</a:t>
            </a:r>
            <a:r>
              <a:rPr lang="cs-CZ" sz="1200" dirty="0">
                <a:solidFill>
                  <a:schemeClr val="accent2"/>
                </a:solidFill>
              </a:rPr>
              <a:t>, </a:t>
            </a:r>
            <a:r>
              <a:rPr lang="cs-CZ" sz="1200" b="1" dirty="0">
                <a:solidFill>
                  <a:schemeClr val="accent2"/>
                </a:solidFill>
              </a:rPr>
              <a:t>technology to </a:t>
            </a:r>
            <a:r>
              <a:rPr lang="cs-CZ" sz="1200" b="1" dirty="0" err="1">
                <a:solidFill>
                  <a:schemeClr val="accent2"/>
                </a:solidFill>
              </a:rPr>
              <a:t>be</a:t>
            </a:r>
            <a:r>
              <a:rPr lang="cs-CZ" sz="1200" b="1" dirty="0">
                <a:solidFill>
                  <a:schemeClr val="accent2"/>
                </a:solidFill>
              </a:rPr>
              <a:t> </a:t>
            </a:r>
            <a:r>
              <a:rPr lang="cs-CZ" sz="1200" b="1" dirty="0" err="1">
                <a:solidFill>
                  <a:schemeClr val="accent2"/>
                </a:solidFill>
              </a:rPr>
              <a:t>replaced</a:t>
            </a:r>
            <a:r>
              <a:rPr lang="cs-CZ" sz="1200" dirty="0">
                <a:solidFill>
                  <a:schemeClr val="accent2"/>
                </a:solidFill>
              </a:rPr>
              <a:t>, </a:t>
            </a:r>
            <a:r>
              <a:rPr lang="cs-CZ" sz="1200" dirty="0" err="1">
                <a:solidFill>
                  <a:schemeClr val="accent2"/>
                </a:solidFill>
              </a:rPr>
              <a:t>some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  <a:r>
              <a:rPr lang="cs-CZ" sz="1200" dirty="0" err="1">
                <a:solidFill>
                  <a:schemeClr val="accent2"/>
                </a:solidFill>
              </a:rPr>
              <a:t>electrical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  <a:r>
              <a:rPr lang="cs-CZ" sz="1200" dirty="0" err="1">
                <a:solidFill>
                  <a:schemeClr val="accent2"/>
                </a:solidFill>
              </a:rPr>
              <a:t>equipment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  <a:r>
              <a:rPr lang="cs-CZ" sz="1200" b="1" dirty="0">
                <a:solidFill>
                  <a:schemeClr val="accent2"/>
                </a:solidFill>
              </a:rPr>
              <a:t>not meeting ATEX </a:t>
            </a:r>
            <a:r>
              <a:rPr lang="cs-CZ" sz="1200" dirty="0">
                <a:solidFill>
                  <a:schemeClr val="accent2"/>
                </a:solidFill>
              </a:rPr>
              <a:t>(&gt;25%), </a:t>
            </a:r>
            <a:r>
              <a:rPr lang="cs-CZ" sz="1200" b="1" dirty="0" err="1">
                <a:solidFill>
                  <a:schemeClr val="accent2"/>
                </a:solidFill>
              </a:rPr>
              <a:t>increased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  <a:r>
              <a:rPr lang="cs-CZ" sz="1200" b="1" dirty="0" err="1">
                <a:solidFill>
                  <a:schemeClr val="accent2"/>
                </a:solidFill>
              </a:rPr>
              <a:t>geological</a:t>
            </a:r>
            <a:r>
              <a:rPr lang="cs-CZ" sz="1200" b="1" dirty="0">
                <a:solidFill>
                  <a:schemeClr val="accent2"/>
                </a:solidFill>
              </a:rPr>
              <a:t> </a:t>
            </a:r>
            <a:r>
              <a:rPr lang="cs-CZ" sz="1200" b="1" dirty="0" err="1">
                <a:solidFill>
                  <a:schemeClr val="accent2"/>
                </a:solidFill>
              </a:rPr>
              <a:t>risks</a:t>
            </a:r>
            <a:endParaRPr lang="cs-CZ" sz="1200" b="1" dirty="0">
              <a:solidFill>
                <a:schemeClr val="accent2"/>
              </a:solidFill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D3D37B30-8E87-41B9-81F7-8D4042AF2F73}"/>
              </a:ext>
            </a:extLst>
          </p:cNvPr>
          <p:cNvSpPr txBox="1"/>
          <p:nvPr/>
        </p:nvSpPr>
        <p:spPr>
          <a:xfrm>
            <a:off x="2410543" y="3559730"/>
            <a:ext cx="6480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cs-CZ" sz="1200" b="1" dirty="0" err="1">
                <a:solidFill>
                  <a:schemeClr val="accent2"/>
                </a:solidFill>
              </a:rPr>
              <a:t>further</a:t>
            </a:r>
            <a:r>
              <a:rPr lang="cs-CZ" sz="1200" b="1" dirty="0">
                <a:solidFill>
                  <a:schemeClr val="accent2"/>
                </a:solidFill>
              </a:rPr>
              <a:t> </a:t>
            </a:r>
            <a:r>
              <a:rPr lang="cs-CZ" sz="1200" b="1" dirty="0" err="1">
                <a:solidFill>
                  <a:schemeClr val="accent2"/>
                </a:solidFill>
              </a:rPr>
              <a:t>increase</a:t>
            </a:r>
            <a:r>
              <a:rPr lang="cs-CZ" sz="1200" b="1" dirty="0">
                <a:solidFill>
                  <a:schemeClr val="accent2"/>
                </a:solidFill>
              </a:rPr>
              <a:t> of </a:t>
            </a:r>
            <a:r>
              <a:rPr lang="cs-CZ" sz="1200" b="1" dirty="0" err="1">
                <a:solidFill>
                  <a:schemeClr val="accent2"/>
                </a:solidFill>
              </a:rPr>
              <a:t>material</a:t>
            </a:r>
            <a:r>
              <a:rPr lang="cs-CZ" sz="1200" b="1" dirty="0">
                <a:solidFill>
                  <a:schemeClr val="accent2"/>
                </a:solidFill>
              </a:rPr>
              <a:t> and </a:t>
            </a:r>
            <a:r>
              <a:rPr lang="cs-CZ" sz="1200" b="1" dirty="0" err="1">
                <a:solidFill>
                  <a:schemeClr val="accent2"/>
                </a:solidFill>
              </a:rPr>
              <a:t>geological</a:t>
            </a:r>
            <a:r>
              <a:rPr lang="cs-CZ" sz="1200" b="1" dirty="0">
                <a:solidFill>
                  <a:schemeClr val="accent2"/>
                </a:solidFill>
              </a:rPr>
              <a:t> </a:t>
            </a:r>
            <a:r>
              <a:rPr lang="cs-CZ" sz="1200" b="1" dirty="0" err="1">
                <a:solidFill>
                  <a:schemeClr val="accent2"/>
                </a:solidFill>
              </a:rPr>
              <a:t>risks</a:t>
            </a:r>
            <a:r>
              <a:rPr lang="cs-CZ" sz="1200" b="1" dirty="0">
                <a:solidFill>
                  <a:schemeClr val="accent2"/>
                </a:solidFill>
              </a:rPr>
              <a:t> </a:t>
            </a:r>
            <a:r>
              <a:rPr lang="cs-CZ" sz="1200" dirty="0">
                <a:solidFill>
                  <a:schemeClr val="accent2"/>
                </a:solidFill>
              </a:rPr>
              <a:t>(</a:t>
            </a:r>
            <a:r>
              <a:rPr lang="cs-CZ" sz="1200" dirty="0" err="1">
                <a:solidFill>
                  <a:schemeClr val="accent2"/>
                </a:solidFill>
              </a:rPr>
              <a:t>replacement</a:t>
            </a:r>
            <a:r>
              <a:rPr lang="cs-CZ" sz="1200" dirty="0">
                <a:solidFill>
                  <a:schemeClr val="accent2"/>
                </a:solidFill>
              </a:rPr>
              <a:t> of </a:t>
            </a:r>
            <a:r>
              <a:rPr lang="cs-CZ" sz="1200" dirty="0" err="1">
                <a:solidFill>
                  <a:schemeClr val="accent2"/>
                </a:solidFill>
              </a:rPr>
              <a:t>surface</a:t>
            </a:r>
            <a:r>
              <a:rPr lang="cs-CZ" sz="1200" dirty="0">
                <a:solidFill>
                  <a:schemeClr val="accent2"/>
                </a:solidFill>
              </a:rPr>
              <a:t> technology, </a:t>
            </a:r>
            <a:r>
              <a:rPr lang="cs-CZ" sz="1200" dirty="0" err="1">
                <a:solidFill>
                  <a:schemeClr val="accent2"/>
                </a:solidFill>
              </a:rPr>
              <a:t>well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  <a:r>
              <a:rPr lang="cs-CZ" sz="1200" dirty="0" err="1">
                <a:solidFill>
                  <a:schemeClr val="accent2"/>
                </a:solidFill>
              </a:rPr>
              <a:t>completion</a:t>
            </a:r>
            <a:r>
              <a:rPr lang="cs-CZ" sz="1200" dirty="0">
                <a:solidFill>
                  <a:schemeClr val="accent2"/>
                </a:solidFill>
              </a:rPr>
              <a:t>?)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96721D3B-978E-4A3C-982F-6D4C3EF09E22}"/>
              </a:ext>
            </a:extLst>
          </p:cNvPr>
          <p:cNvSpPr txBox="1"/>
          <p:nvPr/>
        </p:nvSpPr>
        <p:spPr>
          <a:xfrm>
            <a:off x="821889" y="1197846"/>
            <a:ext cx="1044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cs-CZ" sz="1200" b="1" dirty="0">
                <a:solidFill>
                  <a:schemeClr val="accent2"/>
                </a:solidFill>
              </a:rPr>
              <a:t>H2 </a:t>
            </a:r>
            <a:r>
              <a:rPr lang="cs-CZ" sz="1200" b="1" dirty="0" err="1">
                <a:solidFill>
                  <a:schemeClr val="accent2"/>
                </a:solidFill>
              </a:rPr>
              <a:t>content</a:t>
            </a:r>
            <a:endParaRPr lang="cs-CZ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2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svislý text 6">
            <a:extLst>
              <a:ext uri="{FF2B5EF4-FFF2-40B4-BE49-F238E27FC236}">
                <a16:creationId xmlns:a16="http://schemas.microsoft.com/office/drawing/2014/main" id="{5B3CAA49-BF4F-446E-920B-E3476EC3AF87}"/>
              </a:ext>
            </a:extLst>
          </p:cNvPr>
          <p:cNvSpPr txBox="1">
            <a:spLocks/>
          </p:cNvSpPr>
          <p:nvPr/>
        </p:nvSpPr>
        <p:spPr>
          <a:xfrm>
            <a:off x="538163" y="358776"/>
            <a:ext cx="8062913" cy="68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indent="0" defTabSz="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chemeClr val="accent2"/>
                </a:solidFill>
                <a:latin typeface="+mj-lt"/>
                <a:cs typeface="RWE Sans"/>
              </a:defRPr>
            </a:lvl1pPr>
            <a:lvl2pPr marL="0" indent="0" defTabSz="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2pPr>
            <a:lvl3pPr marL="0" indent="0" defTabSz="685800">
              <a:lnSpc>
                <a:spcPct val="100000"/>
              </a:lnSpc>
              <a:spcBef>
                <a:spcPts val="0"/>
              </a:spcBef>
              <a:buClr>
                <a:srgbClr val="3ED8C3"/>
              </a:buClr>
              <a:buFont typeface="RWE Sans 5.6" panose="00000500000000000000" pitchFamily="2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3pPr>
            <a:lvl4pPr marL="0" indent="0" defTabSz="685800">
              <a:lnSpc>
                <a:spcPct val="100000"/>
              </a:lnSpc>
              <a:spcBef>
                <a:spcPts val="0"/>
              </a:spcBef>
              <a:buClr>
                <a:srgbClr val="3ED8C3"/>
              </a:buClr>
              <a:buFont typeface="RWE Sans 5.6" panose="00000500000000000000" pitchFamily="2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4pPr>
            <a:lvl5pPr marL="0" indent="0" defTabSz="685800">
              <a:lnSpc>
                <a:spcPct val="100000"/>
              </a:lnSpc>
              <a:spcBef>
                <a:spcPts val="0"/>
              </a:spcBef>
              <a:buClr>
                <a:srgbClr val="3ED8C3"/>
              </a:buClr>
              <a:buFont typeface="+mj-lt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5pPr>
            <a:lvl6pPr marL="0" indent="0" defTabSz="685800">
              <a:lnSpc>
                <a:spcPct val="100000"/>
              </a:lnSpc>
              <a:spcBef>
                <a:spcPts val="0"/>
              </a:spcBef>
              <a:buClr>
                <a:srgbClr val="3ED8C3"/>
              </a:buClr>
              <a:buFont typeface="+mj-lt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6pPr>
            <a:lvl7pPr marL="0" indent="0" defTabSz="685800">
              <a:lnSpc>
                <a:spcPct val="100000"/>
              </a:lnSpc>
              <a:spcBef>
                <a:spcPts val="0"/>
              </a:spcBef>
              <a:buClr>
                <a:srgbClr val="3ED8C3"/>
              </a:buClr>
              <a:buFont typeface="+mj-lt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7pPr>
            <a:lvl8pPr marL="0" indent="0" defTabSz="685800">
              <a:lnSpc>
                <a:spcPct val="100000"/>
              </a:lnSpc>
              <a:spcBef>
                <a:spcPts val="0"/>
              </a:spcBef>
              <a:buClr>
                <a:srgbClr val="3ED8C3"/>
              </a:buClr>
              <a:buFont typeface="Arial" panose="020B0604020202020204" pitchFamily="34" charset="0"/>
              <a:buNone/>
              <a:defRPr sz="2100" b="1" spc="0" baseline="0">
                <a:solidFill>
                  <a:srgbClr val="3ED8C3"/>
                </a:solidFill>
                <a:latin typeface="+mj-lt"/>
              </a:defRPr>
            </a:lvl8pPr>
            <a:lvl9pPr marL="0" indent="0" defTabSz="685800">
              <a:lnSpc>
                <a:spcPct val="100000"/>
              </a:lnSpc>
              <a:spcBef>
                <a:spcPts val="0"/>
              </a:spcBef>
              <a:buClr>
                <a:srgbClr val="3ED8C3"/>
              </a:buClr>
              <a:buFont typeface="Arial" panose="020B0604020202020204" pitchFamily="34" charset="0"/>
              <a:buNone/>
              <a:defRPr lang="de-DE" sz="2100" b="1" i="0" u="none" strike="noStrike" spc="0" baseline="0" smtClean="0">
                <a:solidFill>
                  <a:srgbClr val="3ED8C3"/>
                </a:solidFill>
                <a:latin typeface="+mj-lt"/>
              </a:defRPr>
            </a:lvl9pPr>
          </a:lstStyle>
          <a:p>
            <a:r>
              <a:rPr lang="cs-CZ" dirty="0"/>
              <a:t>H2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on </a:t>
            </a:r>
            <a:r>
              <a:rPr lang="cs-CZ" dirty="0" err="1"/>
              <a:t>volumetric</a:t>
            </a:r>
            <a:r>
              <a:rPr lang="cs-CZ" dirty="0"/>
              <a:t> and </a:t>
            </a:r>
            <a:r>
              <a:rPr lang="cs-CZ" dirty="0" err="1"/>
              <a:t>energetic</a:t>
            </a:r>
            <a:r>
              <a:rPr lang="cs-CZ" dirty="0"/>
              <a:t> balance of UGS and </a:t>
            </a:r>
            <a:r>
              <a:rPr lang="cs-CZ" dirty="0" err="1"/>
              <a:t>impose</a:t>
            </a:r>
            <a:r>
              <a:rPr lang="cs-CZ" dirty="0"/>
              <a:t> </a:t>
            </a:r>
            <a:r>
              <a:rPr lang="cs-CZ" dirty="0" err="1"/>
              <a:t>necessary</a:t>
            </a:r>
            <a:r>
              <a:rPr lang="cs-CZ" dirty="0"/>
              <a:t> </a:t>
            </a:r>
            <a:r>
              <a:rPr lang="cs-CZ" dirty="0" err="1"/>
              <a:t>investments</a:t>
            </a:r>
            <a:r>
              <a:rPr lang="cs-CZ" dirty="0"/>
              <a:t> and </a:t>
            </a:r>
            <a:r>
              <a:rPr lang="cs-CZ" dirty="0" err="1"/>
              <a:t>costs</a:t>
            </a:r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C5ADCE8-7B46-4295-A04E-B4CD8B5EEC24}"/>
              </a:ext>
            </a:extLst>
          </p:cNvPr>
          <p:cNvSpPr txBox="1"/>
          <p:nvPr/>
        </p:nvSpPr>
        <p:spPr>
          <a:xfrm>
            <a:off x="7480800" y="121176"/>
            <a:ext cx="1483200" cy="2376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/>
            <a:r>
              <a:rPr lang="cs-CZ" sz="1000" dirty="0" err="1">
                <a:solidFill>
                  <a:schemeClr val="accent2"/>
                </a:solidFill>
              </a:rPr>
              <a:t>Summary</a:t>
            </a:r>
            <a:endParaRPr lang="cs-CZ" sz="1000" dirty="0">
              <a:solidFill>
                <a:schemeClr val="accent2"/>
              </a:solidFill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390BFD35-46CA-4096-872D-1E68194BA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210" y="1024164"/>
            <a:ext cx="3151974" cy="2180825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C5D5E969-7CA6-46C7-B6FA-F829DD819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210" y="3212541"/>
            <a:ext cx="3151974" cy="1493201"/>
          </a:xfrm>
          <a:prstGeom prst="rect">
            <a:avLst/>
          </a:prstGeom>
        </p:spPr>
      </p:pic>
      <p:sp>
        <p:nvSpPr>
          <p:cNvPr id="35" name="TextovéPole 34">
            <a:extLst>
              <a:ext uri="{FF2B5EF4-FFF2-40B4-BE49-F238E27FC236}">
                <a16:creationId xmlns:a16="http://schemas.microsoft.com/office/drawing/2014/main" id="{FECB2A09-BA1D-48D2-BE6D-33DA726B64A3}"/>
              </a:ext>
            </a:extLst>
          </p:cNvPr>
          <p:cNvSpPr txBox="1"/>
          <p:nvPr/>
        </p:nvSpPr>
        <p:spPr>
          <a:xfrm rot="18876394">
            <a:off x="7095568" y="1816570"/>
            <a:ext cx="921600" cy="39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cs-CZ" sz="16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Example</a:t>
            </a:r>
            <a:endParaRPr lang="cs-CZ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804E8694-B8AD-4887-AE97-77093DC2B423}"/>
              </a:ext>
            </a:extLst>
          </p:cNvPr>
          <p:cNvSpPr txBox="1"/>
          <p:nvPr/>
        </p:nvSpPr>
        <p:spPr>
          <a:xfrm rot="18876394">
            <a:off x="7095569" y="3869589"/>
            <a:ext cx="921600" cy="39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cs-CZ" sz="16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Example</a:t>
            </a:r>
            <a:endParaRPr lang="cs-CZ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C39BCEF-0EF5-E8E4-09CE-CDAAE8156FBF}"/>
              </a:ext>
            </a:extLst>
          </p:cNvPr>
          <p:cNvSpPr/>
          <p:nvPr/>
        </p:nvSpPr>
        <p:spPr>
          <a:xfrm>
            <a:off x="537075" y="1264034"/>
            <a:ext cx="5251136" cy="121764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cs-CZ" sz="1600" b="1" dirty="0" err="1">
                <a:solidFill>
                  <a:schemeClr val="accent2"/>
                </a:solidFill>
              </a:rPr>
              <a:t>Volumetric</a:t>
            </a:r>
            <a:r>
              <a:rPr lang="cs-CZ" sz="1600" b="1" dirty="0">
                <a:solidFill>
                  <a:schemeClr val="accent2"/>
                </a:solidFill>
              </a:rPr>
              <a:t> and </a:t>
            </a:r>
            <a:r>
              <a:rPr lang="cs-CZ" sz="1600" b="1" dirty="0" err="1">
                <a:solidFill>
                  <a:schemeClr val="accent2"/>
                </a:solidFill>
              </a:rPr>
              <a:t>energetic</a:t>
            </a:r>
            <a:r>
              <a:rPr lang="cs-CZ" sz="1600" b="1" dirty="0">
                <a:solidFill>
                  <a:schemeClr val="accent2"/>
                </a:solidFill>
              </a:rPr>
              <a:t> balance: </a:t>
            </a:r>
            <a:r>
              <a:rPr lang="cs-CZ" sz="1600" b="1" dirty="0" err="1">
                <a:solidFill>
                  <a:schemeClr val="accent2"/>
                </a:solidFill>
              </a:rPr>
              <a:t>less</a:t>
            </a:r>
            <a:r>
              <a:rPr lang="cs-CZ" sz="1600" b="1" dirty="0">
                <a:solidFill>
                  <a:schemeClr val="accent2"/>
                </a:solidFill>
              </a:rPr>
              <a:t> </a:t>
            </a:r>
            <a:r>
              <a:rPr lang="cs-CZ" sz="1600" b="1" dirty="0" err="1">
                <a:solidFill>
                  <a:schemeClr val="accent2"/>
                </a:solidFill>
              </a:rPr>
              <a:t>volume</a:t>
            </a:r>
            <a:r>
              <a:rPr lang="cs-CZ" sz="1600" b="1" dirty="0">
                <a:solidFill>
                  <a:schemeClr val="accent2"/>
                </a:solidFill>
              </a:rPr>
              <a:t> and </a:t>
            </a:r>
            <a:r>
              <a:rPr lang="cs-CZ" sz="1600" b="1" dirty="0" err="1">
                <a:solidFill>
                  <a:schemeClr val="accent2"/>
                </a:solidFill>
              </a:rPr>
              <a:t>even</a:t>
            </a:r>
            <a:r>
              <a:rPr lang="cs-CZ" sz="1600" b="1" dirty="0">
                <a:solidFill>
                  <a:schemeClr val="accent2"/>
                </a:solidFill>
              </a:rPr>
              <a:t> </a:t>
            </a:r>
            <a:r>
              <a:rPr lang="cs-CZ" sz="1600" b="1" dirty="0" err="1">
                <a:solidFill>
                  <a:schemeClr val="accent2"/>
                </a:solidFill>
              </a:rPr>
              <a:t>less</a:t>
            </a:r>
            <a:r>
              <a:rPr lang="cs-CZ" sz="1600" b="1" dirty="0">
                <a:solidFill>
                  <a:schemeClr val="accent2"/>
                </a:solidFill>
              </a:rPr>
              <a:t> </a:t>
            </a:r>
            <a:r>
              <a:rPr lang="cs-CZ" sz="1600" b="1" dirty="0" err="1">
                <a:solidFill>
                  <a:schemeClr val="accent2"/>
                </a:solidFill>
              </a:rPr>
              <a:t>energy</a:t>
            </a:r>
            <a:r>
              <a:rPr lang="cs-CZ" sz="1600" b="1" dirty="0">
                <a:solidFill>
                  <a:schemeClr val="accent2"/>
                </a:solidFill>
              </a:rPr>
              <a:t> to </a:t>
            </a:r>
            <a:r>
              <a:rPr lang="cs-CZ" sz="1600" b="1" dirty="0" err="1">
                <a:solidFill>
                  <a:schemeClr val="accent2"/>
                </a:solidFill>
              </a:rPr>
              <a:t>be</a:t>
            </a:r>
            <a:r>
              <a:rPr lang="cs-CZ" sz="1600" b="1" dirty="0">
                <a:solidFill>
                  <a:schemeClr val="accent2"/>
                </a:solidFill>
              </a:rPr>
              <a:t> </a:t>
            </a:r>
            <a:r>
              <a:rPr lang="cs-CZ" sz="1600" b="1" dirty="0" err="1">
                <a:solidFill>
                  <a:schemeClr val="accent2"/>
                </a:solidFill>
              </a:rPr>
              <a:t>stored</a:t>
            </a:r>
            <a:r>
              <a:rPr lang="cs-CZ" sz="1600" b="1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at</a:t>
            </a:r>
            <a:r>
              <a:rPr lang="cs-CZ" sz="1600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currect</a:t>
            </a:r>
            <a:r>
              <a:rPr lang="cs-CZ" sz="1600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conditions</a:t>
            </a:r>
            <a:r>
              <a:rPr lang="cs-CZ" sz="1600" dirty="0">
                <a:solidFill>
                  <a:schemeClr val="accent2"/>
                </a:solidFill>
              </a:rPr>
              <a:t>. </a:t>
            </a:r>
            <a:r>
              <a:rPr lang="cs-CZ" sz="1600" dirty="0" err="1">
                <a:solidFill>
                  <a:schemeClr val="accent2"/>
                </a:solidFill>
              </a:rPr>
              <a:t>Contrary</a:t>
            </a:r>
            <a:r>
              <a:rPr lang="cs-CZ" sz="1600" dirty="0">
                <a:solidFill>
                  <a:schemeClr val="accent2"/>
                </a:solidFill>
              </a:rPr>
              <a:t> to </a:t>
            </a:r>
            <a:r>
              <a:rPr lang="cs-CZ" sz="1600" dirty="0" err="1">
                <a:solidFill>
                  <a:schemeClr val="accent2"/>
                </a:solidFill>
              </a:rPr>
              <a:t>requirements</a:t>
            </a:r>
            <a:r>
              <a:rPr lang="cs-CZ" sz="1600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for</a:t>
            </a:r>
            <a:r>
              <a:rPr lang="cs-CZ" sz="1600" dirty="0">
                <a:solidFill>
                  <a:schemeClr val="accent2"/>
                </a:solidFill>
              </a:rPr>
              <a:t> H2 Storage in </a:t>
            </a:r>
            <a:r>
              <a:rPr lang="cs-CZ" sz="1600" dirty="0" err="1">
                <a:solidFill>
                  <a:schemeClr val="accent2"/>
                </a:solidFill>
              </a:rPr>
              <a:t>governmental</a:t>
            </a:r>
            <a:r>
              <a:rPr lang="cs-CZ" sz="1600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strategies</a:t>
            </a:r>
            <a:endParaRPr lang="cs-CZ" sz="1400" dirty="0">
              <a:solidFill>
                <a:schemeClr val="accent2"/>
              </a:solidFill>
            </a:endParaRPr>
          </a:p>
          <a:p>
            <a:pPr algn="ctr"/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D142AA3-CFB0-CA2C-900D-218E85A1B5CB}"/>
              </a:ext>
            </a:extLst>
          </p:cNvPr>
          <p:cNvSpPr/>
          <p:nvPr/>
        </p:nvSpPr>
        <p:spPr>
          <a:xfrm>
            <a:off x="537075" y="2938362"/>
            <a:ext cx="5251136" cy="1851125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cs-CZ" sz="1600" b="1" dirty="0">
                <a:solidFill>
                  <a:schemeClr val="accent2"/>
                </a:solidFill>
              </a:rPr>
              <a:t>CAPEX </a:t>
            </a:r>
            <a:r>
              <a:rPr lang="cs-CZ" sz="1600" b="1" dirty="0" err="1">
                <a:solidFill>
                  <a:schemeClr val="accent2"/>
                </a:solidFill>
              </a:rPr>
              <a:t>will</a:t>
            </a:r>
            <a:r>
              <a:rPr lang="cs-CZ" sz="1600" b="1" dirty="0">
                <a:solidFill>
                  <a:schemeClr val="accent2"/>
                </a:solidFill>
              </a:rPr>
              <a:t> </a:t>
            </a:r>
            <a:r>
              <a:rPr lang="cs-CZ" sz="1600" b="1" dirty="0" err="1">
                <a:solidFill>
                  <a:schemeClr val="accent2"/>
                </a:solidFill>
              </a:rPr>
              <a:t>extremely</a:t>
            </a:r>
            <a:r>
              <a:rPr lang="cs-CZ" sz="1600" b="1" dirty="0">
                <a:solidFill>
                  <a:schemeClr val="accent2"/>
                </a:solidFill>
              </a:rPr>
              <a:t> </a:t>
            </a:r>
            <a:r>
              <a:rPr lang="cs-CZ" sz="1600" b="1" dirty="0" err="1">
                <a:solidFill>
                  <a:schemeClr val="accent2"/>
                </a:solidFill>
              </a:rPr>
              <a:t>rise</a:t>
            </a:r>
            <a:r>
              <a:rPr lang="cs-CZ" sz="1600" b="1" dirty="0">
                <a:solidFill>
                  <a:schemeClr val="accent2"/>
                </a:solidFill>
              </a:rPr>
              <a:t> </a:t>
            </a:r>
            <a:r>
              <a:rPr lang="cs-CZ" sz="1600" b="1" dirty="0" err="1">
                <a:solidFill>
                  <a:schemeClr val="accent2"/>
                </a:solidFill>
              </a:rPr>
              <a:t>when</a:t>
            </a:r>
            <a:r>
              <a:rPr lang="cs-CZ" sz="1600" b="1" dirty="0">
                <a:solidFill>
                  <a:schemeClr val="accent2"/>
                </a:solidFill>
              </a:rPr>
              <a:t> </a:t>
            </a:r>
            <a:r>
              <a:rPr lang="cs-CZ" sz="1600" b="1" dirty="0" err="1">
                <a:solidFill>
                  <a:schemeClr val="accent2"/>
                </a:solidFill>
              </a:rPr>
              <a:t>reaching</a:t>
            </a:r>
            <a:r>
              <a:rPr lang="cs-CZ" sz="1600" b="1" dirty="0">
                <a:solidFill>
                  <a:schemeClr val="accent2"/>
                </a:solidFill>
              </a:rPr>
              <a:t> </a:t>
            </a:r>
            <a:r>
              <a:rPr lang="cs-CZ" sz="1600" b="1" dirty="0" err="1">
                <a:solidFill>
                  <a:schemeClr val="accent2"/>
                </a:solidFill>
              </a:rPr>
              <a:t>break-even</a:t>
            </a:r>
            <a:r>
              <a:rPr lang="cs-CZ" sz="1600" b="1" dirty="0">
                <a:solidFill>
                  <a:schemeClr val="accent2"/>
                </a:solidFill>
              </a:rPr>
              <a:t> point.</a:t>
            </a:r>
          </a:p>
          <a:p>
            <a:endParaRPr lang="cs-CZ" sz="1600" b="1" dirty="0">
              <a:solidFill>
                <a:schemeClr val="accent2"/>
              </a:solidFill>
            </a:endParaRPr>
          </a:p>
          <a:p>
            <a:r>
              <a:rPr lang="cs-CZ" sz="1600" b="1" dirty="0" err="1">
                <a:solidFill>
                  <a:schemeClr val="accent2"/>
                </a:solidFill>
              </a:rPr>
              <a:t>Revenues</a:t>
            </a:r>
            <a:r>
              <a:rPr lang="cs-CZ" sz="1600" b="1" dirty="0">
                <a:solidFill>
                  <a:schemeClr val="accent2"/>
                </a:solidFill>
              </a:rPr>
              <a:t> </a:t>
            </a:r>
            <a:r>
              <a:rPr lang="cs-CZ" sz="1600" b="1" dirty="0" err="1">
                <a:solidFill>
                  <a:schemeClr val="accent2"/>
                </a:solidFill>
              </a:rPr>
              <a:t>will</a:t>
            </a:r>
            <a:r>
              <a:rPr lang="cs-CZ" sz="1600" b="1" dirty="0">
                <a:solidFill>
                  <a:schemeClr val="accent2"/>
                </a:solidFill>
              </a:rPr>
              <a:t> </a:t>
            </a:r>
            <a:r>
              <a:rPr lang="cs-CZ" sz="1600" b="1" dirty="0" err="1">
                <a:solidFill>
                  <a:schemeClr val="accent2"/>
                </a:solidFill>
              </a:rPr>
              <a:t>decrease</a:t>
            </a:r>
            <a:r>
              <a:rPr lang="cs-CZ" sz="1600" b="1" dirty="0">
                <a:solidFill>
                  <a:schemeClr val="accent2"/>
                </a:solidFill>
              </a:rPr>
              <a:t> and </a:t>
            </a:r>
            <a:r>
              <a:rPr lang="cs-CZ" sz="1600" b="1" dirty="0" err="1">
                <a:solidFill>
                  <a:schemeClr val="accent2"/>
                </a:solidFill>
              </a:rPr>
              <a:t>costs</a:t>
            </a:r>
            <a:r>
              <a:rPr lang="cs-CZ" sz="1600" b="1" dirty="0">
                <a:solidFill>
                  <a:schemeClr val="accent2"/>
                </a:solidFill>
              </a:rPr>
              <a:t> </a:t>
            </a:r>
            <a:r>
              <a:rPr lang="cs-CZ" sz="1600" b="1" dirty="0" err="1">
                <a:solidFill>
                  <a:schemeClr val="accent2"/>
                </a:solidFill>
              </a:rPr>
              <a:t>likely</a:t>
            </a:r>
            <a:r>
              <a:rPr lang="cs-CZ" sz="1600" b="1" dirty="0">
                <a:solidFill>
                  <a:schemeClr val="accent2"/>
                </a:solidFill>
              </a:rPr>
              <a:t> to </a:t>
            </a:r>
            <a:r>
              <a:rPr lang="cs-CZ" sz="1600" b="1" dirty="0" err="1">
                <a:solidFill>
                  <a:schemeClr val="accent2"/>
                </a:solidFill>
              </a:rPr>
              <a:t>increase</a:t>
            </a:r>
            <a:r>
              <a:rPr lang="cs-CZ" sz="1600" b="1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with</a:t>
            </a:r>
            <a:r>
              <a:rPr lang="cs-CZ" sz="1600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current</a:t>
            </a:r>
            <a:r>
              <a:rPr lang="cs-CZ" sz="1600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economical</a:t>
            </a:r>
            <a:r>
              <a:rPr lang="cs-CZ" sz="1600" dirty="0">
                <a:solidFill>
                  <a:schemeClr val="accent2"/>
                </a:solidFill>
              </a:rPr>
              <a:t> model </a:t>
            </a:r>
            <a:r>
              <a:rPr lang="cs-CZ" sz="1600" dirty="0" err="1">
                <a:solidFill>
                  <a:schemeClr val="accent2"/>
                </a:solidFill>
              </a:rPr>
              <a:t>for</a:t>
            </a:r>
            <a:r>
              <a:rPr lang="cs-CZ" sz="1600" dirty="0">
                <a:solidFill>
                  <a:schemeClr val="accent2"/>
                </a:solidFill>
              </a:rPr>
              <a:t> NG/H2 </a:t>
            </a:r>
            <a:r>
              <a:rPr lang="cs-CZ" sz="1600" dirty="0" err="1">
                <a:solidFill>
                  <a:schemeClr val="accent2"/>
                </a:solidFill>
              </a:rPr>
              <a:t>blend</a:t>
            </a:r>
            <a:r>
              <a:rPr lang="cs-CZ" sz="1600" dirty="0">
                <a:solidFill>
                  <a:schemeClr val="accent2"/>
                </a:solidFill>
              </a:rPr>
              <a:t> </a:t>
            </a:r>
            <a:r>
              <a:rPr lang="cs-CZ" sz="1600" dirty="0" err="1">
                <a:solidFill>
                  <a:schemeClr val="accent2"/>
                </a:solidFill>
              </a:rPr>
              <a:t>storage</a:t>
            </a:r>
            <a:r>
              <a:rPr lang="cs-CZ" sz="1600" dirty="0">
                <a:solidFill>
                  <a:schemeClr val="accent2"/>
                </a:solidFill>
              </a:rPr>
              <a:t>.</a:t>
            </a:r>
            <a:endParaRPr lang="cs-CZ" sz="1400" dirty="0">
              <a:solidFill>
                <a:schemeClr val="accent2"/>
              </a:solidFill>
            </a:endParaRPr>
          </a:p>
          <a:p>
            <a:pPr algn="ctr"/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FF9DBBD-87AC-FCFE-C99F-92C68E23E891}"/>
              </a:ext>
            </a:extLst>
          </p:cNvPr>
          <p:cNvSpPr txBox="1"/>
          <p:nvPr/>
        </p:nvSpPr>
        <p:spPr>
          <a:xfrm>
            <a:off x="6548034" y="3290512"/>
            <a:ext cx="1673817" cy="27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cs-CZ" sz="10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CAPEX</a:t>
            </a:r>
          </a:p>
        </p:txBody>
      </p:sp>
    </p:spTree>
    <p:extLst>
      <p:ext uri="{BB962C8B-B14F-4D97-AF65-F5344CB8AC3E}">
        <p14:creationId xmlns:p14="http://schemas.microsoft.com/office/powerpoint/2010/main" val="1887097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A0256A2-BD07-AB0D-62C0-81F9CCC6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677F1DB9-6BD1-4662-AD32-A5C07CCC53B6}" type="slidenum">
              <a:rPr lang="en-GB" sz="600" smtClean="0"/>
              <a:pPr/>
              <a:t>8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F7283BE-CB31-3648-FAE8-27B38AE6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Porada ekonomek F3 2021 RWE Gas Storage CZ, s.r.o. 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DCF644-9643-6F13-D40C-4E71AD08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19.05.2021</a:t>
            </a:r>
            <a:endParaRPr lang="en-GB"/>
          </a:p>
        </p:txBody>
      </p:sp>
      <p:sp>
        <p:nvSpPr>
          <p:cNvPr id="5" name="Zástupný symbol pro svislý text 4">
            <a:extLst>
              <a:ext uri="{FF2B5EF4-FFF2-40B4-BE49-F238E27FC236}">
                <a16:creationId xmlns:a16="http://schemas.microsoft.com/office/drawing/2014/main" id="{9D59B9BD-1AAA-AEE1-45DF-0C8C8B563611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262742"/>
      </p:ext>
    </p:extLst>
  </p:cSld>
  <p:clrMapOvr>
    <a:masterClrMapping/>
  </p:clrMapOvr>
</p:sld>
</file>

<file path=ppt/theme/theme1.xml><?xml version="1.0" encoding="utf-8"?>
<a:theme xmlns:a="http://schemas.openxmlformats.org/drawingml/2006/main" name="RWE_Presentation_EN_16to9">
  <a:themeElements>
    <a:clrScheme name="RWE">
      <a:dk1>
        <a:srgbClr val="000000"/>
      </a:dk1>
      <a:lt1>
        <a:sysClr val="window" lastClr="FFFFFF"/>
      </a:lt1>
      <a:dk2>
        <a:srgbClr val="E8E8E4"/>
      </a:dk2>
      <a:lt2>
        <a:srgbClr val="52555C"/>
      </a:lt2>
      <a:accent1>
        <a:srgbClr val="00B1EB"/>
      </a:accent1>
      <a:accent2>
        <a:srgbClr val="1D4477"/>
      </a:accent2>
      <a:accent3>
        <a:srgbClr val="3ED8C3"/>
      </a:accent3>
      <a:accent4>
        <a:srgbClr val="ADAFB1"/>
      </a:accent4>
      <a:accent5>
        <a:srgbClr val="00A19F"/>
      </a:accent5>
      <a:accent6>
        <a:srgbClr val="005E65"/>
      </a:accent6>
      <a:hlink>
        <a:srgbClr val="1D4477"/>
      </a:hlink>
      <a:folHlink>
        <a:srgbClr val="1D4477"/>
      </a:folHlink>
    </a:clrScheme>
    <a:fontScheme name="RWE">
      <a:majorFont>
        <a:latin typeface="RWE Sans"/>
        <a:ea typeface=""/>
        <a:cs typeface=""/>
      </a:majorFont>
      <a:minorFont>
        <a:latin typeface="RW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36000" tIns="36000" rIns="36000" bIns="36000"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defRPr sz="1600" dirty="0" err="1" smtClean="0">
            <a:solidFill>
              <a:schemeClr val="accent2"/>
            </a:solidFill>
          </a:defRPr>
        </a:defPPr>
      </a:lstStyle>
    </a:txDef>
  </a:objectDefaults>
  <a:extraClrSchemeLst/>
  <a:custClrLst>
    <a:custClr name="RWE Blue 75%">
      <a:srgbClr val="567399"/>
    </a:custClr>
    <a:custClr name="RWE Blue 50%">
      <a:srgbClr val="8EA1BB"/>
    </a:custClr>
    <a:custClr name="Gradient green 75%">
      <a:srgbClr val="40B9B7"/>
    </a:custClr>
    <a:custClr name="Gradient green 50%">
      <a:srgbClr val="7FD0CF"/>
    </a:custClr>
    <a:custClr name="Energy green 75%">
      <a:srgbClr val="6EE2D2"/>
    </a:custClr>
    <a:custClr name="Energy green 50%">
      <a:srgbClr val="9EEBE1"/>
    </a:custClr>
    <a:custClr name="White">
      <a:srgbClr val="FFFFFF"/>
    </a:custClr>
    <a:custClr name="Renewables">
      <a:srgbClr val="3ED8C3"/>
    </a:custClr>
    <a:custClr name="New applications">
      <a:srgbClr val="00A19F"/>
    </a:custClr>
    <a:custClr name="Hard coal">
      <a:srgbClr val="52555C"/>
    </a:custClr>
    <a:custClr name="Energy blue 75%">
      <a:srgbClr val="40C5F0"/>
    </a:custClr>
    <a:custClr name="Energy blue 50%">
      <a:srgbClr val="7FD8F5"/>
    </a:custClr>
    <a:custClr name="Sand 75%">
      <a:srgbClr val="EEEEEB"/>
    </a:custClr>
    <a:custClr name="Accent orange">
      <a:srgbClr val="EF7D00"/>
    </a:custClr>
    <a:custClr name="Accent orange 75%">
      <a:srgbClr val="F39E40"/>
    </a:custClr>
    <a:custClr name="Accent orange 50%">
      <a:srgbClr val="F7BE7F"/>
    </a:custClr>
    <a:custClr name="White">
      <a:srgbClr val="FFFFFF"/>
    </a:custClr>
    <a:custClr name="Hydroelectric">
      <a:srgbClr val="00B1EB"/>
    </a:custClr>
    <a:custClr name="Wind offshore">
      <a:srgbClr val="A1DAF8"/>
    </a:custClr>
    <a:custClr name="Wind onshore">
      <a:srgbClr val="D4EDFC"/>
    </a:custClr>
    <a:custClr name="Accent dark red">
      <a:srgbClr val="B61F34"/>
    </a:custClr>
    <a:custClr name="Accent dark red 75%">
      <a:srgbClr val="C85767"/>
    </a:custClr>
    <a:custClr name="Accent dark red 50%">
      <a:srgbClr val="DA8F99"/>
    </a:custClr>
    <a:custClr name="Accent green">
      <a:srgbClr val="005E65"/>
    </a:custClr>
    <a:custClr name="Accent green 75%">
      <a:srgbClr val="40868C"/>
    </a:custClr>
    <a:custClr name="Accent green 50%">
      <a:srgbClr val="7FAEB2"/>
    </a:custClr>
    <a:custClr name="White">
      <a:srgbClr val="FFFFFF"/>
    </a:custClr>
    <a:custClr name="Biomass">
      <a:srgbClr val="005E65"/>
    </a:custClr>
    <a:custClr name="Solar/PV">
      <a:srgbClr val="7FA2A8"/>
    </a:custClr>
    <a:custClr name="Lignite">
      <a:srgbClr val="ADAFB1"/>
    </a:custClr>
    <a:custClr name="Accent yellow">
      <a:srgbClr val="FFCC00"/>
    </a:custClr>
    <a:custClr name="Accent yellow 75%">
      <a:srgbClr val="FFD940"/>
    </a:custClr>
    <a:custClr name="Accent yellow 50%">
      <a:srgbClr val="FFE57F"/>
    </a:custClr>
    <a:custClr name="Accent light red">
      <a:srgbClr val="E7343F"/>
    </a:custClr>
    <a:custClr name="Accent light red 75%">
      <a:srgbClr val="ED676F"/>
    </a:custClr>
    <a:custClr name="Accent light red 50%">
      <a:srgbClr val="F3999F"/>
    </a:custClr>
    <a:custClr name="White">
      <a:srgbClr val="FFFFFF"/>
    </a:custClr>
    <a:custClr name="Oil">
      <a:srgbClr val="E52330"/>
    </a:custClr>
    <a:custClr name="Nuclear power">
      <a:srgbClr val="EF7D00"/>
    </a:custClr>
    <a:custClr name="Gas">
      <a:srgbClr val="FFCC00"/>
    </a:custClr>
    <a:custClr name="Accent light green">
      <a:srgbClr val="5AB88F"/>
    </a:custClr>
    <a:custClr name="Accent light green 75%">
      <a:srgbClr val="83CAAB"/>
    </a:custClr>
    <a:custClr name="Accent light green 50%">
      <a:srgbClr val="ACDBC7"/>
    </a:custClr>
    <a:custClr name="Accent dark grey">
      <a:srgbClr val="52555C"/>
    </a:custClr>
    <a:custClr name="Accent dark grey 75%">
      <a:srgbClr val="7D8085"/>
    </a:custClr>
    <a:custClr name="Accent dark grey 50%">
      <a:srgbClr val="A8AAAD"/>
    </a:custClr>
    <a:custClr name="White">
      <a:srgbClr val="FFFFFF"/>
    </a:custClr>
    <a:custClr name="Biogas">
      <a:srgbClr val="FFE680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Präsentation35" id="{0C926E3C-140C-9546-A115-419CE8B605A3}" vid="{AB775BE7-95C0-B243-8D5E-E122DB7D22D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9E16538733E549B5F63D0820241666" ma:contentTypeVersion="16" ma:contentTypeDescription="Create a new document." ma:contentTypeScope="" ma:versionID="72189dd5daf40402822ddd8ea2545e05">
  <xsd:schema xmlns:xsd="http://www.w3.org/2001/XMLSchema" xmlns:xs="http://www.w3.org/2001/XMLSchema" xmlns:p="http://schemas.microsoft.com/office/2006/metadata/properties" xmlns:ns2="aa3d1a36-5902-4397-adb9-bcb3fbd041d8" xmlns:ns3="c82b0d57-0887-4908-a878-2d5a3b8b4818" xmlns:ns4="fb957374-73fb-46c8-b1d5-5557a51ca38a" targetNamespace="http://schemas.microsoft.com/office/2006/metadata/properties" ma:root="true" ma:fieldsID="b38b5f6233482ba842a43097e3251bd1" ns2:_="" ns3:_="" ns4:_="">
    <xsd:import namespace="aa3d1a36-5902-4397-adb9-bcb3fbd041d8"/>
    <xsd:import namespace="c82b0d57-0887-4908-a878-2d5a3b8b4818"/>
    <xsd:import namespace="fb957374-73fb-46c8-b1d5-5557a51ca3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d1a36-5902-4397-adb9-bcb3fbd041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254e2c3-28f0-4d52-875a-3e05d851ee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b0d57-0887-4908-a878-2d5a3b8b481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57374-73fb-46c8-b1d5-5557a51ca38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7b3e4169-a030-4885-957b-75efb4f88841}" ma:internalName="TaxCatchAll" ma:showField="CatchAllData" ma:web="c82b0d57-0887-4908-a878-2d5a3b8b48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d1a36-5902-4397-adb9-bcb3fbd041d8">
      <Terms xmlns="http://schemas.microsoft.com/office/infopath/2007/PartnerControls"/>
    </lcf76f155ced4ddcb4097134ff3c332f>
    <TaxCatchAll xmlns="fb957374-73fb-46c8-b1d5-5557a51ca38a" xsi:nil="true"/>
  </documentManagement>
</p:properties>
</file>

<file path=customXml/itemProps1.xml><?xml version="1.0" encoding="utf-8"?>
<ds:datastoreItem xmlns:ds="http://schemas.openxmlformats.org/officeDocument/2006/customXml" ds:itemID="{3BED3B99-762B-446F-AD11-29D59101A8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01D946-989E-4287-82D2-CCF6440EB4B3}">
  <ds:schemaRefs>
    <ds:schemaRef ds:uri="aa3d1a36-5902-4397-adb9-bcb3fbd041d8"/>
    <ds:schemaRef ds:uri="c82b0d57-0887-4908-a878-2d5a3b8b4818"/>
    <ds:schemaRef ds:uri="fb957374-73fb-46c8-b1d5-5557a51ca3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32562F5-3170-4161-AA72-9C45A266F29C}">
  <ds:schemaRefs>
    <ds:schemaRef ds:uri="c82b0d57-0887-4908-a878-2d5a3b8b481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b957374-73fb-46c8-b1d5-5557a51ca38a"/>
    <ds:schemaRef ds:uri="http://purl.org/dc/elements/1.1/"/>
    <ds:schemaRef ds:uri="http://schemas.microsoft.com/office/2006/metadata/properties"/>
    <ds:schemaRef ds:uri="aa3d1a36-5902-4397-adb9-bcb3fbd041d8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81d56f-c63d-4d74-8406-d64e74f44395}" enabled="0" method="" siteId="{f481d56f-c63d-4d74-8406-d64e74f443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RWE_Presentation_EN_16to9</Template>
  <TotalTime>0</TotalTime>
  <Words>816</Words>
  <Application>Microsoft Office PowerPoint</Application>
  <PresentationFormat>Vlastná</PresentationFormat>
  <Paragraphs>143</Paragraphs>
  <Slides>8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RWE Sans</vt:lpstr>
      <vt:lpstr>Calibri</vt:lpstr>
      <vt:lpstr>Arial</vt:lpstr>
      <vt:lpstr>RWE Sans 5.6</vt:lpstr>
      <vt:lpstr>RWE_Presentation_EN_16to9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RWE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Görtz, Anna</dc:creator>
  <cp:lastModifiedBy>Bocmanová Petra</cp:lastModifiedBy>
  <cp:revision>6</cp:revision>
  <cp:lastPrinted>2021-06-03T05:52:39Z</cp:lastPrinted>
  <dcterms:created xsi:type="dcterms:W3CDTF">2019-10-01T08:27:36Z</dcterms:created>
  <dcterms:modified xsi:type="dcterms:W3CDTF">2023-06-07T06:37:56Z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0x010100B39E16538733E549B5F63D0820241666</vt:lpwstr>
  </property>
  <property fmtid="{D5CDD505-2E9C-101B-9397-08002B2CF9AE}" pid="3" name="MediaServiceImageTags">
    <vt:lpwstr/>
  </property>
</Properties>
</file>