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3"/>
  </p:notesMasterIdLst>
  <p:sldIdLst>
    <p:sldId id="257" r:id="rId5"/>
    <p:sldId id="269" r:id="rId6"/>
    <p:sldId id="277" r:id="rId7"/>
    <p:sldId id="278" r:id="rId8"/>
    <p:sldId id="279" r:id="rId9"/>
    <p:sldId id="281" r:id="rId10"/>
    <p:sldId id="280" r:id="rId11"/>
    <p:sldId id="274" r:id="rId12"/>
  </p:sldIdLst>
  <p:sldSz cx="12192000" cy="6858000"/>
  <p:notesSz cx="6858000" cy="9144000"/>
  <p:custDataLst>
    <p:tags r:id="rId14"/>
  </p:custDataLst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59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104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D62DA3-50B3-487E-9987-AED512B6FA52}" type="datetimeFigureOut">
              <a:rPr lang="hu-HU" smtClean="0"/>
              <a:t>2023. 06. 01.</a:t>
            </a:fld>
            <a:endParaRPr lang="hu-HU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D41138-F59F-4162-910F-A1F062DD90D5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35436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dia 2.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>
            <a:extLst>
              <a:ext uri="{FF2B5EF4-FFF2-40B4-BE49-F238E27FC236}">
                <a16:creationId xmlns:a16="http://schemas.microsoft.com/office/drawing/2014/main" id="{873591B5-408B-4F75-89BE-56B91711F0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14" y="-124220"/>
            <a:ext cx="12187145" cy="78708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EBFB5F0-2829-448C-B917-C99BF1EA38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34542" y="-122314"/>
            <a:ext cx="7957458" cy="7868618"/>
          </a:xfrm>
          <a:prstGeom prst="rect">
            <a:avLst/>
          </a:prstGeom>
        </p:spPr>
      </p:pic>
      <p:sp>
        <p:nvSpPr>
          <p:cNvPr id="10" name="Szöveg helye 2">
            <a:extLst>
              <a:ext uri="{FF2B5EF4-FFF2-40B4-BE49-F238E27FC236}">
                <a16:creationId xmlns:a16="http://schemas.microsoft.com/office/drawing/2014/main" id="{BF0B4C0B-2B1C-4DB4-85F3-779950E76AF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52184" y="1124744"/>
            <a:ext cx="3963702" cy="108012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0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4000">
                <a:latin typeface="+mn-lt"/>
              </a:defRPr>
            </a:lvl2pPr>
            <a:lvl3pPr marL="914400" indent="0">
              <a:buNone/>
              <a:defRPr sz="4000">
                <a:latin typeface="+mn-lt"/>
              </a:defRPr>
            </a:lvl3pPr>
            <a:lvl4pPr marL="1371600" indent="0">
              <a:buNone/>
              <a:defRPr sz="4000">
                <a:latin typeface="+mn-lt"/>
              </a:defRPr>
            </a:lvl4pPr>
            <a:lvl5pPr marL="1828800" indent="0">
              <a:buNone/>
              <a:defRPr sz="4000">
                <a:latin typeface="+mn-lt"/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11" name="Szöveg helye 2">
            <a:extLst>
              <a:ext uri="{FF2B5EF4-FFF2-40B4-BE49-F238E27FC236}">
                <a16:creationId xmlns:a16="http://schemas.microsoft.com/office/drawing/2014/main" id="{6ECC2998-B937-4CC3-B79D-98133F9EE8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52184" y="2708919"/>
            <a:ext cx="3963702" cy="744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4000">
                <a:latin typeface="+mn-lt"/>
              </a:defRPr>
            </a:lvl2pPr>
            <a:lvl3pPr marL="914400" indent="0">
              <a:buNone/>
              <a:defRPr sz="4000">
                <a:latin typeface="+mn-lt"/>
              </a:defRPr>
            </a:lvl3pPr>
            <a:lvl4pPr marL="1371600" indent="0">
              <a:buNone/>
              <a:defRPr sz="4000">
                <a:latin typeface="+mn-lt"/>
              </a:defRPr>
            </a:lvl4pPr>
            <a:lvl5pPr marL="1828800" indent="0">
              <a:buNone/>
              <a:defRPr sz="4000">
                <a:latin typeface="+mn-lt"/>
              </a:defRPr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2" name="Szöveg helye 2">
            <a:extLst>
              <a:ext uri="{FF2B5EF4-FFF2-40B4-BE49-F238E27FC236}">
                <a16:creationId xmlns:a16="http://schemas.microsoft.com/office/drawing/2014/main" id="{BBB25D93-5F66-4170-8B73-DF256B86EDB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752184" y="3789040"/>
            <a:ext cx="3963702" cy="2880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4000">
                <a:latin typeface="+mn-lt"/>
              </a:defRPr>
            </a:lvl2pPr>
            <a:lvl3pPr marL="914400" indent="0">
              <a:buNone/>
              <a:defRPr sz="4000">
                <a:latin typeface="+mn-lt"/>
              </a:defRPr>
            </a:lvl3pPr>
            <a:lvl4pPr marL="1371600" indent="0">
              <a:buNone/>
              <a:defRPr sz="4000">
                <a:latin typeface="+mn-lt"/>
              </a:defRPr>
            </a:lvl4pPr>
            <a:lvl5pPr marL="1828800" indent="0">
              <a:buNone/>
              <a:defRPr sz="4000">
                <a:latin typeface="+mn-lt"/>
              </a:defRPr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pic>
        <p:nvPicPr>
          <p:cNvPr id="9" name="Kép 14">
            <a:extLst>
              <a:ext uri="{FF2B5EF4-FFF2-40B4-BE49-F238E27FC236}">
                <a16:creationId xmlns:a16="http://schemas.microsoft.com/office/drawing/2014/main" id="{66EA0C19-22EB-7347-BCD5-101374162BB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22943" y="5533072"/>
            <a:ext cx="1742812" cy="938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745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émaváltó dia 2.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zöveg helye 2">
            <a:extLst>
              <a:ext uri="{FF2B5EF4-FFF2-40B4-BE49-F238E27FC236}">
                <a16:creationId xmlns:a16="http://schemas.microsoft.com/office/drawing/2014/main" id="{04FDEF36-7E37-42ED-A09D-67F641F5D8F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15499" y="2888940"/>
            <a:ext cx="6264696" cy="108012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000" b="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 sz="4000">
                <a:latin typeface="+mn-lt"/>
              </a:defRPr>
            </a:lvl2pPr>
            <a:lvl3pPr marL="914400" indent="0">
              <a:buNone/>
              <a:defRPr sz="4000">
                <a:latin typeface="+mn-lt"/>
              </a:defRPr>
            </a:lvl3pPr>
            <a:lvl4pPr marL="1371600" indent="0">
              <a:buNone/>
              <a:defRPr sz="4000">
                <a:latin typeface="+mn-lt"/>
              </a:defRPr>
            </a:lvl4pPr>
            <a:lvl5pPr marL="1828800" indent="0">
              <a:buNone/>
              <a:defRPr sz="4000">
                <a:latin typeface="+mn-lt"/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8B09C4F6-851C-4773-9416-146CBD5399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769864"/>
            <a:ext cx="3352623" cy="6082978"/>
          </a:xfrm>
          <a:prstGeom prst="rect">
            <a:avLst/>
          </a:prstGeom>
        </p:spPr>
      </p:pic>
      <p:sp>
        <p:nvSpPr>
          <p:cNvPr id="14" name="Szöveg helye 2">
            <a:extLst>
              <a:ext uri="{FF2B5EF4-FFF2-40B4-BE49-F238E27FC236}">
                <a16:creationId xmlns:a16="http://schemas.microsoft.com/office/drawing/2014/main" id="{AF19CF91-B77C-4462-BF0F-7C11A9B6357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7685" y="195715"/>
            <a:ext cx="4437201" cy="2341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4000">
                <a:latin typeface="+mn-lt"/>
              </a:defRPr>
            </a:lvl2pPr>
            <a:lvl3pPr marL="914400" indent="0">
              <a:buNone/>
              <a:defRPr sz="4000">
                <a:latin typeface="+mn-lt"/>
              </a:defRPr>
            </a:lvl3pPr>
            <a:lvl4pPr marL="1371600" indent="0">
              <a:buNone/>
              <a:defRPr sz="4000">
                <a:latin typeface="+mn-lt"/>
              </a:defRPr>
            </a:lvl4pPr>
            <a:lvl5pPr marL="1828800" indent="0">
              <a:buNone/>
              <a:defRPr sz="4000">
                <a:latin typeface="+mn-lt"/>
              </a:defRPr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pic>
        <p:nvPicPr>
          <p:cNvPr id="7" name="Kép 7">
            <a:extLst>
              <a:ext uri="{FF2B5EF4-FFF2-40B4-BE49-F238E27FC236}">
                <a16:creationId xmlns:a16="http://schemas.microsoft.com/office/drawing/2014/main" id="{87164909-045A-6E43-8C8A-D638E9A998C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4986" y="186138"/>
            <a:ext cx="1398714" cy="752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50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szöveg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>
            <a:extLst>
              <a:ext uri="{FF2B5EF4-FFF2-40B4-BE49-F238E27FC236}">
                <a16:creationId xmlns:a16="http://schemas.microsoft.com/office/drawing/2014/main" id="{16A8C786-BAD5-4487-82DB-256E80BFEB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01" y="332657"/>
            <a:ext cx="457042" cy="4608512"/>
          </a:xfrm>
          <a:prstGeom prst="rect">
            <a:avLst/>
          </a:prstGeom>
        </p:spPr>
      </p:pic>
      <p:sp>
        <p:nvSpPr>
          <p:cNvPr id="12" name="Szöveg helye 2">
            <a:extLst>
              <a:ext uri="{FF2B5EF4-FFF2-40B4-BE49-F238E27FC236}">
                <a16:creationId xmlns:a16="http://schemas.microsoft.com/office/drawing/2014/main" id="{8CF0AAAD-341E-44FC-A113-B067260B3EB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66053" y="1841929"/>
            <a:ext cx="6264696" cy="108012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000" b="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 sz="4000">
                <a:latin typeface="+mn-lt"/>
              </a:defRPr>
            </a:lvl2pPr>
            <a:lvl3pPr marL="914400" indent="0">
              <a:buNone/>
              <a:defRPr sz="4000">
                <a:latin typeface="+mn-lt"/>
              </a:defRPr>
            </a:lvl3pPr>
            <a:lvl4pPr marL="1371600" indent="0">
              <a:buNone/>
              <a:defRPr sz="4000">
                <a:latin typeface="+mn-lt"/>
              </a:defRPr>
            </a:lvl4pPr>
            <a:lvl5pPr marL="1828800" indent="0">
              <a:buNone/>
              <a:defRPr sz="4000">
                <a:latin typeface="+mn-lt"/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BB0A8FE4-2ADE-4D69-81A5-B8E10E16436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366838" y="3136490"/>
            <a:ext cx="6264275" cy="19466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hu-HU" dirty="0"/>
              <a:t>Kép beszúrásához kattintson az ikonra</a:t>
            </a:r>
          </a:p>
        </p:txBody>
      </p:sp>
      <p:sp>
        <p:nvSpPr>
          <p:cNvPr id="16" name="Szöveg helye 2">
            <a:extLst>
              <a:ext uri="{FF2B5EF4-FFF2-40B4-BE49-F238E27FC236}">
                <a16:creationId xmlns:a16="http://schemas.microsoft.com/office/drawing/2014/main" id="{20773950-3861-4D46-968A-FE5AE6165F2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7685" y="195715"/>
            <a:ext cx="4437201" cy="2341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4000">
                <a:latin typeface="+mn-lt"/>
              </a:defRPr>
            </a:lvl2pPr>
            <a:lvl3pPr marL="914400" indent="0">
              <a:buNone/>
              <a:defRPr sz="4000">
                <a:latin typeface="+mn-lt"/>
              </a:defRPr>
            </a:lvl3pPr>
            <a:lvl4pPr marL="1371600" indent="0">
              <a:buNone/>
              <a:defRPr sz="4000">
                <a:latin typeface="+mn-lt"/>
              </a:defRPr>
            </a:lvl4pPr>
            <a:lvl5pPr marL="1828800" indent="0">
              <a:buNone/>
              <a:defRPr sz="4000">
                <a:latin typeface="+mn-lt"/>
              </a:defRPr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D01852F0-0C52-7D4C-B15B-DE7E7A6BC5D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4986" y="186138"/>
            <a:ext cx="1398714" cy="752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739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Általános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öveg helye 2">
            <a:extLst>
              <a:ext uri="{FF2B5EF4-FFF2-40B4-BE49-F238E27FC236}">
                <a16:creationId xmlns:a16="http://schemas.microsoft.com/office/drawing/2014/main" id="{EE50120A-C501-480A-8544-9CE879E9FE5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7685" y="558027"/>
            <a:ext cx="5758315" cy="58251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 b="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 sz="4000">
                <a:latin typeface="+mn-lt"/>
              </a:defRPr>
            </a:lvl2pPr>
            <a:lvl3pPr marL="914400" indent="0">
              <a:buNone/>
              <a:defRPr sz="4000">
                <a:latin typeface="+mn-lt"/>
              </a:defRPr>
            </a:lvl3pPr>
            <a:lvl4pPr marL="1371600" indent="0">
              <a:buNone/>
              <a:defRPr sz="4000">
                <a:latin typeface="+mn-lt"/>
              </a:defRPr>
            </a:lvl4pPr>
            <a:lvl5pPr marL="1828800" indent="0">
              <a:buNone/>
              <a:defRPr sz="4000">
                <a:latin typeface="+mn-lt"/>
              </a:defRPr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Szöveg helye 2">
            <a:extLst>
              <a:ext uri="{FF2B5EF4-FFF2-40B4-BE49-F238E27FC236}">
                <a16:creationId xmlns:a16="http://schemas.microsoft.com/office/drawing/2014/main" id="{8A785E45-2A16-4CFC-AE5B-85AD91094C3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7685" y="195715"/>
            <a:ext cx="4437201" cy="2341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4000">
                <a:latin typeface="+mn-lt"/>
              </a:defRPr>
            </a:lvl2pPr>
            <a:lvl3pPr marL="914400" indent="0">
              <a:buNone/>
              <a:defRPr sz="4000">
                <a:latin typeface="+mn-lt"/>
              </a:defRPr>
            </a:lvl3pPr>
            <a:lvl4pPr marL="1371600" indent="0">
              <a:buNone/>
              <a:defRPr sz="4000">
                <a:latin typeface="+mn-lt"/>
              </a:defRPr>
            </a:lvl4pPr>
            <a:lvl5pPr marL="1828800" indent="0">
              <a:buNone/>
              <a:defRPr sz="4000">
                <a:latin typeface="+mn-lt"/>
              </a:defRPr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pic>
        <p:nvPicPr>
          <p:cNvPr id="5" name="Kép 7">
            <a:extLst>
              <a:ext uri="{FF2B5EF4-FFF2-40B4-BE49-F238E27FC236}">
                <a16:creationId xmlns:a16="http://schemas.microsoft.com/office/drawing/2014/main" id="{D391C1E3-4D91-4C47-97B5-E626A77E96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4986" y="186138"/>
            <a:ext cx="1398714" cy="752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806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Üres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7">
            <a:extLst>
              <a:ext uri="{FF2B5EF4-FFF2-40B4-BE49-F238E27FC236}">
                <a16:creationId xmlns:a16="http://schemas.microsoft.com/office/drawing/2014/main" id="{1542C521-BF92-EC47-B867-65850E2354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4986" y="186138"/>
            <a:ext cx="1398714" cy="752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801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um 1" hidden="1"/>
          <p:cNvGraphicFramePr>
            <a:graphicFrameLocks noChangeAspect="1"/>
          </p:cNvGraphicFramePr>
          <p:nvPr userDrawn="1"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368648767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395" imgH="396" progId="TCLayout.ActiveDocument.1">
                  <p:embed/>
                </p:oleObj>
              </mc:Choice>
              <mc:Fallback>
                <p:oleObj name="think-cell Slide" r:id="rId8" imgW="395" imgH="39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Kép 8">
            <a:extLst>
              <a:ext uri="{FF2B5EF4-FFF2-40B4-BE49-F238E27FC236}">
                <a16:creationId xmlns:a16="http://schemas.microsoft.com/office/drawing/2014/main" id="{6B492551-07CA-4A74-AF4A-62467E4BCF7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43" y="5805775"/>
            <a:ext cx="12170313" cy="105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433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61" r:id="rId3"/>
    <p:sldLayoutId id="2147483654" r:id="rId4"/>
    <p:sldLayoutId id="2147483655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oleObject" Target="../embeddings/oleObject2.bin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6" Type="http://schemas.openxmlformats.org/officeDocument/2006/relationships/image" Target="../media/image25.png"/><Relationship Id="rId11" Type="http://schemas.openxmlformats.org/officeDocument/2006/relationships/image" Target="../media/image29.png"/><Relationship Id="rId5" Type="http://schemas.openxmlformats.org/officeDocument/2006/relationships/image" Target="../media/image24.png"/><Relationship Id="rId10" Type="http://schemas.openxmlformats.org/officeDocument/2006/relationships/image" Target="../media/image28.jpeg"/><Relationship Id="rId4" Type="http://schemas.openxmlformats.org/officeDocument/2006/relationships/image" Target="../media/image1.emf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oleObject" Target="../embeddings/oleObject3.bin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23.png"/><Relationship Id="rId4" Type="http://schemas.openxmlformats.org/officeDocument/2006/relationships/image" Target="../media/image1.emf"/><Relationship Id="rId9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/>
          <p:cNvSpPr>
            <a:spLocks noGrp="1"/>
          </p:cNvSpPr>
          <p:nvPr>
            <p:ph type="body" sz="quarter" idx="12"/>
          </p:nvPr>
        </p:nvSpPr>
        <p:spPr>
          <a:xfrm>
            <a:off x="7752184" y="735387"/>
            <a:ext cx="3963702" cy="1080120"/>
          </a:xfrm>
        </p:spPr>
        <p:txBody>
          <a:bodyPr/>
          <a:lstStyle/>
          <a:p>
            <a:r>
              <a:rPr lang="hu-HU" dirty="0"/>
              <a:t>Energy storage initiatives at Hungarian gas Storage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4"/>
          </p:nvPr>
        </p:nvSpPr>
        <p:spPr>
          <a:xfrm>
            <a:off x="7752184" y="3163398"/>
            <a:ext cx="3963702" cy="288032"/>
          </a:xfrm>
        </p:spPr>
        <p:txBody>
          <a:bodyPr/>
          <a:lstStyle/>
          <a:p>
            <a:r>
              <a:rPr lang="hu-HU" sz="1800" dirty="0"/>
              <a:t>IGU Spring Storage Committee Meeting  </a:t>
            </a:r>
          </a:p>
          <a:p>
            <a:r>
              <a:rPr lang="hu-HU" sz="1800" dirty="0"/>
              <a:t>Brno, Czech Republic</a:t>
            </a:r>
          </a:p>
          <a:p>
            <a:r>
              <a:rPr lang="hu-HU" sz="1600" dirty="0"/>
              <a:t>30 May – 2 June 2023</a:t>
            </a:r>
          </a:p>
        </p:txBody>
      </p:sp>
    </p:spTree>
    <p:extLst>
      <p:ext uri="{BB962C8B-B14F-4D97-AF65-F5344CB8AC3E}">
        <p14:creationId xmlns:p14="http://schemas.microsoft.com/office/powerpoint/2010/main" val="2200519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>
            <a:extLst>
              <a:ext uri="{FF2B5EF4-FFF2-40B4-BE49-F238E27FC236}">
                <a16:creationId xmlns:a16="http://schemas.microsoft.com/office/drawing/2014/main" id="{E8C157C8-6604-4C25-A9C8-87BB2DE13E2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7685" y="558027"/>
            <a:ext cx="8847610" cy="582515"/>
          </a:xfrm>
        </p:spPr>
        <p:txBody>
          <a:bodyPr/>
          <a:lstStyle/>
          <a:p>
            <a:r>
              <a:rPr lang="hu-HU" dirty="0">
                <a:solidFill>
                  <a:schemeClr val="tx1"/>
                </a:solidFill>
              </a:rPr>
              <a:t>HGS and its involvement in hydrogen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81B5E01A-6837-4762-915C-F5E59B46D152}"/>
              </a:ext>
            </a:extLst>
          </p:cNvPr>
          <p:cNvSpPr txBox="1">
            <a:spLocks/>
          </p:cNvSpPr>
          <p:nvPr/>
        </p:nvSpPr>
        <p:spPr>
          <a:xfrm>
            <a:off x="11405804" y="6362952"/>
            <a:ext cx="537411" cy="274324"/>
          </a:xfrm>
          <a:prstGeom prst="rect">
            <a:avLst/>
          </a:prstGeom>
        </p:spPr>
        <p:txBody>
          <a:bodyPr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DBD4B9B-A4CD-4407-98B0-945CF13A15A0}" type="slidenum">
              <a:rPr lang="hu-HU" b="1" smtClean="0">
                <a:solidFill>
                  <a:schemeClr val="bg1"/>
                </a:solidFill>
              </a:rPr>
              <a:pPr algn="r"/>
              <a:t>2</a:t>
            </a:fld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" name="Téglalap 1"/>
          <p:cNvSpPr/>
          <p:nvPr/>
        </p:nvSpPr>
        <p:spPr>
          <a:xfrm>
            <a:off x="337686" y="1335221"/>
            <a:ext cx="4771156" cy="3107354"/>
          </a:xfrm>
          <a:prstGeom prst="rect">
            <a:avLst/>
          </a:prstGeom>
          <a:solidFill>
            <a:schemeClr val="bg1"/>
          </a:solidFill>
          <a:ln w="12700">
            <a:noFill/>
            <a:headEnd type="none" w="sm" len="sm"/>
            <a:tailEnd type="none" w="sm" len="sm"/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8000" tIns="18000" rIns="18000" bIns="18000"/>
          <a:lstStyle/>
          <a:p>
            <a:pPr>
              <a:spcAft>
                <a:spcPts val="600"/>
              </a:spcAft>
            </a:pPr>
            <a:r>
              <a:rPr lang="hu-HU" sz="1600" b="1" dirty="0">
                <a:solidFill>
                  <a:schemeClr val="tx2"/>
                </a:solidFill>
              </a:rPr>
              <a:t>Main activities</a:t>
            </a:r>
          </a:p>
          <a:p>
            <a:pPr marL="285750" indent="-285750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chemeClr val="dk1"/>
                </a:solidFill>
              </a:rPr>
              <a:t>Underground </a:t>
            </a:r>
            <a:r>
              <a:rPr lang="hu-HU" sz="1600" b="1" dirty="0">
                <a:solidFill>
                  <a:schemeClr val="dk1"/>
                </a:solidFill>
              </a:rPr>
              <a:t>gas storage operations</a:t>
            </a:r>
          </a:p>
          <a:p>
            <a:pPr marL="285750" indent="-285750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hu-HU" sz="1600" b="1" dirty="0">
                <a:solidFill>
                  <a:schemeClr val="dk1"/>
                </a:solidFill>
              </a:rPr>
              <a:t>Regulated activities </a:t>
            </a:r>
            <a:r>
              <a:rPr lang="hu-HU" sz="1600" dirty="0">
                <a:solidFill>
                  <a:schemeClr val="dk1"/>
                </a:solidFill>
              </a:rPr>
              <a:t>(Mining authorities, Hungarian Energy Authority, Emergency management)</a:t>
            </a:r>
          </a:p>
          <a:p>
            <a:pPr marL="285750" indent="-285750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hu-HU" sz="1600" b="1" dirty="0"/>
              <a:t>Flexibility services provider</a:t>
            </a:r>
            <a:r>
              <a:rPr lang="hu-HU" sz="1600" dirty="0"/>
              <a:t>: Demand-supply balancing operations</a:t>
            </a:r>
          </a:p>
          <a:p>
            <a:pPr marL="285750" indent="-285750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hu-HU" sz="1600" b="1" dirty="0"/>
              <a:t>4</a:t>
            </a:r>
            <a:r>
              <a:rPr lang="hu-HU" sz="1600" dirty="0"/>
              <a:t> gas storage </a:t>
            </a:r>
            <a:r>
              <a:rPr lang="hu-HU" sz="1600" b="1" dirty="0"/>
              <a:t>sites</a:t>
            </a:r>
            <a:r>
              <a:rPr lang="hu-HU" sz="1600" dirty="0"/>
              <a:t> in Hungary</a:t>
            </a:r>
          </a:p>
          <a:p>
            <a:pPr marL="285750" indent="-285750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hu-HU" sz="1600" dirty="0"/>
              <a:t>Total of </a:t>
            </a:r>
            <a:r>
              <a:rPr lang="hu-HU" sz="1600" b="1" dirty="0"/>
              <a:t>4,4 bcm working gas capacity </a:t>
            </a:r>
            <a:r>
              <a:rPr lang="hu-HU" sz="1600" dirty="0"/>
              <a:t>(HU gas consumption cca. 10 bcm/year)</a:t>
            </a:r>
          </a:p>
          <a:p>
            <a:pPr marL="285750" indent="-285750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hu-HU" sz="1600" dirty="0"/>
              <a:t>Sole shareholder: MVM Energy (</a:t>
            </a:r>
            <a:r>
              <a:rPr lang="hu-HU" sz="1600" b="1" dirty="0"/>
              <a:t>100% state owned</a:t>
            </a:r>
            <a:r>
              <a:rPr lang="hu-HU" sz="1600" dirty="0"/>
              <a:t> company)</a:t>
            </a:r>
          </a:p>
          <a:p>
            <a:pPr marL="285750" indent="-285750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hu-HU" sz="1600" dirty="0"/>
          </a:p>
        </p:txBody>
      </p:sp>
      <p:cxnSp>
        <p:nvCxnSpPr>
          <p:cNvPr id="9" name="Straight Connector 170"/>
          <p:cNvCxnSpPr/>
          <p:nvPr/>
        </p:nvCxnSpPr>
        <p:spPr>
          <a:xfrm flipV="1">
            <a:off x="337684" y="1616708"/>
            <a:ext cx="4771157" cy="1380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Csoportba foglalás 26"/>
          <p:cNvGrpSpPr/>
          <p:nvPr/>
        </p:nvGrpSpPr>
        <p:grpSpPr>
          <a:xfrm>
            <a:off x="6555361" y="1911361"/>
            <a:ext cx="5387854" cy="3982540"/>
            <a:chOff x="400445" y="856794"/>
            <a:chExt cx="11075854" cy="7617909"/>
          </a:xfrm>
        </p:grpSpPr>
        <p:pic>
          <p:nvPicPr>
            <p:cNvPr id="28" name="Kép 27">
              <a:extLst>
                <a:ext uri="{FF2B5EF4-FFF2-40B4-BE49-F238E27FC236}">
                  <a16:creationId xmlns:a16="http://schemas.microsoft.com/office/drawing/2014/main" id="{7A1F533C-DDE0-4E07-B35B-1EFEFB3DE3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6493" y="3434429"/>
              <a:ext cx="3065379" cy="747282"/>
            </a:xfrm>
            <a:prstGeom prst="rect">
              <a:avLst/>
            </a:prstGeom>
          </p:spPr>
        </p:pic>
        <p:cxnSp>
          <p:nvCxnSpPr>
            <p:cNvPr id="29" name="Straight Arrow Connector 13"/>
            <p:cNvCxnSpPr/>
            <p:nvPr/>
          </p:nvCxnSpPr>
          <p:spPr>
            <a:xfrm>
              <a:off x="6585041" y="1711967"/>
              <a:ext cx="1835426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14"/>
            <p:cNvSpPr txBox="1"/>
            <p:nvPr/>
          </p:nvSpPr>
          <p:spPr>
            <a:xfrm>
              <a:off x="8822828" y="856794"/>
              <a:ext cx="2653471" cy="7617909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txBody>
            <a:bodyPr wrap="square" rtlCol="0">
              <a:noAutofit/>
            </a:bodyPr>
            <a:lstStyle/>
            <a:p>
              <a:pPr algn="ctr" rtl="0"/>
              <a:r>
                <a:rPr lang="hu-HU" b="1" i="0" u="none" baseline="0" dirty="0">
                  <a:solidFill>
                    <a:srgbClr val="00B0F0"/>
                  </a:solidFill>
                </a:rPr>
                <a:t>A</a:t>
              </a:r>
              <a:r>
                <a:rPr lang="en" b="1" i="0" u="none" baseline="0" dirty="0">
                  <a:solidFill>
                    <a:srgbClr val="00B0F0"/>
                  </a:solidFill>
                </a:rPr>
                <a:t>fter 2030</a:t>
              </a:r>
              <a:endParaRPr lang="hu-HU" b="1" i="0" u="none" baseline="0" dirty="0">
                <a:solidFill>
                  <a:srgbClr val="00B0F0"/>
                </a:solidFill>
              </a:endParaRPr>
            </a:p>
            <a:p>
              <a:pPr algn="ctr" rtl="0"/>
              <a:endParaRPr lang="hu-HU" sz="1200" b="1" i="0" u="none" baseline="0" dirty="0">
                <a:solidFill>
                  <a:srgbClr val="00B0F0"/>
                </a:solidFill>
              </a:endParaRPr>
            </a:p>
            <a:p>
              <a:pPr algn="ctr" rtl="0"/>
              <a:endParaRPr lang="hu-HU" sz="1200" b="1" i="0" u="none" baseline="0" dirty="0">
                <a:solidFill>
                  <a:srgbClr val="00B0F0"/>
                </a:solidFill>
              </a:endParaRPr>
            </a:p>
            <a:p>
              <a:pPr algn="ctr" rtl="0"/>
              <a:r>
                <a:rPr lang="hu-HU" sz="1600" b="1" dirty="0">
                  <a:solidFill>
                    <a:schemeClr val="bg1"/>
                  </a:solidFill>
                </a:rPr>
                <a:t>Large scale and seasonal electricity balancing</a:t>
              </a:r>
            </a:p>
            <a:p>
              <a:pPr algn="ctr" rtl="0"/>
              <a:r>
                <a:rPr lang="hu-HU" sz="1600" b="1" dirty="0">
                  <a:solidFill>
                    <a:schemeClr val="bg1"/>
                  </a:solidFill>
                </a:rPr>
                <a:t>by u</a:t>
              </a:r>
              <a:r>
                <a:rPr lang="en" sz="1600" b="1" i="0" u="none" baseline="0" dirty="0">
                  <a:solidFill>
                    <a:schemeClr val="bg1"/>
                  </a:solidFill>
                </a:rPr>
                <a:t>nderground storage of H</a:t>
              </a:r>
              <a:r>
                <a:rPr lang="en" sz="1600" b="1" i="0" u="none" baseline="-25000" dirty="0">
                  <a:solidFill>
                    <a:schemeClr val="bg1"/>
                  </a:solidFill>
                </a:rPr>
                <a:t>2</a:t>
              </a:r>
            </a:p>
          </p:txBody>
        </p:sp>
        <p:cxnSp>
          <p:nvCxnSpPr>
            <p:cNvPr id="31" name="Straight Arrow Connector 16"/>
            <p:cNvCxnSpPr/>
            <p:nvPr/>
          </p:nvCxnSpPr>
          <p:spPr>
            <a:xfrm>
              <a:off x="4201963" y="4472257"/>
              <a:ext cx="4218504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2" descr="https://mfgt-intranet.mvmh.hu/ceginformaciok/ArculatiElemek/Akvamarin%20log%C3%B3/jpg/MFGT_Akvamarin_projekt_logo_CMYK_0616_Akvamarin_Main_4c_HUN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445" y="1335186"/>
              <a:ext cx="1678739" cy="8300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2" descr="https://mfgt-intranet.mvmh.hu/ceginformaciok/ArculatiElemek/Akvamarin%20log%C3%B3/jpg/MFGT_Akvamarin_projekt_logo_CMYK_0616_Akvamarin_Main_4c_HUN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9799" y="1343556"/>
              <a:ext cx="1678739" cy="8300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4" name="Straight Arrow Connector 13"/>
            <p:cNvCxnSpPr/>
            <p:nvPr/>
          </p:nvCxnSpPr>
          <p:spPr>
            <a:xfrm>
              <a:off x="2312504" y="1711967"/>
              <a:ext cx="1602106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5" name="Kép 3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6493" y="4337415"/>
              <a:ext cx="2987275" cy="1234739"/>
            </a:xfrm>
            <a:prstGeom prst="rect">
              <a:avLst/>
            </a:prstGeom>
          </p:spPr>
        </p:pic>
        <p:cxnSp>
          <p:nvCxnSpPr>
            <p:cNvPr id="36" name="Straight Arrow Connector 16"/>
            <p:cNvCxnSpPr>
              <a:stCxn id="37" idx="3"/>
            </p:cNvCxnSpPr>
            <p:nvPr/>
          </p:nvCxnSpPr>
          <p:spPr>
            <a:xfrm flipV="1">
              <a:off x="6776827" y="6973020"/>
              <a:ext cx="1734395" cy="1295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17"/>
            <p:cNvSpPr txBox="1"/>
            <p:nvPr/>
          </p:nvSpPr>
          <p:spPr>
            <a:xfrm>
              <a:off x="2312504" y="5970421"/>
              <a:ext cx="4464323" cy="2031095"/>
            </a:xfrm>
            <a:prstGeom prst="rect">
              <a:avLst/>
            </a:prstGeom>
            <a:noFill/>
            <a:ln>
              <a:solidFill>
                <a:srgbClr val="00B050"/>
              </a:solidFill>
              <a:prstDash val="lgDash"/>
            </a:ln>
          </p:spPr>
          <p:txBody>
            <a:bodyPr wrap="square" rtlCol="0">
              <a:spAutoFit/>
            </a:bodyPr>
            <a:lstStyle/>
            <a:p>
              <a:r>
                <a:rPr lang="hu-HU" sz="900" b="1" dirty="0"/>
                <a:t>EUH</a:t>
              </a:r>
              <a:r>
                <a:rPr lang="hu-HU" sz="900" b="1" baseline="-25000" dirty="0"/>
                <a:t>2</a:t>
              </a:r>
              <a:r>
                <a:rPr lang="hu-HU" sz="900" b="1" dirty="0"/>
                <a:t>STARS</a:t>
              </a:r>
              <a:endParaRPr lang="hu-HU" sz="900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hu-HU" sz="900" dirty="0"/>
                <a:t>Consortium led by RAG Austria AG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hu-HU" sz="900" dirty="0"/>
                <a:t>Application for funds under Horizon EU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hu-HU" sz="900" dirty="0"/>
                <a:t>D</a:t>
              </a:r>
              <a:r>
                <a:rPr lang="en-US" sz="900" dirty="0"/>
                <a:t>emonstrate underground hydrogen storage in depleted porous natural gas reservoirs</a:t>
              </a:r>
              <a:endParaRPr lang="hu-HU" sz="900" dirty="0"/>
            </a:p>
          </p:txBody>
        </p:sp>
      </p:grpSp>
      <p:pic>
        <p:nvPicPr>
          <p:cNvPr id="43" name="Kép 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2086" y="4709525"/>
            <a:ext cx="667610" cy="667610"/>
          </a:xfrm>
          <a:prstGeom prst="rect">
            <a:avLst/>
          </a:prstGeom>
        </p:spPr>
      </p:pic>
      <p:grpSp>
        <p:nvGrpSpPr>
          <p:cNvPr id="54" name="Csoportba foglalás 53"/>
          <p:cNvGrpSpPr/>
          <p:nvPr/>
        </p:nvGrpSpPr>
        <p:grpSpPr>
          <a:xfrm>
            <a:off x="1469755" y="4503047"/>
            <a:ext cx="3512793" cy="1940267"/>
            <a:chOff x="7477943" y="2869117"/>
            <a:chExt cx="5004600" cy="2993798"/>
          </a:xfrm>
        </p:grpSpPr>
        <p:sp>
          <p:nvSpPr>
            <p:cNvPr id="55" name="Lefelé nyíl 54"/>
            <p:cNvSpPr/>
            <p:nvPr/>
          </p:nvSpPr>
          <p:spPr>
            <a:xfrm rot="12711684">
              <a:off x="11298861" y="2869117"/>
              <a:ext cx="154466" cy="249686"/>
            </a:xfrm>
            <a:prstGeom prst="downArrow">
              <a:avLst>
                <a:gd name="adj1" fmla="val 23728"/>
                <a:gd name="adj2" fmla="val 50000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56" name="Lefelé nyíl 55"/>
            <p:cNvSpPr/>
            <p:nvPr/>
          </p:nvSpPr>
          <p:spPr>
            <a:xfrm rot="1915777">
              <a:off x="11408784" y="2992192"/>
              <a:ext cx="154466" cy="249686"/>
            </a:xfrm>
            <a:prstGeom prst="downArrow">
              <a:avLst>
                <a:gd name="adj1" fmla="val 23728"/>
                <a:gd name="adj2" fmla="val 50000"/>
              </a:avLst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57" name="Lefelé nyíl 56"/>
            <p:cNvSpPr/>
            <p:nvPr/>
          </p:nvSpPr>
          <p:spPr>
            <a:xfrm rot="18532548">
              <a:off x="10976137" y="4910662"/>
              <a:ext cx="154466" cy="249686"/>
            </a:xfrm>
            <a:prstGeom prst="downArrow">
              <a:avLst>
                <a:gd name="adj1" fmla="val 23728"/>
                <a:gd name="adj2" fmla="val 50000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58" name="Lefelé nyíl 57"/>
            <p:cNvSpPr/>
            <p:nvPr/>
          </p:nvSpPr>
          <p:spPr>
            <a:xfrm rot="7542543">
              <a:off x="10891119" y="5007116"/>
              <a:ext cx="154466" cy="249686"/>
            </a:xfrm>
            <a:prstGeom prst="downArrow">
              <a:avLst>
                <a:gd name="adj1" fmla="val 23728"/>
                <a:gd name="adj2" fmla="val 50000"/>
              </a:avLst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59" name="Lefelé nyíl 58"/>
            <p:cNvSpPr/>
            <p:nvPr/>
          </p:nvSpPr>
          <p:spPr>
            <a:xfrm rot="20257553">
              <a:off x="10335361" y="5526028"/>
              <a:ext cx="154466" cy="249685"/>
            </a:xfrm>
            <a:prstGeom prst="downArrow">
              <a:avLst>
                <a:gd name="adj1" fmla="val 23728"/>
                <a:gd name="adj2" fmla="val 50000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60" name="Lefelé nyíl 59"/>
            <p:cNvSpPr/>
            <p:nvPr/>
          </p:nvSpPr>
          <p:spPr>
            <a:xfrm rot="9564279">
              <a:off x="10174354" y="5568336"/>
              <a:ext cx="154466" cy="249686"/>
            </a:xfrm>
            <a:prstGeom prst="downArrow">
              <a:avLst>
                <a:gd name="adj1" fmla="val 23728"/>
                <a:gd name="adj2" fmla="val 50000"/>
              </a:avLst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61" name="Lefelé nyíl 60"/>
            <p:cNvSpPr/>
            <p:nvPr/>
          </p:nvSpPr>
          <p:spPr>
            <a:xfrm rot="1907876">
              <a:off x="8265674" y="5613229"/>
              <a:ext cx="159400" cy="249686"/>
            </a:xfrm>
            <a:prstGeom prst="downArrow">
              <a:avLst>
                <a:gd name="adj1" fmla="val 23728"/>
                <a:gd name="adj2" fmla="val 50000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62" name="Lefelé nyíl 61"/>
            <p:cNvSpPr/>
            <p:nvPr/>
          </p:nvSpPr>
          <p:spPr>
            <a:xfrm rot="12866962">
              <a:off x="8142106" y="5516575"/>
              <a:ext cx="159400" cy="249686"/>
            </a:xfrm>
            <a:prstGeom prst="downArrow">
              <a:avLst>
                <a:gd name="adj1" fmla="val 23728"/>
                <a:gd name="adj2" fmla="val 50000"/>
              </a:avLst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63" name="Lefelé nyíl 62"/>
            <p:cNvSpPr/>
            <p:nvPr/>
          </p:nvSpPr>
          <p:spPr>
            <a:xfrm rot="18663701">
              <a:off x="7828464" y="3303949"/>
              <a:ext cx="154466" cy="249686"/>
            </a:xfrm>
            <a:prstGeom prst="downArrow">
              <a:avLst>
                <a:gd name="adj1" fmla="val 23728"/>
                <a:gd name="adj2" fmla="val 50000"/>
              </a:avLst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64" name="Lefelé nyíl 63"/>
            <p:cNvSpPr/>
            <p:nvPr/>
          </p:nvSpPr>
          <p:spPr>
            <a:xfrm rot="10800000">
              <a:off x="9332968" y="3177783"/>
              <a:ext cx="154466" cy="249686"/>
            </a:xfrm>
            <a:prstGeom prst="downArrow">
              <a:avLst>
                <a:gd name="adj1" fmla="val 23728"/>
                <a:gd name="adj2" fmla="val 50000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grpSp>
          <p:nvGrpSpPr>
            <p:cNvPr id="65" name="Group 4"/>
            <p:cNvGrpSpPr>
              <a:grpSpLocks/>
            </p:cNvGrpSpPr>
            <p:nvPr/>
          </p:nvGrpSpPr>
          <p:grpSpPr bwMode="auto">
            <a:xfrm>
              <a:off x="7477943" y="2999149"/>
              <a:ext cx="5004600" cy="2560209"/>
              <a:chOff x="968" y="1318"/>
              <a:chExt cx="3189" cy="1689"/>
            </a:xfrm>
          </p:grpSpPr>
          <p:sp>
            <p:nvSpPr>
              <p:cNvPr id="72" name="Freeform 5"/>
              <p:cNvSpPr>
                <a:spLocks/>
              </p:cNvSpPr>
              <p:nvPr/>
            </p:nvSpPr>
            <p:spPr bwMode="auto">
              <a:xfrm>
                <a:off x="968" y="1318"/>
                <a:ext cx="2748" cy="1689"/>
              </a:xfrm>
              <a:custGeom>
                <a:avLst/>
                <a:gdLst>
                  <a:gd name="T0" fmla="*/ 38783 w 1609"/>
                  <a:gd name="T1" fmla="*/ 580273 h 989"/>
                  <a:gd name="T2" fmla="*/ 59939 w 1609"/>
                  <a:gd name="T3" fmla="*/ 535787 h 989"/>
                  <a:gd name="T4" fmla="*/ 58128 w 1609"/>
                  <a:gd name="T5" fmla="*/ 485354 h 989"/>
                  <a:gd name="T6" fmla="*/ 59085 w 1609"/>
                  <a:gd name="T7" fmla="*/ 433202 h 989"/>
                  <a:gd name="T8" fmla="*/ 114605 w 1609"/>
                  <a:gd name="T9" fmla="*/ 402563 h 989"/>
                  <a:gd name="T10" fmla="*/ 114605 w 1609"/>
                  <a:gd name="T11" fmla="*/ 361058 h 989"/>
                  <a:gd name="T12" fmla="*/ 59085 w 1609"/>
                  <a:gd name="T13" fmla="*/ 342689 h 989"/>
                  <a:gd name="T14" fmla="*/ 90614 w 1609"/>
                  <a:gd name="T15" fmla="*/ 305933 h 989"/>
                  <a:gd name="T16" fmla="*/ 142858 w 1609"/>
                  <a:gd name="T17" fmla="*/ 339781 h 989"/>
                  <a:gd name="T18" fmla="*/ 172345 w 1609"/>
                  <a:gd name="T19" fmla="*/ 318222 h 989"/>
                  <a:gd name="T20" fmla="*/ 220060 w 1609"/>
                  <a:gd name="T21" fmla="*/ 322408 h 989"/>
                  <a:gd name="T22" fmla="*/ 206283 w 1609"/>
                  <a:gd name="T23" fmla="*/ 271331 h 989"/>
                  <a:gd name="T24" fmla="*/ 228752 w 1609"/>
                  <a:gd name="T25" fmla="*/ 230220 h 989"/>
                  <a:gd name="T26" fmla="*/ 276612 w 1609"/>
                  <a:gd name="T27" fmla="*/ 220998 h 989"/>
                  <a:gd name="T28" fmla="*/ 337654 w 1609"/>
                  <a:gd name="T29" fmla="*/ 280608 h 989"/>
                  <a:gd name="T30" fmla="*/ 450045 w 1609"/>
                  <a:gd name="T31" fmla="*/ 322408 h 989"/>
                  <a:gd name="T32" fmla="*/ 636248 w 1609"/>
                  <a:gd name="T33" fmla="*/ 315102 h 989"/>
                  <a:gd name="T34" fmla="*/ 643039 w 1609"/>
                  <a:gd name="T35" fmla="*/ 258229 h 989"/>
                  <a:gd name="T36" fmla="*/ 696827 w 1609"/>
                  <a:gd name="T37" fmla="*/ 206878 h 989"/>
                  <a:gd name="T38" fmla="*/ 815469 w 1609"/>
                  <a:gd name="T39" fmla="*/ 192911 h 989"/>
                  <a:gd name="T40" fmla="*/ 900547 w 1609"/>
                  <a:gd name="T41" fmla="*/ 155695 h 989"/>
                  <a:gd name="T42" fmla="*/ 974556 w 1609"/>
                  <a:gd name="T43" fmla="*/ 163580 h 989"/>
                  <a:gd name="T44" fmla="*/ 1037241 w 1609"/>
                  <a:gd name="T45" fmla="*/ 125157 h 989"/>
                  <a:gd name="T46" fmla="*/ 1078974 w 1609"/>
                  <a:gd name="T47" fmla="*/ 50407 h 989"/>
                  <a:gd name="T48" fmla="*/ 1137059 w 1609"/>
                  <a:gd name="T49" fmla="*/ 20934 h 989"/>
                  <a:gd name="T50" fmla="*/ 1212847 w 1609"/>
                  <a:gd name="T51" fmla="*/ 35751 h 989"/>
                  <a:gd name="T52" fmla="*/ 1283502 w 1609"/>
                  <a:gd name="T53" fmla="*/ 24117 h 989"/>
                  <a:gd name="T54" fmla="*/ 1341905 w 1609"/>
                  <a:gd name="T55" fmla="*/ 35751 h 989"/>
                  <a:gd name="T56" fmla="*/ 1377170 w 1609"/>
                  <a:gd name="T57" fmla="*/ 80823 h 989"/>
                  <a:gd name="T58" fmla="*/ 1443202 w 1609"/>
                  <a:gd name="T59" fmla="*/ 81890 h 989"/>
                  <a:gd name="T60" fmla="*/ 1495896 w 1609"/>
                  <a:gd name="T61" fmla="*/ 68308 h 989"/>
                  <a:gd name="T62" fmla="*/ 1542724 w 1609"/>
                  <a:gd name="T63" fmla="*/ 101939 h 989"/>
                  <a:gd name="T64" fmla="*/ 1584272 w 1609"/>
                  <a:gd name="T65" fmla="*/ 125157 h 989"/>
                  <a:gd name="T66" fmla="*/ 1616663 w 1609"/>
                  <a:gd name="T67" fmla="*/ 181625 h 989"/>
                  <a:gd name="T68" fmla="*/ 1677605 w 1609"/>
                  <a:gd name="T69" fmla="*/ 188787 h 989"/>
                  <a:gd name="T70" fmla="*/ 1689477 w 1609"/>
                  <a:gd name="T71" fmla="*/ 234634 h 989"/>
                  <a:gd name="T72" fmla="*/ 1655725 w 1609"/>
                  <a:gd name="T73" fmla="*/ 276414 h 989"/>
                  <a:gd name="T74" fmla="*/ 1604393 w 1609"/>
                  <a:gd name="T75" fmla="*/ 307082 h 989"/>
                  <a:gd name="T76" fmla="*/ 1540981 w 1609"/>
                  <a:gd name="T77" fmla="*/ 319279 h 989"/>
                  <a:gd name="T78" fmla="*/ 1506920 w 1609"/>
                  <a:gd name="T79" fmla="*/ 374133 h 989"/>
                  <a:gd name="T80" fmla="*/ 1471451 w 1609"/>
                  <a:gd name="T81" fmla="*/ 415883 h 989"/>
                  <a:gd name="T82" fmla="*/ 1411534 w 1609"/>
                  <a:gd name="T83" fmla="*/ 522468 h 989"/>
                  <a:gd name="T84" fmla="*/ 1355678 w 1609"/>
                  <a:gd name="T85" fmla="*/ 662418 h 989"/>
                  <a:gd name="T86" fmla="*/ 1337282 w 1609"/>
                  <a:gd name="T87" fmla="*/ 719987 h 989"/>
                  <a:gd name="T88" fmla="*/ 1298195 w 1609"/>
                  <a:gd name="T89" fmla="*/ 760077 h 989"/>
                  <a:gd name="T90" fmla="*/ 1301524 w 1609"/>
                  <a:gd name="T91" fmla="*/ 805038 h 989"/>
                  <a:gd name="T92" fmla="*/ 1268661 w 1609"/>
                  <a:gd name="T93" fmla="*/ 846227 h 989"/>
                  <a:gd name="T94" fmla="*/ 1233762 w 1609"/>
                  <a:gd name="T95" fmla="*/ 893657 h 989"/>
                  <a:gd name="T96" fmla="*/ 1128989 w 1609"/>
                  <a:gd name="T97" fmla="*/ 960855 h 989"/>
                  <a:gd name="T98" fmla="*/ 984903 w 1609"/>
                  <a:gd name="T99" fmla="*/ 973086 h 989"/>
                  <a:gd name="T100" fmla="*/ 789059 w 1609"/>
                  <a:gd name="T101" fmla="*/ 958881 h 989"/>
                  <a:gd name="T102" fmla="*/ 591512 w 1609"/>
                  <a:gd name="T103" fmla="*/ 1008041 h 989"/>
                  <a:gd name="T104" fmla="*/ 450045 w 1609"/>
                  <a:gd name="T105" fmla="*/ 999463 h 989"/>
                  <a:gd name="T106" fmla="*/ 351044 w 1609"/>
                  <a:gd name="T107" fmla="*/ 1013106 h 989"/>
                  <a:gd name="T108" fmla="*/ 282125 w 1609"/>
                  <a:gd name="T109" fmla="*/ 986062 h 989"/>
                  <a:gd name="T110" fmla="*/ 182861 w 1609"/>
                  <a:gd name="T111" fmla="*/ 868744 h 989"/>
                  <a:gd name="T112" fmla="*/ 75793 w 1609"/>
                  <a:gd name="T113" fmla="*/ 759065 h 989"/>
                  <a:gd name="T114" fmla="*/ 30706 w 1609"/>
                  <a:gd name="T115" fmla="*/ 690471 h 989"/>
                  <a:gd name="T116" fmla="*/ 6164 w 1609"/>
                  <a:gd name="T117" fmla="*/ 593908 h 98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609"/>
                  <a:gd name="T178" fmla="*/ 0 h 989"/>
                  <a:gd name="T179" fmla="*/ 1609 w 1609"/>
                  <a:gd name="T180" fmla="*/ 989 h 989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609" h="989">
                    <a:moveTo>
                      <a:pt x="8" y="552"/>
                    </a:moveTo>
                    <a:cubicBezTo>
                      <a:pt x="21" y="547"/>
                      <a:pt x="21" y="547"/>
                      <a:pt x="21" y="547"/>
                    </a:cubicBezTo>
                    <a:cubicBezTo>
                      <a:pt x="37" y="552"/>
                      <a:pt x="37" y="552"/>
                      <a:pt x="37" y="552"/>
                    </a:cubicBezTo>
                    <a:cubicBezTo>
                      <a:pt x="51" y="546"/>
                      <a:pt x="51" y="546"/>
                      <a:pt x="51" y="546"/>
                    </a:cubicBezTo>
                    <a:cubicBezTo>
                      <a:pt x="55" y="531"/>
                      <a:pt x="55" y="531"/>
                      <a:pt x="55" y="531"/>
                    </a:cubicBezTo>
                    <a:cubicBezTo>
                      <a:pt x="57" y="510"/>
                      <a:pt x="57" y="510"/>
                      <a:pt x="57" y="510"/>
                    </a:cubicBezTo>
                    <a:cubicBezTo>
                      <a:pt x="49" y="493"/>
                      <a:pt x="49" y="493"/>
                      <a:pt x="49" y="493"/>
                    </a:cubicBezTo>
                    <a:cubicBezTo>
                      <a:pt x="45" y="476"/>
                      <a:pt x="45" y="476"/>
                      <a:pt x="45" y="476"/>
                    </a:cubicBezTo>
                    <a:cubicBezTo>
                      <a:pt x="55" y="462"/>
                      <a:pt x="55" y="462"/>
                      <a:pt x="55" y="462"/>
                    </a:cubicBezTo>
                    <a:cubicBezTo>
                      <a:pt x="66" y="454"/>
                      <a:pt x="66" y="454"/>
                      <a:pt x="66" y="454"/>
                    </a:cubicBezTo>
                    <a:cubicBezTo>
                      <a:pt x="59" y="434"/>
                      <a:pt x="59" y="434"/>
                      <a:pt x="59" y="434"/>
                    </a:cubicBezTo>
                    <a:cubicBezTo>
                      <a:pt x="56" y="412"/>
                      <a:pt x="56" y="412"/>
                      <a:pt x="56" y="412"/>
                    </a:cubicBezTo>
                    <a:cubicBezTo>
                      <a:pt x="80" y="416"/>
                      <a:pt x="80" y="416"/>
                      <a:pt x="80" y="416"/>
                    </a:cubicBezTo>
                    <a:cubicBezTo>
                      <a:pt x="100" y="401"/>
                      <a:pt x="100" y="401"/>
                      <a:pt x="100" y="401"/>
                    </a:cubicBezTo>
                    <a:cubicBezTo>
                      <a:pt x="109" y="383"/>
                      <a:pt x="109" y="383"/>
                      <a:pt x="109" y="383"/>
                    </a:cubicBezTo>
                    <a:cubicBezTo>
                      <a:pt x="119" y="372"/>
                      <a:pt x="119" y="372"/>
                      <a:pt x="119" y="372"/>
                    </a:cubicBezTo>
                    <a:cubicBezTo>
                      <a:pt x="111" y="358"/>
                      <a:pt x="111" y="358"/>
                      <a:pt x="111" y="358"/>
                    </a:cubicBezTo>
                    <a:cubicBezTo>
                      <a:pt x="109" y="344"/>
                      <a:pt x="109" y="344"/>
                      <a:pt x="109" y="344"/>
                    </a:cubicBezTo>
                    <a:cubicBezTo>
                      <a:pt x="90" y="341"/>
                      <a:pt x="90" y="341"/>
                      <a:pt x="90" y="341"/>
                    </a:cubicBezTo>
                    <a:cubicBezTo>
                      <a:pt x="90" y="341"/>
                      <a:pt x="90" y="338"/>
                      <a:pt x="80" y="338"/>
                    </a:cubicBezTo>
                    <a:cubicBezTo>
                      <a:pt x="71" y="338"/>
                      <a:pt x="56" y="326"/>
                      <a:pt x="56" y="326"/>
                    </a:cubicBezTo>
                    <a:cubicBezTo>
                      <a:pt x="56" y="326"/>
                      <a:pt x="56" y="319"/>
                      <a:pt x="58" y="317"/>
                    </a:cubicBezTo>
                    <a:cubicBezTo>
                      <a:pt x="61" y="314"/>
                      <a:pt x="74" y="303"/>
                      <a:pt x="74" y="303"/>
                    </a:cubicBezTo>
                    <a:cubicBezTo>
                      <a:pt x="86" y="291"/>
                      <a:pt x="86" y="291"/>
                      <a:pt x="86" y="291"/>
                    </a:cubicBezTo>
                    <a:cubicBezTo>
                      <a:pt x="86" y="291"/>
                      <a:pt x="99" y="289"/>
                      <a:pt x="107" y="289"/>
                    </a:cubicBezTo>
                    <a:cubicBezTo>
                      <a:pt x="115" y="289"/>
                      <a:pt x="126" y="300"/>
                      <a:pt x="126" y="300"/>
                    </a:cubicBezTo>
                    <a:cubicBezTo>
                      <a:pt x="136" y="323"/>
                      <a:pt x="136" y="323"/>
                      <a:pt x="136" y="323"/>
                    </a:cubicBezTo>
                    <a:cubicBezTo>
                      <a:pt x="136" y="323"/>
                      <a:pt x="143" y="338"/>
                      <a:pt x="143" y="333"/>
                    </a:cubicBezTo>
                    <a:cubicBezTo>
                      <a:pt x="143" y="328"/>
                      <a:pt x="143" y="315"/>
                      <a:pt x="147" y="315"/>
                    </a:cubicBezTo>
                    <a:cubicBezTo>
                      <a:pt x="152" y="315"/>
                      <a:pt x="162" y="300"/>
                      <a:pt x="164" y="303"/>
                    </a:cubicBezTo>
                    <a:cubicBezTo>
                      <a:pt x="167" y="305"/>
                      <a:pt x="167" y="310"/>
                      <a:pt x="176" y="313"/>
                    </a:cubicBezTo>
                    <a:cubicBezTo>
                      <a:pt x="184" y="317"/>
                      <a:pt x="199" y="315"/>
                      <a:pt x="199" y="315"/>
                    </a:cubicBezTo>
                    <a:cubicBezTo>
                      <a:pt x="209" y="307"/>
                      <a:pt x="209" y="307"/>
                      <a:pt x="209" y="307"/>
                    </a:cubicBezTo>
                    <a:cubicBezTo>
                      <a:pt x="211" y="287"/>
                      <a:pt x="211" y="287"/>
                      <a:pt x="211" y="287"/>
                    </a:cubicBezTo>
                    <a:cubicBezTo>
                      <a:pt x="207" y="271"/>
                      <a:pt x="207" y="271"/>
                      <a:pt x="207" y="271"/>
                    </a:cubicBezTo>
                    <a:cubicBezTo>
                      <a:pt x="196" y="258"/>
                      <a:pt x="196" y="258"/>
                      <a:pt x="196" y="258"/>
                    </a:cubicBezTo>
                    <a:cubicBezTo>
                      <a:pt x="211" y="253"/>
                      <a:pt x="211" y="253"/>
                      <a:pt x="211" y="253"/>
                    </a:cubicBezTo>
                    <a:cubicBezTo>
                      <a:pt x="211" y="233"/>
                      <a:pt x="211" y="233"/>
                      <a:pt x="211" y="233"/>
                    </a:cubicBezTo>
                    <a:cubicBezTo>
                      <a:pt x="217" y="219"/>
                      <a:pt x="217" y="219"/>
                      <a:pt x="217" y="219"/>
                    </a:cubicBezTo>
                    <a:cubicBezTo>
                      <a:pt x="215" y="200"/>
                      <a:pt x="215" y="200"/>
                      <a:pt x="215" y="200"/>
                    </a:cubicBezTo>
                    <a:cubicBezTo>
                      <a:pt x="215" y="200"/>
                      <a:pt x="227" y="202"/>
                      <a:pt x="231" y="202"/>
                    </a:cubicBezTo>
                    <a:cubicBezTo>
                      <a:pt x="236" y="202"/>
                      <a:pt x="254" y="210"/>
                      <a:pt x="263" y="210"/>
                    </a:cubicBezTo>
                    <a:cubicBezTo>
                      <a:pt x="272" y="210"/>
                      <a:pt x="283" y="225"/>
                      <a:pt x="283" y="225"/>
                    </a:cubicBezTo>
                    <a:cubicBezTo>
                      <a:pt x="305" y="249"/>
                      <a:pt x="305" y="249"/>
                      <a:pt x="305" y="249"/>
                    </a:cubicBezTo>
                    <a:cubicBezTo>
                      <a:pt x="321" y="267"/>
                      <a:pt x="321" y="267"/>
                      <a:pt x="321" y="267"/>
                    </a:cubicBezTo>
                    <a:cubicBezTo>
                      <a:pt x="321" y="267"/>
                      <a:pt x="342" y="287"/>
                      <a:pt x="346" y="287"/>
                    </a:cubicBezTo>
                    <a:cubicBezTo>
                      <a:pt x="349" y="287"/>
                      <a:pt x="380" y="308"/>
                      <a:pt x="389" y="308"/>
                    </a:cubicBezTo>
                    <a:cubicBezTo>
                      <a:pt x="398" y="308"/>
                      <a:pt x="418" y="307"/>
                      <a:pt x="428" y="307"/>
                    </a:cubicBezTo>
                    <a:cubicBezTo>
                      <a:pt x="438" y="307"/>
                      <a:pt x="491" y="304"/>
                      <a:pt x="497" y="304"/>
                    </a:cubicBezTo>
                    <a:cubicBezTo>
                      <a:pt x="502" y="304"/>
                      <a:pt x="556" y="304"/>
                      <a:pt x="562" y="304"/>
                    </a:cubicBezTo>
                    <a:cubicBezTo>
                      <a:pt x="569" y="304"/>
                      <a:pt x="605" y="300"/>
                      <a:pt x="605" y="300"/>
                    </a:cubicBezTo>
                    <a:cubicBezTo>
                      <a:pt x="605" y="300"/>
                      <a:pt x="621" y="281"/>
                      <a:pt x="625" y="281"/>
                    </a:cubicBezTo>
                    <a:cubicBezTo>
                      <a:pt x="629" y="281"/>
                      <a:pt x="624" y="268"/>
                      <a:pt x="624" y="268"/>
                    </a:cubicBezTo>
                    <a:cubicBezTo>
                      <a:pt x="611" y="246"/>
                      <a:pt x="611" y="246"/>
                      <a:pt x="611" y="246"/>
                    </a:cubicBezTo>
                    <a:cubicBezTo>
                      <a:pt x="620" y="226"/>
                      <a:pt x="620" y="226"/>
                      <a:pt x="620" y="226"/>
                    </a:cubicBezTo>
                    <a:cubicBezTo>
                      <a:pt x="636" y="206"/>
                      <a:pt x="636" y="206"/>
                      <a:pt x="636" y="206"/>
                    </a:cubicBezTo>
                    <a:cubicBezTo>
                      <a:pt x="636" y="206"/>
                      <a:pt x="656" y="197"/>
                      <a:pt x="662" y="197"/>
                    </a:cubicBezTo>
                    <a:cubicBezTo>
                      <a:pt x="667" y="197"/>
                      <a:pt x="702" y="195"/>
                      <a:pt x="702" y="195"/>
                    </a:cubicBezTo>
                    <a:cubicBezTo>
                      <a:pt x="741" y="188"/>
                      <a:pt x="741" y="188"/>
                      <a:pt x="741" y="188"/>
                    </a:cubicBezTo>
                    <a:cubicBezTo>
                      <a:pt x="775" y="183"/>
                      <a:pt x="775" y="183"/>
                      <a:pt x="775" y="183"/>
                    </a:cubicBezTo>
                    <a:cubicBezTo>
                      <a:pt x="801" y="160"/>
                      <a:pt x="801" y="160"/>
                      <a:pt x="801" y="160"/>
                    </a:cubicBezTo>
                    <a:cubicBezTo>
                      <a:pt x="824" y="143"/>
                      <a:pt x="824" y="143"/>
                      <a:pt x="824" y="143"/>
                    </a:cubicBezTo>
                    <a:cubicBezTo>
                      <a:pt x="824" y="143"/>
                      <a:pt x="841" y="140"/>
                      <a:pt x="856" y="148"/>
                    </a:cubicBezTo>
                    <a:cubicBezTo>
                      <a:pt x="871" y="156"/>
                      <a:pt x="885" y="164"/>
                      <a:pt x="885" y="164"/>
                    </a:cubicBezTo>
                    <a:cubicBezTo>
                      <a:pt x="885" y="164"/>
                      <a:pt x="895" y="166"/>
                      <a:pt x="901" y="166"/>
                    </a:cubicBezTo>
                    <a:cubicBezTo>
                      <a:pt x="908" y="166"/>
                      <a:pt x="924" y="158"/>
                      <a:pt x="926" y="156"/>
                    </a:cubicBezTo>
                    <a:cubicBezTo>
                      <a:pt x="928" y="154"/>
                      <a:pt x="932" y="146"/>
                      <a:pt x="945" y="139"/>
                    </a:cubicBezTo>
                    <a:cubicBezTo>
                      <a:pt x="959" y="132"/>
                      <a:pt x="957" y="131"/>
                      <a:pt x="970" y="126"/>
                    </a:cubicBezTo>
                    <a:cubicBezTo>
                      <a:pt x="983" y="121"/>
                      <a:pt x="986" y="119"/>
                      <a:pt x="986" y="119"/>
                    </a:cubicBezTo>
                    <a:cubicBezTo>
                      <a:pt x="997" y="96"/>
                      <a:pt x="997" y="96"/>
                      <a:pt x="997" y="96"/>
                    </a:cubicBezTo>
                    <a:cubicBezTo>
                      <a:pt x="1011" y="72"/>
                      <a:pt x="1011" y="72"/>
                      <a:pt x="1011" y="72"/>
                    </a:cubicBezTo>
                    <a:cubicBezTo>
                      <a:pt x="1011" y="72"/>
                      <a:pt x="1026" y="52"/>
                      <a:pt x="1026" y="48"/>
                    </a:cubicBezTo>
                    <a:cubicBezTo>
                      <a:pt x="1026" y="45"/>
                      <a:pt x="1028" y="31"/>
                      <a:pt x="1028" y="31"/>
                    </a:cubicBezTo>
                    <a:cubicBezTo>
                      <a:pt x="1046" y="26"/>
                      <a:pt x="1046" y="26"/>
                      <a:pt x="1046" y="26"/>
                    </a:cubicBezTo>
                    <a:cubicBezTo>
                      <a:pt x="1081" y="20"/>
                      <a:pt x="1081" y="20"/>
                      <a:pt x="1081" y="20"/>
                    </a:cubicBezTo>
                    <a:cubicBezTo>
                      <a:pt x="1081" y="20"/>
                      <a:pt x="1118" y="18"/>
                      <a:pt x="1121" y="21"/>
                    </a:cubicBezTo>
                    <a:cubicBezTo>
                      <a:pt x="1124" y="24"/>
                      <a:pt x="1123" y="25"/>
                      <a:pt x="1138" y="29"/>
                    </a:cubicBezTo>
                    <a:cubicBezTo>
                      <a:pt x="1153" y="34"/>
                      <a:pt x="1135" y="30"/>
                      <a:pt x="1153" y="34"/>
                    </a:cubicBezTo>
                    <a:cubicBezTo>
                      <a:pt x="1170" y="38"/>
                      <a:pt x="1166" y="42"/>
                      <a:pt x="1172" y="40"/>
                    </a:cubicBezTo>
                    <a:cubicBezTo>
                      <a:pt x="1178" y="38"/>
                      <a:pt x="1194" y="33"/>
                      <a:pt x="1198" y="33"/>
                    </a:cubicBezTo>
                    <a:cubicBezTo>
                      <a:pt x="1202" y="33"/>
                      <a:pt x="1220" y="23"/>
                      <a:pt x="1220" y="23"/>
                    </a:cubicBezTo>
                    <a:cubicBezTo>
                      <a:pt x="1220" y="23"/>
                      <a:pt x="1238" y="11"/>
                      <a:pt x="1244" y="11"/>
                    </a:cubicBezTo>
                    <a:cubicBezTo>
                      <a:pt x="1250" y="11"/>
                      <a:pt x="1243" y="0"/>
                      <a:pt x="1254" y="11"/>
                    </a:cubicBezTo>
                    <a:cubicBezTo>
                      <a:pt x="1265" y="22"/>
                      <a:pt x="1276" y="34"/>
                      <a:pt x="1276" y="34"/>
                    </a:cubicBezTo>
                    <a:cubicBezTo>
                      <a:pt x="1293" y="39"/>
                      <a:pt x="1293" y="39"/>
                      <a:pt x="1293" y="39"/>
                    </a:cubicBezTo>
                    <a:cubicBezTo>
                      <a:pt x="1304" y="55"/>
                      <a:pt x="1304" y="55"/>
                      <a:pt x="1304" y="55"/>
                    </a:cubicBezTo>
                    <a:cubicBezTo>
                      <a:pt x="1309" y="77"/>
                      <a:pt x="1309" y="77"/>
                      <a:pt x="1309" y="77"/>
                    </a:cubicBezTo>
                    <a:cubicBezTo>
                      <a:pt x="1309" y="77"/>
                      <a:pt x="1322" y="91"/>
                      <a:pt x="1326" y="91"/>
                    </a:cubicBezTo>
                    <a:cubicBezTo>
                      <a:pt x="1331" y="91"/>
                      <a:pt x="1345" y="88"/>
                      <a:pt x="1349" y="84"/>
                    </a:cubicBezTo>
                    <a:cubicBezTo>
                      <a:pt x="1354" y="79"/>
                      <a:pt x="1372" y="78"/>
                      <a:pt x="1372" y="78"/>
                    </a:cubicBezTo>
                    <a:cubicBezTo>
                      <a:pt x="1401" y="75"/>
                      <a:pt x="1401" y="75"/>
                      <a:pt x="1401" y="75"/>
                    </a:cubicBezTo>
                    <a:cubicBezTo>
                      <a:pt x="1412" y="73"/>
                      <a:pt x="1412" y="73"/>
                      <a:pt x="1412" y="73"/>
                    </a:cubicBezTo>
                    <a:cubicBezTo>
                      <a:pt x="1422" y="65"/>
                      <a:pt x="1422" y="65"/>
                      <a:pt x="1422" y="65"/>
                    </a:cubicBezTo>
                    <a:cubicBezTo>
                      <a:pt x="1441" y="59"/>
                      <a:pt x="1441" y="59"/>
                      <a:pt x="1441" y="59"/>
                    </a:cubicBezTo>
                    <a:cubicBezTo>
                      <a:pt x="1451" y="75"/>
                      <a:pt x="1451" y="75"/>
                      <a:pt x="1451" y="75"/>
                    </a:cubicBezTo>
                    <a:cubicBezTo>
                      <a:pt x="1467" y="97"/>
                      <a:pt x="1467" y="97"/>
                      <a:pt x="1467" y="97"/>
                    </a:cubicBezTo>
                    <a:cubicBezTo>
                      <a:pt x="1477" y="121"/>
                      <a:pt x="1477" y="121"/>
                      <a:pt x="1477" y="121"/>
                    </a:cubicBezTo>
                    <a:cubicBezTo>
                      <a:pt x="1494" y="123"/>
                      <a:pt x="1494" y="123"/>
                      <a:pt x="1494" y="123"/>
                    </a:cubicBezTo>
                    <a:cubicBezTo>
                      <a:pt x="1506" y="119"/>
                      <a:pt x="1506" y="119"/>
                      <a:pt x="1506" y="119"/>
                    </a:cubicBezTo>
                    <a:cubicBezTo>
                      <a:pt x="1520" y="135"/>
                      <a:pt x="1520" y="135"/>
                      <a:pt x="1520" y="135"/>
                    </a:cubicBezTo>
                    <a:cubicBezTo>
                      <a:pt x="1527" y="154"/>
                      <a:pt x="1527" y="154"/>
                      <a:pt x="1527" y="154"/>
                    </a:cubicBezTo>
                    <a:cubicBezTo>
                      <a:pt x="1537" y="173"/>
                      <a:pt x="1537" y="173"/>
                      <a:pt x="1537" y="173"/>
                    </a:cubicBezTo>
                    <a:cubicBezTo>
                      <a:pt x="1552" y="166"/>
                      <a:pt x="1552" y="166"/>
                      <a:pt x="1552" y="166"/>
                    </a:cubicBezTo>
                    <a:cubicBezTo>
                      <a:pt x="1578" y="160"/>
                      <a:pt x="1578" y="160"/>
                      <a:pt x="1578" y="160"/>
                    </a:cubicBezTo>
                    <a:cubicBezTo>
                      <a:pt x="1595" y="180"/>
                      <a:pt x="1595" y="180"/>
                      <a:pt x="1595" y="180"/>
                    </a:cubicBezTo>
                    <a:cubicBezTo>
                      <a:pt x="1595" y="200"/>
                      <a:pt x="1595" y="200"/>
                      <a:pt x="1595" y="200"/>
                    </a:cubicBezTo>
                    <a:cubicBezTo>
                      <a:pt x="1592" y="209"/>
                      <a:pt x="1592" y="209"/>
                      <a:pt x="1592" y="209"/>
                    </a:cubicBezTo>
                    <a:cubicBezTo>
                      <a:pt x="1606" y="223"/>
                      <a:pt x="1606" y="223"/>
                      <a:pt x="1606" y="223"/>
                    </a:cubicBezTo>
                    <a:cubicBezTo>
                      <a:pt x="1606" y="223"/>
                      <a:pt x="1609" y="237"/>
                      <a:pt x="1600" y="237"/>
                    </a:cubicBezTo>
                    <a:cubicBezTo>
                      <a:pt x="1592" y="237"/>
                      <a:pt x="1575" y="248"/>
                      <a:pt x="1575" y="248"/>
                    </a:cubicBezTo>
                    <a:cubicBezTo>
                      <a:pt x="1574" y="263"/>
                      <a:pt x="1574" y="263"/>
                      <a:pt x="1574" y="263"/>
                    </a:cubicBezTo>
                    <a:cubicBezTo>
                      <a:pt x="1574" y="263"/>
                      <a:pt x="1557" y="265"/>
                      <a:pt x="1557" y="274"/>
                    </a:cubicBezTo>
                    <a:cubicBezTo>
                      <a:pt x="1557" y="282"/>
                      <a:pt x="1543" y="291"/>
                      <a:pt x="1543" y="291"/>
                    </a:cubicBezTo>
                    <a:cubicBezTo>
                      <a:pt x="1525" y="292"/>
                      <a:pt x="1525" y="292"/>
                      <a:pt x="1525" y="292"/>
                    </a:cubicBezTo>
                    <a:cubicBezTo>
                      <a:pt x="1504" y="280"/>
                      <a:pt x="1504" y="280"/>
                      <a:pt x="1504" y="280"/>
                    </a:cubicBezTo>
                    <a:cubicBezTo>
                      <a:pt x="1490" y="306"/>
                      <a:pt x="1490" y="306"/>
                      <a:pt x="1490" y="306"/>
                    </a:cubicBezTo>
                    <a:cubicBezTo>
                      <a:pt x="1465" y="304"/>
                      <a:pt x="1465" y="304"/>
                      <a:pt x="1465" y="304"/>
                    </a:cubicBezTo>
                    <a:cubicBezTo>
                      <a:pt x="1452" y="319"/>
                      <a:pt x="1452" y="319"/>
                      <a:pt x="1452" y="319"/>
                    </a:cubicBezTo>
                    <a:cubicBezTo>
                      <a:pt x="1443" y="334"/>
                      <a:pt x="1443" y="334"/>
                      <a:pt x="1443" y="334"/>
                    </a:cubicBezTo>
                    <a:cubicBezTo>
                      <a:pt x="1432" y="356"/>
                      <a:pt x="1432" y="356"/>
                      <a:pt x="1432" y="356"/>
                    </a:cubicBezTo>
                    <a:cubicBezTo>
                      <a:pt x="1418" y="366"/>
                      <a:pt x="1418" y="366"/>
                      <a:pt x="1418" y="366"/>
                    </a:cubicBezTo>
                    <a:cubicBezTo>
                      <a:pt x="1398" y="385"/>
                      <a:pt x="1398" y="385"/>
                      <a:pt x="1398" y="385"/>
                    </a:cubicBezTo>
                    <a:cubicBezTo>
                      <a:pt x="1398" y="385"/>
                      <a:pt x="1392" y="389"/>
                      <a:pt x="1399" y="396"/>
                    </a:cubicBezTo>
                    <a:cubicBezTo>
                      <a:pt x="1406" y="403"/>
                      <a:pt x="1404" y="413"/>
                      <a:pt x="1404" y="413"/>
                    </a:cubicBezTo>
                    <a:cubicBezTo>
                      <a:pt x="1389" y="465"/>
                      <a:pt x="1389" y="465"/>
                      <a:pt x="1389" y="465"/>
                    </a:cubicBezTo>
                    <a:cubicBezTo>
                      <a:pt x="1342" y="497"/>
                      <a:pt x="1342" y="497"/>
                      <a:pt x="1342" y="497"/>
                    </a:cubicBezTo>
                    <a:cubicBezTo>
                      <a:pt x="1342" y="497"/>
                      <a:pt x="1332" y="546"/>
                      <a:pt x="1332" y="549"/>
                    </a:cubicBezTo>
                    <a:cubicBezTo>
                      <a:pt x="1332" y="552"/>
                      <a:pt x="1293" y="580"/>
                      <a:pt x="1293" y="580"/>
                    </a:cubicBezTo>
                    <a:cubicBezTo>
                      <a:pt x="1289" y="630"/>
                      <a:pt x="1289" y="630"/>
                      <a:pt x="1289" y="630"/>
                    </a:cubicBezTo>
                    <a:cubicBezTo>
                      <a:pt x="1283" y="652"/>
                      <a:pt x="1283" y="652"/>
                      <a:pt x="1283" y="652"/>
                    </a:cubicBezTo>
                    <a:cubicBezTo>
                      <a:pt x="1283" y="652"/>
                      <a:pt x="1295" y="661"/>
                      <a:pt x="1290" y="667"/>
                    </a:cubicBezTo>
                    <a:cubicBezTo>
                      <a:pt x="1284" y="672"/>
                      <a:pt x="1271" y="685"/>
                      <a:pt x="1271" y="685"/>
                    </a:cubicBezTo>
                    <a:cubicBezTo>
                      <a:pt x="1246" y="697"/>
                      <a:pt x="1246" y="697"/>
                      <a:pt x="1246" y="697"/>
                    </a:cubicBezTo>
                    <a:cubicBezTo>
                      <a:pt x="1246" y="697"/>
                      <a:pt x="1234" y="704"/>
                      <a:pt x="1234" y="708"/>
                    </a:cubicBezTo>
                    <a:cubicBezTo>
                      <a:pt x="1234" y="712"/>
                      <a:pt x="1234" y="723"/>
                      <a:pt x="1234" y="723"/>
                    </a:cubicBezTo>
                    <a:cubicBezTo>
                      <a:pt x="1222" y="738"/>
                      <a:pt x="1222" y="738"/>
                      <a:pt x="1222" y="738"/>
                    </a:cubicBezTo>
                    <a:cubicBezTo>
                      <a:pt x="1232" y="746"/>
                      <a:pt x="1232" y="746"/>
                      <a:pt x="1232" y="746"/>
                    </a:cubicBezTo>
                    <a:cubicBezTo>
                      <a:pt x="1237" y="766"/>
                      <a:pt x="1237" y="766"/>
                      <a:pt x="1237" y="766"/>
                    </a:cubicBezTo>
                    <a:cubicBezTo>
                      <a:pt x="1232" y="779"/>
                      <a:pt x="1232" y="779"/>
                      <a:pt x="1232" y="779"/>
                    </a:cubicBezTo>
                    <a:cubicBezTo>
                      <a:pt x="1232" y="779"/>
                      <a:pt x="1223" y="780"/>
                      <a:pt x="1219" y="784"/>
                    </a:cubicBezTo>
                    <a:cubicBezTo>
                      <a:pt x="1215" y="788"/>
                      <a:pt x="1206" y="805"/>
                      <a:pt x="1206" y="805"/>
                    </a:cubicBezTo>
                    <a:cubicBezTo>
                      <a:pt x="1207" y="816"/>
                      <a:pt x="1207" y="816"/>
                      <a:pt x="1207" y="816"/>
                    </a:cubicBezTo>
                    <a:cubicBezTo>
                      <a:pt x="1187" y="826"/>
                      <a:pt x="1187" y="826"/>
                      <a:pt x="1187" y="826"/>
                    </a:cubicBezTo>
                    <a:cubicBezTo>
                      <a:pt x="1173" y="850"/>
                      <a:pt x="1173" y="850"/>
                      <a:pt x="1173" y="850"/>
                    </a:cubicBezTo>
                    <a:cubicBezTo>
                      <a:pt x="1153" y="883"/>
                      <a:pt x="1153" y="883"/>
                      <a:pt x="1153" y="883"/>
                    </a:cubicBezTo>
                    <a:cubicBezTo>
                      <a:pt x="1116" y="895"/>
                      <a:pt x="1116" y="895"/>
                      <a:pt x="1116" y="895"/>
                    </a:cubicBezTo>
                    <a:cubicBezTo>
                      <a:pt x="1073" y="914"/>
                      <a:pt x="1073" y="914"/>
                      <a:pt x="1073" y="914"/>
                    </a:cubicBezTo>
                    <a:cubicBezTo>
                      <a:pt x="1020" y="933"/>
                      <a:pt x="1020" y="933"/>
                      <a:pt x="1020" y="933"/>
                    </a:cubicBezTo>
                    <a:cubicBezTo>
                      <a:pt x="989" y="938"/>
                      <a:pt x="989" y="938"/>
                      <a:pt x="989" y="938"/>
                    </a:cubicBezTo>
                    <a:cubicBezTo>
                      <a:pt x="936" y="926"/>
                      <a:pt x="936" y="926"/>
                      <a:pt x="936" y="926"/>
                    </a:cubicBezTo>
                    <a:cubicBezTo>
                      <a:pt x="841" y="903"/>
                      <a:pt x="841" y="903"/>
                      <a:pt x="841" y="903"/>
                    </a:cubicBezTo>
                    <a:cubicBezTo>
                      <a:pt x="783" y="918"/>
                      <a:pt x="783" y="918"/>
                      <a:pt x="783" y="918"/>
                    </a:cubicBezTo>
                    <a:cubicBezTo>
                      <a:pt x="750" y="912"/>
                      <a:pt x="750" y="912"/>
                      <a:pt x="750" y="912"/>
                    </a:cubicBezTo>
                    <a:cubicBezTo>
                      <a:pt x="750" y="912"/>
                      <a:pt x="726" y="897"/>
                      <a:pt x="717" y="897"/>
                    </a:cubicBezTo>
                    <a:cubicBezTo>
                      <a:pt x="708" y="897"/>
                      <a:pt x="614" y="935"/>
                      <a:pt x="614" y="935"/>
                    </a:cubicBezTo>
                    <a:cubicBezTo>
                      <a:pt x="614" y="935"/>
                      <a:pt x="577" y="959"/>
                      <a:pt x="562" y="959"/>
                    </a:cubicBezTo>
                    <a:cubicBezTo>
                      <a:pt x="548" y="959"/>
                      <a:pt x="517" y="931"/>
                      <a:pt x="517" y="931"/>
                    </a:cubicBezTo>
                    <a:cubicBezTo>
                      <a:pt x="469" y="914"/>
                      <a:pt x="469" y="914"/>
                      <a:pt x="469" y="914"/>
                    </a:cubicBezTo>
                    <a:cubicBezTo>
                      <a:pt x="428" y="951"/>
                      <a:pt x="428" y="951"/>
                      <a:pt x="428" y="951"/>
                    </a:cubicBezTo>
                    <a:cubicBezTo>
                      <a:pt x="399" y="989"/>
                      <a:pt x="399" y="989"/>
                      <a:pt x="399" y="989"/>
                    </a:cubicBezTo>
                    <a:cubicBezTo>
                      <a:pt x="399" y="989"/>
                      <a:pt x="374" y="986"/>
                      <a:pt x="367" y="986"/>
                    </a:cubicBezTo>
                    <a:cubicBezTo>
                      <a:pt x="360" y="986"/>
                      <a:pt x="334" y="964"/>
                      <a:pt x="334" y="964"/>
                    </a:cubicBezTo>
                    <a:cubicBezTo>
                      <a:pt x="315" y="941"/>
                      <a:pt x="315" y="941"/>
                      <a:pt x="315" y="941"/>
                    </a:cubicBezTo>
                    <a:cubicBezTo>
                      <a:pt x="282" y="940"/>
                      <a:pt x="282" y="940"/>
                      <a:pt x="282" y="940"/>
                    </a:cubicBezTo>
                    <a:cubicBezTo>
                      <a:pt x="268" y="938"/>
                      <a:pt x="268" y="938"/>
                      <a:pt x="268" y="938"/>
                    </a:cubicBezTo>
                    <a:cubicBezTo>
                      <a:pt x="246" y="913"/>
                      <a:pt x="246" y="913"/>
                      <a:pt x="246" y="913"/>
                    </a:cubicBezTo>
                    <a:cubicBezTo>
                      <a:pt x="192" y="847"/>
                      <a:pt x="192" y="847"/>
                      <a:pt x="192" y="847"/>
                    </a:cubicBezTo>
                    <a:cubicBezTo>
                      <a:pt x="174" y="827"/>
                      <a:pt x="174" y="827"/>
                      <a:pt x="174" y="827"/>
                    </a:cubicBezTo>
                    <a:cubicBezTo>
                      <a:pt x="174" y="827"/>
                      <a:pt x="139" y="822"/>
                      <a:pt x="132" y="814"/>
                    </a:cubicBezTo>
                    <a:cubicBezTo>
                      <a:pt x="125" y="807"/>
                      <a:pt x="116" y="781"/>
                      <a:pt x="112" y="777"/>
                    </a:cubicBezTo>
                    <a:cubicBezTo>
                      <a:pt x="108" y="774"/>
                      <a:pt x="72" y="722"/>
                      <a:pt x="72" y="722"/>
                    </a:cubicBezTo>
                    <a:cubicBezTo>
                      <a:pt x="45" y="699"/>
                      <a:pt x="45" y="699"/>
                      <a:pt x="45" y="699"/>
                    </a:cubicBezTo>
                    <a:cubicBezTo>
                      <a:pt x="45" y="699"/>
                      <a:pt x="22" y="681"/>
                      <a:pt x="26" y="677"/>
                    </a:cubicBezTo>
                    <a:cubicBezTo>
                      <a:pt x="30" y="674"/>
                      <a:pt x="29" y="657"/>
                      <a:pt x="29" y="657"/>
                    </a:cubicBezTo>
                    <a:cubicBezTo>
                      <a:pt x="12" y="627"/>
                      <a:pt x="12" y="627"/>
                      <a:pt x="12" y="627"/>
                    </a:cubicBezTo>
                    <a:cubicBezTo>
                      <a:pt x="0" y="579"/>
                      <a:pt x="0" y="579"/>
                      <a:pt x="0" y="579"/>
                    </a:cubicBezTo>
                    <a:cubicBezTo>
                      <a:pt x="6" y="565"/>
                      <a:pt x="6" y="565"/>
                      <a:pt x="6" y="565"/>
                    </a:cubicBezTo>
                    <a:lnTo>
                      <a:pt x="8" y="552"/>
                    </a:lnTo>
                    <a:close/>
                  </a:path>
                </a:pathLst>
              </a:custGeom>
              <a:solidFill>
                <a:srgbClr val="EAEBEC">
                  <a:alpha val="36078"/>
                </a:srgbClr>
              </a:solidFill>
              <a:ln w="6350" cap="flat">
                <a:solidFill>
                  <a:srgbClr val="808080"/>
                </a:solidFill>
                <a:prstDash val="solid"/>
                <a:miter lim="800000"/>
                <a:headEnd/>
                <a:tailEnd/>
              </a:ln>
            </p:spPr>
            <p:txBody>
              <a:bodyPr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hu-HU" dirty="0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3" name="Freeform 6"/>
              <p:cNvSpPr>
                <a:spLocks/>
              </p:cNvSpPr>
              <p:nvPr/>
            </p:nvSpPr>
            <p:spPr bwMode="auto">
              <a:xfrm>
                <a:off x="1167" y="1676"/>
                <a:ext cx="450" cy="552"/>
              </a:xfrm>
              <a:custGeom>
                <a:avLst/>
                <a:gdLst>
                  <a:gd name="T0" fmla="*/ 0 w 450"/>
                  <a:gd name="T1" fmla="*/ 212 h 552"/>
                  <a:gd name="T2" fmla="*/ 59 w 450"/>
                  <a:gd name="T3" fmla="*/ 310 h 552"/>
                  <a:gd name="T4" fmla="*/ 96 w 450"/>
                  <a:gd name="T5" fmla="*/ 344 h 552"/>
                  <a:gd name="T6" fmla="*/ 149 w 450"/>
                  <a:gd name="T7" fmla="*/ 366 h 552"/>
                  <a:gd name="T8" fmla="*/ 178 w 450"/>
                  <a:gd name="T9" fmla="*/ 419 h 552"/>
                  <a:gd name="T10" fmla="*/ 211 w 450"/>
                  <a:gd name="T11" fmla="*/ 487 h 552"/>
                  <a:gd name="T12" fmla="*/ 226 w 450"/>
                  <a:gd name="T13" fmla="*/ 542 h 552"/>
                  <a:gd name="T14" fmla="*/ 306 w 450"/>
                  <a:gd name="T15" fmla="*/ 552 h 552"/>
                  <a:gd name="T16" fmla="*/ 373 w 450"/>
                  <a:gd name="T17" fmla="*/ 545 h 552"/>
                  <a:gd name="T18" fmla="*/ 373 w 450"/>
                  <a:gd name="T19" fmla="*/ 446 h 552"/>
                  <a:gd name="T20" fmla="*/ 405 w 450"/>
                  <a:gd name="T21" fmla="*/ 374 h 552"/>
                  <a:gd name="T22" fmla="*/ 434 w 450"/>
                  <a:gd name="T23" fmla="*/ 289 h 552"/>
                  <a:gd name="T24" fmla="*/ 450 w 450"/>
                  <a:gd name="T25" fmla="*/ 224 h 552"/>
                  <a:gd name="T26" fmla="*/ 404 w 450"/>
                  <a:gd name="T27" fmla="*/ 224 h 552"/>
                  <a:gd name="T28" fmla="*/ 323 w 450"/>
                  <a:gd name="T29" fmla="*/ 166 h 552"/>
                  <a:gd name="T30" fmla="*/ 241 w 450"/>
                  <a:gd name="T31" fmla="*/ 86 h 552"/>
                  <a:gd name="T32" fmla="*/ 221 w 450"/>
                  <a:gd name="T33" fmla="*/ 28 h 552"/>
                  <a:gd name="T34" fmla="*/ 171 w 450"/>
                  <a:gd name="T35" fmla="*/ 0 h 55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50"/>
                  <a:gd name="T55" fmla="*/ 0 h 552"/>
                  <a:gd name="T56" fmla="*/ 450 w 450"/>
                  <a:gd name="T57" fmla="*/ 552 h 55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50" h="552">
                    <a:moveTo>
                      <a:pt x="0" y="212"/>
                    </a:moveTo>
                    <a:lnTo>
                      <a:pt x="59" y="310"/>
                    </a:lnTo>
                    <a:lnTo>
                      <a:pt x="96" y="344"/>
                    </a:lnTo>
                    <a:lnTo>
                      <a:pt x="149" y="366"/>
                    </a:lnTo>
                    <a:lnTo>
                      <a:pt x="178" y="419"/>
                    </a:lnTo>
                    <a:lnTo>
                      <a:pt x="211" y="487"/>
                    </a:lnTo>
                    <a:lnTo>
                      <a:pt x="226" y="542"/>
                    </a:lnTo>
                    <a:lnTo>
                      <a:pt x="306" y="552"/>
                    </a:lnTo>
                    <a:lnTo>
                      <a:pt x="373" y="545"/>
                    </a:lnTo>
                    <a:lnTo>
                      <a:pt x="373" y="446"/>
                    </a:lnTo>
                    <a:lnTo>
                      <a:pt x="405" y="374"/>
                    </a:lnTo>
                    <a:lnTo>
                      <a:pt x="434" y="289"/>
                    </a:lnTo>
                    <a:lnTo>
                      <a:pt x="450" y="224"/>
                    </a:lnTo>
                    <a:lnTo>
                      <a:pt x="404" y="224"/>
                    </a:lnTo>
                    <a:lnTo>
                      <a:pt x="323" y="166"/>
                    </a:lnTo>
                    <a:lnTo>
                      <a:pt x="241" y="86"/>
                    </a:lnTo>
                    <a:lnTo>
                      <a:pt x="221" y="28"/>
                    </a:lnTo>
                    <a:lnTo>
                      <a:pt x="171" y="0"/>
                    </a:lnTo>
                  </a:path>
                </a:pathLst>
              </a:custGeom>
              <a:noFill/>
              <a:ln w="6350" cap="flat">
                <a:solidFill>
                  <a:srgbClr val="C44920"/>
                </a:solidFill>
                <a:prstDash val="solid"/>
                <a:miter lim="800000"/>
                <a:headEnd/>
                <a:tailEnd/>
              </a:ln>
            </p:spPr>
            <p:txBody>
              <a:bodyPr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hu-HU" dirty="0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4" name="Freeform 7"/>
              <p:cNvSpPr>
                <a:spLocks/>
              </p:cNvSpPr>
              <p:nvPr/>
            </p:nvSpPr>
            <p:spPr bwMode="auto">
              <a:xfrm>
                <a:off x="1127" y="2059"/>
                <a:ext cx="266" cy="355"/>
              </a:xfrm>
              <a:custGeom>
                <a:avLst/>
                <a:gdLst>
                  <a:gd name="T0" fmla="*/ 0 w 266"/>
                  <a:gd name="T1" fmla="*/ 0 h 355"/>
                  <a:gd name="T2" fmla="*/ 51 w 266"/>
                  <a:gd name="T3" fmla="*/ 99 h 355"/>
                  <a:gd name="T4" fmla="*/ 87 w 266"/>
                  <a:gd name="T5" fmla="*/ 106 h 355"/>
                  <a:gd name="T6" fmla="*/ 138 w 266"/>
                  <a:gd name="T7" fmla="*/ 114 h 355"/>
                  <a:gd name="T8" fmla="*/ 175 w 266"/>
                  <a:gd name="T9" fmla="*/ 135 h 355"/>
                  <a:gd name="T10" fmla="*/ 234 w 266"/>
                  <a:gd name="T11" fmla="*/ 154 h 355"/>
                  <a:gd name="T12" fmla="*/ 266 w 266"/>
                  <a:gd name="T13" fmla="*/ 159 h 355"/>
                  <a:gd name="T14" fmla="*/ 211 w 266"/>
                  <a:gd name="T15" fmla="*/ 215 h 355"/>
                  <a:gd name="T16" fmla="*/ 111 w 266"/>
                  <a:gd name="T17" fmla="*/ 355 h 35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66"/>
                  <a:gd name="T28" fmla="*/ 0 h 355"/>
                  <a:gd name="T29" fmla="*/ 266 w 266"/>
                  <a:gd name="T30" fmla="*/ 355 h 35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66" h="355">
                    <a:moveTo>
                      <a:pt x="0" y="0"/>
                    </a:moveTo>
                    <a:lnTo>
                      <a:pt x="51" y="99"/>
                    </a:lnTo>
                    <a:lnTo>
                      <a:pt x="87" y="106"/>
                    </a:lnTo>
                    <a:lnTo>
                      <a:pt x="138" y="114"/>
                    </a:lnTo>
                    <a:lnTo>
                      <a:pt x="175" y="135"/>
                    </a:lnTo>
                    <a:lnTo>
                      <a:pt x="234" y="154"/>
                    </a:lnTo>
                    <a:lnTo>
                      <a:pt x="266" y="159"/>
                    </a:lnTo>
                    <a:lnTo>
                      <a:pt x="211" y="215"/>
                    </a:lnTo>
                    <a:lnTo>
                      <a:pt x="111" y="355"/>
                    </a:lnTo>
                  </a:path>
                </a:pathLst>
              </a:custGeom>
              <a:noFill/>
              <a:ln w="6350" cap="flat">
                <a:solidFill>
                  <a:srgbClr val="C44920"/>
                </a:solidFill>
                <a:prstDash val="solid"/>
                <a:miter lim="800000"/>
                <a:headEnd/>
                <a:tailEnd/>
              </a:ln>
            </p:spPr>
            <p:txBody>
              <a:bodyPr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hu-HU" dirty="0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5" name="Freeform 8"/>
              <p:cNvSpPr>
                <a:spLocks/>
              </p:cNvSpPr>
              <p:nvPr/>
            </p:nvSpPr>
            <p:spPr bwMode="auto">
              <a:xfrm>
                <a:off x="1617" y="1866"/>
                <a:ext cx="531" cy="90"/>
              </a:xfrm>
              <a:custGeom>
                <a:avLst/>
                <a:gdLst>
                  <a:gd name="T0" fmla="*/ 0 w 312"/>
                  <a:gd name="T1" fmla="*/ 19499 h 53"/>
                  <a:gd name="T2" fmla="*/ 33467 w 312"/>
                  <a:gd name="T3" fmla="*/ 18000 h 53"/>
                  <a:gd name="T4" fmla="*/ 68637 w 312"/>
                  <a:gd name="T5" fmla="*/ 3982 h 53"/>
                  <a:gd name="T6" fmla="*/ 115263 w 312"/>
                  <a:gd name="T7" fmla="*/ 3982 h 53"/>
                  <a:gd name="T8" fmla="*/ 150430 w 312"/>
                  <a:gd name="T9" fmla="*/ 0 h 53"/>
                  <a:gd name="T10" fmla="*/ 200536 w 312"/>
                  <a:gd name="T11" fmla="*/ 0 h 53"/>
                  <a:gd name="T12" fmla="*/ 227865 w 312"/>
                  <a:gd name="T13" fmla="*/ 20810 h 53"/>
                  <a:gd name="T14" fmla="*/ 242502 w 312"/>
                  <a:gd name="T15" fmla="*/ 23689 h 53"/>
                  <a:gd name="T16" fmla="*/ 263036 w 312"/>
                  <a:gd name="T17" fmla="*/ 9728 h 53"/>
                  <a:gd name="T18" fmla="*/ 300287 w 312"/>
                  <a:gd name="T19" fmla="*/ 33957 h 53"/>
                  <a:gd name="T20" fmla="*/ 323289 w 312"/>
                  <a:gd name="T21" fmla="*/ 51905 h 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12"/>
                  <a:gd name="T34" fmla="*/ 0 h 53"/>
                  <a:gd name="T35" fmla="*/ 312 w 312"/>
                  <a:gd name="T36" fmla="*/ 53 h 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12" h="53">
                    <a:moveTo>
                      <a:pt x="0" y="20"/>
                    </a:moveTo>
                    <a:cubicBezTo>
                      <a:pt x="32" y="18"/>
                      <a:pt x="32" y="18"/>
                      <a:pt x="32" y="18"/>
                    </a:cubicBezTo>
                    <a:cubicBezTo>
                      <a:pt x="32" y="18"/>
                      <a:pt x="62" y="4"/>
                      <a:pt x="66" y="4"/>
                    </a:cubicBezTo>
                    <a:cubicBezTo>
                      <a:pt x="71" y="4"/>
                      <a:pt x="111" y="4"/>
                      <a:pt x="111" y="4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94" y="0"/>
                      <a:pt x="194" y="0"/>
                      <a:pt x="194" y="0"/>
                    </a:cubicBezTo>
                    <a:cubicBezTo>
                      <a:pt x="220" y="21"/>
                      <a:pt x="220" y="21"/>
                      <a:pt x="220" y="21"/>
                    </a:cubicBezTo>
                    <a:cubicBezTo>
                      <a:pt x="220" y="21"/>
                      <a:pt x="228" y="29"/>
                      <a:pt x="234" y="24"/>
                    </a:cubicBezTo>
                    <a:cubicBezTo>
                      <a:pt x="239" y="18"/>
                      <a:pt x="254" y="10"/>
                      <a:pt x="254" y="10"/>
                    </a:cubicBezTo>
                    <a:cubicBezTo>
                      <a:pt x="290" y="35"/>
                      <a:pt x="290" y="35"/>
                      <a:pt x="290" y="35"/>
                    </a:cubicBezTo>
                    <a:cubicBezTo>
                      <a:pt x="312" y="53"/>
                      <a:pt x="312" y="53"/>
                      <a:pt x="312" y="53"/>
                    </a:cubicBezTo>
                  </a:path>
                </a:pathLst>
              </a:custGeom>
              <a:noFill/>
              <a:ln w="6350" cap="flat">
                <a:solidFill>
                  <a:srgbClr val="C44920"/>
                </a:solidFill>
                <a:prstDash val="solid"/>
                <a:miter lim="800000"/>
                <a:headEnd/>
                <a:tailEnd/>
              </a:ln>
            </p:spPr>
            <p:txBody>
              <a:bodyPr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hu-HU" dirty="0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6" name="Freeform 9"/>
              <p:cNvSpPr>
                <a:spLocks/>
              </p:cNvSpPr>
              <p:nvPr/>
            </p:nvSpPr>
            <p:spPr bwMode="auto">
              <a:xfrm>
                <a:off x="1837" y="1869"/>
                <a:ext cx="50" cy="84"/>
              </a:xfrm>
              <a:custGeom>
                <a:avLst/>
                <a:gdLst>
                  <a:gd name="T0" fmla="*/ 0 w 50"/>
                  <a:gd name="T1" fmla="*/ 0 h 84"/>
                  <a:gd name="T2" fmla="*/ 12 w 50"/>
                  <a:gd name="T3" fmla="*/ 46 h 84"/>
                  <a:gd name="T4" fmla="*/ 50 w 50"/>
                  <a:gd name="T5" fmla="*/ 84 h 84"/>
                  <a:gd name="T6" fmla="*/ 0 60000 65536"/>
                  <a:gd name="T7" fmla="*/ 0 60000 65536"/>
                  <a:gd name="T8" fmla="*/ 0 60000 65536"/>
                  <a:gd name="T9" fmla="*/ 0 w 50"/>
                  <a:gd name="T10" fmla="*/ 0 h 84"/>
                  <a:gd name="T11" fmla="*/ 50 w 50"/>
                  <a:gd name="T12" fmla="*/ 84 h 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" h="84">
                    <a:moveTo>
                      <a:pt x="0" y="0"/>
                    </a:moveTo>
                    <a:lnTo>
                      <a:pt x="12" y="46"/>
                    </a:lnTo>
                    <a:lnTo>
                      <a:pt x="50" y="84"/>
                    </a:lnTo>
                  </a:path>
                </a:pathLst>
              </a:custGeom>
              <a:noFill/>
              <a:ln w="6350" cap="flat">
                <a:solidFill>
                  <a:srgbClr val="C44920"/>
                </a:solidFill>
                <a:prstDash val="solid"/>
                <a:miter lim="800000"/>
                <a:headEnd/>
                <a:tailEnd/>
              </a:ln>
            </p:spPr>
            <p:txBody>
              <a:bodyPr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hu-HU" dirty="0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7" name="Freeform 10"/>
              <p:cNvSpPr>
                <a:spLocks/>
              </p:cNvSpPr>
              <p:nvPr/>
            </p:nvSpPr>
            <p:spPr bwMode="auto">
              <a:xfrm>
                <a:off x="2008" y="1910"/>
                <a:ext cx="0" cy="80"/>
              </a:xfrm>
              <a:custGeom>
                <a:avLst/>
                <a:gdLst>
                  <a:gd name="T0" fmla="*/ 164 h 67"/>
                  <a:gd name="T1" fmla="*/ 35 h 67"/>
                  <a:gd name="T2" fmla="*/ 0 h 67"/>
                  <a:gd name="T3" fmla="*/ 0 60000 65536"/>
                  <a:gd name="T4" fmla="*/ 0 60000 65536"/>
                  <a:gd name="T5" fmla="*/ 0 60000 65536"/>
                  <a:gd name="T6" fmla="*/ 0 h 67"/>
                  <a:gd name="T7" fmla="*/ 67 h 67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T6" r="0" b="T7"/>
                <a:pathLst>
                  <a:path h="67">
                    <a:moveTo>
                      <a:pt x="0" y="67"/>
                    </a:moveTo>
                    <a:lnTo>
                      <a:pt x="0" y="14"/>
                    </a:lnTo>
                    <a:lnTo>
                      <a:pt x="0" y="0"/>
                    </a:lnTo>
                  </a:path>
                </a:pathLst>
              </a:custGeom>
              <a:noFill/>
              <a:ln w="6350" cap="flat">
                <a:solidFill>
                  <a:srgbClr val="C44920"/>
                </a:solidFill>
                <a:prstDash val="solid"/>
                <a:miter lim="800000"/>
                <a:headEnd/>
                <a:tailEnd/>
              </a:ln>
            </p:spPr>
            <p:txBody>
              <a:bodyPr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hu-HU" dirty="0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8" name="Freeform 11"/>
              <p:cNvSpPr>
                <a:spLocks/>
              </p:cNvSpPr>
              <p:nvPr/>
            </p:nvSpPr>
            <p:spPr bwMode="auto">
              <a:xfrm>
                <a:off x="1337" y="1842"/>
                <a:ext cx="168" cy="96"/>
              </a:xfrm>
              <a:custGeom>
                <a:avLst/>
                <a:gdLst>
                  <a:gd name="T0" fmla="*/ 244 w 153"/>
                  <a:gd name="T1" fmla="*/ 0 h 96"/>
                  <a:gd name="T2" fmla="*/ 184 w 153"/>
                  <a:gd name="T3" fmla="*/ 44 h 96"/>
                  <a:gd name="T4" fmla="*/ 155 w 153"/>
                  <a:gd name="T5" fmla="*/ 89 h 96"/>
                  <a:gd name="T6" fmla="*/ 70 w 153"/>
                  <a:gd name="T7" fmla="*/ 96 h 96"/>
                  <a:gd name="T8" fmla="*/ 0 w 153"/>
                  <a:gd name="T9" fmla="*/ 89 h 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3"/>
                  <a:gd name="T16" fmla="*/ 0 h 96"/>
                  <a:gd name="T17" fmla="*/ 153 w 153"/>
                  <a:gd name="T18" fmla="*/ 96 h 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3" h="96">
                    <a:moveTo>
                      <a:pt x="153" y="0"/>
                    </a:moveTo>
                    <a:lnTo>
                      <a:pt x="116" y="44"/>
                    </a:lnTo>
                    <a:lnTo>
                      <a:pt x="97" y="89"/>
                    </a:lnTo>
                    <a:lnTo>
                      <a:pt x="44" y="96"/>
                    </a:lnTo>
                    <a:lnTo>
                      <a:pt x="0" y="89"/>
                    </a:lnTo>
                  </a:path>
                </a:pathLst>
              </a:custGeom>
              <a:noFill/>
              <a:ln w="6350" cap="flat">
                <a:solidFill>
                  <a:srgbClr val="C44920"/>
                </a:solidFill>
                <a:prstDash val="solid"/>
                <a:miter lim="800000"/>
                <a:headEnd/>
                <a:tailEnd/>
              </a:ln>
            </p:spPr>
            <p:txBody>
              <a:bodyPr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hu-HU" dirty="0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9" name="Freeform 12"/>
              <p:cNvSpPr>
                <a:spLocks/>
              </p:cNvSpPr>
              <p:nvPr/>
            </p:nvSpPr>
            <p:spPr bwMode="auto">
              <a:xfrm>
                <a:off x="1437" y="2170"/>
                <a:ext cx="626" cy="367"/>
              </a:xfrm>
              <a:custGeom>
                <a:avLst/>
                <a:gdLst>
                  <a:gd name="T0" fmla="*/ 64538 w 366"/>
                  <a:gd name="T1" fmla="*/ 31285 h 215"/>
                  <a:gd name="T2" fmla="*/ 98571 w 366"/>
                  <a:gd name="T3" fmla="*/ 31285 h 215"/>
                  <a:gd name="T4" fmla="*/ 135192 w 366"/>
                  <a:gd name="T5" fmla="*/ 44750 h 215"/>
                  <a:gd name="T6" fmla="*/ 174875 w 366"/>
                  <a:gd name="T7" fmla="*/ 47002 h 215"/>
                  <a:gd name="T8" fmla="*/ 200534 w 366"/>
                  <a:gd name="T9" fmla="*/ 44750 h 215"/>
                  <a:gd name="T10" fmla="*/ 217735 w 366"/>
                  <a:gd name="T11" fmla="*/ 29394 h 215"/>
                  <a:gd name="T12" fmla="*/ 252158 w 366"/>
                  <a:gd name="T13" fmla="*/ 30478 h 215"/>
                  <a:gd name="T14" fmla="*/ 280730 w 366"/>
                  <a:gd name="T15" fmla="*/ 24004 h 215"/>
                  <a:gd name="T16" fmla="*/ 294636 w 366"/>
                  <a:gd name="T17" fmla="*/ 14653 h 215"/>
                  <a:gd name="T18" fmla="*/ 327234 w 366"/>
                  <a:gd name="T19" fmla="*/ 18959 h 215"/>
                  <a:gd name="T20" fmla="*/ 360112 w 366"/>
                  <a:gd name="T21" fmla="*/ 0 h 215"/>
                  <a:gd name="T22" fmla="*/ 392490 w 366"/>
                  <a:gd name="T23" fmla="*/ 52025 h 215"/>
                  <a:gd name="T24" fmla="*/ 345090 w 366"/>
                  <a:gd name="T25" fmla="*/ 62361 h 215"/>
                  <a:gd name="T26" fmla="*/ 297128 w 366"/>
                  <a:gd name="T27" fmla="*/ 65952 h 215"/>
                  <a:gd name="T28" fmla="*/ 259397 w 366"/>
                  <a:gd name="T29" fmla="*/ 79605 h 215"/>
                  <a:gd name="T30" fmla="*/ 217735 w 366"/>
                  <a:gd name="T31" fmla="*/ 108996 h 215"/>
                  <a:gd name="T32" fmla="*/ 163105 w 366"/>
                  <a:gd name="T33" fmla="*/ 144477 h 215"/>
                  <a:gd name="T34" fmla="*/ 109182 w 366"/>
                  <a:gd name="T35" fmla="*/ 174359 h 215"/>
                  <a:gd name="T36" fmla="*/ 75780 w 366"/>
                  <a:gd name="T37" fmla="*/ 185041 h 215"/>
                  <a:gd name="T38" fmla="*/ 0 w 366"/>
                  <a:gd name="T39" fmla="*/ 224529 h 21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366"/>
                  <a:gd name="T61" fmla="*/ 0 h 215"/>
                  <a:gd name="T62" fmla="*/ 366 w 366"/>
                  <a:gd name="T63" fmla="*/ 215 h 215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366" h="215">
                    <a:moveTo>
                      <a:pt x="60" y="30"/>
                    </a:moveTo>
                    <a:cubicBezTo>
                      <a:pt x="92" y="30"/>
                      <a:pt x="92" y="30"/>
                      <a:pt x="92" y="30"/>
                    </a:cubicBezTo>
                    <a:cubicBezTo>
                      <a:pt x="126" y="43"/>
                      <a:pt x="126" y="43"/>
                      <a:pt x="126" y="43"/>
                    </a:cubicBezTo>
                    <a:cubicBezTo>
                      <a:pt x="126" y="43"/>
                      <a:pt x="156" y="45"/>
                      <a:pt x="163" y="45"/>
                    </a:cubicBezTo>
                    <a:cubicBezTo>
                      <a:pt x="170" y="45"/>
                      <a:pt x="187" y="43"/>
                      <a:pt x="187" y="43"/>
                    </a:cubicBezTo>
                    <a:cubicBezTo>
                      <a:pt x="203" y="28"/>
                      <a:pt x="203" y="28"/>
                      <a:pt x="203" y="28"/>
                    </a:cubicBezTo>
                    <a:cubicBezTo>
                      <a:pt x="235" y="29"/>
                      <a:pt x="235" y="29"/>
                      <a:pt x="235" y="29"/>
                    </a:cubicBezTo>
                    <a:cubicBezTo>
                      <a:pt x="262" y="23"/>
                      <a:pt x="262" y="23"/>
                      <a:pt x="262" y="23"/>
                    </a:cubicBezTo>
                    <a:cubicBezTo>
                      <a:pt x="275" y="14"/>
                      <a:pt x="275" y="14"/>
                      <a:pt x="275" y="14"/>
                    </a:cubicBezTo>
                    <a:cubicBezTo>
                      <a:pt x="305" y="18"/>
                      <a:pt x="305" y="18"/>
                      <a:pt x="305" y="18"/>
                    </a:cubicBezTo>
                    <a:cubicBezTo>
                      <a:pt x="336" y="0"/>
                      <a:pt x="336" y="0"/>
                      <a:pt x="336" y="0"/>
                    </a:cubicBezTo>
                    <a:cubicBezTo>
                      <a:pt x="366" y="50"/>
                      <a:pt x="366" y="50"/>
                      <a:pt x="366" y="50"/>
                    </a:cubicBezTo>
                    <a:cubicBezTo>
                      <a:pt x="322" y="60"/>
                      <a:pt x="322" y="60"/>
                      <a:pt x="322" y="60"/>
                    </a:cubicBezTo>
                    <a:cubicBezTo>
                      <a:pt x="277" y="63"/>
                      <a:pt x="277" y="63"/>
                      <a:pt x="277" y="63"/>
                    </a:cubicBezTo>
                    <a:cubicBezTo>
                      <a:pt x="242" y="76"/>
                      <a:pt x="242" y="76"/>
                      <a:pt x="242" y="76"/>
                    </a:cubicBezTo>
                    <a:cubicBezTo>
                      <a:pt x="203" y="104"/>
                      <a:pt x="203" y="104"/>
                      <a:pt x="203" y="104"/>
                    </a:cubicBezTo>
                    <a:cubicBezTo>
                      <a:pt x="152" y="138"/>
                      <a:pt x="152" y="138"/>
                      <a:pt x="152" y="138"/>
                    </a:cubicBezTo>
                    <a:cubicBezTo>
                      <a:pt x="102" y="167"/>
                      <a:pt x="102" y="167"/>
                      <a:pt x="102" y="167"/>
                    </a:cubicBezTo>
                    <a:cubicBezTo>
                      <a:pt x="71" y="177"/>
                      <a:pt x="71" y="177"/>
                      <a:pt x="71" y="177"/>
                    </a:cubicBezTo>
                    <a:cubicBezTo>
                      <a:pt x="0" y="215"/>
                      <a:pt x="0" y="215"/>
                      <a:pt x="0" y="215"/>
                    </a:cubicBezTo>
                  </a:path>
                </a:pathLst>
              </a:custGeom>
              <a:noFill/>
              <a:ln w="6350" cap="flat">
                <a:solidFill>
                  <a:srgbClr val="C44920"/>
                </a:solidFill>
                <a:prstDash val="solid"/>
                <a:miter lim="800000"/>
                <a:headEnd/>
                <a:tailEnd/>
              </a:ln>
            </p:spPr>
            <p:txBody>
              <a:bodyPr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hu-HU" dirty="0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80" name="Freeform 13"/>
              <p:cNvSpPr>
                <a:spLocks/>
              </p:cNvSpPr>
              <p:nvPr/>
            </p:nvSpPr>
            <p:spPr bwMode="auto">
              <a:xfrm>
                <a:off x="1547" y="2477"/>
                <a:ext cx="86" cy="206"/>
              </a:xfrm>
              <a:custGeom>
                <a:avLst/>
                <a:gdLst>
                  <a:gd name="T0" fmla="*/ 0 w 96"/>
                  <a:gd name="T1" fmla="*/ 0 h 197"/>
                  <a:gd name="T2" fmla="*/ 30 w 96"/>
                  <a:gd name="T3" fmla="*/ 109 h 197"/>
                  <a:gd name="T4" fmla="*/ 44 w 96"/>
                  <a:gd name="T5" fmla="*/ 220 h 197"/>
                  <a:gd name="T6" fmla="*/ 56 w 96"/>
                  <a:gd name="T7" fmla="*/ 246 h 19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6"/>
                  <a:gd name="T13" fmla="*/ 0 h 197"/>
                  <a:gd name="T14" fmla="*/ 96 w 96"/>
                  <a:gd name="T15" fmla="*/ 197 h 19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6" h="197">
                    <a:moveTo>
                      <a:pt x="0" y="0"/>
                    </a:moveTo>
                    <a:lnTo>
                      <a:pt x="53" y="87"/>
                    </a:lnTo>
                    <a:lnTo>
                      <a:pt x="76" y="176"/>
                    </a:lnTo>
                    <a:lnTo>
                      <a:pt x="96" y="197"/>
                    </a:lnTo>
                  </a:path>
                </a:pathLst>
              </a:custGeom>
              <a:noFill/>
              <a:ln w="6350" cap="flat">
                <a:solidFill>
                  <a:srgbClr val="C44920"/>
                </a:solidFill>
                <a:prstDash val="solid"/>
                <a:miter lim="800000"/>
                <a:headEnd/>
                <a:tailEnd/>
              </a:ln>
            </p:spPr>
            <p:txBody>
              <a:bodyPr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hu-HU" dirty="0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81" name="Freeform 14"/>
              <p:cNvSpPr>
                <a:spLocks/>
              </p:cNvSpPr>
              <p:nvPr/>
            </p:nvSpPr>
            <p:spPr bwMode="auto">
              <a:xfrm>
                <a:off x="1752" y="2243"/>
                <a:ext cx="88" cy="49"/>
              </a:xfrm>
              <a:custGeom>
                <a:avLst/>
                <a:gdLst>
                  <a:gd name="T0" fmla="*/ 88 w 88"/>
                  <a:gd name="T1" fmla="*/ 17 h 64"/>
                  <a:gd name="T2" fmla="*/ 42 w 88"/>
                  <a:gd name="T3" fmla="*/ 9 h 64"/>
                  <a:gd name="T4" fmla="*/ 0 w 88"/>
                  <a:gd name="T5" fmla="*/ 0 h 64"/>
                  <a:gd name="T6" fmla="*/ 0 60000 65536"/>
                  <a:gd name="T7" fmla="*/ 0 60000 65536"/>
                  <a:gd name="T8" fmla="*/ 0 60000 65536"/>
                  <a:gd name="T9" fmla="*/ 0 w 88"/>
                  <a:gd name="T10" fmla="*/ 0 h 64"/>
                  <a:gd name="T11" fmla="*/ 88 w 88"/>
                  <a:gd name="T12" fmla="*/ 64 h 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8" h="64">
                    <a:moveTo>
                      <a:pt x="88" y="64"/>
                    </a:moveTo>
                    <a:lnTo>
                      <a:pt x="42" y="36"/>
                    </a:lnTo>
                    <a:lnTo>
                      <a:pt x="0" y="0"/>
                    </a:lnTo>
                  </a:path>
                </a:pathLst>
              </a:custGeom>
              <a:noFill/>
              <a:ln w="6350" cap="flat">
                <a:solidFill>
                  <a:srgbClr val="C44920"/>
                </a:solidFill>
                <a:prstDash val="solid"/>
                <a:miter lim="800000"/>
                <a:headEnd/>
                <a:tailEnd/>
              </a:ln>
            </p:spPr>
            <p:txBody>
              <a:bodyPr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hu-HU" dirty="0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82" name="Freeform 15"/>
              <p:cNvSpPr>
                <a:spLocks/>
              </p:cNvSpPr>
              <p:nvPr/>
            </p:nvSpPr>
            <p:spPr bwMode="auto">
              <a:xfrm>
                <a:off x="2112" y="1818"/>
                <a:ext cx="94" cy="128"/>
              </a:xfrm>
              <a:custGeom>
                <a:avLst/>
                <a:gdLst>
                  <a:gd name="T0" fmla="*/ 0 w 94"/>
                  <a:gd name="T1" fmla="*/ 123 h 125"/>
                  <a:gd name="T2" fmla="*/ 43 w 94"/>
                  <a:gd name="T3" fmla="*/ 102 h 125"/>
                  <a:gd name="T4" fmla="*/ 74 w 94"/>
                  <a:gd name="T5" fmla="*/ 140 h 125"/>
                  <a:gd name="T6" fmla="*/ 94 w 94"/>
                  <a:gd name="T7" fmla="*/ 85 h 125"/>
                  <a:gd name="T8" fmla="*/ 94 w 94"/>
                  <a:gd name="T9" fmla="*/ 36 h 125"/>
                  <a:gd name="T10" fmla="*/ 72 w 94"/>
                  <a:gd name="T11" fmla="*/ 0 h 1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4"/>
                  <a:gd name="T19" fmla="*/ 0 h 125"/>
                  <a:gd name="T20" fmla="*/ 94 w 94"/>
                  <a:gd name="T21" fmla="*/ 125 h 1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4" h="125">
                    <a:moveTo>
                      <a:pt x="0" y="108"/>
                    </a:moveTo>
                    <a:lnTo>
                      <a:pt x="43" y="92"/>
                    </a:lnTo>
                    <a:lnTo>
                      <a:pt x="74" y="125"/>
                    </a:lnTo>
                    <a:lnTo>
                      <a:pt x="94" y="75"/>
                    </a:lnTo>
                    <a:lnTo>
                      <a:pt x="94" y="31"/>
                    </a:lnTo>
                    <a:lnTo>
                      <a:pt x="72" y="0"/>
                    </a:lnTo>
                  </a:path>
                </a:pathLst>
              </a:custGeom>
              <a:noFill/>
              <a:ln w="6350" cap="flat">
                <a:solidFill>
                  <a:srgbClr val="C44920"/>
                </a:solidFill>
                <a:prstDash val="solid"/>
                <a:miter lim="800000"/>
                <a:headEnd/>
                <a:tailEnd/>
              </a:ln>
            </p:spPr>
            <p:txBody>
              <a:bodyPr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hu-HU" dirty="0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83" name="Freeform 16"/>
              <p:cNvSpPr>
                <a:spLocks/>
              </p:cNvSpPr>
              <p:nvPr/>
            </p:nvSpPr>
            <p:spPr bwMode="auto">
              <a:xfrm>
                <a:off x="2206" y="1670"/>
                <a:ext cx="73" cy="179"/>
              </a:xfrm>
              <a:custGeom>
                <a:avLst/>
                <a:gdLst>
                  <a:gd name="T0" fmla="*/ 0 w 73"/>
                  <a:gd name="T1" fmla="*/ 179 h 179"/>
                  <a:gd name="T2" fmla="*/ 15 w 73"/>
                  <a:gd name="T3" fmla="*/ 174 h 179"/>
                  <a:gd name="T4" fmla="*/ 15 w 73"/>
                  <a:gd name="T5" fmla="*/ 148 h 179"/>
                  <a:gd name="T6" fmla="*/ 2 w 73"/>
                  <a:gd name="T7" fmla="*/ 111 h 179"/>
                  <a:gd name="T8" fmla="*/ 15 w 73"/>
                  <a:gd name="T9" fmla="*/ 97 h 179"/>
                  <a:gd name="T10" fmla="*/ 17 w 73"/>
                  <a:gd name="T11" fmla="*/ 58 h 179"/>
                  <a:gd name="T12" fmla="*/ 32 w 73"/>
                  <a:gd name="T13" fmla="*/ 20 h 179"/>
                  <a:gd name="T14" fmla="*/ 73 w 73"/>
                  <a:gd name="T15" fmla="*/ 0 h 17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3"/>
                  <a:gd name="T25" fmla="*/ 0 h 179"/>
                  <a:gd name="T26" fmla="*/ 73 w 73"/>
                  <a:gd name="T27" fmla="*/ 179 h 17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3" h="179">
                    <a:moveTo>
                      <a:pt x="0" y="179"/>
                    </a:moveTo>
                    <a:lnTo>
                      <a:pt x="15" y="174"/>
                    </a:lnTo>
                    <a:lnTo>
                      <a:pt x="15" y="148"/>
                    </a:lnTo>
                    <a:lnTo>
                      <a:pt x="2" y="111"/>
                    </a:lnTo>
                    <a:lnTo>
                      <a:pt x="15" y="97"/>
                    </a:lnTo>
                    <a:lnTo>
                      <a:pt x="17" y="58"/>
                    </a:lnTo>
                    <a:lnTo>
                      <a:pt x="32" y="20"/>
                    </a:lnTo>
                    <a:lnTo>
                      <a:pt x="73" y="0"/>
                    </a:lnTo>
                  </a:path>
                </a:pathLst>
              </a:custGeom>
              <a:noFill/>
              <a:ln w="6350" cap="flat">
                <a:solidFill>
                  <a:srgbClr val="C44920"/>
                </a:solidFill>
                <a:prstDash val="solid"/>
                <a:miter lim="800000"/>
                <a:headEnd/>
                <a:tailEnd/>
              </a:ln>
            </p:spPr>
            <p:txBody>
              <a:bodyPr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hu-HU" dirty="0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84" name="Line 17"/>
              <p:cNvSpPr>
                <a:spLocks noChangeShapeType="1"/>
              </p:cNvSpPr>
              <p:nvPr/>
            </p:nvSpPr>
            <p:spPr bwMode="auto">
              <a:xfrm flipH="1">
                <a:off x="2138" y="2066"/>
                <a:ext cx="10" cy="53"/>
              </a:xfrm>
              <a:prstGeom prst="line">
                <a:avLst/>
              </a:prstGeom>
              <a:noFill/>
              <a:ln w="6350">
                <a:solidFill>
                  <a:srgbClr val="C4492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hu-HU" dirty="0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85" name="Freeform 18"/>
              <p:cNvSpPr>
                <a:spLocks/>
              </p:cNvSpPr>
              <p:nvPr/>
            </p:nvSpPr>
            <p:spPr bwMode="auto">
              <a:xfrm>
                <a:off x="2074" y="1943"/>
                <a:ext cx="306" cy="176"/>
              </a:xfrm>
              <a:custGeom>
                <a:avLst/>
                <a:gdLst>
                  <a:gd name="T0" fmla="*/ 38529 w 179"/>
                  <a:gd name="T1" fmla="*/ 39799 h 114"/>
                  <a:gd name="T2" fmla="*/ 1092 w 179"/>
                  <a:gd name="T3" fmla="*/ 62381 h 114"/>
                  <a:gd name="T4" fmla="*/ 0 w 179"/>
                  <a:gd name="T5" fmla="*/ 73350 h 114"/>
                  <a:gd name="T6" fmla="*/ 27263 w 179"/>
                  <a:gd name="T7" fmla="*/ 66781 h 114"/>
                  <a:gd name="T8" fmla="*/ 64841 w 179"/>
                  <a:gd name="T9" fmla="*/ 67649 h 114"/>
                  <a:gd name="T10" fmla="*/ 117070 w 179"/>
                  <a:gd name="T11" fmla="*/ 50089 h 114"/>
                  <a:gd name="T12" fmla="*/ 103319 w 179"/>
                  <a:gd name="T13" fmla="*/ 31611 h 114"/>
                  <a:gd name="T14" fmla="*/ 89776 w 179"/>
                  <a:gd name="T15" fmla="*/ 19147 h 114"/>
                  <a:gd name="T16" fmla="*/ 69286 w 179"/>
                  <a:gd name="T17" fmla="*/ 0 h 114"/>
                  <a:gd name="T18" fmla="*/ 107866 w 179"/>
                  <a:gd name="T19" fmla="*/ 1921 h 114"/>
                  <a:gd name="T20" fmla="*/ 130052 w 179"/>
                  <a:gd name="T21" fmla="*/ 9612 h 114"/>
                  <a:gd name="T22" fmla="*/ 157781 w 179"/>
                  <a:gd name="T23" fmla="*/ 15388 h 114"/>
                  <a:gd name="T24" fmla="*/ 190510 w 179"/>
                  <a:gd name="T25" fmla="*/ 13608 h 114"/>
                  <a:gd name="T26" fmla="*/ 153472 w 179"/>
                  <a:gd name="T27" fmla="*/ 32225 h 114"/>
                  <a:gd name="T28" fmla="*/ 111442 w 179"/>
                  <a:gd name="T29" fmla="*/ 50089 h 11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79"/>
                  <a:gd name="T46" fmla="*/ 0 h 114"/>
                  <a:gd name="T47" fmla="*/ 179 w 179"/>
                  <a:gd name="T48" fmla="*/ 114 h 11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79" h="114">
                    <a:moveTo>
                      <a:pt x="36" y="62"/>
                    </a:moveTo>
                    <a:cubicBezTo>
                      <a:pt x="1" y="97"/>
                      <a:pt x="1" y="97"/>
                      <a:pt x="1" y="97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6" y="104"/>
                      <a:pt x="26" y="104"/>
                      <a:pt x="26" y="104"/>
                    </a:cubicBezTo>
                    <a:cubicBezTo>
                      <a:pt x="61" y="105"/>
                      <a:pt x="61" y="105"/>
                      <a:pt x="61" y="105"/>
                    </a:cubicBezTo>
                    <a:cubicBezTo>
                      <a:pt x="110" y="78"/>
                      <a:pt x="110" y="78"/>
                      <a:pt x="110" y="78"/>
                    </a:cubicBezTo>
                    <a:cubicBezTo>
                      <a:pt x="97" y="49"/>
                      <a:pt x="97" y="49"/>
                      <a:pt x="97" y="49"/>
                    </a:cubicBezTo>
                    <a:cubicBezTo>
                      <a:pt x="97" y="49"/>
                      <a:pt x="91" y="30"/>
                      <a:pt x="84" y="30"/>
                    </a:cubicBezTo>
                    <a:cubicBezTo>
                      <a:pt x="77" y="30"/>
                      <a:pt x="65" y="0"/>
                      <a:pt x="65" y="0"/>
                    </a:cubicBezTo>
                    <a:cubicBezTo>
                      <a:pt x="101" y="3"/>
                      <a:pt x="101" y="3"/>
                      <a:pt x="101" y="3"/>
                    </a:cubicBezTo>
                    <a:cubicBezTo>
                      <a:pt x="122" y="15"/>
                      <a:pt x="122" y="15"/>
                      <a:pt x="122" y="15"/>
                    </a:cubicBezTo>
                    <a:cubicBezTo>
                      <a:pt x="148" y="24"/>
                      <a:pt x="148" y="24"/>
                      <a:pt x="148" y="24"/>
                    </a:cubicBezTo>
                    <a:cubicBezTo>
                      <a:pt x="179" y="21"/>
                      <a:pt x="179" y="21"/>
                      <a:pt x="179" y="21"/>
                    </a:cubicBezTo>
                    <a:cubicBezTo>
                      <a:pt x="144" y="50"/>
                      <a:pt x="144" y="50"/>
                      <a:pt x="144" y="50"/>
                    </a:cubicBezTo>
                    <a:cubicBezTo>
                      <a:pt x="105" y="78"/>
                      <a:pt x="105" y="78"/>
                      <a:pt x="105" y="78"/>
                    </a:cubicBezTo>
                  </a:path>
                </a:pathLst>
              </a:custGeom>
              <a:noFill/>
              <a:ln w="6350" cap="flat">
                <a:solidFill>
                  <a:srgbClr val="C44920"/>
                </a:solidFill>
                <a:prstDash val="solid"/>
                <a:miter lim="800000"/>
                <a:headEnd/>
                <a:tailEnd/>
              </a:ln>
            </p:spPr>
            <p:txBody>
              <a:bodyPr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hu-HU" dirty="0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86" name="Freeform 19"/>
              <p:cNvSpPr>
                <a:spLocks/>
              </p:cNvSpPr>
              <p:nvPr/>
            </p:nvSpPr>
            <p:spPr bwMode="auto">
              <a:xfrm>
                <a:off x="2389" y="1489"/>
                <a:ext cx="545" cy="483"/>
              </a:xfrm>
              <a:custGeom>
                <a:avLst/>
                <a:gdLst>
                  <a:gd name="T0" fmla="*/ 247857 w 319"/>
                  <a:gd name="T1" fmla="*/ 0 h 283"/>
                  <a:gd name="T2" fmla="*/ 227945 w 319"/>
                  <a:gd name="T3" fmla="*/ 31086 h 283"/>
                  <a:gd name="T4" fmla="*/ 216500 w 319"/>
                  <a:gd name="T5" fmla="*/ 31086 h 283"/>
                  <a:gd name="T6" fmla="*/ 186903 w 319"/>
                  <a:gd name="T7" fmla="*/ 29367 h 283"/>
                  <a:gd name="T8" fmla="*/ 173120 w 319"/>
                  <a:gd name="T9" fmla="*/ 42560 h 283"/>
                  <a:gd name="T10" fmla="*/ 171161 w 319"/>
                  <a:gd name="T11" fmla="*/ 63271 h 283"/>
                  <a:gd name="T12" fmla="*/ 156345 w 319"/>
                  <a:gd name="T13" fmla="*/ 82431 h 283"/>
                  <a:gd name="T14" fmla="*/ 147709 w 319"/>
                  <a:gd name="T15" fmla="*/ 100264 h 283"/>
                  <a:gd name="T16" fmla="*/ 130932 w 319"/>
                  <a:gd name="T17" fmla="*/ 114910 h 283"/>
                  <a:gd name="T18" fmla="*/ 120580 w 319"/>
                  <a:gd name="T19" fmla="*/ 123972 h 283"/>
                  <a:gd name="T20" fmla="*/ 95966 w 319"/>
                  <a:gd name="T21" fmla="*/ 126186 h 283"/>
                  <a:gd name="T22" fmla="*/ 68832 w 319"/>
                  <a:gd name="T23" fmla="*/ 134178 h 283"/>
                  <a:gd name="T24" fmla="*/ 43415 w 319"/>
                  <a:gd name="T25" fmla="*/ 132328 h 283"/>
                  <a:gd name="T26" fmla="*/ 29620 w 319"/>
                  <a:gd name="T27" fmla="*/ 145996 h 283"/>
                  <a:gd name="T28" fmla="*/ 11689 w 319"/>
                  <a:gd name="T29" fmla="*/ 176145 h 283"/>
                  <a:gd name="T30" fmla="*/ 1092 w 319"/>
                  <a:gd name="T31" fmla="*/ 213682 h 283"/>
                  <a:gd name="T32" fmla="*/ 13130 w 319"/>
                  <a:gd name="T33" fmla="*/ 267935 h 283"/>
                  <a:gd name="T34" fmla="*/ 0 w 319"/>
                  <a:gd name="T35" fmla="*/ 294905 h 283"/>
                  <a:gd name="T36" fmla="*/ 48995 w 319"/>
                  <a:gd name="T37" fmla="*/ 275933 h 283"/>
                  <a:gd name="T38" fmla="*/ 94145 w 319"/>
                  <a:gd name="T39" fmla="*/ 256650 h 283"/>
                  <a:gd name="T40" fmla="*/ 124790 w 319"/>
                  <a:gd name="T41" fmla="*/ 252245 h 283"/>
                  <a:gd name="T42" fmla="*/ 166937 w 319"/>
                  <a:gd name="T43" fmla="*/ 242039 h 283"/>
                  <a:gd name="T44" fmla="*/ 200910 w 319"/>
                  <a:gd name="T45" fmla="*/ 222258 h 283"/>
                  <a:gd name="T46" fmla="*/ 235630 w 319"/>
                  <a:gd name="T47" fmla="*/ 209267 h 283"/>
                  <a:gd name="T48" fmla="*/ 266385 w 319"/>
                  <a:gd name="T49" fmla="*/ 201160 h 283"/>
                  <a:gd name="T50" fmla="*/ 299979 w 319"/>
                  <a:gd name="T51" fmla="*/ 189991 h 283"/>
                  <a:gd name="T52" fmla="*/ 337080 w 319"/>
                  <a:gd name="T53" fmla="*/ 165032 h 28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19"/>
                  <a:gd name="T82" fmla="*/ 0 h 283"/>
                  <a:gd name="T83" fmla="*/ 319 w 319"/>
                  <a:gd name="T84" fmla="*/ 283 h 283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19" h="283">
                    <a:moveTo>
                      <a:pt x="235" y="0"/>
                    </a:moveTo>
                    <a:cubicBezTo>
                      <a:pt x="216" y="30"/>
                      <a:pt x="216" y="30"/>
                      <a:pt x="216" y="30"/>
                    </a:cubicBezTo>
                    <a:cubicBezTo>
                      <a:pt x="205" y="30"/>
                      <a:pt x="205" y="30"/>
                      <a:pt x="205" y="30"/>
                    </a:cubicBezTo>
                    <a:cubicBezTo>
                      <a:pt x="177" y="28"/>
                      <a:pt x="177" y="28"/>
                      <a:pt x="177" y="28"/>
                    </a:cubicBezTo>
                    <a:cubicBezTo>
                      <a:pt x="164" y="41"/>
                      <a:pt x="164" y="41"/>
                      <a:pt x="164" y="41"/>
                    </a:cubicBezTo>
                    <a:cubicBezTo>
                      <a:pt x="162" y="61"/>
                      <a:pt x="162" y="61"/>
                      <a:pt x="162" y="61"/>
                    </a:cubicBezTo>
                    <a:cubicBezTo>
                      <a:pt x="148" y="79"/>
                      <a:pt x="148" y="79"/>
                      <a:pt x="148" y="79"/>
                    </a:cubicBezTo>
                    <a:cubicBezTo>
                      <a:pt x="140" y="96"/>
                      <a:pt x="140" y="96"/>
                      <a:pt x="140" y="96"/>
                    </a:cubicBezTo>
                    <a:cubicBezTo>
                      <a:pt x="124" y="110"/>
                      <a:pt x="124" y="110"/>
                      <a:pt x="124" y="110"/>
                    </a:cubicBezTo>
                    <a:cubicBezTo>
                      <a:pt x="114" y="119"/>
                      <a:pt x="114" y="119"/>
                      <a:pt x="114" y="119"/>
                    </a:cubicBezTo>
                    <a:cubicBezTo>
                      <a:pt x="91" y="121"/>
                      <a:pt x="91" y="121"/>
                      <a:pt x="91" y="121"/>
                    </a:cubicBezTo>
                    <a:cubicBezTo>
                      <a:pt x="91" y="121"/>
                      <a:pt x="69" y="129"/>
                      <a:pt x="65" y="129"/>
                    </a:cubicBezTo>
                    <a:cubicBezTo>
                      <a:pt x="62" y="129"/>
                      <a:pt x="41" y="127"/>
                      <a:pt x="41" y="127"/>
                    </a:cubicBezTo>
                    <a:cubicBezTo>
                      <a:pt x="28" y="140"/>
                      <a:pt x="28" y="140"/>
                      <a:pt x="28" y="140"/>
                    </a:cubicBezTo>
                    <a:cubicBezTo>
                      <a:pt x="11" y="169"/>
                      <a:pt x="11" y="169"/>
                      <a:pt x="11" y="169"/>
                    </a:cubicBezTo>
                    <a:cubicBezTo>
                      <a:pt x="1" y="205"/>
                      <a:pt x="1" y="205"/>
                      <a:pt x="1" y="205"/>
                    </a:cubicBezTo>
                    <a:cubicBezTo>
                      <a:pt x="12" y="257"/>
                      <a:pt x="12" y="257"/>
                      <a:pt x="12" y="257"/>
                    </a:cubicBezTo>
                    <a:cubicBezTo>
                      <a:pt x="0" y="283"/>
                      <a:pt x="0" y="283"/>
                      <a:pt x="0" y="283"/>
                    </a:cubicBezTo>
                    <a:cubicBezTo>
                      <a:pt x="46" y="265"/>
                      <a:pt x="46" y="265"/>
                      <a:pt x="46" y="265"/>
                    </a:cubicBezTo>
                    <a:cubicBezTo>
                      <a:pt x="89" y="246"/>
                      <a:pt x="89" y="246"/>
                      <a:pt x="89" y="246"/>
                    </a:cubicBezTo>
                    <a:cubicBezTo>
                      <a:pt x="118" y="242"/>
                      <a:pt x="118" y="242"/>
                      <a:pt x="118" y="242"/>
                    </a:cubicBezTo>
                    <a:cubicBezTo>
                      <a:pt x="158" y="232"/>
                      <a:pt x="158" y="232"/>
                      <a:pt x="158" y="232"/>
                    </a:cubicBezTo>
                    <a:cubicBezTo>
                      <a:pt x="190" y="213"/>
                      <a:pt x="190" y="213"/>
                      <a:pt x="190" y="213"/>
                    </a:cubicBezTo>
                    <a:cubicBezTo>
                      <a:pt x="223" y="201"/>
                      <a:pt x="223" y="201"/>
                      <a:pt x="223" y="201"/>
                    </a:cubicBezTo>
                    <a:cubicBezTo>
                      <a:pt x="252" y="193"/>
                      <a:pt x="252" y="193"/>
                      <a:pt x="252" y="193"/>
                    </a:cubicBezTo>
                    <a:cubicBezTo>
                      <a:pt x="284" y="182"/>
                      <a:pt x="284" y="182"/>
                      <a:pt x="284" y="182"/>
                    </a:cubicBezTo>
                    <a:cubicBezTo>
                      <a:pt x="319" y="158"/>
                      <a:pt x="319" y="158"/>
                      <a:pt x="319" y="158"/>
                    </a:cubicBezTo>
                  </a:path>
                </a:pathLst>
              </a:custGeom>
              <a:noFill/>
              <a:ln w="6350" cap="flat">
                <a:solidFill>
                  <a:srgbClr val="C44920"/>
                </a:solidFill>
                <a:prstDash val="solid"/>
                <a:miter lim="800000"/>
                <a:headEnd/>
                <a:tailEnd/>
              </a:ln>
            </p:spPr>
            <p:txBody>
              <a:bodyPr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hu-HU" dirty="0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87" name="Line 20"/>
              <p:cNvSpPr>
                <a:spLocks noChangeShapeType="1"/>
              </p:cNvSpPr>
              <p:nvPr/>
            </p:nvSpPr>
            <p:spPr bwMode="auto">
              <a:xfrm flipH="1" flipV="1">
                <a:off x="2761" y="1533"/>
                <a:ext cx="46" cy="7"/>
              </a:xfrm>
              <a:prstGeom prst="line">
                <a:avLst/>
              </a:prstGeom>
              <a:noFill/>
              <a:ln w="6350">
                <a:solidFill>
                  <a:srgbClr val="C4492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hu-HU" dirty="0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88" name="Freeform 21"/>
              <p:cNvSpPr>
                <a:spLocks/>
              </p:cNvSpPr>
              <p:nvPr/>
            </p:nvSpPr>
            <p:spPr bwMode="auto">
              <a:xfrm>
                <a:off x="2268" y="1996"/>
                <a:ext cx="811" cy="229"/>
              </a:xfrm>
              <a:custGeom>
                <a:avLst/>
                <a:gdLst>
                  <a:gd name="T0" fmla="*/ 0 w 475"/>
                  <a:gd name="T1" fmla="*/ 44660 h 134"/>
                  <a:gd name="T2" fmla="*/ 32450 w 475"/>
                  <a:gd name="T3" fmla="*/ 60326 h 134"/>
                  <a:gd name="T4" fmla="*/ 56451 w 475"/>
                  <a:gd name="T5" fmla="*/ 85038 h 134"/>
                  <a:gd name="T6" fmla="*/ 87791 w 475"/>
                  <a:gd name="T7" fmla="*/ 103094 h 134"/>
                  <a:gd name="T8" fmla="*/ 116407 w 475"/>
                  <a:gd name="T9" fmla="*/ 113620 h 134"/>
                  <a:gd name="T10" fmla="*/ 152833 w 475"/>
                  <a:gd name="T11" fmla="*/ 128915 h 134"/>
                  <a:gd name="T12" fmla="*/ 191589 w 475"/>
                  <a:gd name="T13" fmla="*/ 139131 h 134"/>
                  <a:gd name="T14" fmla="*/ 223988 w 475"/>
                  <a:gd name="T15" fmla="*/ 142016 h 134"/>
                  <a:gd name="T16" fmla="*/ 255921 w 475"/>
                  <a:gd name="T17" fmla="*/ 136610 h 134"/>
                  <a:gd name="T18" fmla="*/ 275755 w 475"/>
                  <a:gd name="T19" fmla="*/ 125376 h 134"/>
                  <a:gd name="T20" fmla="*/ 292179 w 475"/>
                  <a:gd name="T21" fmla="*/ 106092 h 134"/>
                  <a:gd name="T22" fmla="*/ 316657 w 475"/>
                  <a:gd name="T23" fmla="*/ 98836 h 134"/>
                  <a:gd name="T24" fmla="*/ 343519 w 475"/>
                  <a:gd name="T25" fmla="*/ 97356 h 134"/>
                  <a:gd name="T26" fmla="*/ 408570 w 475"/>
                  <a:gd name="T27" fmla="*/ 61381 h 134"/>
                  <a:gd name="T28" fmla="*/ 443076 w 475"/>
                  <a:gd name="T29" fmla="*/ 40362 h 134"/>
                  <a:gd name="T30" fmla="*/ 497845 w 475"/>
                  <a:gd name="T31" fmla="*/ 0 h 13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75"/>
                  <a:gd name="T49" fmla="*/ 0 h 134"/>
                  <a:gd name="T50" fmla="*/ 475 w 475"/>
                  <a:gd name="T51" fmla="*/ 134 h 13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75" h="134">
                    <a:moveTo>
                      <a:pt x="0" y="42"/>
                    </a:moveTo>
                    <a:cubicBezTo>
                      <a:pt x="31" y="57"/>
                      <a:pt x="31" y="57"/>
                      <a:pt x="31" y="57"/>
                    </a:cubicBezTo>
                    <a:cubicBezTo>
                      <a:pt x="54" y="80"/>
                      <a:pt x="54" y="80"/>
                      <a:pt x="54" y="80"/>
                    </a:cubicBezTo>
                    <a:cubicBezTo>
                      <a:pt x="84" y="97"/>
                      <a:pt x="84" y="97"/>
                      <a:pt x="84" y="97"/>
                    </a:cubicBezTo>
                    <a:cubicBezTo>
                      <a:pt x="111" y="107"/>
                      <a:pt x="111" y="107"/>
                      <a:pt x="111" y="107"/>
                    </a:cubicBezTo>
                    <a:cubicBezTo>
                      <a:pt x="146" y="122"/>
                      <a:pt x="146" y="122"/>
                      <a:pt x="146" y="122"/>
                    </a:cubicBezTo>
                    <a:cubicBezTo>
                      <a:pt x="183" y="131"/>
                      <a:pt x="183" y="131"/>
                      <a:pt x="183" y="131"/>
                    </a:cubicBezTo>
                    <a:cubicBezTo>
                      <a:pt x="183" y="131"/>
                      <a:pt x="195" y="134"/>
                      <a:pt x="214" y="134"/>
                    </a:cubicBezTo>
                    <a:cubicBezTo>
                      <a:pt x="233" y="134"/>
                      <a:pt x="244" y="129"/>
                      <a:pt x="244" y="129"/>
                    </a:cubicBezTo>
                    <a:cubicBezTo>
                      <a:pt x="263" y="118"/>
                      <a:pt x="263" y="118"/>
                      <a:pt x="263" y="118"/>
                    </a:cubicBezTo>
                    <a:cubicBezTo>
                      <a:pt x="279" y="100"/>
                      <a:pt x="279" y="100"/>
                      <a:pt x="279" y="100"/>
                    </a:cubicBezTo>
                    <a:cubicBezTo>
                      <a:pt x="279" y="100"/>
                      <a:pt x="291" y="93"/>
                      <a:pt x="302" y="93"/>
                    </a:cubicBezTo>
                    <a:cubicBezTo>
                      <a:pt x="313" y="93"/>
                      <a:pt x="328" y="92"/>
                      <a:pt x="328" y="92"/>
                    </a:cubicBezTo>
                    <a:cubicBezTo>
                      <a:pt x="390" y="58"/>
                      <a:pt x="390" y="58"/>
                      <a:pt x="390" y="58"/>
                    </a:cubicBezTo>
                    <a:cubicBezTo>
                      <a:pt x="423" y="38"/>
                      <a:pt x="423" y="38"/>
                      <a:pt x="423" y="38"/>
                    </a:cubicBezTo>
                    <a:cubicBezTo>
                      <a:pt x="475" y="0"/>
                      <a:pt x="475" y="0"/>
                      <a:pt x="475" y="0"/>
                    </a:cubicBezTo>
                  </a:path>
                </a:pathLst>
              </a:custGeom>
              <a:noFill/>
              <a:ln w="6350" cap="flat">
                <a:solidFill>
                  <a:srgbClr val="C44920"/>
                </a:solidFill>
                <a:prstDash val="solid"/>
                <a:miter lim="800000"/>
                <a:headEnd/>
                <a:tailEnd/>
              </a:ln>
            </p:spPr>
            <p:txBody>
              <a:bodyPr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hu-HU" dirty="0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89" name="Freeform 22"/>
              <p:cNvSpPr>
                <a:spLocks/>
              </p:cNvSpPr>
              <p:nvPr/>
            </p:nvSpPr>
            <p:spPr bwMode="auto">
              <a:xfrm>
                <a:off x="2838" y="1690"/>
                <a:ext cx="170" cy="473"/>
              </a:xfrm>
              <a:custGeom>
                <a:avLst/>
                <a:gdLst>
                  <a:gd name="T0" fmla="*/ 0 w 88"/>
                  <a:gd name="T1" fmla="*/ 334046 h 268"/>
                  <a:gd name="T2" fmla="*/ 27065 w 88"/>
                  <a:gd name="T3" fmla="*/ 264114 h 268"/>
                  <a:gd name="T4" fmla="*/ 49578 w 88"/>
                  <a:gd name="T5" fmla="*/ 198445 h 268"/>
                  <a:gd name="T6" fmla="*/ 105703 w 88"/>
                  <a:gd name="T7" fmla="*/ 142004 h 268"/>
                  <a:gd name="T8" fmla="*/ 149911 w 88"/>
                  <a:gd name="T9" fmla="*/ 113779 h 268"/>
                  <a:gd name="T10" fmla="*/ 168671 w 88"/>
                  <a:gd name="T11" fmla="*/ 84429 h 268"/>
                  <a:gd name="T12" fmla="*/ 157592 w 88"/>
                  <a:gd name="T13" fmla="*/ 52475 h 268"/>
                  <a:gd name="T14" fmla="*/ 114831 w 88"/>
                  <a:gd name="T15" fmla="*/ 61954 h 268"/>
                  <a:gd name="T16" fmla="*/ 73160 w 88"/>
                  <a:gd name="T17" fmla="*/ 0 h 26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8"/>
                  <a:gd name="T28" fmla="*/ 0 h 268"/>
                  <a:gd name="T29" fmla="*/ 88 w 88"/>
                  <a:gd name="T30" fmla="*/ 268 h 26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8" h="268">
                    <a:moveTo>
                      <a:pt x="0" y="268"/>
                    </a:moveTo>
                    <a:cubicBezTo>
                      <a:pt x="14" y="212"/>
                      <a:pt x="14" y="212"/>
                      <a:pt x="14" y="212"/>
                    </a:cubicBezTo>
                    <a:cubicBezTo>
                      <a:pt x="26" y="159"/>
                      <a:pt x="26" y="159"/>
                      <a:pt x="26" y="159"/>
                    </a:cubicBezTo>
                    <a:cubicBezTo>
                      <a:pt x="55" y="114"/>
                      <a:pt x="55" y="114"/>
                      <a:pt x="55" y="114"/>
                    </a:cubicBezTo>
                    <a:cubicBezTo>
                      <a:pt x="78" y="91"/>
                      <a:pt x="78" y="91"/>
                      <a:pt x="78" y="91"/>
                    </a:cubicBezTo>
                    <a:cubicBezTo>
                      <a:pt x="88" y="68"/>
                      <a:pt x="88" y="68"/>
                      <a:pt x="88" y="68"/>
                    </a:cubicBezTo>
                    <a:cubicBezTo>
                      <a:pt x="82" y="42"/>
                      <a:pt x="82" y="42"/>
                      <a:pt x="82" y="42"/>
                    </a:cubicBezTo>
                    <a:cubicBezTo>
                      <a:pt x="60" y="50"/>
                      <a:pt x="60" y="50"/>
                      <a:pt x="60" y="50"/>
                    </a:cubicBezTo>
                    <a:cubicBezTo>
                      <a:pt x="60" y="50"/>
                      <a:pt x="40" y="2"/>
                      <a:pt x="38" y="0"/>
                    </a:cubicBezTo>
                  </a:path>
                </a:pathLst>
              </a:custGeom>
              <a:noFill/>
              <a:ln w="6350" cap="flat">
                <a:solidFill>
                  <a:srgbClr val="C44920"/>
                </a:solidFill>
                <a:prstDash val="solid"/>
                <a:miter lim="800000"/>
                <a:headEnd/>
                <a:tailEnd/>
              </a:ln>
            </p:spPr>
            <p:txBody>
              <a:bodyPr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hu-HU" dirty="0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90" name="Freeform 23"/>
              <p:cNvSpPr>
                <a:spLocks/>
              </p:cNvSpPr>
              <p:nvPr/>
            </p:nvSpPr>
            <p:spPr bwMode="auto">
              <a:xfrm>
                <a:off x="2601" y="1676"/>
                <a:ext cx="87" cy="81"/>
              </a:xfrm>
              <a:custGeom>
                <a:avLst/>
                <a:gdLst>
                  <a:gd name="T0" fmla="*/ 0 w 87"/>
                  <a:gd name="T1" fmla="*/ 0 h 81"/>
                  <a:gd name="T2" fmla="*/ 34 w 87"/>
                  <a:gd name="T3" fmla="*/ 17 h 81"/>
                  <a:gd name="T4" fmla="*/ 58 w 87"/>
                  <a:gd name="T5" fmla="*/ 26 h 81"/>
                  <a:gd name="T6" fmla="*/ 87 w 87"/>
                  <a:gd name="T7" fmla="*/ 81 h 8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7"/>
                  <a:gd name="T13" fmla="*/ 0 h 81"/>
                  <a:gd name="T14" fmla="*/ 87 w 87"/>
                  <a:gd name="T15" fmla="*/ 81 h 8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7" h="81">
                    <a:moveTo>
                      <a:pt x="0" y="0"/>
                    </a:moveTo>
                    <a:lnTo>
                      <a:pt x="34" y="17"/>
                    </a:lnTo>
                    <a:lnTo>
                      <a:pt x="58" y="26"/>
                    </a:lnTo>
                    <a:lnTo>
                      <a:pt x="87" y="81"/>
                    </a:lnTo>
                  </a:path>
                </a:pathLst>
              </a:custGeom>
              <a:noFill/>
              <a:ln w="6350" cap="flat">
                <a:solidFill>
                  <a:srgbClr val="C44920"/>
                </a:solidFill>
                <a:prstDash val="solid"/>
                <a:miter lim="800000"/>
                <a:headEnd/>
                <a:tailEnd/>
              </a:ln>
            </p:spPr>
            <p:txBody>
              <a:bodyPr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hu-HU" dirty="0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91" name="Freeform 24"/>
              <p:cNvSpPr>
                <a:spLocks/>
              </p:cNvSpPr>
              <p:nvPr/>
            </p:nvSpPr>
            <p:spPr bwMode="auto">
              <a:xfrm>
                <a:off x="2978" y="1588"/>
                <a:ext cx="502" cy="428"/>
              </a:xfrm>
              <a:custGeom>
                <a:avLst/>
                <a:gdLst>
                  <a:gd name="T0" fmla="*/ 0 w 294"/>
                  <a:gd name="T1" fmla="*/ 105204 h 251"/>
                  <a:gd name="T2" fmla="*/ 52167 w 294"/>
                  <a:gd name="T3" fmla="*/ 92506 h 251"/>
                  <a:gd name="T4" fmla="*/ 89074 w 294"/>
                  <a:gd name="T5" fmla="*/ 82268 h 251"/>
                  <a:gd name="T6" fmla="*/ 127086 w 294"/>
                  <a:gd name="T7" fmla="*/ 76251 h 251"/>
                  <a:gd name="T8" fmla="*/ 160466 w 294"/>
                  <a:gd name="T9" fmla="*/ 68734 h 251"/>
                  <a:gd name="T10" fmla="*/ 204775 w 294"/>
                  <a:gd name="T11" fmla="*/ 51311 h 251"/>
                  <a:gd name="T12" fmla="*/ 243059 w 294"/>
                  <a:gd name="T13" fmla="*/ 30726 h 251"/>
                  <a:gd name="T14" fmla="*/ 277587 w 294"/>
                  <a:gd name="T15" fmla="*/ 18658 h 251"/>
                  <a:gd name="T16" fmla="*/ 308148 w 294"/>
                  <a:gd name="T17" fmla="*/ 0 h 251"/>
                  <a:gd name="T18" fmla="*/ 266461 w 294"/>
                  <a:gd name="T19" fmla="*/ 74317 h 251"/>
                  <a:gd name="T20" fmla="*/ 245649 w 294"/>
                  <a:gd name="T21" fmla="*/ 101992 h 251"/>
                  <a:gd name="T22" fmla="*/ 225622 w 294"/>
                  <a:gd name="T23" fmla="*/ 131737 h 251"/>
                  <a:gd name="T24" fmla="*/ 179450 w 294"/>
                  <a:gd name="T25" fmla="*/ 173915 h 251"/>
                  <a:gd name="T26" fmla="*/ 150002 w 294"/>
                  <a:gd name="T27" fmla="*/ 191860 h 251"/>
                  <a:gd name="T28" fmla="*/ 100670 w 294"/>
                  <a:gd name="T29" fmla="*/ 212220 h 251"/>
                  <a:gd name="T30" fmla="*/ 48622 w 294"/>
                  <a:gd name="T31" fmla="*/ 258756 h 251"/>
                  <a:gd name="T32" fmla="*/ 46172 w 294"/>
                  <a:gd name="T33" fmla="*/ 180046 h 251"/>
                  <a:gd name="T34" fmla="*/ 23391 w 294"/>
                  <a:gd name="T35" fmla="*/ 158827 h 251"/>
                  <a:gd name="T36" fmla="*/ 5432 w 294"/>
                  <a:gd name="T37" fmla="*/ 127611 h 25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94"/>
                  <a:gd name="T58" fmla="*/ 0 h 251"/>
                  <a:gd name="T59" fmla="*/ 294 w 294"/>
                  <a:gd name="T60" fmla="*/ 251 h 25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94" h="251">
                    <a:moveTo>
                      <a:pt x="0" y="102"/>
                    </a:moveTo>
                    <a:cubicBezTo>
                      <a:pt x="0" y="102"/>
                      <a:pt x="34" y="90"/>
                      <a:pt x="50" y="90"/>
                    </a:cubicBezTo>
                    <a:cubicBezTo>
                      <a:pt x="66" y="90"/>
                      <a:pt x="85" y="80"/>
                      <a:pt x="85" y="80"/>
                    </a:cubicBezTo>
                    <a:cubicBezTo>
                      <a:pt x="121" y="74"/>
                      <a:pt x="121" y="74"/>
                      <a:pt x="121" y="74"/>
                    </a:cubicBezTo>
                    <a:cubicBezTo>
                      <a:pt x="153" y="67"/>
                      <a:pt x="153" y="67"/>
                      <a:pt x="153" y="67"/>
                    </a:cubicBezTo>
                    <a:cubicBezTo>
                      <a:pt x="195" y="50"/>
                      <a:pt x="195" y="50"/>
                      <a:pt x="195" y="50"/>
                    </a:cubicBezTo>
                    <a:cubicBezTo>
                      <a:pt x="232" y="30"/>
                      <a:pt x="232" y="30"/>
                      <a:pt x="232" y="30"/>
                    </a:cubicBezTo>
                    <a:cubicBezTo>
                      <a:pt x="265" y="18"/>
                      <a:pt x="265" y="18"/>
                      <a:pt x="265" y="18"/>
                    </a:cubicBezTo>
                    <a:cubicBezTo>
                      <a:pt x="294" y="0"/>
                      <a:pt x="294" y="0"/>
                      <a:pt x="294" y="0"/>
                    </a:cubicBezTo>
                    <a:cubicBezTo>
                      <a:pt x="254" y="72"/>
                      <a:pt x="254" y="72"/>
                      <a:pt x="254" y="72"/>
                    </a:cubicBezTo>
                    <a:cubicBezTo>
                      <a:pt x="234" y="99"/>
                      <a:pt x="234" y="99"/>
                      <a:pt x="234" y="99"/>
                    </a:cubicBezTo>
                    <a:cubicBezTo>
                      <a:pt x="215" y="128"/>
                      <a:pt x="215" y="128"/>
                      <a:pt x="215" y="128"/>
                    </a:cubicBezTo>
                    <a:cubicBezTo>
                      <a:pt x="171" y="169"/>
                      <a:pt x="171" y="169"/>
                      <a:pt x="171" y="169"/>
                    </a:cubicBezTo>
                    <a:cubicBezTo>
                      <a:pt x="171" y="169"/>
                      <a:pt x="146" y="186"/>
                      <a:pt x="143" y="186"/>
                    </a:cubicBezTo>
                    <a:cubicBezTo>
                      <a:pt x="139" y="186"/>
                      <a:pt x="96" y="206"/>
                      <a:pt x="96" y="206"/>
                    </a:cubicBezTo>
                    <a:cubicBezTo>
                      <a:pt x="46" y="251"/>
                      <a:pt x="46" y="251"/>
                      <a:pt x="46" y="251"/>
                    </a:cubicBezTo>
                    <a:cubicBezTo>
                      <a:pt x="44" y="175"/>
                      <a:pt x="44" y="175"/>
                      <a:pt x="44" y="175"/>
                    </a:cubicBezTo>
                    <a:cubicBezTo>
                      <a:pt x="22" y="154"/>
                      <a:pt x="22" y="154"/>
                      <a:pt x="22" y="154"/>
                    </a:cubicBezTo>
                    <a:cubicBezTo>
                      <a:pt x="5" y="124"/>
                      <a:pt x="5" y="124"/>
                      <a:pt x="5" y="124"/>
                    </a:cubicBezTo>
                  </a:path>
                </a:pathLst>
              </a:custGeom>
              <a:noFill/>
              <a:ln w="6350" cap="flat">
                <a:solidFill>
                  <a:srgbClr val="C44920"/>
                </a:solidFill>
                <a:prstDash val="solid"/>
                <a:miter lim="800000"/>
                <a:headEnd/>
                <a:tailEnd/>
              </a:ln>
            </p:spPr>
            <p:txBody>
              <a:bodyPr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hu-HU" dirty="0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92" name="Freeform 25"/>
              <p:cNvSpPr>
                <a:spLocks/>
              </p:cNvSpPr>
              <p:nvPr/>
            </p:nvSpPr>
            <p:spPr bwMode="auto">
              <a:xfrm>
                <a:off x="3234" y="1752"/>
                <a:ext cx="125" cy="42"/>
              </a:xfrm>
              <a:custGeom>
                <a:avLst/>
                <a:gdLst>
                  <a:gd name="T0" fmla="*/ 118 w 125"/>
                  <a:gd name="T1" fmla="*/ 42 h 42"/>
                  <a:gd name="T2" fmla="*/ 125 w 125"/>
                  <a:gd name="T3" fmla="*/ 1 h 42"/>
                  <a:gd name="T4" fmla="*/ 0 w 125"/>
                  <a:gd name="T5" fmla="*/ 0 h 42"/>
                  <a:gd name="T6" fmla="*/ 0 60000 65536"/>
                  <a:gd name="T7" fmla="*/ 0 60000 65536"/>
                  <a:gd name="T8" fmla="*/ 0 60000 65536"/>
                  <a:gd name="T9" fmla="*/ 0 w 125"/>
                  <a:gd name="T10" fmla="*/ 0 h 42"/>
                  <a:gd name="T11" fmla="*/ 125 w 125"/>
                  <a:gd name="T12" fmla="*/ 42 h 4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5" h="42">
                    <a:moveTo>
                      <a:pt x="118" y="42"/>
                    </a:moveTo>
                    <a:lnTo>
                      <a:pt x="125" y="1"/>
                    </a:lnTo>
                    <a:lnTo>
                      <a:pt x="0" y="0"/>
                    </a:lnTo>
                  </a:path>
                </a:pathLst>
              </a:custGeom>
              <a:noFill/>
              <a:ln w="6350" cap="flat">
                <a:solidFill>
                  <a:srgbClr val="C44920"/>
                </a:solidFill>
                <a:prstDash val="solid"/>
                <a:miter lim="800000"/>
                <a:headEnd/>
                <a:tailEnd/>
              </a:ln>
            </p:spPr>
            <p:txBody>
              <a:bodyPr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hu-HU" dirty="0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93" name="Freeform 26"/>
              <p:cNvSpPr>
                <a:spLocks/>
              </p:cNvSpPr>
              <p:nvPr/>
            </p:nvSpPr>
            <p:spPr bwMode="auto">
              <a:xfrm>
                <a:off x="3359" y="1745"/>
                <a:ext cx="178" cy="12"/>
              </a:xfrm>
              <a:custGeom>
                <a:avLst/>
                <a:gdLst>
                  <a:gd name="T0" fmla="*/ 0 w 178"/>
                  <a:gd name="T1" fmla="*/ 8 h 12"/>
                  <a:gd name="T2" fmla="*/ 44 w 178"/>
                  <a:gd name="T3" fmla="*/ 12 h 12"/>
                  <a:gd name="T4" fmla="*/ 82 w 178"/>
                  <a:gd name="T5" fmla="*/ 3 h 12"/>
                  <a:gd name="T6" fmla="*/ 131 w 178"/>
                  <a:gd name="T7" fmla="*/ 3 h 12"/>
                  <a:gd name="T8" fmla="*/ 178 w 178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8"/>
                  <a:gd name="T16" fmla="*/ 0 h 12"/>
                  <a:gd name="T17" fmla="*/ 178 w 178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8" h="12">
                    <a:moveTo>
                      <a:pt x="0" y="8"/>
                    </a:moveTo>
                    <a:lnTo>
                      <a:pt x="44" y="12"/>
                    </a:lnTo>
                    <a:lnTo>
                      <a:pt x="82" y="3"/>
                    </a:lnTo>
                    <a:lnTo>
                      <a:pt x="131" y="3"/>
                    </a:lnTo>
                    <a:lnTo>
                      <a:pt x="178" y="0"/>
                    </a:lnTo>
                  </a:path>
                </a:pathLst>
              </a:custGeom>
              <a:noFill/>
              <a:ln w="6350" cap="flat">
                <a:solidFill>
                  <a:srgbClr val="C44920"/>
                </a:solidFill>
                <a:prstDash val="solid"/>
                <a:miter lim="800000"/>
                <a:headEnd/>
                <a:tailEnd/>
              </a:ln>
            </p:spPr>
            <p:txBody>
              <a:bodyPr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hu-HU" dirty="0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94" name="Freeform 27"/>
              <p:cNvSpPr>
                <a:spLocks/>
              </p:cNvSpPr>
              <p:nvPr/>
            </p:nvSpPr>
            <p:spPr bwMode="auto">
              <a:xfrm>
                <a:off x="2978" y="1762"/>
                <a:ext cx="92" cy="183"/>
              </a:xfrm>
              <a:custGeom>
                <a:avLst/>
                <a:gdLst>
                  <a:gd name="T0" fmla="*/ 0 w 54"/>
                  <a:gd name="T1" fmla="*/ 0 h 112"/>
                  <a:gd name="T2" fmla="*/ 30449 w 54"/>
                  <a:gd name="T3" fmla="*/ 25702 h 112"/>
                  <a:gd name="T4" fmla="*/ 40732 w 54"/>
                  <a:gd name="T5" fmla="*/ 35288 h 112"/>
                  <a:gd name="T6" fmla="*/ 53767 w 54"/>
                  <a:gd name="T7" fmla="*/ 35473 h 112"/>
                  <a:gd name="T8" fmla="*/ 55004 w 54"/>
                  <a:gd name="T9" fmla="*/ 93397 h 1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112"/>
                  <a:gd name="T17" fmla="*/ 54 w 54"/>
                  <a:gd name="T18" fmla="*/ 112 h 1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112">
                    <a:moveTo>
                      <a:pt x="0" y="0"/>
                    </a:moveTo>
                    <a:cubicBezTo>
                      <a:pt x="30" y="31"/>
                      <a:pt x="30" y="31"/>
                      <a:pt x="30" y="31"/>
                    </a:cubicBezTo>
                    <a:cubicBezTo>
                      <a:pt x="30" y="31"/>
                      <a:pt x="36" y="42"/>
                      <a:pt x="40" y="42"/>
                    </a:cubicBezTo>
                    <a:cubicBezTo>
                      <a:pt x="44" y="42"/>
                      <a:pt x="53" y="43"/>
                      <a:pt x="53" y="43"/>
                    </a:cubicBezTo>
                    <a:cubicBezTo>
                      <a:pt x="54" y="112"/>
                      <a:pt x="54" y="112"/>
                      <a:pt x="54" y="112"/>
                    </a:cubicBezTo>
                  </a:path>
                </a:pathLst>
              </a:custGeom>
              <a:noFill/>
              <a:ln w="6350" cap="flat">
                <a:solidFill>
                  <a:srgbClr val="C44920"/>
                </a:solidFill>
                <a:prstDash val="solid"/>
                <a:miter lim="800000"/>
                <a:headEnd/>
                <a:tailEnd/>
              </a:ln>
            </p:spPr>
            <p:txBody>
              <a:bodyPr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hu-HU" dirty="0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95" name="Freeform 28"/>
              <p:cNvSpPr>
                <a:spLocks/>
              </p:cNvSpPr>
              <p:nvPr/>
            </p:nvSpPr>
            <p:spPr bwMode="auto">
              <a:xfrm>
                <a:off x="2934" y="1618"/>
                <a:ext cx="126" cy="140"/>
              </a:xfrm>
              <a:custGeom>
                <a:avLst/>
                <a:gdLst>
                  <a:gd name="T0" fmla="*/ 0 w 126"/>
                  <a:gd name="T1" fmla="*/ 140 h 140"/>
                  <a:gd name="T2" fmla="*/ 18 w 126"/>
                  <a:gd name="T3" fmla="*/ 111 h 140"/>
                  <a:gd name="T4" fmla="*/ 34 w 126"/>
                  <a:gd name="T5" fmla="*/ 94 h 140"/>
                  <a:gd name="T6" fmla="*/ 46 w 126"/>
                  <a:gd name="T7" fmla="*/ 63 h 140"/>
                  <a:gd name="T8" fmla="*/ 61 w 126"/>
                  <a:gd name="T9" fmla="*/ 29 h 140"/>
                  <a:gd name="T10" fmla="*/ 94 w 126"/>
                  <a:gd name="T11" fmla="*/ 12 h 140"/>
                  <a:gd name="T12" fmla="*/ 126 w 126"/>
                  <a:gd name="T13" fmla="*/ 0 h 1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6"/>
                  <a:gd name="T22" fmla="*/ 0 h 140"/>
                  <a:gd name="T23" fmla="*/ 126 w 126"/>
                  <a:gd name="T24" fmla="*/ 140 h 14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6" h="140">
                    <a:moveTo>
                      <a:pt x="0" y="140"/>
                    </a:moveTo>
                    <a:lnTo>
                      <a:pt x="18" y="111"/>
                    </a:lnTo>
                    <a:lnTo>
                      <a:pt x="34" y="94"/>
                    </a:lnTo>
                    <a:lnTo>
                      <a:pt x="46" y="63"/>
                    </a:lnTo>
                    <a:lnTo>
                      <a:pt x="61" y="29"/>
                    </a:lnTo>
                    <a:lnTo>
                      <a:pt x="94" y="12"/>
                    </a:lnTo>
                    <a:lnTo>
                      <a:pt x="126" y="0"/>
                    </a:lnTo>
                  </a:path>
                </a:pathLst>
              </a:custGeom>
              <a:noFill/>
              <a:ln w="6350" cap="flat">
                <a:solidFill>
                  <a:srgbClr val="C44920"/>
                </a:solidFill>
                <a:prstDash val="solid"/>
                <a:miter lim="800000"/>
                <a:headEnd/>
                <a:tailEnd/>
              </a:ln>
            </p:spPr>
            <p:txBody>
              <a:bodyPr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hu-HU" dirty="0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96" name="Freeform 29"/>
              <p:cNvSpPr>
                <a:spLocks/>
              </p:cNvSpPr>
              <p:nvPr/>
            </p:nvSpPr>
            <p:spPr bwMode="auto">
              <a:xfrm>
                <a:off x="2472" y="2426"/>
                <a:ext cx="371" cy="186"/>
              </a:xfrm>
              <a:custGeom>
                <a:avLst/>
                <a:gdLst>
                  <a:gd name="T0" fmla="*/ 371 w 371"/>
                  <a:gd name="T1" fmla="*/ 186 h 186"/>
                  <a:gd name="T2" fmla="*/ 311 w 371"/>
                  <a:gd name="T3" fmla="*/ 179 h 186"/>
                  <a:gd name="T4" fmla="*/ 248 w 371"/>
                  <a:gd name="T5" fmla="*/ 138 h 186"/>
                  <a:gd name="T6" fmla="*/ 170 w 371"/>
                  <a:gd name="T7" fmla="*/ 103 h 186"/>
                  <a:gd name="T8" fmla="*/ 110 w 371"/>
                  <a:gd name="T9" fmla="*/ 60 h 186"/>
                  <a:gd name="T10" fmla="*/ 38 w 371"/>
                  <a:gd name="T11" fmla="*/ 26 h 186"/>
                  <a:gd name="T12" fmla="*/ 0 w 371"/>
                  <a:gd name="T13" fmla="*/ 0 h 18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71"/>
                  <a:gd name="T22" fmla="*/ 0 h 186"/>
                  <a:gd name="T23" fmla="*/ 371 w 371"/>
                  <a:gd name="T24" fmla="*/ 186 h 18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71" h="186">
                    <a:moveTo>
                      <a:pt x="371" y="186"/>
                    </a:moveTo>
                    <a:lnTo>
                      <a:pt x="311" y="179"/>
                    </a:lnTo>
                    <a:lnTo>
                      <a:pt x="248" y="138"/>
                    </a:lnTo>
                    <a:lnTo>
                      <a:pt x="170" y="103"/>
                    </a:lnTo>
                    <a:lnTo>
                      <a:pt x="110" y="60"/>
                    </a:lnTo>
                    <a:lnTo>
                      <a:pt x="38" y="26"/>
                    </a:lnTo>
                    <a:lnTo>
                      <a:pt x="0" y="0"/>
                    </a:lnTo>
                  </a:path>
                </a:pathLst>
              </a:custGeom>
              <a:noFill/>
              <a:ln w="6350" cap="flat">
                <a:solidFill>
                  <a:srgbClr val="C44920"/>
                </a:solidFill>
                <a:prstDash val="solid"/>
                <a:miter lim="800000"/>
                <a:headEnd/>
                <a:tailEnd/>
              </a:ln>
            </p:spPr>
            <p:txBody>
              <a:bodyPr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hu-HU" dirty="0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97" name="Freeform 30"/>
              <p:cNvSpPr>
                <a:spLocks/>
              </p:cNvSpPr>
              <p:nvPr/>
            </p:nvSpPr>
            <p:spPr bwMode="auto">
              <a:xfrm>
                <a:off x="2587" y="2486"/>
                <a:ext cx="137" cy="242"/>
              </a:xfrm>
              <a:custGeom>
                <a:avLst/>
                <a:gdLst>
                  <a:gd name="T0" fmla="*/ 137 w 137"/>
                  <a:gd name="T1" fmla="*/ 0 h 242"/>
                  <a:gd name="T2" fmla="*/ 80 w 137"/>
                  <a:gd name="T3" fmla="*/ 55 h 242"/>
                  <a:gd name="T4" fmla="*/ 67 w 137"/>
                  <a:gd name="T5" fmla="*/ 109 h 242"/>
                  <a:gd name="T6" fmla="*/ 36 w 137"/>
                  <a:gd name="T7" fmla="*/ 152 h 242"/>
                  <a:gd name="T8" fmla="*/ 7 w 137"/>
                  <a:gd name="T9" fmla="*/ 183 h 242"/>
                  <a:gd name="T10" fmla="*/ 0 w 137"/>
                  <a:gd name="T11" fmla="*/ 242 h 2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7"/>
                  <a:gd name="T19" fmla="*/ 0 h 242"/>
                  <a:gd name="T20" fmla="*/ 137 w 137"/>
                  <a:gd name="T21" fmla="*/ 242 h 24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7" h="242">
                    <a:moveTo>
                      <a:pt x="137" y="0"/>
                    </a:moveTo>
                    <a:lnTo>
                      <a:pt x="80" y="55"/>
                    </a:lnTo>
                    <a:lnTo>
                      <a:pt x="67" y="109"/>
                    </a:lnTo>
                    <a:lnTo>
                      <a:pt x="36" y="152"/>
                    </a:lnTo>
                    <a:lnTo>
                      <a:pt x="7" y="183"/>
                    </a:lnTo>
                    <a:lnTo>
                      <a:pt x="0" y="242"/>
                    </a:lnTo>
                  </a:path>
                </a:pathLst>
              </a:custGeom>
              <a:noFill/>
              <a:ln w="6350" cap="flat">
                <a:solidFill>
                  <a:srgbClr val="C44920"/>
                </a:solidFill>
                <a:prstDash val="solid"/>
                <a:miter lim="800000"/>
                <a:headEnd/>
                <a:tailEnd/>
              </a:ln>
            </p:spPr>
            <p:txBody>
              <a:bodyPr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hu-HU" dirty="0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98" name="Freeform 31"/>
              <p:cNvSpPr>
                <a:spLocks/>
              </p:cNvSpPr>
              <p:nvPr/>
            </p:nvSpPr>
            <p:spPr bwMode="auto">
              <a:xfrm>
                <a:off x="2508" y="2532"/>
                <a:ext cx="137" cy="289"/>
              </a:xfrm>
              <a:custGeom>
                <a:avLst/>
                <a:gdLst>
                  <a:gd name="T0" fmla="*/ 75162 w 80"/>
                  <a:gd name="T1" fmla="*/ 121712 h 169"/>
                  <a:gd name="T2" fmla="*/ 44436 w 80"/>
                  <a:gd name="T3" fmla="*/ 67999 h 169"/>
                  <a:gd name="T4" fmla="*/ 24066 w 80"/>
                  <a:gd name="T5" fmla="*/ 36142 h 169"/>
                  <a:gd name="T6" fmla="*/ 0 w 80"/>
                  <a:gd name="T7" fmla="*/ 0 h 169"/>
                  <a:gd name="T8" fmla="*/ 14053 w 80"/>
                  <a:gd name="T9" fmla="*/ 40672 h 169"/>
                  <a:gd name="T10" fmla="*/ 34981 w 80"/>
                  <a:gd name="T11" fmla="*/ 90021 h 169"/>
                  <a:gd name="T12" fmla="*/ 87115 w 80"/>
                  <a:gd name="T13" fmla="*/ 180736 h 16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0"/>
                  <a:gd name="T22" fmla="*/ 0 h 169"/>
                  <a:gd name="T23" fmla="*/ 80 w 80"/>
                  <a:gd name="T24" fmla="*/ 169 h 16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0" h="169">
                    <a:moveTo>
                      <a:pt x="69" y="114"/>
                    </a:moveTo>
                    <a:cubicBezTo>
                      <a:pt x="41" y="64"/>
                      <a:pt x="41" y="64"/>
                      <a:pt x="41" y="64"/>
                    </a:cubicBezTo>
                    <a:cubicBezTo>
                      <a:pt x="22" y="34"/>
                      <a:pt x="22" y="34"/>
                      <a:pt x="22" y="3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" y="38"/>
                      <a:pt x="13" y="38"/>
                      <a:pt x="13" y="38"/>
                    </a:cubicBezTo>
                    <a:cubicBezTo>
                      <a:pt x="13" y="38"/>
                      <a:pt x="32" y="76"/>
                      <a:pt x="32" y="84"/>
                    </a:cubicBezTo>
                    <a:cubicBezTo>
                      <a:pt x="32" y="92"/>
                      <a:pt x="80" y="169"/>
                      <a:pt x="80" y="169"/>
                    </a:cubicBezTo>
                  </a:path>
                </a:pathLst>
              </a:custGeom>
              <a:noFill/>
              <a:ln w="6350" cap="flat">
                <a:solidFill>
                  <a:srgbClr val="C44920"/>
                </a:solidFill>
                <a:prstDash val="solid"/>
                <a:miter lim="800000"/>
                <a:headEnd/>
                <a:tailEnd/>
              </a:ln>
            </p:spPr>
            <p:txBody>
              <a:bodyPr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hu-HU" dirty="0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99" name="Freeform 32"/>
              <p:cNvSpPr>
                <a:spLocks/>
              </p:cNvSpPr>
              <p:nvPr/>
            </p:nvSpPr>
            <p:spPr bwMode="auto">
              <a:xfrm>
                <a:off x="2256" y="2484"/>
                <a:ext cx="840" cy="337"/>
              </a:xfrm>
              <a:custGeom>
                <a:avLst/>
                <a:gdLst>
                  <a:gd name="T0" fmla="*/ 0 w 492"/>
                  <a:gd name="T1" fmla="*/ 166327 h 197"/>
                  <a:gd name="T2" fmla="*/ 68171 w 492"/>
                  <a:gd name="T3" fmla="*/ 104304 h 197"/>
                  <a:gd name="T4" fmla="*/ 90237 w 492"/>
                  <a:gd name="T5" fmla="*/ 89341 h 197"/>
                  <a:gd name="T6" fmla="*/ 119697 w 492"/>
                  <a:gd name="T7" fmla="*/ 107515 h 197"/>
                  <a:gd name="T8" fmla="*/ 155263 w 492"/>
                  <a:gd name="T9" fmla="*/ 149407 h 197"/>
                  <a:gd name="T10" fmla="*/ 238608 w 492"/>
                  <a:gd name="T11" fmla="*/ 211359 h 197"/>
                  <a:gd name="T12" fmla="*/ 207330 w 492"/>
                  <a:gd name="T13" fmla="*/ 159062 h 197"/>
                  <a:gd name="T14" fmla="*/ 234223 w 492"/>
                  <a:gd name="T15" fmla="*/ 152832 h 197"/>
                  <a:gd name="T16" fmla="*/ 266273 w 492"/>
                  <a:gd name="T17" fmla="*/ 131346 h 197"/>
                  <a:gd name="T18" fmla="*/ 293122 w 492"/>
                  <a:gd name="T19" fmla="*/ 113827 h 197"/>
                  <a:gd name="T20" fmla="*/ 323660 w 492"/>
                  <a:gd name="T21" fmla="*/ 98139 h 197"/>
                  <a:gd name="T22" fmla="*/ 357070 w 492"/>
                  <a:gd name="T23" fmla="*/ 83003 h 197"/>
                  <a:gd name="T24" fmla="*/ 407380 w 492"/>
                  <a:gd name="T25" fmla="*/ 52830 h 197"/>
                  <a:gd name="T26" fmla="*/ 459740 w 492"/>
                  <a:gd name="T27" fmla="*/ 15026 h 197"/>
                  <a:gd name="T28" fmla="*/ 498730 w 492"/>
                  <a:gd name="T29" fmla="*/ 15026 h 197"/>
                  <a:gd name="T30" fmla="*/ 515263 w 492"/>
                  <a:gd name="T31" fmla="*/ 0 h 19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92"/>
                  <a:gd name="T49" fmla="*/ 0 h 197"/>
                  <a:gd name="T50" fmla="*/ 492 w 492"/>
                  <a:gd name="T51" fmla="*/ 197 h 197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92" h="197">
                    <a:moveTo>
                      <a:pt x="0" y="155"/>
                    </a:moveTo>
                    <a:cubicBezTo>
                      <a:pt x="65" y="97"/>
                      <a:pt x="65" y="97"/>
                      <a:pt x="65" y="97"/>
                    </a:cubicBezTo>
                    <a:cubicBezTo>
                      <a:pt x="86" y="83"/>
                      <a:pt x="86" y="83"/>
                      <a:pt x="86" y="83"/>
                    </a:cubicBezTo>
                    <a:cubicBezTo>
                      <a:pt x="114" y="100"/>
                      <a:pt x="114" y="100"/>
                      <a:pt x="114" y="100"/>
                    </a:cubicBezTo>
                    <a:cubicBezTo>
                      <a:pt x="148" y="139"/>
                      <a:pt x="148" y="139"/>
                      <a:pt x="148" y="139"/>
                    </a:cubicBezTo>
                    <a:cubicBezTo>
                      <a:pt x="148" y="139"/>
                      <a:pt x="222" y="197"/>
                      <a:pt x="228" y="197"/>
                    </a:cubicBezTo>
                    <a:cubicBezTo>
                      <a:pt x="234" y="197"/>
                      <a:pt x="198" y="148"/>
                      <a:pt x="198" y="148"/>
                    </a:cubicBezTo>
                    <a:cubicBezTo>
                      <a:pt x="224" y="142"/>
                      <a:pt x="224" y="142"/>
                      <a:pt x="224" y="142"/>
                    </a:cubicBezTo>
                    <a:cubicBezTo>
                      <a:pt x="254" y="122"/>
                      <a:pt x="254" y="122"/>
                      <a:pt x="254" y="122"/>
                    </a:cubicBezTo>
                    <a:cubicBezTo>
                      <a:pt x="280" y="106"/>
                      <a:pt x="280" y="106"/>
                      <a:pt x="280" y="106"/>
                    </a:cubicBezTo>
                    <a:cubicBezTo>
                      <a:pt x="309" y="91"/>
                      <a:pt x="309" y="91"/>
                      <a:pt x="309" y="91"/>
                    </a:cubicBezTo>
                    <a:cubicBezTo>
                      <a:pt x="341" y="77"/>
                      <a:pt x="341" y="77"/>
                      <a:pt x="341" y="77"/>
                    </a:cubicBezTo>
                    <a:cubicBezTo>
                      <a:pt x="389" y="49"/>
                      <a:pt x="389" y="49"/>
                      <a:pt x="389" y="49"/>
                    </a:cubicBezTo>
                    <a:cubicBezTo>
                      <a:pt x="439" y="14"/>
                      <a:pt x="439" y="14"/>
                      <a:pt x="439" y="14"/>
                    </a:cubicBezTo>
                    <a:cubicBezTo>
                      <a:pt x="476" y="14"/>
                      <a:pt x="476" y="14"/>
                      <a:pt x="476" y="14"/>
                    </a:cubicBezTo>
                    <a:cubicBezTo>
                      <a:pt x="492" y="0"/>
                      <a:pt x="492" y="0"/>
                      <a:pt x="492" y="0"/>
                    </a:cubicBezTo>
                  </a:path>
                </a:pathLst>
              </a:custGeom>
              <a:noFill/>
              <a:ln w="6350" cap="flat">
                <a:solidFill>
                  <a:srgbClr val="C44920"/>
                </a:solidFill>
                <a:prstDash val="solid"/>
                <a:miter lim="800000"/>
                <a:headEnd/>
                <a:tailEnd/>
              </a:ln>
            </p:spPr>
            <p:txBody>
              <a:bodyPr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hu-HU" dirty="0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00" name="Freeform 33"/>
              <p:cNvSpPr>
                <a:spLocks/>
              </p:cNvSpPr>
              <p:nvPr/>
            </p:nvSpPr>
            <p:spPr bwMode="auto">
              <a:xfrm>
                <a:off x="1992" y="2537"/>
                <a:ext cx="407" cy="222"/>
              </a:xfrm>
              <a:custGeom>
                <a:avLst/>
                <a:gdLst>
                  <a:gd name="T0" fmla="*/ 254527 w 238"/>
                  <a:gd name="T1" fmla="*/ 29512 h 130"/>
                  <a:gd name="T2" fmla="*/ 239537 w 238"/>
                  <a:gd name="T3" fmla="*/ 9276 h 130"/>
                  <a:gd name="T4" fmla="*/ 218376 w 238"/>
                  <a:gd name="T5" fmla="*/ 3181 h 130"/>
                  <a:gd name="T6" fmla="*/ 189498 w 238"/>
                  <a:gd name="T7" fmla="*/ 3181 h 130"/>
                  <a:gd name="T8" fmla="*/ 156589 w 238"/>
                  <a:gd name="T9" fmla="*/ 8685 h 130"/>
                  <a:gd name="T10" fmla="*/ 124024 w 238"/>
                  <a:gd name="T11" fmla="*/ 10513 h 130"/>
                  <a:gd name="T12" fmla="*/ 105035 w 238"/>
                  <a:gd name="T13" fmla="*/ 27052 h 130"/>
                  <a:gd name="T14" fmla="*/ 90027 w 238"/>
                  <a:gd name="T15" fmla="*/ 46196 h 130"/>
                  <a:gd name="T16" fmla="*/ 68007 w 238"/>
                  <a:gd name="T17" fmla="*/ 52354 h 130"/>
                  <a:gd name="T18" fmla="*/ 31385 w 238"/>
                  <a:gd name="T19" fmla="*/ 61033 h 130"/>
                  <a:gd name="T20" fmla="*/ 16029 w 238"/>
                  <a:gd name="T21" fmla="*/ 96577 h 130"/>
                  <a:gd name="T22" fmla="*/ 0 w 238"/>
                  <a:gd name="T23" fmla="*/ 136453 h 13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38"/>
                  <a:gd name="T37" fmla="*/ 0 h 130"/>
                  <a:gd name="T38" fmla="*/ 238 w 238"/>
                  <a:gd name="T39" fmla="*/ 130 h 13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38" h="130">
                    <a:moveTo>
                      <a:pt x="238" y="28"/>
                    </a:moveTo>
                    <a:cubicBezTo>
                      <a:pt x="224" y="9"/>
                      <a:pt x="224" y="9"/>
                      <a:pt x="224" y="9"/>
                    </a:cubicBezTo>
                    <a:cubicBezTo>
                      <a:pt x="224" y="9"/>
                      <a:pt x="208" y="3"/>
                      <a:pt x="204" y="3"/>
                    </a:cubicBezTo>
                    <a:cubicBezTo>
                      <a:pt x="200" y="3"/>
                      <a:pt x="180" y="0"/>
                      <a:pt x="177" y="3"/>
                    </a:cubicBezTo>
                    <a:cubicBezTo>
                      <a:pt x="174" y="6"/>
                      <a:pt x="146" y="8"/>
                      <a:pt x="146" y="8"/>
                    </a:cubicBezTo>
                    <a:cubicBezTo>
                      <a:pt x="146" y="8"/>
                      <a:pt x="122" y="5"/>
                      <a:pt x="116" y="10"/>
                    </a:cubicBezTo>
                    <a:cubicBezTo>
                      <a:pt x="110" y="16"/>
                      <a:pt x="101" y="26"/>
                      <a:pt x="98" y="26"/>
                    </a:cubicBezTo>
                    <a:cubicBezTo>
                      <a:pt x="95" y="26"/>
                      <a:pt x="84" y="44"/>
                      <a:pt x="84" y="44"/>
                    </a:cubicBezTo>
                    <a:cubicBezTo>
                      <a:pt x="64" y="50"/>
                      <a:pt x="64" y="50"/>
                      <a:pt x="64" y="50"/>
                    </a:cubicBezTo>
                    <a:cubicBezTo>
                      <a:pt x="29" y="58"/>
                      <a:pt x="29" y="58"/>
                      <a:pt x="29" y="58"/>
                    </a:cubicBezTo>
                    <a:cubicBezTo>
                      <a:pt x="15" y="92"/>
                      <a:pt x="15" y="92"/>
                      <a:pt x="15" y="92"/>
                    </a:cubicBezTo>
                    <a:cubicBezTo>
                      <a:pt x="0" y="130"/>
                      <a:pt x="0" y="130"/>
                      <a:pt x="0" y="130"/>
                    </a:cubicBezTo>
                  </a:path>
                </a:pathLst>
              </a:custGeom>
              <a:noFill/>
              <a:ln w="6350" cap="flat">
                <a:solidFill>
                  <a:srgbClr val="C44920"/>
                </a:solidFill>
                <a:prstDash val="solid"/>
                <a:miter lim="800000"/>
                <a:headEnd/>
                <a:tailEnd/>
              </a:ln>
            </p:spPr>
            <p:txBody>
              <a:bodyPr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hu-HU" dirty="0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01" name="Freeform 34"/>
              <p:cNvSpPr>
                <a:spLocks/>
              </p:cNvSpPr>
              <p:nvPr/>
            </p:nvSpPr>
            <p:spPr bwMode="auto">
              <a:xfrm>
                <a:off x="1215" y="2479"/>
                <a:ext cx="227" cy="204"/>
              </a:xfrm>
              <a:custGeom>
                <a:avLst/>
                <a:gdLst>
                  <a:gd name="T0" fmla="*/ 0 w 227"/>
                  <a:gd name="T1" fmla="*/ 0 h 198"/>
                  <a:gd name="T2" fmla="*/ 98 w 227"/>
                  <a:gd name="T3" fmla="*/ 230 h 198"/>
                  <a:gd name="T4" fmla="*/ 227 w 227"/>
                  <a:gd name="T5" fmla="*/ 65 h 198"/>
                  <a:gd name="T6" fmla="*/ 0 60000 65536"/>
                  <a:gd name="T7" fmla="*/ 0 60000 65536"/>
                  <a:gd name="T8" fmla="*/ 0 60000 65536"/>
                  <a:gd name="T9" fmla="*/ 0 w 227"/>
                  <a:gd name="T10" fmla="*/ 0 h 198"/>
                  <a:gd name="T11" fmla="*/ 227 w 227"/>
                  <a:gd name="T12" fmla="*/ 198 h 19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7" h="198">
                    <a:moveTo>
                      <a:pt x="0" y="0"/>
                    </a:moveTo>
                    <a:lnTo>
                      <a:pt x="98" y="198"/>
                    </a:lnTo>
                    <a:lnTo>
                      <a:pt x="227" y="55"/>
                    </a:lnTo>
                  </a:path>
                </a:pathLst>
              </a:custGeom>
              <a:noFill/>
              <a:ln w="6350" cap="flat">
                <a:solidFill>
                  <a:srgbClr val="C44920"/>
                </a:solidFill>
                <a:prstDash val="solid"/>
                <a:miter lim="800000"/>
                <a:headEnd/>
                <a:tailEnd/>
              </a:ln>
            </p:spPr>
            <p:txBody>
              <a:bodyPr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hu-HU" dirty="0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02" name="Line 35"/>
              <p:cNvSpPr>
                <a:spLocks noChangeShapeType="1"/>
              </p:cNvSpPr>
              <p:nvPr/>
            </p:nvSpPr>
            <p:spPr bwMode="auto">
              <a:xfrm>
                <a:off x="2074" y="2139"/>
                <a:ext cx="0" cy="0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hu-HU" dirty="0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03" name="Line 36"/>
              <p:cNvSpPr>
                <a:spLocks noChangeShapeType="1"/>
              </p:cNvSpPr>
              <p:nvPr/>
            </p:nvSpPr>
            <p:spPr bwMode="auto">
              <a:xfrm>
                <a:off x="2074" y="2139"/>
                <a:ext cx="0" cy="0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hu-HU" dirty="0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04" name="Freeform 37"/>
              <p:cNvSpPr>
                <a:spLocks/>
              </p:cNvSpPr>
              <p:nvPr/>
            </p:nvSpPr>
            <p:spPr bwMode="auto">
              <a:xfrm>
                <a:off x="2066" y="2075"/>
                <a:ext cx="403" cy="347"/>
              </a:xfrm>
              <a:custGeom>
                <a:avLst/>
                <a:gdLst>
                  <a:gd name="T0" fmla="*/ 8 w 403"/>
                  <a:gd name="T1" fmla="*/ 52 h 357"/>
                  <a:gd name="T2" fmla="*/ 3 w 403"/>
                  <a:gd name="T3" fmla="*/ 101 h 357"/>
                  <a:gd name="T4" fmla="*/ 0 w 403"/>
                  <a:gd name="T5" fmla="*/ 152 h 357"/>
                  <a:gd name="T6" fmla="*/ 49 w 403"/>
                  <a:gd name="T7" fmla="*/ 159 h 357"/>
                  <a:gd name="T8" fmla="*/ 109 w 403"/>
                  <a:gd name="T9" fmla="*/ 190 h 357"/>
                  <a:gd name="T10" fmla="*/ 155 w 403"/>
                  <a:gd name="T11" fmla="*/ 218 h 357"/>
                  <a:gd name="T12" fmla="*/ 222 w 403"/>
                  <a:gd name="T13" fmla="*/ 232 h 357"/>
                  <a:gd name="T14" fmla="*/ 277 w 403"/>
                  <a:gd name="T15" fmla="*/ 247 h 357"/>
                  <a:gd name="T16" fmla="*/ 330 w 403"/>
                  <a:gd name="T17" fmla="*/ 266 h 357"/>
                  <a:gd name="T18" fmla="*/ 403 w 403"/>
                  <a:gd name="T19" fmla="*/ 310 h 357"/>
                  <a:gd name="T20" fmla="*/ 381 w 403"/>
                  <a:gd name="T21" fmla="*/ 266 h 357"/>
                  <a:gd name="T22" fmla="*/ 355 w 403"/>
                  <a:gd name="T23" fmla="*/ 245 h 357"/>
                  <a:gd name="T24" fmla="*/ 330 w 403"/>
                  <a:gd name="T25" fmla="*/ 208 h 357"/>
                  <a:gd name="T26" fmla="*/ 301 w 403"/>
                  <a:gd name="T27" fmla="*/ 148 h 357"/>
                  <a:gd name="T28" fmla="*/ 283 w 403"/>
                  <a:gd name="T29" fmla="*/ 118 h 357"/>
                  <a:gd name="T30" fmla="*/ 261 w 403"/>
                  <a:gd name="T31" fmla="*/ 99 h 357"/>
                  <a:gd name="T32" fmla="*/ 231 w 403"/>
                  <a:gd name="T33" fmla="*/ 79 h 357"/>
                  <a:gd name="T34" fmla="*/ 210 w 403"/>
                  <a:gd name="T35" fmla="*/ 45 h 357"/>
                  <a:gd name="T36" fmla="*/ 196 w 403"/>
                  <a:gd name="T37" fmla="*/ 0 h 35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03"/>
                  <a:gd name="T58" fmla="*/ 0 h 357"/>
                  <a:gd name="T59" fmla="*/ 403 w 403"/>
                  <a:gd name="T60" fmla="*/ 357 h 35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03" h="357">
                    <a:moveTo>
                      <a:pt x="8" y="62"/>
                    </a:moveTo>
                    <a:lnTo>
                      <a:pt x="3" y="116"/>
                    </a:lnTo>
                    <a:lnTo>
                      <a:pt x="0" y="176"/>
                    </a:lnTo>
                    <a:lnTo>
                      <a:pt x="49" y="184"/>
                    </a:lnTo>
                    <a:lnTo>
                      <a:pt x="109" y="219"/>
                    </a:lnTo>
                    <a:lnTo>
                      <a:pt x="155" y="251"/>
                    </a:lnTo>
                    <a:lnTo>
                      <a:pt x="222" y="268"/>
                    </a:lnTo>
                    <a:lnTo>
                      <a:pt x="277" y="285"/>
                    </a:lnTo>
                    <a:lnTo>
                      <a:pt x="330" y="307"/>
                    </a:lnTo>
                    <a:lnTo>
                      <a:pt x="403" y="357"/>
                    </a:lnTo>
                    <a:lnTo>
                      <a:pt x="381" y="307"/>
                    </a:lnTo>
                    <a:lnTo>
                      <a:pt x="355" y="282"/>
                    </a:lnTo>
                    <a:lnTo>
                      <a:pt x="330" y="239"/>
                    </a:lnTo>
                    <a:lnTo>
                      <a:pt x="301" y="171"/>
                    </a:lnTo>
                    <a:lnTo>
                      <a:pt x="283" y="137"/>
                    </a:lnTo>
                    <a:lnTo>
                      <a:pt x="261" y="114"/>
                    </a:lnTo>
                    <a:lnTo>
                      <a:pt x="231" y="89"/>
                    </a:lnTo>
                    <a:lnTo>
                      <a:pt x="210" y="50"/>
                    </a:lnTo>
                    <a:lnTo>
                      <a:pt x="196" y="0"/>
                    </a:lnTo>
                  </a:path>
                </a:pathLst>
              </a:custGeom>
              <a:noFill/>
              <a:ln w="11113" cap="flat">
                <a:solidFill>
                  <a:srgbClr val="A03D1C"/>
                </a:solidFill>
                <a:prstDash val="solid"/>
                <a:miter lim="800000"/>
                <a:headEnd/>
                <a:tailEnd/>
              </a:ln>
            </p:spPr>
            <p:txBody>
              <a:bodyPr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hu-HU" dirty="0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05" name="Freeform 38"/>
              <p:cNvSpPr>
                <a:spLocks/>
              </p:cNvSpPr>
              <p:nvPr/>
            </p:nvSpPr>
            <p:spPr bwMode="auto">
              <a:xfrm>
                <a:off x="2466" y="2431"/>
                <a:ext cx="44" cy="103"/>
              </a:xfrm>
              <a:custGeom>
                <a:avLst/>
                <a:gdLst>
                  <a:gd name="T0" fmla="*/ 0 w 44"/>
                  <a:gd name="T1" fmla="*/ 0 h 103"/>
                  <a:gd name="T2" fmla="*/ 27 w 44"/>
                  <a:gd name="T3" fmla="*/ 46 h 103"/>
                  <a:gd name="T4" fmla="*/ 44 w 44"/>
                  <a:gd name="T5" fmla="*/ 69 h 103"/>
                  <a:gd name="T6" fmla="*/ 42 w 44"/>
                  <a:gd name="T7" fmla="*/ 103 h 10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4"/>
                  <a:gd name="T13" fmla="*/ 0 h 103"/>
                  <a:gd name="T14" fmla="*/ 44 w 44"/>
                  <a:gd name="T15" fmla="*/ 103 h 10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4" h="103">
                    <a:moveTo>
                      <a:pt x="0" y="0"/>
                    </a:moveTo>
                    <a:lnTo>
                      <a:pt x="27" y="46"/>
                    </a:lnTo>
                    <a:lnTo>
                      <a:pt x="44" y="69"/>
                    </a:lnTo>
                    <a:lnTo>
                      <a:pt x="42" y="103"/>
                    </a:lnTo>
                  </a:path>
                </a:pathLst>
              </a:custGeom>
              <a:noFill/>
              <a:ln w="11113" cap="flat">
                <a:solidFill>
                  <a:srgbClr val="A03D1C"/>
                </a:solidFill>
                <a:prstDash val="solid"/>
                <a:miter lim="800000"/>
                <a:headEnd/>
                <a:tailEnd/>
              </a:ln>
            </p:spPr>
            <p:txBody>
              <a:bodyPr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hu-HU" dirty="0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06" name="Freeform 39"/>
              <p:cNvSpPr>
                <a:spLocks/>
              </p:cNvSpPr>
              <p:nvPr/>
            </p:nvSpPr>
            <p:spPr bwMode="auto">
              <a:xfrm>
                <a:off x="2807" y="1540"/>
                <a:ext cx="96" cy="153"/>
              </a:xfrm>
              <a:custGeom>
                <a:avLst/>
                <a:gdLst>
                  <a:gd name="T0" fmla="*/ 96 w 96"/>
                  <a:gd name="T1" fmla="*/ 153 h 153"/>
                  <a:gd name="T2" fmla="*/ 87 w 96"/>
                  <a:gd name="T3" fmla="*/ 106 h 153"/>
                  <a:gd name="T4" fmla="*/ 79 w 96"/>
                  <a:gd name="T5" fmla="*/ 66 h 153"/>
                  <a:gd name="T6" fmla="*/ 67 w 96"/>
                  <a:gd name="T7" fmla="*/ 36 h 153"/>
                  <a:gd name="T8" fmla="*/ 31 w 96"/>
                  <a:gd name="T9" fmla="*/ 12 h 153"/>
                  <a:gd name="T10" fmla="*/ 0 w 96"/>
                  <a:gd name="T11" fmla="*/ 0 h 1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153"/>
                  <a:gd name="T20" fmla="*/ 96 w 96"/>
                  <a:gd name="T21" fmla="*/ 153 h 15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153">
                    <a:moveTo>
                      <a:pt x="96" y="153"/>
                    </a:moveTo>
                    <a:lnTo>
                      <a:pt x="87" y="106"/>
                    </a:lnTo>
                    <a:lnTo>
                      <a:pt x="79" y="66"/>
                    </a:lnTo>
                    <a:lnTo>
                      <a:pt x="67" y="36"/>
                    </a:lnTo>
                    <a:lnTo>
                      <a:pt x="31" y="12"/>
                    </a:lnTo>
                    <a:lnTo>
                      <a:pt x="0" y="0"/>
                    </a:lnTo>
                  </a:path>
                </a:pathLst>
              </a:custGeom>
              <a:noFill/>
              <a:ln w="11113" cap="flat">
                <a:solidFill>
                  <a:srgbClr val="A03D1C"/>
                </a:solidFill>
                <a:prstDash val="solid"/>
                <a:miter lim="800000"/>
                <a:headEnd/>
                <a:tailEnd/>
              </a:ln>
            </p:spPr>
            <p:txBody>
              <a:bodyPr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hu-HU" dirty="0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07" name="Freeform 40"/>
              <p:cNvSpPr>
                <a:spLocks/>
              </p:cNvSpPr>
              <p:nvPr/>
            </p:nvSpPr>
            <p:spPr bwMode="auto">
              <a:xfrm>
                <a:off x="3479" y="1543"/>
                <a:ext cx="86" cy="45"/>
              </a:xfrm>
              <a:custGeom>
                <a:avLst/>
                <a:gdLst>
                  <a:gd name="T0" fmla="*/ 0 w 89"/>
                  <a:gd name="T1" fmla="*/ 45 h 45"/>
                  <a:gd name="T2" fmla="*/ 28 w 89"/>
                  <a:gd name="T3" fmla="*/ 27 h 45"/>
                  <a:gd name="T4" fmla="*/ 52 w 89"/>
                  <a:gd name="T5" fmla="*/ 12 h 45"/>
                  <a:gd name="T6" fmla="*/ 74 w 89"/>
                  <a:gd name="T7" fmla="*/ 0 h 4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9"/>
                  <a:gd name="T13" fmla="*/ 0 h 45"/>
                  <a:gd name="T14" fmla="*/ 89 w 89"/>
                  <a:gd name="T15" fmla="*/ 45 h 4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9" h="45">
                    <a:moveTo>
                      <a:pt x="0" y="45"/>
                    </a:moveTo>
                    <a:lnTo>
                      <a:pt x="33" y="27"/>
                    </a:lnTo>
                    <a:lnTo>
                      <a:pt x="62" y="12"/>
                    </a:lnTo>
                    <a:lnTo>
                      <a:pt x="89" y="0"/>
                    </a:lnTo>
                  </a:path>
                </a:pathLst>
              </a:custGeom>
              <a:noFill/>
              <a:ln w="11113" cap="flat">
                <a:solidFill>
                  <a:srgbClr val="A03D1C"/>
                </a:solidFill>
                <a:prstDash val="solid"/>
                <a:miter lim="800000"/>
                <a:headEnd/>
                <a:tailEnd/>
              </a:ln>
            </p:spPr>
            <p:txBody>
              <a:bodyPr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hu-HU" dirty="0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08" name="Freeform 41"/>
              <p:cNvSpPr>
                <a:spLocks/>
              </p:cNvSpPr>
              <p:nvPr/>
            </p:nvSpPr>
            <p:spPr bwMode="auto">
              <a:xfrm>
                <a:off x="1536" y="2134"/>
                <a:ext cx="1152" cy="709"/>
              </a:xfrm>
              <a:custGeom>
                <a:avLst/>
                <a:gdLst>
                  <a:gd name="T0" fmla="*/ 0 w 674"/>
                  <a:gd name="T1" fmla="*/ 308579 h 415"/>
                  <a:gd name="T2" fmla="*/ 104442 w 674"/>
                  <a:gd name="T3" fmla="*/ 262573 h 415"/>
                  <a:gd name="T4" fmla="*/ 139390 w 674"/>
                  <a:gd name="T5" fmla="*/ 227857 h 415"/>
                  <a:gd name="T6" fmla="*/ 197990 w 674"/>
                  <a:gd name="T7" fmla="*/ 149136 h 415"/>
                  <a:gd name="T8" fmla="*/ 247208 w 674"/>
                  <a:gd name="T9" fmla="*/ 95057 h 415"/>
                  <a:gd name="T10" fmla="*/ 285715 w 674"/>
                  <a:gd name="T11" fmla="*/ 58287 h 415"/>
                  <a:gd name="T12" fmla="*/ 318954 w 674"/>
                  <a:gd name="T13" fmla="*/ 24179 h 415"/>
                  <a:gd name="T14" fmla="*/ 353806 w 674"/>
                  <a:gd name="T15" fmla="*/ 0 h 415"/>
                  <a:gd name="T16" fmla="*/ 389832 w 674"/>
                  <a:gd name="T17" fmla="*/ 22430 h 415"/>
                  <a:gd name="T18" fmla="*/ 425719 w 674"/>
                  <a:gd name="T19" fmla="*/ 31659 h 415"/>
                  <a:gd name="T20" fmla="*/ 468691 w 674"/>
                  <a:gd name="T21" fmla="*/ 30752 h 415"/>
                  <a:gd name="T22" fmla="*/ 509784 w 674"/>
                  <a:gd name="T23" fmla="*/ 48991 h 415"/>
                  <a:gd name="T24" fmla="*/ 536403 w 674"/>
                  <a:gd name="T25" fmla="*/ 99579 h 415"/>
                  <a:gd name="T26" fmla="*/ 555731 w 674"/>
                  <a:gd name="T27" fmla="*/ 132455 h 415"/>
                  <a:gd name="T28" fmla="*/ 575759 w 674"/>
                  <a:gd name="T29" fmla="*/ 158191 h 415"/>
                  <a:gd name="T30" fmla="*/ 594929 w 674"/>
                  <a:gd name="T31" fmla="*/ 195542 h 415"/>
                  <a:gd name="T32" fmla="*/ 611760 w 674"/>
                  <a:gd name="T33" fmla="*/ 233856 h 415"/>
                  <a:gd name="T34" fmla="*/ 621545 w 674"/>
                  <a:gd name="T35" fmla="*/ 265205 h 415"/>
                  <a:gd name="T36" fmla="*/ 657402 w 674"/>
                  <a:gd name="T37" fmla="*/ 323817 h 415"/>
                  <a:gd name="T38" fmla="*/ 674241 w 674"/>
                  <a:gd name="T39" fmla="*/ 353133 h 415"/>
                  <a:gd name="T40" fmla="*/ 715937 w 674"/>
                  <a:gd name="T41" fmla="*/ 438273 h 41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74"/>
                  <a:gd name="T64" fmla="*/ 0 h 415"/>
                  <a:gd name="T65" fmla="*/ 674 w 674"/>
                  <a:gd name="T66" fmla="*/ 415 h 41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74" h="415">
                    <a:moveTo>
                      <a:pt x="0" y="292"/>
                    </a:moveTo>
                    <a:cubicBezTo>
                      <a:pt x="98" y="249"/>
                      <a:pt x="98" y="249"/>
                      <a:pt x="98" y="249"/>
                    </a:cubicBezTo>
                    <a:cubicBezTo>
                      <a:pt x="98" y="249"/>
                      <a:pt x="128" y="219"/>
                      <a:pt x="131" y="216"/>
                    </a:cubicBezTo>
                    <a:cubicBezTo>
                      <a:pt x="134" y="213"/>
                      <a:pt x="186" y="141"/>
                      <a:pt x="186" y="141"/>
                    </a:cubicBezTo>
                    <a:cubicBezTo>
                      <a:pt x="233" y="90"/>
                      <a:pt x="233" y="90"/>
                      <a:pt x="233" y="90"/>
                    </a:cubicBezTo>
                    <a:cubicBezTo>
                      <a:pt x="269" y="55"/>
                      <a:pt x="269" y="55"/>
                      <a:pt x="269" y="55"/>
                    </a:cubicBezTo>
                    <a:cubicBezTo>
                      <a:pt x="300" y="23"/>
                      <a:pt x="300" y="23"/>
                      <a:pt x="300" y="23"/>
                    </a:cubicBezTo>
                    <a:cubicBezTo>
                      <a:pt x="333" y="0"/>
                      <a:pt x="333" y="0"/>
                      <a:pt x="333" y="0"/>
                    </a:cubicBezTo>
                    <a:cubicBezTo>
                      <a:pt x="367" y="21"/>
                      <a:pt x="367" y="21"/>
                      <a:pt x="367" y="21"/>
                    </a:cubicBezTo>
                    <a:cubicBezTo>
                      <a:pt x="401" y="30"/>
                      <a:pt x="401" y="30"/>
                      <a:pt x="401" y="30"/>
                    </a:cubicBezTo>
                    <a:cubicBezTo>
                      <a:pt x="441" y="29"/>
                      <a:pt x="441" y="29"/>
                      <a:pt x="441" y="29"/>
                    </a:cubicBezTo>
                    <a:cubicBezTo>
                      <a:pt x="480" y="46"/>
                      <a:pt x="480" y="46"/>
                      <a:pt x="480" y="46"/>
                    </a:cubicBezTo>
                    <a:cubicBezTo>
                      <a:pt x="505" y="94"/>
                      <a:pt x="505" y="94"/>
                      <a:pt x="505" y="94"/>
                    </a:cubicBezTo>
                    <a:cubicBezTo>
                      <a:pt x="523" y="125"/>
                      <a:pt x="523" y="125"/>
                      <a:pt x="523" y="125"/>
                    </a:cubicBezTo>
                    <a:cubicBezTo>
                      <a:pt x="542" y="150"/>
                      <a:pt x="542" y="150"/>
                      <a:pt x="542" y="150"/>
                    </a:cubicBezTo>
                    <a:cubicBezTo>
                      <a:pt x="560" y="185"/>
                      <a:pt x="560" y="185"/>
                      <a:pt x="560" y="185"/>
                    </a:cubicBezTo>
                    <a:cubicBezTo>
                      <a:pt x="576" y="221"/>
                      <a:pt x="576" y="221"/>
                      <a:pt x="576" y="221"/>
                    </a:cubicBezTo>
                    <a:cubicBezTo>
                      <a:pt x="585" y="251"/>
                      <a:pt x="585" y="251"/>
                      <a:pt x="585" y="251"/>
                    </a:cubicBezTo>
                    <a:cubicBezTo>
                      <a:pt x="619" y="307"/>
                      <a:pt x="619" y="307"/>
                      <a:pt x="619" y="307"/>
                    </a:cubicBezTo>
                    <a:cubicBezTo>
                      <a:pt x="635" y="334"/>
                      <a:pt x="635" y="334"/>
                      <a:pt x="635" y="334"/>
                    </a:cubicBezTo>
                    <a:cubicBezTo>
                      <a:pt x="674" y="415"/>
                      <a:pt x="674" y="415"/>
                      <a:pt x="674" y="415"/>
                    </a:cubicBezTo>
                  </a:path>
                </a:pathLst>
              </a:custGeom>
              <a:noFill/>
              <a:ln w="14351" cap="flat">
                <a:solidFill>
                  <a:srgbClr val="C44920"/>
                </a:solidFill>
                <a:prstDash val="solid"/>
                <a:miter lim="800000"/>
                <a:headEnd/>
                <a:tailEnd/>
              </a:ln>
            </p:spPr>
            <p:txBody>
              <a:bodyPr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hu-HU" dirty="0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09" name="Freeform 42"/>
              <p:cNvSpPr>
                <a:spLocks/>
              </p:cNvSpPr>
              <p:nvPr/>
            </p:nvSpPr>
            <p:spPr bwMode="auto">
              <a:xfrm>
                <a:off x="2119" y="1454"/>
                <a:ext cx="1322" cy="689"/>
              </a:xfrm>
              <a:custGeom>
                <a:avLst/>
                <a:gdLst>
                  <a:gd name="T0" fmla="*/ 0 w 1322"/>
                  <a:gd name="T1" fmla="*/ 689 h 689"/>
                  <a:gd name="T2" fmla="*/ 77 w 1322"/>
                  <a:gd name="T3" fmla="*/ 684 h 689"/>
                  <a:gd name="T4" fmla="*/ 111 w 1322"/>
                  <a:gd name="T5" fmla="*/ 656 h 689"/>
                  <a:gd name="T6" fmla="*/ 152 w 1322"/>
                  <a:gd name="T7" fmla="*/ 617 h 689"/>
                  <a:gd name="T8" fmla="*/ 198 w 1322"/>
                  <a:gd name="T9" fmla="*/ 590 h 689"/>
                  <a:gd name="T10" fmla="*/ 280 w 1322"/>
                  <a:gd name="T11" fmla="*/ 525 h 689"/>
                  <a:gd name="T12" fmla="*/ 396 w 1322"/>
                  <a:gd name="T13" fmla="*/ 475 h 689"/>
                  <a:gd name="T14" fmla="*/ 463 w 1322"/>
                  <a:gd name="T15" fmla="*/ 465 h 689"/>
                  <a:gd name="T16" fmla="*/ 610 w 1322"/>
                  <a:gd name="T17" fmla="*/ 398 h 689"/>
                  <a:gd name="T18" fmla="*/ 726 w 1322"/>
                  <a:gd name="T19" fmla="*/ 368 h 689"/>
                  <a:gd name="T20" fmla="*/ 821 w 1322"/>
                  <a:gd name="T21" fmla="*/ 321 h 689"/>
                  <a:gd name="T22" fmla="*/ 958 w 1322"/>
                  <a:gd name="T23" fmla="*/ 298 h 689"/>
                  <a:gd name="T24" fmla="*/ 1066 w 1322"/>
                  <a:gd name="T25" fmla="*/ 238 h 689"/>
                  <a:gd name="T26" fmla="*/ 1172 w 1322"/>
                  <a:gd name="T27" fmla="*/ 154 h 689"/>
                  <a:gd name="T28" fmla="*/ 1247 w 1322"/>
                  <a:gd name="T29" fmla="*/ 79 h 689"/>
                  <a:gd name="T30" fmla="*/ 1291 w 1322"/>
                  <a:gd name="T31" fmla="*/ 36 h 689"/>
                  <a:gd name="T32" fmla="*/ 1322 w 1322"/>
                  <a:gd name="T33" fmla="*/ 0 h 68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22"/>
                  <a:gd name="T52" fmla="*/ 0 h 689"/>
                  <a:gd name="T53" fmla="*/ 1322 w 1322"/>
                  <a:gd name="T54" fmla="*/ 689 h 68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22" h="689">
                    <a:moveTo>
                      <a:pt x="0" y="689"/>
                    </a:moveTo>
                    <a:lnTo>
                      <a:pt x="77" y="684"/>
                    </a:lnTo>
                    <a:lnTo>
                      <a:pt x="111" y="656"/>
                    </a:lnTo>
                    <a:lnTo>
                      <a:pt x="152" y="617"/>
                    </a:lnTo>
                    <a:lnTo>
                      <a:pt x="198" y="590"/>
                    </a:lnTo>
                    <a:lnTo>
                      <a:pt x="280" y="525"/>
                    </a:lnTo>
                    <a:lnTo>
                      <a:pt x="396" y="475"/>
                    </a:lnTo>
                    <a:lnTo>
                      <a:pt x="463" y="465"/>
                    </a:lnTo>
                    <a:lnTo>
                      <a:pt x="610" y="398"/>
                    </a:lnTo>
                    <a:lnTo>
                      <a:pt x="726" y="368"/>
                    </a:lnTo>
                    <a:lnTo>
                      <a:pt x="821" y="321"/>
                    </a:lnTo>
                    <a:lnTo>
                      <a:pt x="958" y="298"/>
                    </a:lnTo>
                    <a:lnTo>
                      <a:pt x="1066" y="238"/>
                    </a:lnTo>
                    <a:lnTo>
                      <a:pt x="1172" y="154"/>
                    </a:lnTo>
                    <a:lnTo>
                      <a:pt x="1247" y="79"/>
                    </a:lnTo>
                    <a:lnTo>
                      <a:pt x="1291" y="36"/>
                    </a:lnTo>
                    <a:lnTo>
                      <a:pt x="1322" y="0"/>
                    </a:lnTo>
                  </a:path>
                </a:pathLst>
              </a:custGeom>
              <a:noFill/>
              <a:ln w="14351" cap="flat">
                <a:solidFill>
                  <a:srgbClr val="C44920"/>
                </a:solidFill>
                <a:prstDash val="solid"/>
                <a:miter lim="800000"/>
                <a:headEnd/>
                <a:tailEnd/>
              </a:ln>
            </p:spPr>
            <p:txBody>
              <a:bodyPr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hu-HU" dirty="0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10" name="Freeform 43"/>
              <p:cNvSpPr>
                <a:spLocks/>
              </p:cNvSpPr>
              <p:nvPr/>
            </p:nvSpPr>
            <p:spPr bwMode="auto">
              <a:xfrm>
                <a:off x="2104" y="1666"/>
                <a:ext cx="169" cy="405"/>
              </a:xfrm>
              <a:custGeom>
                <a:avLst/>
                <a:gdLst>
                  <a:gd name="T0" fmla="*/ 0 w 169"/>
                  <a:gd name="T1" fmla="*/ 0 h 405"/>
                  <a:gd name="T2" fmla="*/ 49 w 169"/>
                  <a:gd name="T3" fmla="*/ 50 h 405"/>
                  <a:gd name="T4" fmla="*/ 90 w 169"/>
                  <a:gd name="T5" fmla="*/ 74 h 405"/>
                  <a:gd name="T6" fmla="*/ 117 w 169"/>
                  <a:gd name="T7" fmla="*/ 130 h 405"/>
                  <a:gd name="T8" fmla="*/ 134 w 169"/>
                  <a:gd name="T9" fmla="*/ 203 h 405"/>
                  <a:gd name="T10" fmla="*/ 148 w 169"/>
                  <a:gd name="T11" fmla="*/ 267 h 405"/>
                  <a:gd name="T12" fmla="*/ 167 w 169"/>
                  <a:gd name="T13" fmla="*/ 325 h 405"/>
                  <a:gd name="T14" fmla="*/ 169 w 169"/>
                  <a:gd name="T15" fmla="*/ 378 h 405"/>
                  <a:gd name="T16" fmla="*/ 167 w 169"/>
                  <a:gd name="T17" fmla="*/ 405 h 40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9"/>
                  <a:gd name="T28" fmla="*/ 0 h 405"/>
                  <a:gd name="T29" fmla="*/ 169 w 169"/>
                  <a:gd name="T30" fmla="*/ 405 h 40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9" h="405">
                    <a:moveTo>
                      <a:pt x="0" y="0"/>
                    </a:moveTo>
                    <a:lnTo>
                      <a:pt x="49" y="50"/>
                    </a:lnTo>
                    <a:lnTo>
                      <a:pt x="90" y="74"/>
                    </a:lnTo>
                    <a:lnTo>
                      <a:pt x="117" y="130"/>
                    </a:lnTo>
                    <a:lnTo>
                      <a:pt x="134" y="203"/>
                    </a:lnTo>
                    <a:lnTo>
                      <a:pt x="148" y="267"/>
                    </a:lnTo>
                    <a:lnTo>
                      <a:pt x="167" y="325"/>
                    </a:lnTo>
                    <a:lnTo>
                      <a:pt x="169" y="378"/>
                    </a:lnTo>
                    <a:lnTo>
                      <a:pt x="167" y="405"/>
                    </a:lnTo>
                  </a:path>
                </a:pathLst>
              </a:custGeom>
              <a:noFill/>
              <a:ln w="14351" cap="flat">
                <a:solidFill>
                  <a:srgbClr val="C44920"/>
                </a:solidFill>
                <a:prstDash val="solid"/>
                <a:miter lim="800000"/>
                <a:headEnd/>
                <a:tailEnd/>
              </a:ln>
            </p:spPr>
            <p:txBody>
              <a:bodyPr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hu-HU" dirty="0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11" name="Oval 44"/>
              <p:cNvSpPr>
                <a:spLocks noChangeArrowheads="1"/>
              </p:cNvSpPr>
              <p:nvPr/>
            </p:nvSpPr>
            <p:spPr bwMode="auto">
              <a:xfrm>
                <a:off x="1178" y="2411"/>
                <a:ext cx="113" cy="97"/>
              </a:xfrm>
              <a:prstGeom prst="ellipse">
                <a:avLst/>
              </a:prstGeom>
              <a:solidFill>
                <a:schemeClr val="tx2">
                  <a:alpha val="36078"/>
                </a:schemeClr>
              </a:solidFill>
              <a:ln w="11176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hu-HU" sz="1400" b="1" dirty="0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12" name="Oval 45"/>
              <p:cNvSpPr>
                <a:spLocks noChangeArrowheads="1"/>
              </p:cNvSpPr>
              <p:nvPr/>
            </p:nvSpPr>
            <p:spPr bwMode="auto">
              <a:xfrm>
                <a:off x="2348" y="2566"/>
                <a:ext cx="113" cy="117"/>
              </a:xfrm>
              <a:prstGeom prst="ellipse">
                <a:avLst/>
              </a:prstGeom>
              <a:solidFill>
                <a:schemeClr val="tx2">
                  <a:alpha val="36078"/>
                </a:schemeClr>
              </a:solidFill>
              <a:ln w="11176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hu-HU" sz="1400" b="1" dirty="0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13" name="Oval 48"/>
              <p:cNvSpPr>
                <a:spLocks noChangeArrowheads="1"/>
              </p:cNvSpPr>
              <p:nvPr/>
            </p:nvSpPr>
            <p:spPr bwMode="auto">
              <a:xfrm>
                <a:off x="3034" y="1924"/>
                <a:ext cx="113" cy="109"/>
              </a:xfrm>
              <a:prstGeom prst="ellipse">
                <a:avLst/>
              </a:prstGeom>
              <a:solidFill>
                <a:schemeClr val="tx2">
                  <a:alpha val="36078"/>
                </a:schemeClr>
              </a:solidFill>
              <a:ln w="11176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hu-HU" sz="1400" b="1" dirty="0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14" name="Rectangle 49"/>
              <p:cNvSpPr>
                <a:spLocks noChangeArrowheads="1"/>
              </p:cNvSpPr>
              <p:nvPr/>
            </p:nvSpPr>
            <p:spPr bwMode="auto">
              <a:xfrm>
                <a:off x="2862" y="2345"/>
                <a:ext cx="777" cy="219"/>
              </a:xfrm>
              <a:prstGeom prst="rect">
                <a:avLst/>
              </a:prstGeom>
              <a:solidFill>
                <a:schemeClr val="bg1">
                  <a:alpha val="36078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hu-HU" sz="1400" b="1" dirty="0">
                    <a:solidFill>
                      <a:schemeClr val="bg2">
                        <a:lumMod val="50000"/>
                      </a:schemeClr>
                    </a:solidFill>
                    <a:cs typeface="Arial" charset="0"/>
                  </a:rPr>
                  <a:t>Kardoskút</a:t>
                </a:r>
              </a:p>
            </p:txBody>
          </p:sp>
          <p:sp>
            <p:nvSpPr>
              <p:cNvPr id="115" name="Rectangle 52"/>
              <p:cNvSpPr>
                <a:spLocks noChangeArrowheads="1"/>
              </p:cNvSpPr>
              <p:nvPr/>
            </p:nvSpPr>
            <p:spPr bwMode="auto">
              <a:xfrm>
                <a:off x="2827" y="2729"/>
                <a:ext cx="0" cy="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hu-HU" sz="1000" b="1" baseline="-25000" dirty="0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16" name="Rectangle 53"/>
              <p:cNvSpPr>
                <a:spLocks noChangeArrowheads="1"/>
              </p:cNvSpPr>
              <p:nvPr/>
            </p:nvSpPr>
            <p:spPr bwMode="auto">
              <a:xfrm>
                <a:off x="1916" y="2509"/>
                <a:ext cx="391" cy="2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hu-HU" sz="1400" b="1" dirty="0">
                    <a:solidFill>
                      <a:schemeClr val="bg2">
                        <a:lumMod val="50000"/>
                      </a:schemeClr>
                    </a:solidFill>
                    <a:cs typeface="Arial" charset="0"/>
                  </a:rPr>
                  <a:t>Zsana</a:t>
                </a:r>
              </a:p>
            </p:txBody>
          </p:sp>
          <p:sp>
            <p:nvSpPr>
              <p:cNvPr id="117" name="Rectangle 54"/>
              <p:cNvSpPr>
                <a:spLocks noChangeArrowheads="1"/>
              </p:cNvSpPr>
              <p:nvPr/>
            </p:nvSpPr>
            <p:spPr bwMode="auto">
              <a:xfrm>
                <a:off x="1066" y="2185"/>
                <a:ext cx="923" cy="2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hu-HU" sz="1400" b="1" dirty="0">
                    <a:solidFill>
                      <a:schemeClr val="bg2">
                        <a:lumMod val="50000"/>
                      </a:schemeClr>
                    </a:solidFill>
                    <a:cs typeface="Arial" charset="0"/>
                  </a:rPr>
                  <a:t>Pusztaederics</a:t>
                </a:r>
                <a:endParaRPr lang="hu-HU" sz="1200" b="1" baseline="-25000" dirty="0">
                  <a:solidFill>
                    <a:schemeClr val="bg2">
                      <a:lumMod val="50000"/>
                    </a:schemeClr>
                  </a:solidFill>
                  <a:cs typeface="Arial" charset="0"/>
                </a:endParaRPr>
              </a:p>
            </p:txBody>
          </p:sp>
          <p:sp>
            <p:nvSpPr>
              <p:cNvPr id="118" name="Rectangle 55"/>
              <p:cNvSpPr>
                <a:spLocks noChangeArrowheads="1"/>
              </p:cNvSpPr>
              <p:nvPr/>
            </p:nvSpPr>
            <p:spPr bwMode="auto">
              <a:xfrm>
                <a:off x="3110" y="1730"/>
                <a:ext cx="1047" cy="2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hu-HU" sz="1400" b="1" dirty="0">
                    <a:solidFill>
                      <a:schemeClr val="bg2">
                        <a:lumMod val="50000"/>
                      </a:schemeClr>
                    </a:solidFill>
                    <a:cs typeface="Arial" charset="0"/>
                  </a:rPr>
                  <a:t>Hajdúszoboszló</a:t>
                </a:r>
              </a:p>
            </p:txBody>
          </p:sp>
          <p:sp>
            <p:nvSpPr>
              <p:cNvPr id="119" name="Oval 46"/>
              <p:cNvSpPr>
                <a:spLocks noChangeArrowheads="1"/>
              </p:cNvSpPr>
              <p:nvPr/>
            </p:nvSpPr>
            <p:spPr bwMode="auto">
              <a:xfrm>
                <a:off x="2802" y="2559"/>
                <a:ext cx="120" cy="124"/>
              </a:xfrm>
              <a:prstGeom prst="ellipse">
                <a:avLst/>
              </a:prstGeom>
              <a:solidFill>
                <a:schemeClr val="tx2">
                  <a:alpha val="36078"/>
                </a:schemeClr>
              </a:solidFill>
              <a:ln w="11176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hu-HU" sz="1400" b="1" dirty="0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67" name="Ellipszis 164"/>
            <p:cNvSpPr/>
            <p:nvPr/>
          </p:nvSpPr>
          <p:spPr>
            <a:xfrm flipV="1">
              <a:off x="7813695" y="4666908"/>
              <a:ext cx="182459" cy="162111"/>
            </a:xfrm>
            <a:prstGeom prst="ellipse">
              <a:avLst/>
            </a:prstGeom>
            <a:solidFill>
              <a:srgbClr val="00ADDC"/>
            </a:solidFill>
            <a:ln>
              <a:solidFill>
                <a:srgbClr val="00AD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68" name="Ellipszis 164"/>
            <p:cNvSpPr/>
            <p:nvPr/>
          </p:nvSpPr>
          <p:spPr>
            <a:xfrm flipV="1">
              <a:off x="9633134" y="4903000"/>
              <a:ext cx="182459" cy="162111"/>
            </a:xfrm>
            <a:prstGeom prst="ellipse">
              <a:avLst/>
            </a:prstGeom>
            <a:solidFill>
              <a:srgbClr val="00ADDC"/>
            </a:solidFill>
            <a:ln>
              <a:solidFill>
                <a:srgbClr val="00AD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69" name="Ellipszis 164"/>
            <p:cNvSpPr/>
            <p:nvPr/>
          </p:nvSpPr>
          <p:spPr>
            <a:xfrm flipV="1">
              <a:off x="10354402" y="4894648"/>
              <a:ext cx="182459" cy="162111"/>
            </a:xfrm>
            <a:prstGeom prst="ellipse">
              <a:avLst/>
            </a:prstGeom>
            <a:solidFill>
              <a:srgbClr val="00ADDC"/>
            </a:solidFill>
            <a:ln>
              <a:solidFill>
                <a:srgbClr val="00AD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70" name="Ellipszis 164"/>
            <p:cNvSpPr/>
            <p:nvPr/>
          </p:nvSpPr>
          <p:spPr>
            <a:xfrm flipV="1">
              <a:off x="10727612" y="3921639"/>
              <a:ext cx="182459" cy="162111"/>
            </a:xfrm>
            <a:prstGeom prst="ellipse">
              <a:avLst/>
            </a:prstGeom>
            <a:solidFill>
              <a:srgbClr val="00ADDC"/>
            </a:solidFill>
            <a:ln>
              <a:solidFill>
                <a:srgbClr val="00AD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71" name="Lefelé nyíl 70"/>
            <p:cNvSpPr/>
            <p:nvPr/>
          </p:nvSpPr>
          <p:spPr>
            <a:xfrm rot="4093">
              <a:off x="9479401" y="3188200"/>
              <a:ext cx="154466" cy="249686"/>
            </a:xfrm>
            <a:prstGeom prst="downArrow">
              <a:avLst>
                <a:gd name="adj1" fmla="val 23728"/>
                <a:gd name="adj2" fmla="val 50000"/>
              </a:avLst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</p:grpSp>
      <p:sp>
        <p:nvSpPr>
          <p:cNvPr id="120" name="Téglalap 119"/>
          <p:cNvSpPr/>
          <p:nvPr/>
        </p:nvSpPr>
        <p:spPr>
          <a:xfrm>
            <a:off x="6492262" y="1287636"/>
            <a:ext cx="18175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hu-HU" sz="1600" b="1" dirty="0">
                <a:solidFill>
                  <a:schemeClr val="tx2"/>
                </a:solidFill>
              </a:rPr>
              <a:t>Hydrogen activities</a:t>
            </a:r>
          </a:p>
        </p:txBody>
      </p:sp>
      <p:cxnSp>
        <p:nvCxnSpPr>
          <p:cNvPr id="121" name="Straight Connector 170"/>
          <p:cNvCxnSpPr/>
          <p:nvPr/>
        </p:nvCxnSpPr>
        <p:spPr>
          <a:xfrm flipV="1">
            <a:off x="6555361" y="1604805"/>
            <a:ext cx="4771157" cy="1380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" name="Kép 1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52433" y="4751107"/>
            <a:ext cx="1290782" cy="849278"/>
          </a:xfrm>
          <a:prstGeom prst="rect">
            <a:avLst/>
          </a:prstGeom>
        </p:spPr>
      </p:pic>
      <p:sp>
        <p:nvSpPr>
          <p:cNvPr id="123" name="Szövegdoboz 122"/>
          <p:cNvSpPr txBox="1"/>
          <p:nvPr/>
        </p:nvSpPr>
        <p:spPr>
          <a:xfrm>
            <a:off x="9072149" y="2029836"/>
            <a:ext cx="2150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" sz="3200" b="1" i="0" u="none" baseline="0" dirty="0">
                <a:solidFill>
                  <a:schemeClr val="accent1">
                    <a:lumMod val="75000"/>
                  </a:schemeClr>
                </a:solidFill>
              </a:rPr>
              <a:t>+</a:t>
            </a:r>
          </a:p>
        </p:txBody>
      </p:sp>
      <p:sp>
        <p:nvSpPr>
          <p:cNvPr id="124" name="Szöveg helye 2">
            <a:extLst>
              <a:ext uri="{FF2B5EF4-FFF2-40B4-BE49-F238E27FC236}">
                <a16:creationId xmlns:a16="http://schemas.microsoft.com/office/drawing/2014/main" id="{5FE1E421-6CD0-479A-9E3A-B19E6EAF483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7685" y="195715"/>
            <a:ext cx="4437201" cy="234146"/>
          </a:xfrm>
        </p:spPr>
        <p:txBody>
          <a:bodyPr/>
          <a:lstStyle/>
          <a:p>
            <a:r>
              <a:rPr lang="hu-HU" dirty="0">
                <a:solidFill>
                  <a:schemeClr val="tx1"/>
                </a:solidFill>
              </a:rPr>
              <a:t>Energy storage initiatives </a:t>
            </a:r>
            <a:r>
              <a:rPr lang="hu-HU" b="1" dirty="0">
                <a:solidFill>
                  <a:schemeClr val="tx1"/>
                </a:solidFill>
              </a:rPr>
              <a:t>I</a:t>
            </a:r>
            <a:r>
              <a:rPr lang="hu-HU" dirty="0">
                <a:solidFill>
                  <a:schemeClr val="tx1"/>
                </a:solidFill>
              </a:rPr>
              <a:t> Nora Liszkai - HGS</a:t>
            </a:r>
          </a:p>
        </p:txBody>
      </p:sp>
    </p:spTree>
    <p:extLst>
      <p:ext uri="{BB962C8B-B14F-4D97-AF65-F5344CB8AC3E}">
        <p14:creationId xmlns:p14="http://schemas.microsoft.com/office/powerpoint/2010/main" val="864486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83"/>
          <p:cNvGrpSpPr/>
          <p:nvPr/>
        </p:nvGrpSpPr>
        <p:grpSpPr>
          <a:xfrm>
            <a:off x="6113501" y="1697580"/>
            <a:ext cx="5947319" cy="4317056"/>
            <a:chOff x="5389342" y="1254597"/>
            <a:chExt cx="5947319" cy="4830510"/>
          </a:xfrm>
        </p:grpSpPr>
        <p:sp>
          <p:nvSpPr>
            <p:cNvPr id="8" name="Téglalap 83"/>
            <p:cNvSpPr/>
            <p:nvPr/>
          </p:nvSpPr>
          <p:spPr>
            <a:xfrm rot="16200000">
              <a:off x="4859198" y="5225379"/>
              <a:ext cx="1375017" cy="314730"/>
            </a:xfrm>
            <a:prstGeom prst="rect">
              <a:avLst/>
            </a:prstGeom>
            <a:noFill/>
            <a:ln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hu-HU" sz="1300" b="1" dirty="0">
                  <a:solidFill>
                    <a:schemeClr val="accent1"/>
                  </a:solidFill>
                </a:rPr>
                <a:t>1 Feb 2021 – 31 Jan 2023</a:t>
              </a:r>
            </a:p>
          </p:txBody>
        </p:sp>
        <p:grpSp>
          <p:nvGrpSpPr>
            <p:cNvPr id="9" name="Group 85"/>
            <p:cNvGrpSpPr/>
            <p:nvPr/>
          </p:nvGrpSpPr>
          <p:grpSpPr>
            <a:xfrm>
              <a:off x="5697705" y="1254597"/>
              <a:ext cx="5638956" cy="4830510"/>
              <a:chOff x="4603628" y="1378818"/>
              <a:chExt cx="5638956" cy="4830510"/>
            </a:xfrm>
          </p:grpSpPr>
          <p:pic>
            <p:nvPicPr>
              <p:cNvPr id="10" name="Kép 10" descr="tároló02.pn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8614721" y="5067009"/>
                <a:ext cx="349333" cy="1029342"/>
              </a:xfrm>
              <a:prstGeom prst="rect">
                <a:avLst/>
              </a:prstGeom>
              <a:noFill/>
            </p:spPr>
          </p:pic>
          <p:cxnSp>
            <p:nvCxnSpPr>
              <p:cNvPr id="11" name="Straight Connector 60"/>
              <p:cNvCxnSpPr/>
              <p:nvPr/>
            </p:nvCxnSpPr>
            <p:spPr>
              <a:xfrm>
                <a:off x="5893580" y="1920941"/>
                <a:ext cx="358895" cy="0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62"/>
              <p:cNvCxnSpPr/>
              <p:nvPr/>
            </p:nvCxnSpPr>
            <p:spPr>
              <a:xfrm>
                <a:off x="5893630" y="2650534"/>
                <a:ext cx="487947" cy="11692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6144"/>
              <p:cNvCxnSpPr/>
              <p:nvPr/>
            </p:nvCxnSpPr>
            <p:spPr>
              <a:xfrm>
                <a:off x="5935193" y="3398900"/>
                <a:ext cx="312502" cy="0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6150"/>
              <p:cNvCxnSpPr/>
              <p:nvPr/>
            </p:nvCxnSpPr>
            <p:spPr>
              <a:xfrm flipH="1">
                <a:off x="6247694" y="1914346"/>
                <a:ext cx="4781" cy="1484554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6158"/>
              <p:cNvCxnSpPr/>
              <p:nvPr/>
            </p:nvCxnSpPr>
            <p:spPr>
              <a:xfrm flipV="1">
                <a:off x="6800491" y="2657791"/>
                <a:ext cx="168723" cy="1"/>
              </a:xfrm>
              <a:prstGeom prst="line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Szövegdoboz 13"/>
              <p:cNvSpPr txBox="1"/>
              <p:nvPr/>
            </p:nvSpPr>
            <p:spPr>
              <a:xfrm>
                <a:off x="8368327" y="3277967"/>
                <a:ext cx="1770408" cy="3271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hu-HU"/>
                </a:defPPr>
                <a:lvl1pPr>
                  <a:defRPr sz="1300" b="1">
                    <a:solidFill>
                      <a:schemeClr val="tx2">
                        <a:lumMod val="50000"/>
                      </a:schemeClr>
                    </a:solidFill>
                  </a:defRPr>
                </a:lvl1pPr>
              </a:lstStyle>
              <a:p>
                <a:r>
                  <a:rPr lang="hu-HU" dirty="0"/>
                  <a:t>Electrolizer (2,5 MW)</a:t>
                </a:r>
              </a:p>
            </p:txBody>
          </p:sp>
          <p:pic>
            <p:nvPicPr>
              <p:cNvPr id="17" name="Picture 16" descr="H2o icon Royalty Free Vector Image - VectorStock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8233"/>
              <a:stretch/>
            </p:blipFill>
            <p:spPr bwMode="auto">
              <a:xfrm>
                <a:off x="8739580" y="1378818"/>
                <a:ext cx="686917" cy="6415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18" name="Straight Arrow Connector 6170"/>
              <p:cNvCxnSpPr/>
              <p:nvPr/>
            </p:nvCxnSpPr>
            <p:spPr>
              <a:xfrm>
                <a:off x="8731395" y="3545868"/>
                <a:ext cx="4862" cy="18181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64"/>
              <p:cNvCxnSpPr/>
              <p:nvPr/>
            </p:nvCxnSpPr>
            <p:spPr>
              <a:xfrm>
                <a:off x="9083090" y="2046664"/>
                <a:ext cx="0" cy="30499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66"/>
              <p:cNvCxnSpPr/>
              <p:nvPr/>
            </p:nvCxnSpPr>
            <p:spPr>
              <a:xfrm>
                <a:off x="7683879" y="2662226"/>
                <a:ext cx="47858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1" name="Picture 18" descr="Waukesha Gas Engines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88571" y="5044733"/>
                <a:ext cx="821736" cy="63742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22" name="Straight Arrow Connector 76"/>
              <p:cNvCxnSpPr/>
              <p:nvPr/>
            </p:nvCxnSpPr>
            <p:spPr>
              <a:xfrm>
                <a:off x="5176803" y="3993450"/>
                <a:ext cx="4428" cy="93429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78"/>
              <p:cNvCxnSpPr/>
              <p:nvPr/>
            </p:nvCxnSpPr>
            <p:spPr>
              <a:xfrm>
                <a:off x="5176648" y="4663337"/>
                <a:ext cx="1858568" cy="1713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85"/>
              <p:cNvCxnSpPr/>
              <p:nvPr/>
            </p:nvCxnSpPr>
            <p:spPr>
              <a:xfrm>
                <a:off x="6936756" y="4651086"/>
                <a:ext cx="1387" cy="21704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5" name="Picture 20" descr="Gas pipeline, gas station, pipeline, pipeline valve, plumbing icon -  Download on Iconfinder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92417" y="5045535"/>
                <a:ext cx="449127" cy="6427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26" name="Straight Arrow Connector 122"/>
              <p:cNvCxnSpPr/>
              <p:nvPr/>
            </p:nvCxnSpPr>
            <p:spPr>
              <a:xfrm>
                <a:off x="8982671" y="4663337"/>
                <a:ext cx="0" cy="21044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92"/>
              <p:cNvCxnSpPr/>
              <p:nvPr/>
            </p:nvCxnSpPr>
            <p:spPr>
              <a:xfrm flipH="1">
                <a:off x="7059692" y="4666749"/>
                <a:ext cx="3507" cy="13426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131"/>
              <p:cNvCxnSpPr/>
              <p:nvPr/>
            </p:nvCxnSpPr>
            <p:spPr>
              <a:xfrm flipH="1">
                <a:off x="7072078" y="4602473"/>
                <a:ext cx="46395" cy="161435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94"/>
              <p:cNvCxnSpPr/>
              <p:nvPr/>
            </p:nvCxnSpPr>
            <p:spPr>
              <a:xfrm>
                <a:off x="7096554" y="4663337"/>
                <a:ext cx="1886117" cy="0"/>
              </a:xfrm>
              <a:prstGeom prst="line">
                <a:avLst/>
              </a:prstGeom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sp>
            <p:nvSpPr>
              <p:cNvPr id="30" name="Graphic 4">
                <a:extLst>
                  <a:ext uri="{FF2B5EF4-FFF2-40B4-BE49-F238E27FC236}">
                    <a16:creationId xmlns:a16="http://schemas.microsoft.com/office/drawing/2014/main" id="{60D44851-C8CC-49F7-A94E-BBD49E19E25B}"/>
                  </a:ext>
                </a:extLst>
              </p:cNvPr>
              <p:cNvSpPr/>
              <p:nvPr/>
            </p:nvSpPr>
            <p:spPr>
              <a:xfrm>
                <a:off x="5408969" y="2999739"/>
                <a:ext cx="426596" cy="608376"/>
              </a:xfrm>
              <a:custGeom>
                <a:avLst/>
                <a:gdLst>
                  <a:gd name="connsiteX0" fmla="*/ 374987 w 419459"/>
                  <a:gd name="connsiteY0" fmla="*/ 301018 h 526706"/>
                  <a:gd name="connsiteX1" fmla="*/ 400097 w 419459"/>
                  <a:gd name="connsiteY1" fmla="*/ 212226 h 526706"/>
                  <a:gd name="connsiteX2" fmla="*/ 322876 w 419459"/>
                  <a:gd name="connsiteY2" fmla="*/ 69280 h 526706"/>
                  <a:gd name="connsiteX3" fmla="*/ 344054 w 419459"/>
                  <a:gd name="connsiteY3" fmla="*/ 16639 h 526706"/>
                  <a:gd name="connsiteX4" fmla="*/ 321364 w 419459"/>
                  <a:gd name="connsiteY4" fmla="*/ 0 h 526706"/>
                  <a:gd name="connsiteX5" fmla="*/ 287480 w 419459"/>
                  <a:gd name="connsiteY5" fmla="*/ 51582 h 526706"/>
                  <a:gd name="connsiteX6" fmla="*/ 229016 w 419459"/>
                  <a:gd name="connsiteY6" fmla="*/ 41069 h 526706"/>
                  <a:gd name="connsiteX7" fmla="*/ 60128 w 419459"/>
                  <a:gd name="connsiteY7" fmla="*/ 185905 h 526706"/>
                  <a:gd name="connsiteX8" fmla="*/ 0 w 419459"/>
                  <a:gd name="connsiteY8" fmla="*/ 185981 h 526706"/>
                  <a:gd name="connsiteX9" fmla="*/ 1513 w 419459"/>
                  <a:gd name="connsiteY9" fmla="*/ 214041 h 526706"/>
                  <a:gd name="connsiteX10" fmla="*/ 58540 w 419459"/>
                  <a:gd name="connsiteY10" fmla="*/ 225461 h 526706"/>
                  <a:gd name="connsiteX11" fmla="*/ 202393 w 419459"/>
                  <a:gd name="connsiteY11" fmla="*/ 381038 h 526706"/>
                  <a:gd name="connsiteX12" fmla="*/ 201183 w 419459"/>
                  <a:gd name="connsiteY12" fmla="*/ 491764 h 526706"/>
                  <a:gd name="connsiteX13" fmla="*/ 177662 w 419459"/>
                  <a:gd name="connsiteY13" fmla="*/ 491764 h 526706"/>
                  <a:gd name="connsiteX14" fmla="*/ 177662 w 419459"/>
                  <a:gd name="connsiteY14" fmla="*/ 526707 h 526706"/>
                  <a:gd name="connsiteX15" fmla="*/ 279387 w 419459"/>
                  <a:gd name="connsiteY15" fmla="*/ 526707 h 526706"/>
                  <a:gd name="connsiteX16" fmla="*/ 279387 w 419459"/>
                  <a:gd name="connsiteY16" fmla="*/ 491764 h 526706"/>
                  <a:gd name="connsiteX17" fmla="*/ 255941 w 419459"/>
                  <a:gd name="connsiteY17" fmla="*/ 491764 h 526706"/>
                  <a:gd name="connsiteX18" fmla="*/ 255941 w 419459"/>
                  <a:gd name="connsiteY18" fmla="*/ 380962 h 526706"/>
                  <a:gd name="connsiteX19" fmla="*/ 350634 w 419459"/>
                  <a:gd name="connsiteY19" fmla="*/ 332330 h 526706"/>
                  <a:gd name="connsiteX20" fmla="*/ 399039 w 419459"/>
                  <a:gd name="connsiteY20" fmla="*/ 362962 h 526706"/>
                  <a:gd name="connsiteX21" fmla="*/ 419459 w 419459"/>
                  <a:gd name="connsiteY21" fmla="*/ 343675 h 526706"/>
                  <a:gd name="connsiteX22" fmla="*/ 374987 w 419459"/>
                  <a:gd name="connsiteY22" fmla="*/ 301018 h 526706"/>
                  <a:gd name="connsiteX23" fmla="*/ 57859 w 419459"/>
                  <a:gd name="connsiteY23" fmla="*/ 212150 h 526706"/>
                  <a:gd name="connsiteX24" fmla="*/ 58011 w 419459"/>
                  <a:gd name="connsiteY24" fmla="*/ 215780 h 526706"/>
                  <a:gd name="connsiteX25" fmla="*/ 10437 w 419459"/>
                  <a:gd name="connsiteY25" fmla="*/ 206251 h 526706"/>
                  <a:gd name="connsiteX26" fmla="*/ 9833 w 419459"/>
                  <a:gd name="connsiteY26" fmla="*/ 195284 h 526706"/>
                  <a:gd name="connsiteX27" fmla="*/ 58691 w 419459"/>
                  <a:gd name="connsiteY27" fmla="*/ 195208 h 526706"/>
                  <a:gd name="connsiteX28" fmla="*/ 57859 w 419459"/>
                  <a:gd name="connsiteY28" fmla="*/ 212150 h 526706"/>
                  <a:gd name="connsiteX29" fmla="*/ 395408 w 419459"/>
                  <a:gd name="connsiteY29" fmla="*/ 212150 h 526706"/>
                  <a:gd name="connsiteX30" fmla="*/ 371509 w 419459"/>
                  <a:gd name="connsiteY30" fmla="*/ 297691 h 526706"/>
                  <a:gd name="connsiteX31" fmla="*/ 353886 w 419459"/>
                  <a:gd name="connsiteY31" fmla="*/ 280825 h 526706"/>
                  <a:gd name="connsiteX32" fmla="*/ 371584 w 419459"/>
                  <a:gd name="connsiteY32" fmla="*/ 212150 h 526706"/>
                  <a:gd name="connsiteX33" fmla="*/ 311910 w 419459"/>
                  <a:gd name="connsiteY33" fmla="*/ 96432 h 526706"/>
                  <a:gd name="connsiteX34" fmla="*/ 321061 w 419459"/>
                  <a:gd name="connsiteY34" fmla="*/ 73666 h 526706"/>
                  <a:gd name="connsiteX35" fmla="*/ 395408 w 419459"/>
                  <a:gd name="connsiteY35" fmla="*/ 212150 h 526706"/>
                  <a:gd name="connsiteX36" fmla="*/ 240739 w 419459"/>
                  <a:gd name="connsiteY36" fmla="*/ 192788 h 526706"/>
                  <a:gd name="connsiteX37" fmla="*/ 251782 w 419459"/>
                  <a:gd name="connsiteY37" fmla="*/ 194981 h 526706"/>
                  <a:gd name="connsiteX38" fmla="*/ 259875 w 419459"/>
                  <a:gd name="connsiteY38" fmla="*/ 193922 h 526706"/>
                  <a:gd name="connsiteX39" fmla="*/ 279993 w 419459"/>
                  <a:gd name="connsiteY39" fmla="*/ 175997 h 526706"/>
                  <a:gd name="connsiteX40" fmla="*/ 289674 w 419459"/>
                  <a:gd name="connsiteY40" fmla="*/ 151946 h 526706"/>
                  <a:gd name="connsiteX41" fmla="*/ 314557 w 419459"/>
                  <a:gd name="connsiteY41" fmla="*/ 212226 h 526706"/>
                  <a:gd name="connsiteX42" fmla="*/ 310170 w 419459"/>
                  <a:gd name="connsiteY42" fmla="*/ 239075 h 526706"/>
                  <a:gd name="connsiteX43" fmla="*/ 272278 w 419459"/>
                  <a:gd name="connsiteY43" fmla="*/ 202847 h 526706"/>
                  <a:gd name="connsiteX44" fmla="*/ 249891 w 419459"/>
                  <a:gd name="connsiteY44" fmla="*/ 223041 h 526706"/>
                  <a:gd name="connsiteX45" fmla="*/ 248227 w 419459"/>
                  <a:gd name="connsiteY45" fmla="*/ 224932 h 526706"/>
                  <a:gd name="connsiteX46" fmla="*/ 251857 w 419459"/>
                  <a:gd name="connsiteY46" fmla="*/ 212604 h 526706"/>
                  <a:gd name="connsiteX47" fmla="*/ 240739 w 419459"/>
                  <a:gd name="connsiteY47" fmla="*/ 192788 h 526706"/>
                  <a:gd name="connsiteX48" fmla="*/ 313876 w 419459"/>
                  <a:gd name="connsiteY48" fmla="*/ 242554 h 526706"/>
                  <a:gd name="connsiteX49" fmla="*/ 319246 w 419459"/>
                  <a:gd name="connsiteY49" fmla="*/ 212226 h 526706"/>
                  <a:gd name="connsiteX50" fmla="*/ 291565 w 419459"/>
                  <a:gd name="connsiteY50" fmla="*/ 147333 h 526706"/>
                  <a:gd name="connsiteX51" fmla="*/ 300035 w 419459"/>
                  <a:gd name="connsiteY51" fmla="*/ 126231 h 526706"/>
                  <a:gd name="connsiteX52" fmla="*/ 340575 w 419459"/>
                  <a:gd name="connsiteY52" fmla="*/ 212226 h 526706"/>
                  <a:gd name="connsiteX53" fmla="*/ 330440 w 419459"/>
                  <a:gd name="connsiteY53" fmla="*/ 258437 h 526706"/>
                  <a:gd name="connsiteX54" fmla="*/ 313876 w 419459"/>
                  <a:gd name="connsiteY54" fmla="*/ 242554 h 526706"/>
                  <a:gd name="connsiteX55" fmla="*/ 325977 w 419459"/>
                  <a:gd name="connsiteY55" fmla="*/ 267059 h 526706"/>
                  <a:gd name="connsiteX56" fmla="*/ 305859 w 419459"/>
                  <a:gd name="connsiteY56" fmla="*/ 292850 h 526706"/>
                  <a:gd name="connsiteX57" fmla="*/ 287178 w 419459"/>
                  <a:gd name="connsiteY57" fmla="*/ 281051 h 526706"/>
                  <a:gd name="connsiteX58" fmla="*/ 309943 w 419459"/>
                  <a:gd name="connsiteY58" fmla="*/ 251781 h 526706"/>
                  <a:gd name="connsiteX59" fmla="*/ 325977 w 419459"/>
                  <a:gd name="connsiteY59" fmla="*/ 267059 h 526706"/>
                  <a:gd name="connsiteX60" fmla="*/ 141207 w 419459"/>
                  <a:gd name="connsiteY60" fmla="*/ 232419 h 526706"/>
                  <a:gd name="connsiteX61" fmla="*/ 118744 w 419459"/>
                  <a:gd name="connsiteY61" fmla="*/ 227957 h 526706"/>
                  <a:gd name="connsiteX62" fmla="*/ 117534 w 419459"/>
                  <a:gd name="connsiteY62" fmla="*/ 212226 h 526706"/>
                  <a:gd name="connsiteX63" fmla="*/ 118971 w 419459"/>
                  <a:gd name="connsiteY63" fmla="*/ 195133 h 526706"/>
                  <a:gd name="connsiteX64" fmla="*/ 140526 w 419459"/>
                  <a:gd name="connsiteY64" fmla="*/ 195057 h 526706"/>
                  <a:gd name="connsiteX65" fmla="*/ 138862 w 419459"/>
                  <a:gd name="connsiteY65" fmla="*/ 212150 h 526706"/>
                  <a:gd name="connsiteX66" fmla="*/ 141207 w 419459"/>
                  <a:gd name="connsiteY66" fmla="*/ 232419 h 526706"/>
                  <a:gd name="connsiteX67" fmla="*/ 120786 w 419459"/>
                  <a:gd name="connsiteY67" fmla="*/ 185754 h 526706"/>
                  <a:gd name="connsiteX68" fmla="*/ 229016 w 419459"/>
                  <a:gd name="connsiteY68" fmla="*/ 100667 h 526706"/>
                  <a:gd name="connsiteX69" fmla="*/ 253445 w 419459"/>
                  <a:gd name="connsiteY69" fmla="*/ 103466 h 526706"/>
                  <a:gd name="connsiteX70" fmla="*/ 240663 w 419459"/>
                  <a:gd name="connsiteY70" fmla="*/ 122903 h 526706"/>
                  <a:gd name="connsiteX71" fmla="*/ 229016 w 419459"/>
                  <a:gd name="connsiteY71" fmla="*/ 122071 h 526706"/>
                  <a:gd name="connsiteX72" fmla="*/ 142795 w 419459"/>
                  <a:gd name="connsiteY72" fmla="*/ 185830 h 526706"/>
                  <a:gd name="connsiteX73" fmla="*/ 120786 w 419459"/>
                  <a:gd name="connsiteY73" fmla="*/ 185754 h 526706"/>
                  <a:gd name="connsiteX74" fmla="*/ 247924 w 419459"/>
                  <a:gd name="connsiteY74" fmla="*/ 128803 h 526706"/>
                  <a:gd name="connsiteX75" fmla="*/ 282186 w 419459"/>
                  <a:gd name="connsiteY75" fmla="*/ 145291 h 526706"/>
                  <a:gd name="connsiteX76" fmla="*/ 271295 w 419459"/>
                  <a:gd name="connsiteY76" fmla="*/ 172443 h 526706"/>
                  <a:gd name="connsiteX77" fmla="*/ 257378 w 419459"/>
                  <a:gd name="connsiteY77" fmla="*/ 184771 h 526706"/>
                  <a:gd name="connsiteX78" fmla="*/ 239151 w 419459"/>
                  <a:gd name="connsiteY78" fmla="*/ 181140 h 526706"/>
                  <a:gd name="connsiteX79" fmla="*/ 222134 w 419459"/>
                  <a:gd name="connsiteY79" fmla="*/ 168056 h 526706"/>
                  <a:gd name="connsiteX80" fmla="*/ 247924 w 419459"/>
                  <a:gd name="connsiteY80" fmla="*/ 128803 h 526706"/>
                  <a:gd name="connsiteX81" fmla="*/ 250647 w 419459"/>
                  <a:gd name="connsiteY81" fmla="*/ 124718 h 526706"/>
                  <a:gd name="connsiteX82" fmla="*/ 262975 w 419459"/>
                  <a:gd name="connsiteY82" fmla="*/ 105962 h 526706"/>
                  <a:gd name="connsiteX83" fmla="*/ 292245 w 419459"/>
                  <a:gd name="connsiteY83" fmla="*/ 120407 h 526706"/>
                  <a:gd name="connsiteX84" fmla="*/ 284001 w 419459"/>
                  <a:gd name="connsiteY84" fmla="*/ 140828 h 526706"/>
                  <a:gd name="connsiteX85" fmla="*/ 250647 w 419459"/>
                  <a:gd name="connsiteY85" fmla="*/ 124718 h 526706"/>
                  <a:gd name="connsiteX86" fmla="*/ 294060 w 419459"/>
                  <a:gd name="connsiteY86" fmla="*/ 115869 h 526706"/>
                  <a:gd name="connsiteX87" fmla="*/ 265623 w 419459"/>
                  <a:gd name="connsiteY87" fmla="*/ 101953 h 526706"/>
                  <a:gd name="connsiteX88" fmla="*/ 277799 w 419459"/>
                  <a:gd name="connsiteY88" fmla="*/ 83347 h 526706"/>
                  <a:gd name="connsiteX89" fmla="*/ 302229 w 419459"/>
                  <a:gd name="connsiteY89" fmla="*/ 95524 h 526706"/>
                  <a:gd name="connsiteX90" fmla="*/ 294060 w 419459"/>
                  <a:gd name="connsiteY90" fmla="*/ 115869 h 526706"/>
                  <a:gd name="connsiteX91" fmla="*/ 256093 w 419459"/>
                  <a:gd name="connsiteY91" fmla="*/ 99306 h 526706"/>
                  <a:gd name="connsiteX92" fmla="*/ 229016 w 419459"/>
                  <a:gd name="connsiteY92" fmla="*/ 95978 h 526706"/>
                  <a:gd name="connsiteX93" fmla="*/ 115945 w 419459"/>
                  <a:gd name="connsiteY93" fmla="*/ 185754 h 526706"/>
                  <a:gd name="connsiteX94" fmla="*/ 93709 w 419459"/>
                  <a:gd name="connsiteY94" fmla="*/ 185830 h 526706"/>
                  <a:gd name="connsiteX95" fmla="*/ 229016 w 419459"/>
                  <a:gd name="connsiteY95" fmla="*/ 74271 h 526706"/>
                  <a:gd name="connsiteX96" fmla="*/ 268723 w 419459"/>
                  <a:gd name="connsiteY96" fmla="*/ 80171 h 526706"/>
                  <a:gd name="connsiteX97" fmla="*/ 256093 w 419459"/>
                  <a:gd name="connsiteY97" fmla="*/ 99306 h 526706"/>
                  <a:gd name="connsiteX98" fmla="*/ 114206 w 419459"/>
                  <a:gd name="connsiteY98" fmla="*/ 195133 h 526706"/>
                  <a:gd name="connsiteX99" fmla="*/ 112844 w 419459"/>
                  <a:gd name="connsiteY99" fmla="*/ 212226 h 526706"/>
                  <a:gd name="connsiteX100" fmla="*/ 113903 w 419459"/>
                  <a:gd name="connsiteY100" fmla="*/ 226974 h 526706"/>
                  <a:gd name="connsiteX101" fmla="*/ 91743 w 419459"/>
                  <a:gd name="connsiteY101" fmla="*/ 222512 h 526706"/>
                  <a:gd name="connsiteX102" fmla="*/ 91214 w 419459"/>
                  <a:gd name="connsiteY102" fmla="*/ 212226 h 526706"/>
                  <a:gd name="connsiteX103" fmla="*/ 92348 w 419459"/>
                  <a:gd name="connsiteY103" fmla="*/ 195208 h 526706"/>
                  <a:gd name="connsiteX104" fmla="*/ 114206 w 419459"/>
                  <a:gd name="connsiteY104" fmla="*/ 195133 h 526706"/>
                  <a:gd name="connsiteX105" fmla="*/ 115491 w 419459"/>
                  <a:gd name="connsiteY105" fmla="*/ 236806 h 526706"/>
                  <a:gd name="connsiteX106" fmla="*/ 202999 w 419459"/>
                  <a:gd name="connsiteY106" fmla="*/ 325372 h 526706"/>
                  <a:gd name="connsiteX107" fmla="*/ 202772 w 419459"/>
                  <a:gd name="connsiteY107" fmla="*/ 347533 h 526706"/>
                  <a:gd name="connsiteX108" fmla="*/ 92802 w 419459"/>
                  <a:gd name="connsiteY108" fmla="*/ 232268 h 526706"/>
                  <a:gd name="connsiteX109" fmla="*/ 115491 w 419459"/>
                  <a:gd name="connsiteY109" fmla="*/ 236806 h 526706"/>
                  <a:gd name="connsiteX110" fmla="*/ 120559 w 419459"/>
                  <a:gd name="connsiteY110" fmla="*/ 237790 h 526706"/>
                  <a:gd name="connsiteX111" fmla="*/ 144156 w 419459"/>
                  <a:gd name="connsiteY111" fmla="*/ 242479 h 526706"/>
                  <a:gd name="connsiteX112" fmla="*/ 203226 w 419459"/>
                  <a:gd name="connsiteY112" fmla="*/ 298371 h 526706"/>
                  <a:gd name="connsiteX113" fmla="*/ 202999 w 419459"/>
                  <a:gd name="connsiteY113" fmla="*/ 320456 h 526706"/>
                  <a:gd name="connsiteX114" fmla="*/ 120559 w 419459"/>
                  <a:gd name="connsiteY114" fmla="*/ 237790 h 526706"/>
                  <a:gd name="connsiteX115" fmla="*/ 143476 w 419459"/>
                  <a:gd name="connsiteY115" fmla="*/ 212150 h 526706"/>
                  <a:gd name="connsiteX116" fmla="*/ 145215 w 419459"/>
                  <a:gd name="connsiteY116" fmla="*/ 195057 h 526706"/>
                  <a:gd name="connsiteX117" fmla="*/ 195133 w 419459"/>
                  <a:gd name="connsiteY117" fmla="*/ 194981 h 526706"/>
                  <a:gd name="connsiteX118" fmla="*/ 196797 w 419459"/>
                  <a:gd name="connsiteY118" fmla="*/ 216385 h 526706"/>
                  <a:gd name="connsiteX119" fmla="*/ 189838 w 419459"/>
                  <a:gd name="connsiteY119" fmla="*/ 233630 h 526706"/>
                  <a:gd name="connsiteX120" fmla="*/ 171838 w 419459"/>
                  <a:gd name="connsiteY120" fmla="*/ 238470 h 526706"/>
                  <a:gd name="connsiteX121" fmla="*/ 146350 w 419459"/>
                  <a:gd name="connsiteY121" fmla="*/ 233403 h 526706"/>
                  <a:gd name="connsiteX122" fmla="*/ 143476 w 419459"/>
                  <a:gd name="connsiteY122" fmla="*/ 212150 h 526706"/>
                  <a:gd name="connsiteX123" fmla="*/ 147787 w 419459"/>
                  <a:gd name="connsiteY123" fmla="*/ 185678 h 526706"/>
                  <a:gd name="connsiteX124" fmla="*/ 229016 w 419459"/>
                  <a:gd name="connsiteY124" fmla="*/ 126609 h 526706"/>
                  <a:gd name="connsiteX125" fmla="*/ 237865 w 419459"/>
                  <a:gd name="connsiteY125" fmla="*/ 127063 h 526706"/>
                  <a:gd name="connsiteX126" fmla="*/ 209503 w 419459"/>
                  <a:gd name="connsiteY126" fmla="*/ 170249 h 526706"/>
                  <a:gd name="connsiteX127" fmla="*/ 233479 w 419459"/>
                  <a:gd name="connsiteY127" fmla="*/ 188628 h 526706"/>
                  <a:gd name="connsiteX128" fmla="*/ 236655 w 419459"/>
                  <a:gd name="connsiteY128" fmla="*/ 190746 h 526706"/>
                  <a:gd name="connsiteX129" fmla="*/ 228562 w 419459"/>
                  <a:gd name="connsiteY129" fmla="*/ 189233 h 526706"/>
                  <a:gd name="connsiteX130" fmla="*/ 205645 w 419459"/>
                  <a:gd name="connsiteY130" fmla="*/ 209276 h 526706"/>
                  <a:gd name="connsiteX131" fmla="*/ 203830 w 419459"/>
                  <a:gd name="connsiteY131" fmla="*/ 185603 h 526706"/>
                  <a:gd name="connsiteX132" fmla="*/ 147787 w 419459"/>
                  <a:gd name="connsiteY132" fmla="*/ 185678 h 526706"/>
                  <a:gd name="connsiteX133" fmla="*/ 228562 w 419459"/>
                  <a:gd name="connsiteY133" fmla="*/ 198612 h 526706"/>
                  <a:gd name="connsiteX134" fmla="*/ 242479 w 419459"/>
                  <a:gd name="connsiteY134" fmla="*/ 212528 h 526706"/>
                  <a:gd name="connsiteX135" fmla="*/ 228562 w 419459"/>
                  <a:gd name="connsiteY135" fmla="*/ 226445 h 526706"/>
                  <a:gd name="connsiteX136" fmla="*/ 214646 w 419459"/>
                  <a:gd name="connsiteY136" fmla="*/ 212528 h 526706"/>
                  <a:gd name="connsiteX137" fmla="*/ 228562 w 419459"/>
                  <a:gd name="connsiteY137" fmla="*/ 198612 h 526706"/>
                  <a:gd name="connsiteX138" fmla="*/ 256093 w 419459"/>
                  <a:gd name="connsiteY138" fmla="*/ 229924 h 526706"/>
                  <a:gd name="connsiteX139" fmla="*/ 272051 w 419459"/>
                  <a:gd name="connsiteY139" fmla="*/ 215553 h 526706"/>
                  <a:gd name="connsiteX140" fmla="*/ 306313 w 419459"/>
                  <a:gd name="connsiteY140" fmla="*/ 248378 h 526706"/>
                  <a:gd name="connsiteX141" fmla="*/ 282942 w 419459"/>
                  <a:gd name="connsiteY141" fmla="*/ 278404 h 526706"/>
                  <a:gd name="connsiteX142" fmla="*/ 258891 w 419459"/>
                  <a:gd name="connsiteY142" fmla="*/ 263202 h 526706"/>
                  <a:gd name="connsiteX143" fmla="*/ 249210 w 419459"/>
                  <a:gd name="connsiteY143" fmla="*/ 247319 h 526706"/>
                  <a:gd name="connsiteX144" fmla="*/ 256093 w 419459"/>
                  <a:gd name="connsiteY144" fmla="*/ 229924 h 526706"/>
                  <a:gd name="connsiteX145" fmla="*/ 298523 w 419459"/>
                  <a:gd name="connsiteY145" fmla="*/ 299279 h 526706"/>
                  <a:gd name="connsiteX146" fmla="*/ 256017 w 419459"/>
                  <a:gd name="connsiteY146" fmla="*/ 320380 h 526706"/>
                  <a:gd name="connsiteX147" fmla="*/ 256017 w 419459"/>
                  <a:gd name="connsiteY147" fmla="*/ 298220 h 526706"/>
                  <a:gd name="connsiteX148" fmla="*/ 279236 w 419459"/>
                  <a:gd name="connsiteY148" fmla="*/ 287026 h 526706"/>
                  <a:gd name="connsiteX149" fmla="*/ 298523 w 419459"/>
                  <a:gd name="connsiteY149" fmla="*/ 299279 h 526706"/>
                  <a:gd name="connsiteX150" fmla="*/ 302758 w 419459"/>
                  <a:gd name="connsiteY150" fmla="*/ 301926 h 526706"/>
                  <a:gd name="connsiteX151" fmla="*/ 321742 w 419459"/>
                  <a:gd name="connsiteY151" fmla="*/ 313952 h 526706"/>
                  <a:gd name="connsiteX152" fmla="*/ 256017 w 419459"/>
                  <a:gd name="connsiteY152" fmla="*/ 347381 h 526706"/>
                  <a:gd name="connsiteX153" fmla="*/ 256017 w 419459"/>
                  <a:gd name="connsiteY153" fmla="*/ 325145 h 526706"/>
                  <a:gd name="connsiteX154" fmla="*/ 302758 w 419459"/>
                  <a:gd name="connsiteY154" fmla="*/ 301926 h 526706"/>
                  <a:gd name="connsiteX155" fmla="*/ 309943 w 419459"/>
                  <a:gd name="connsiteY155" fmla="*/ 295422 h 526706"/>
                  <a:gd name="connsiteX156" fmla="*/ 329457 w 419459"/>
                  <a:gd name="connsiteY156" fmla="*/ 270387 h 526706"/>
                  <a:gd name="connsiteX157" fmla="*/ 345491 w 419459"/>
                  <a:gd name="connsiteY157" fmla="*/ 285665 h 526706"/>
                  <a:gd name="connsiteX158" fmla="*/ 328624 w 419459"/>
                  <a:gd name="connsiteY158" fmla="*/ 307220 h 526706"/>
                  <a:gd name="connsiteX159" fmla="*/ 309943 w 419459"/>
                  <a:gd name="connsiteY159" fmla="*/ 295422 h 526706"/>
                  <a:gd name="connsiteX160" fmla="*/ 333995 w 419459"/>
                  <a:gd name="connsiteY160" fmla="*/ 261765 h 526706"/>
                  <a:gd name="connsiteX161" fmla="*/ 345264 w 419459"/>
                  <a:gd name="connsiteY161" fmla="*/ 212150 h 526706"/>
                  <a:gd name="connsiteX162" fmla="*/ 301775 w 419459"/>
                  <a:gd name="connsiteY162" fmla="*/ 121693 h 526706"/>
                  <a:gd name="connsiteX163" fmla="*/ 310094 w 419459"/>
                  <a:gd name="connsiteY163" fmla="*/ 100894 h 526706"/>
                  <a:gd name="connsiteX164" fmla="*/ 366895 w 419459"/>
                  <a:gd name="connsiteY164" fmla="*/ 212150 h 526706"/>
                  <a:gd name="connsiteX165" fmla="*/ 350407 w 419459"/>
                  <a:gd name="connsiteY165" fmla="*/ 277497 h 526706"/>
                  <a:gd name="connsiteX166" fmla="*/ 333995 w 419459"/>
                  <a:gd name="connsiteY166" fmla="*/ 261765 h 526706"/>
                  <a:gd name="connsiteX167" fmla="*/ 323784 w 419459"/>
                  <a:gd name="connsiteY167" fmla="*/ 13387 h 526706"/>
                  <a:gd name="connsiteX168" fmla="*/ 332633 w 419459"/>
                  <a:gd name="connsiteY168" fmla="*/ 19891 h 526706"/>
                  <a:gd name="connsiteX169" fmla="*/ 314784 w 419459"/>
                  <a:gd name="connsiteY169" fmla="*/ 64364 h 526706"/>
                  <a:gd name="connsiteX170" fmla="*/ 296481 w 419459"/>
                  <a:gd name="connsiteY170" fmla="*/ 54985 h 526706"/>
                  <a:gd name="connsiteX171" fmla="*/ 323784 w 419459"/>
                  <a:gd name="connsiteY171" fmla="*/ 13387 h 526706"/>
                  <a:gd name="connsiteX172" fmla="*/ 293834 w 419459"/>
                  <a:gd name="connsiteY172" fmla="*/ 58918 h 526706"/>
                  <a:gd name="connsiteX173" fmla="*/ 312968 w 419459"/>
                  <a:gd name="connsiteY173" fmla="*/ 68750 h 526706"/>
                  <a:gd name="connsiteX174" fmla="*/ 303968 w 419459"/>
                  <a:gd name="connsiteY174" fmla="*/ 91138 h 526706"/>
                  <a:gd name="connsiteX175" fmla="*/ 280446 w 419459"/>
                  <a:gd name="connsiteY175" fmla="*/ 79339 h 526706"/>
                  <a:gd name="connsiteX176" fmla="*/ 293834 w 419459"/>
                  <a:gd name="connsiteY176" fmla="*/ 58918 h 526706"/>
                  <a:gd name="connsiteX177" fmla="*/ 229016 w 419459"/>
                  <a:gd name="connsiteY177" fmla="*/ 45758 h 526706"/>
                  <a:gd name="connsiteX178" fmla="*/ 284833 w 419459"/>
                  <a:gd name="connsiteY178" fmla="*/ 55590 h 526706"/>
                  <a:gd name="connsiteX179" fmla="*/ 271370 w 419459"/>
                  <a:gd name="connsiteY179" fmla="*/ 76011 h 526706"/>
                  <a:gd name="connsiteX180" fmla="*/ 228941 w 419459"/>
                  <a:gd name="connsiteY180" fmla="*/ 69582 h 526706"/>
                  <a:gd name="connsiteX181" fmla="*/ 88944 w 419459"/>
                  <a:gd name="connsiteY181" fmla="*/ 185830 h 526706"/>
                  <a:gd name="connsiteX182" fmla="*/ 64817 w 419459"/>
                  <a:gd name="connsiteY182" fmla="*/ 185905 h 526706"/>
                  <a:gd name="connsiteX183" fmla="*/ 229016 w 419459"/>
                  <a:gd name="connsiteY183" fmla="*/ 45758 h 526706"/>
                  <a:gd name="connsiteX184" fmla="*/ 62548 w 419459"/>
                  <a:gd name="connsiteY184" fmla="*/ 212150 h 526706"/>
                  <a:gd name="connsiteX185" fmla="*/ 63380 w 419459"/>
                  <a:gd name="connsiteY185" fmla="*/ 195208 h 526706"/>
                  <a:gd name="connsiteX186" fmla="*/ 87507 w 419459"/>
                  <a:gd name="connsiteY186" fmla="*/ 195133 h 526706"/>
                  <a:gd name="connsiteX187" fmla="*/ 86373 w 419459"/>
                  <a:gd name="connsiteY187" fmla="*/ 212150 h 526706"/>
                  <a:gd name="connsiteX188" fmla="*/ 86827 w 419459"/>
                  <a:gd name="connsiteY188" fmla="*/ 221528 h 526706"/>
                  <a:gd name="connsiteX189" fmla="*/ 62700 w 419459"/>
                  <a:gd name="connsiteY189" fmla="*/ 216688 h 526706"/>
                  <a:gd name="connsiteX190" fmla="*/ 62548 w 419459"/>
                  <a:gd name="connsiteY190" fmla="*/ 212150 h 526706"/>
                  <a:gd name="connsiteX191" fmla="*/ 63305 w 419459"/>
                  <a:gd name="connsiteY191" fmla="*/ 226369 h 526706"/>
                  <a:gd name="connsiteX192" fmla="*/ 87886 w 419459"/>
                  <a:gd name="connsiteY192" fmla="*/ 231285 h 526706"/>
                  <a:gd name="connsiteX193" fmla="*/ 202696 w 419459"/>
                  <a:gd name="connsiteY193" fmla="*/ 352297 h 526706"/>
                  <a:gd name="connsiteX194" fmla="*/ 202469 w 419459"/>
                  <a:gd name="connsiteY194" fmla="*/ 376273 h 526706"/>
                  <a:gd name="connsiteX195" fmla="*/ 63305 w 419459"/>
                  <a:gd name="connsiteY195" fmla="*/ 226369 h 526706"/>
                  <a:gd name="connsiteX196" fmla="*/ 270085 w 419459"/>
                  <a:gd name="connsiteY196" fmla="*/ 501143 h 526706"/>
                  <a:gd name="connsiteX197" fmla="*/ 270085 w 419459"/>
                  <a:gd name="connsiteY197" fmla="*/ 517328 h 526706"/>
                  <a:gd name="connsiteX198" fmla="*/ 187116 w 419459"/>
                  <a:gd name="connsiteY198" fmla="*/ 517328 h 526706"/>
                  <a:gd name="connsiteX199" fmla="*/ 187116 w 419459"/>
                  <a:gd name="connsiteY199" fmla="*/ 501143 h 526706"/>
                  <a:gd name="connsiteX200" fmla="*/ 201108 w 419459"/>
                  <a:gd name="connsiteY200" fmla="*/ 501143 h 526706"/>
                  <a:gd name="connsiteX201" fmla="*/ 201108 w 419459"/>
                  <a:gd name="connsiteY201" fmla="*/ 501218 h 526706"/>
                  <a:gd name="connsiteX202" fmla="*/ 256017 w 419459"/>
                  <a:gd name="connsiteY202" fmla="*/ 501218 h 526706"/>
                  <a:gd name="connsiteX203" fmla="*/ 256017 w 419459"/>
                  <a:gd name="connsiteY203" fmla="*/ 501143 h 526706"/>
                  <a:gd name="connsiteX204" fmla="*/ 270085 w 419459"/>
                  <a:gd name="connsiteY204" fmla="*/ 501143 h 526706"/>
                  <a:gd name="connsiteX205" fmla="*/ 229016 w 419459"/>
                  <a:gd name="connsiteY205" fmla="*/ 302380 h 526706"/>
                  <a:gd name="connsiteX206" fmla="*/ 246639 w 419459"/>
                  <a:gd name="connsiteY206" fmla="*/ 300413 h 526706"/>
                  <a:gd name="connsiteX207" fmla="*/ 246639 w 419459"/>
                  <a:gd name="connsiteY207" fmla="*/ 322271 h 526706"/>
                  <a:gd name="connsiteX208" fmla="*/ 229016 w 419459"/>
                  <a:gd name="connsiteY208" fmla="*/ 323708 h 526706"/>
                  <a:gd name="connsiteX209" fmla="*/ 212377 w 419459"/>
                  <a:gd name="connsiteY209" fmla="*/ 322423 h 526706"/>
                  <a:gd name="connsiteX210" fmla="*/ 212604 w 419459"/>
                  <a:gd name="connsiteY210" fmla="*/ 300792 h 526706"/>
                  <a:gd name="connsiteX211" fmla="*/ 229016 w 419459"/>
                  <a:gd name="connsiteY211" fmla="*/ 302380 h 526706"/>
                  <a:gd name="connsiteX212" fmla="*/ 212680 w 419459"/>
                  <a:gd name="connsiteY212" fmla="*/ 295951 h 526706"/>
                  <a:gd name="connsiteX213" fmla="*/ 213058 w 419459"/>
                  <a:gd name="connsiteY213" fmla="*/ 258437 h 526706"/>
                  <a:gd name="connsiteX214" fmla="*/ 246563 w 419459"/>
                  <a:gd name="connsiteY214" fmla="*/ 285589 h 526706"/>
                  <a:gd name="connsiteX215" fmla="*/ 246563 w 419459"/>
                  <a:gd name="connsiteY215" fmla="*/ 295649 h 526706"/>
                  <a:gd name="connsiteX216" fmla="*/ 228941 w 419459"/>
                  <a:gd name="connsiteY216" fmla="*/ 297691 h 526706"/>
                  <a:gd name="connsiteX217" fmla="*/ 212680 w 419459"/>
                  <a:gd name="connsiteY217" fmla="*/ 295951 h 526706"/>
                  <a:gd name="connsiteX218" fmla="*/ 229016 w 419459"/>
                  <a:gd name="connsiteY218" fmla="*/ 328397 h 526706"/>
                  <a:gd name="connsiteX219" fmla="*/ 246639 w 419459"/>
                  <a:gd name="connsiteY219" fmla="*/ 326960 h 526706"/>
                  <a:gd name="connsiteX220" fmla="*/ 246639 w 419459"/>
                  <a:gd name="connsiteY220" fmla="*/ 348743 h 526706"/>
                  <a:gd name="connsiteX221" fmla="*/ 229016 w 419459"/>
                  <a:gd name="connsiteY221" fmla="*/ 350029 h 526706"/>
                  <a:gd name="connsiteX222" fmla="*/ 212075 w 419459"/>
                  <a:gd name="connsiteY222" fmla="*/ 348894 h 526706"/>
                  <a:gd name="connsiteX223" fmla="*/ 212301 w 419459"/>
                  <a:gd name="connsiteY223" fmla="*/ 327112 h 526706"/>
                  <a:gd name="connsiteX224" fmla="*/ 229016 w 419459"/>
                  <a:gd name="connsiteY224" fmla="*/ 328397 h 526706"/>
                  <a:gd name="connsiteX225" fmla="*/ 229016 w 419459"/>
                  <a:gd name="connsiteY225" fmla="*/ 354718 h 526706"/>
                  <a:gd name="connsiteX226" fmla="*/ 246639 w 419459"/>
                  <a:gd name="connsiteY226" fmla="*/ 353508 h 526706"/>
                  <a:gd name="connsiteX227" fmla="*/ 246639 w 419459"/>
                  <a:gd name="connsiteY227" fmla="*/ 377634 h 526706"/>
                  <a:gd name="connsiteX228" fmla="*/ 229016 w 419459"/>
                  <a:gd name="connsiteY228" fmla="*/ 378618 h 526706"/>
                  <a:gd name="connsiteX229" fmla="*/ 211772 w 419459"/>
                  <a:gd name="connsiteY229" fmla="*/ 377710 h 526706"/>
                  <a:gd name="connsiteX230" fmla="*/ 211999 w 419459"/>
                  <a:gd name="connsiteY230" fmla="*/ 353659 h 526706"/>
                  <a:gd name="connsiteX231" fmla="*/ 229016 w 419459"/>
                  <a:gd name="connsiteY231" fmla="*/ 354718 h 526706"/>
                  <a:gd name="connsiteX232" fmla="*/ 229016 w 419459"/>
                  <a:gd name="connsiteY232" fmla="*/ 383307 h 526706"/>
                  <a:gd name="connsiteX233" fmla="*/ 246639 w 419459"/>
                  <a:gd name="connsiteY233" fmla="*/ 382399 h 526706"/>
                  <a:gd name="connsiteX234" fmla="*/ 246639 w 419459"/>
                  <a:gd name="connsiteY234" fmla="*/ 491764 h 526706"/>
                  <a:gd name="connsiteX235" fmla="*/ 210562 w 419459"/>
                  <a:gd name="connsiteY235" fmla="*/ 491764 h 526706"/>
                  <a:gd name="connsiteX236" fmla="*/ 211772 w 419459"/>
                  <a:gd name="connsiteY236" fmla="*/ 382399 h 526706"/>
                  <a:gd name="connsiteX237" fmla="*/ 229016 w 419459"/>
                  <a:gd name="connsiteY237" fmla="*/ 383307 h 526706"/>
                  <a:gd name="connsiteX238" fmla="*/ 203906 w 419459"/>
                  <a:gd name="connsiteY238" fmla="*/ 238924 h 526706"/>
                  <a:gd name="connsiteX239" fmla="*/ 203301 w 419459"/>
                  <a:gd name="connsiteY239" fmla="*/ 293682 h 526706"/>
                  <a:gd name="connsiteX240" fmla="*/ 149526 w 419459"/>
                  <a:gd name="connsiteY240" fmla="*/ 243613 h 526706"/>
                  <a:gd name="connsiteX241" fmla="*/ 169947 w 419459"/>
                  <a:gd name="connsiteY241" fmla="*/ 247697 h 526706"/>
                  <a:gd name="connsiteX242" fmla="*/ 175998 w 419459"/>
                  <a:gd name="connsiteY242" fmla="*/ 248302 h 526706"/>
                  <a:gd name="connsiteX243" fmla="*/ 195965 w 419459"/>
                  <a:gd name="connsiteY243" fmla="*/ 240663 h 526706"/>
                  <a:gd name="connsiteX244" fmla="*/ 206024 w 419459"/>
                  <a:gd name="connsiteY244" fmla="*/ 217974 h 526706"/>
                  <a:gd name="connsiteX245" fmla="*/ 228562 w 419459"/>
                  <a:gd name="connsiteY245" fmla="*/ 235747 h 526706"/>
                  <a:gd name="connsiteX246" fmla="*/ 244672 w 419459"/>
                  <a:gd name="connsiteY246" fmla="*/ 229167 h 526706"/>
                  <a:gd name="connsiteX247" fmla="*/ 239983 w 419459"/>
                  <a:gd name="connsiteY247" fmla="*/ 248000 h 526706"/>
                  <a:gd name="connsiteX248" fmla="*/ 253975 w 419459"/>
                  <a:gd name="connsiteY248" fmla="*/ 271068 h 526706"/>
                  <a:gd name="connsiteX249" fmla="*/ 274850 w 419459"/>
                  <a:gd name="connsiteY249" fmla="*/ 284228 h 526706"/>
                  <a:gd name="connsiteX250" fmla="*/ 256017 w 419459"/>
                  <a:gd name="connsiteY250" fmla="*/ 293077 h 526706"/>
                  <a:gd name="connsiteX251" fmla="*/ 256017 w 419459"/>
                  <a:gd name="connsiteY251" fmla="*/ 281051 h 526706"/>
                  <a:gd name="connsiteX252" fmla="*/ 203906 w 419459"/>
                  <a:gd name="connsiteY252" fmla="*/ 238924 h 526706"/>
                  <a:gd name="connsiteX253" fmla="*/ 255941 w 419459"/>
                  <a:gd name="connsiteY253" fmla="*/ 376197 h 526706"/>
                  <a:gd name="connsiteX254" fmla="*/ 255941 w 419459"/>
                  <a:gd name="connsiteY254" fmla="*/ 352146 h 526706"/>
                  <a:gd name="connsiteX255" fmla="*/ 325750 w 419459"/>
                  <a:gd name="connsiteY255" fmla="*/ 316523 h 526706"/>
                  <a:gd name="connsiteX256" fmla="*/ 346625 w 419459"/>
                  <a:gd name="connsiteY256" fmla="*/ 329759 h 526706"/>
                  <a:gd name="connsiteX257" fmla="*/ 255941 w 419459"/>
                  <a:gd name="connsiteY257" fmla="*/ 376197 h 526706"/>
                  <a:gd name="connsiteX258" fmla="*/ 332633 w 419459"/>
                  <a:gd name="connsiteY258" fmla="*/ 309792 h 526706"/>
                  <a:gd name="connsiteX259" fmla="*/ 348894 w 419459"/>
                  <a:gd name="connsiteY259" fmla="*/ 288993 h 526706"/>
                  <a:gd name="connsiteX260" fmla="*/ 366441 w 419459"/>
                  <a:gd name="connsiteY260" fmla="*/ 305783 h 526706"/>
                  <a:gd name="connsiteX261" fmla="*/ 353054 w 419459"/>
                  <a:gd name="connsiteY261" fmla="*/ 322725 h 526706"/>
                  <a:gd name="connsiteX262" fmla="*/ 332633 w 419459"/>
                  <a:gd name="connsiteY262" fmla="*/ 309792 h 526706"/>
                  <a:gd name="connsiteX263" fmla="*/ 397980 w 419459"/>
                  <a:gd name="connsiteY263" fmla="*/ 351087 h 526706"/>
                  <a:gd name="connsiteX264" fmla="*/ 357138 w 419459"/>
                  <a:gd name="connsiteY264" fmla="*/ 325221 h 526706"/>
                  <a:gd name="connsiteX265" fmla="*/ 369920 w 419459"/>
                  <a:gd name="connsiteY265" fmla="*/ 309035 h 526706"/>
                  <a:gd name="connsiteX266" fmla="*/ 405997 w 419459"/>
                  <a:gd name="connsiteY266" fmla="*/ 343524 h 526706"/>
                  <a:gd name="connsiteX267" fmla="*/ 397980 w 419459"/>
                  <a:gd name="connsiteY267" fmla="*/ 351087 h 526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</a:cxnLst>
                <a:rect l="l" t="t" r="r" b="b"/>
                <a:pathLst>
                  <a:path w="419459" h="526706">
                    <a:moveTo>
                      <a:pt x="374987" y="301018"/>
                    </a:moveTo>
                    <a:cubicBezTo>
                      <a:pt x="390795" y="275076"/>
                      <a:pt x="400097" y="244748"/>
                      <a:pt x="400097" y="212226"/>
                    </a:cubicBezTo>
                    <a:cubicBezTo>
                      <a:pt x="400097" y="152551"/>
                      <a:pt x="369315" y="99911"/>
                      <a:pt x="322876" y="69280"/>
                    </a:cubicBezTo>
                    <a:lnTo>
                      <a:pt x="344054" y="16639"/>
                    </a:lnTo>
                    <a:lnTo>
                      <a:pt x="321364" y="0"/>
                    </a:lnTo>
                    <a:lnTo>
                      <a:pt x="287480" y="51582"/>
                    </a:lnTo>
                    <a:cubicBezTo>
                      <a:pt x="269177" y="44926"/>
                      <a:pt x="249588" y="41069"/>
                      <a:pt x="229016" y="41069"/>
                    </a:cubicBezTo>
                    <a:cubicBezTo>
                      <a:pt x="143627" y="41069"/>
                      <a:pt x="72834" y="103995"/>
                      <a:pt x="60128" y="185905"/>
                    </a:cubicBezTo>
                    <a:lnTo>
                      <a:pt x="0" y="185981"/>
                    </a:lnTo>
                    <a:lnTo>
                      <a:pt x="1513" y="214041"/>
                    </a:lnTo>
                    <a:lnTo>
                      <a:pt x="58540" y="225461"/>
                    </a:lnTo>
                    <a:cubicBezTo>
                      <a:pt x="64666" y="304724"/>
                      <a:pt x="124945" y="368861"/>
                      <a:pt x="202393" y="381038"/>
                    </a:cubicBezTo>
                    <a:lnTo>
                      <a:pt x="201183" y="491764"/>
                    </a:lnTo>
                    <a:lnTo>
                      <a:pt x="177662" y="491764"/>
                    </a:lnTo>
                    <a:lnTo>
                      <a:pt x="177662" y="526707"/>
                    </a:lnTo>
                    <a:lnTo>
                      <a:pt x="279387" y="526707"/>
                    </a:lnTo>
                    <a:lnTo>
                      <a:pt x="279387" y="491764"/>
                    </a:lnTo>
                    <a:lnTo>
                      <a:pt x="255941" y="491764"/>
                    </a:lnTo>
                    <a:lnTo>
                      <a:pt x="255941" y="380962"/>
                    </a:lnTo>
                    <a:cubicBezTo>
                      <a:pt x="292699" y="375063"/>
                      <a:pt x="325599" y="357667"/>
                      <a:pt x="350634" y="332330"/>
                    </a:cubicBezTo>
                    <a:lnTo>
                      <a:pt x="399039" y="362962"/>
                    </a:lnTo>
                    <a:lnTo>
                      <a:pt x="419459" y="343675"/>
                    </a:lnTo>
                    <a:lnTo>
                      <a:pt x="374987" y="301018"/>
                    </a:lnTo>
                    <a:close/>
                    <a:moveTo>
                      <a:pt x="57859" y="212150"/>
                    </a:moveTo>
                    <a:cubicBezTo>
                      <a:pt x="57859" y="213360"/>
                      <a:pt x="58011" y="214570"/>
                      <a:pt x="58011" y="215780"/>
                    </a:cubicBezTo>
                    <a:lnTo>
                      <a:pt x="10437" y="206251"/>
                    </a:lnTo>
                    <a:lnTo>
                      <a:pt x="9833" y="195284"/>
                    </a:lnTo>
                    <a:lnTo>
                      <a:pt x="58691" y="195208"/>
                    </a:lnTo>
                    <a:cubicBezTo>
                      <a:pt x="58162" y="200805"/>
                      <a:pt x="57859" y="206477"/>
                      <a:pt x="57859" y="212150"/>
                    </a:cubicBezTo>
                    <a:close/>
                    <a:moveTo>
                      <a:pt x="395408" y="212150"/>
                    </a:moveTo>
                    <a:cubicBezTo>
                      <a:pt x="395408" y="243462"/>
                      <a:pt x="386559" y="272656"/>
                      <a:pt x="371509" y="297691"/>
                    </a:cubicBezTo>
                    <a:lnTo>
                      <a:pt x="353886" y="280825"/>
                    </a:lnTo>
                    <a:cubicBezTo>
                      <a:pt x="365155" y="260479"/>
                      <a:pt x="371584" y="237033"/>
                      <a:pt x="371584" y="212150"/>
                    </a:cubicBezTo>
                    <a:cubicBezTo>
                      <a:pt x="371584" y="164501"/>
                      <a:pt x="347986" y="122298"/>
                      <a:pt x="311910" y="96432"/>
                    </a:cubicBezTo>
                    <a:lnTo>
                      <a:pt x="321061" y="73666"/>
                    </a:lnTo>
                    <a:cubicBezTo>
                      <a:pt x="365836" y="103541"/>
                      <a:pt x="395408" y="154442"/>
                      <a:pt x="395408" y="212150"/>
                    </a:cubicBezTo>
                    <a:close/>
                    <a:moveTo>
                      <a:pt x="240739" y="192788"/>
                    </a:moveTo>
                    <a:cubicBezTo>
                      <a:pt x="244294" y="194225"/>
                      <a:pt x="248000" y="194981"/>
                      <a:pt x="251782" y="194981"/>
                    </a:cubicBezTo>
                    <a:cubicBezTo>
                      <a:pt x="254429" y="194981"/>
                      <a:pt x="257151" y="194603"/>
                      <a:pt x="259875" y="193922"/>
                    </a:cubicBezTo>
                    <a:cubicBezTo>
                      <a:pt x="269101" y="191427"/>
                      <a:pt x="276438" y="184847"/>
                      <a:pt x="279993" y="175997"/>
                    </a:cubicBezTo>
                    <a:lnTo>
                      <a:pt x="289674" y="151946"/>
                    </a:lnTo>
                    <a:cubicBezTo>
                      <a:pt x="305027" y="167451"/>
                      <a:pt x="314557" y="188704"/>
                      <a:pt x="314557" y="212226"/>
                    </a:cubicBezTo>
                    <a:cubicBezTo>
                      <a:pt x="314557" y="221604"/>
                      <a:pt x="312968" y="230604"/>
                      <a:pt x="310170" y="239075"/>
                    </a:cubicBezTo>
                    <a:lnTo>
                      <a:pt x="272278" y="202847"/>
                    </a:lnTo>
                    <a:lnTo>
                      <a:pt x="249891" y="223041"/>
                    </a:lnTo>
                    <a:cubicBezTo>
                      <a:pt x="249286" y="223646"/>
                      <a:pt x="248832" y="224327"/>
                      <a:pt x="248227" y="224932"/>
                    </a:cubicBezTo>
                    <a:cubicBezTo>
                      <a:pt x="250496" y="221377"/>
                      <a:pt x="251857" y="217142"/>
                      <a:pt x="251857" y="212604"/>
                    </a:cubicBezTo>
                    <a:cubicBezTo>
                      <a:pt x="251857" y="204133"/>
                      <a:pt x="247319" y="196872"/>
                      <a:pt x="240739" y="192788"/>
                    </a:cubicBezTo>
                    <a:close/>
                    <a:moveTo>
                      <a:pt x="313876" y="242554"/>
                    </a:moveTo>
                    <a:cubicBezTo>
                      <a:pt x="317280" y="233025"/>
                      <a:pt x="319246" y="222890"/>
                      <a:pt x="319246" y="212226"/>
                    </a:cubicBezTo>
                    <a:cubicBezTo>
                      <a:pt x="319246" y="186737"/>
                      <a:pt x="308582" y="163745"/>
                      <a:pt x="291565" y="147333"/>
                    </a:cubicBezTo>
                    <a:lnTo>
                      <a:pt x="300035" y="126231"/>
                    </a:lnTo>
                    <a:cubicBezTo>
                      <a:pt x="324767" y="146728"/>
                      <a:pt x="340575" y="177661"/>
                      <a:pt x="340575" y="212226"/>
                    </a:cubicBezTo>
                    <a:cubicBezTo>
                      <a:pt x="340575" y="228714"/>
                      <a:pt x="336869" y="244294"/>
                      <a:pt x="330440" y="258437"/>
                    </a:cubicBezTo>
                    <a:lnTo>
                      <a:pt x="313876" y="242554"/>
                    </a:lnTo>
                    <a:close/>
                    <a:moveTo>
                      <a:pt x="325977" y="267059"/>
                    </a:moveTo>
                    <a:cubicBezTo>
                      <a:pt x="320532" y="276589"/>
                      <a:pt x="313725" y="285287"/>
                      <a:pt x="305859" y="292850"/>
                    </a:cubicBezTo>
                    <a:lnTo>
                      <a:pt x="287178" y="281051"/>
                    </a:lnTo>
                    <a:cubicBezTo>
                      <a:pt x="296708" y="273034"/>
                      <a:pt x="304422" y="263051"/>
                      <a:pt x="309943" y="251781"/>
                    </a:cubicBezTo>
                    <a:lnTo>
                      <a:pt x="325977" y="267059"/>
                    </a:lnTo>
                    <a:close/>
                    <a:moveTo>
                      <a:pt x="141207" y="232419"/>
                    </a:moveTo>
                    <a:lnTo>
                      <a:pt x="118744" y="227957"/>
                    </a:lnTo>
                    <a:cubicBezTo>
                      <a:pt x="117987" y="222814"/>
                      <a:pt x="117534" y="217595"/>
                      <a:pt x="117534" y="212226"/>
                    </a:cubicBezTo>
                    <a:cubicBezTo>
                      <a:pt x="117534" y="206402"/>
                      <a:pt x="118139" y="200729"/>
                      <a:pt x="118971" y="195133"/>
                    </a:cubicBezTo>
                    <a:lnTo>
                      <a:pt x="140526" y="195057"/>
                    </a:lnTo>
                    <a:cubicBezTo>
                      <a:pt x="139467" y="200578"/>
                      <a:pt x="138862" y="206326"/>
                      <a:pt x="138862" y="212150"/>
                    </a:cubicBezTo>
                    <a:cubicBezTo>
                      <a:pt x="138786" y="219108"/>
                      <a:pt x="139694" y="225839"/>
                      <a:pt x="141207" y="232419"/>
                    </a:cubicBezTo>
                    <a:close/>
                    <a:moveTo>
                      <a:pt x="120786" y="185754"/>
                    </a:moveTo>
                    <a:cubicBezTo>
                      <a:pt x="132736" y="136971"/>
                      <a:pt x="176678" y="100667"/>
                      <a:pt x="229016" y="100667"/>
                    </a:cubicBezTo>
                    <a:cubicBezTo>
                      <a:pt x="237411" y="100667"/>
                      <a:pt x="245580" y="101650"/>
                      <a:pt x="253445" y="103466"/>
                    </a:cubicBezTo>
                    <a:lnTo>
                      <a:pt x="240663" y="122903"/>
                    </a:lnTo>
                    <a:cubicBezTo>
                      <a:pt x="236807" y="122374"/>
                      <a:pt x="232949" y="122071"/>
                      <a:pt x="229016" y="122071"/>
                    </a:cubicBezTo>
                    <a:cubicBezTo>
                      <a:pt x="188477" y="122071"/>
                      <a:pt x="154140" y="148921"/>
                      <a:pt x="142795" y="185830"/>
                    </a:cubicBezTo>
                    <a:lnTo>
                      <a:pt x="120786" y="185754"/>
                    </a:lnTo>
                    <a:close/>
                    <a:moveTo>
                      <a:pt x="247924" y="128803"/>
                    </a:moveTo>
                    <a:cubicBezTo>
                      <a:pt x="260631" y="131677"/>
                      <a:pt x="272354" y="137425"/>
                      <a:pt x="282186" y="145291"/>
                    </a:cubicBezTo>
                    <a:lnTo>
                      <a:pt x="271295" y="172443"/>
                    </a:lnTo>
                    <a:cubicBezTo>
                      <a:pt x="268799" y="178569"/>
                      <a:pt x="263732" y="183107"/>
                      <a:pt x="257378" y="184771"/>
                    </a:cubicBezTo>
                    <a:cubicBezTo>
                      <a:pt x="251025" y="186511"/>
                      <a:pt x="244370" y="185225"/>
                      <a:pt x="239151" y="181140"/>
                    </a:cubicBezTo>
                    <a:lnTo>
                      <a:pt x="222134" y="168056"/>
                    </a:lnTo>
                    <a:lnTo>
                      <a:pt x="247924" y="128803"/>
                    </a:lnTo>
                    <a:close/>
                    <a:moveTo>
                      <a:pt x="250647" y="124718"/>
                    </a:moveTo>
                    <a:lnTo>
                      <a:pt x="262975" y="105962"/>
                    </a:lnTo>
                    <a:cubicBezTo>
                      <a:pt x="273488" y="109365"/>
                      <a:pt x="283320" y="114206"/>
                      <a:pt x="292245" y="120407"/>
                    </a:cubicBezTo>
                    <a:lnTo>
                      <a:pt x="284001" y="140828"/>
                    </a:lnTo>
                    <a:cubicBezTo>
                      <a:pt x="274244" y="133265"/>
                      <a:pt x="262900" y="127744"/>
                      <a:pt x="250647" y="124718"/>
                    </a:cubicBezTo>
                    <a:close/>
                    <a:moveTo>
                      <a:pt x="294060" y="115869"/>
                    </a:moveTo>
                    <a:cubicBezTo>
                      <a:pt x="285363" y="109970"/>
                      <a:pt x="275757" y="105281"/>
                      <a:pt x="265623" y="101953"/>
                    </a:cubicBezTo>
                    <a:lnTo>
                      <a:pt x="277799" y="83347"/>
                    </a:lnTo>
                    <a:cubicBezTo>
                      <a:pt x="286422" y="86600"/>
                      <a:pt x="294590" y="90684"/>
                      <a:pt x="302229" y="95524"/>
                    </a:cubicBezTo>
                    <a:lnTo>
                      <a:pt x="294060" y="115869"/>
                    </a:lnTo>
                    <a:close/>
                    <a:moveTo>
                      <a:pt x="256093" y="99306"/>
                    </a:moveTo>
                    <a:cubicBezTo>
                      <a:pt x="247395" y="97188"/>
                      <a:pt x="238319" y="95978"/>
                      <a:pt x="229016" y="95978"/>
                    </a:cubicBezTo>
                    <a:cubicBezTo>
                      <a:pt x="174031" y="95978"/>
                      <a:pt x="127971" y="134399"/>
                      <a:pt x="115945" y="185754"/>
                    </a:cubicBezTo>
                    <a:lnTo>
                      <a:pt x="93709" y="185830"/>
                    </a:lnTo>
                    <a:cubicBezTo>
                      <a:pt x="106037" y="122374"/>
                      <a:pt x="162006" y="74271"/>
                      <a:pt x="229016" y="74271"/>
                    </a:cubicBezTo>
                    <a:cubicBezTo>
                      <a:pt x="242781" y="74271"/>
                      <a:pt x="256093" y="76389"/>
                      <a:pt x="268723" y="80171"/>
                    </a:cubicBezTo>
                    <a:lnTo>
                      <a:pt x="256093" y="99306"/>
                    </a:lnTo>
                    <a:close/>
                    <a:moveTo>
                      <a:pt x="114206" y="195133"/>
                    </a:moveTo>
                    <a:cubicBezTo>
                      <a:pt x="113374" y="200729"/>
                      <a:pt x="112844" y="206402"/>
                      <a:pt x="112844" y="212226"/>
                    </a:cubicBezTo>
                    <a:cubicBezTo>
                      <a:pt x="112844" y="217217"/>
                      <a:pt x="113298" y="222134"/>
                      <a:pt x="113903" y="226974"/>
                    </a:cubicBezTo>
                    <a:lnTo>
                      <a:pt x="91743" y="222512"/>
                    </a:lnTo>
                    <a:cubicBezTo>
                      <a:pt x="91516" y="219108"/>
                      <a:pt x="91214" y="215705"/>
                      <a:pt x="91214" y="212226"/>
                    </a:cubicBezTo>
                    <a:cubicBezTo>
                      <a:pt x="91214" y="206477"/>
                      <a:pt x="91667" y="200805"/>
                      <a:pt x="92348" y="195208"/>
                    </a:cubicBezTo>
                    <a:lnTo>
                      <a:pt x="114206" y="195133"/>
                    </a:lnTo>
                    <a:close/>
                    <a:moveTo>
                      <a:pt x="115491" y="236806"/>
                    </a:moveTo>
                    <a:cubicBezTo>
                      <a:pt x="125021" y="280673"/>
                      <a:pt x="159358" y="315313"/>
                      <a:pt x="202999" y="325372"/>
                    </a:cubicBezTo>
                    <a:lnTo>
                      <a:pt x="202772" y="347533"/>
                    </a:lnTo>
                    <a:cubicBezTo>
                      <a:pt x="145744" y="336490"/>
                      <a:pt x="101272" y="290203"/>
                      <a:pt x="92802" y="232268"/>
                    </a:cubicBezTo>
                    <a:lnTo>
                      <a:pt x="115491" y="236806"/>
                    </a:lnTo>
                    <a:close/>
                    <a:moveTo>
                      <a:pt x="120559" y="237790"/>
                    </a:moveTo>
                    <a:lnTo>
                      <a:pt x="144156" y="242479"/>
                    </a:lnTo>
                    <a:cubicBezTo>
                      <a:pt x="153762" y="269328"/>
                      <a:pt x="175846" y="290203"/>
                      <a:pt x="203226" y="298371"/>
                    </a:cubicBezTo>
                    <a:lnTo>
                      <a:pt x="202999" y="320456"/>
                    </a:lnTo>
                    <a:cubicBezTo>
                      <a:pt x="162308" y="310775"/>
                      <a:pt x="130240" y="278631"/>
                      <a:pt x="120559" y="237790"/>
                    </a:cubicBezTo>
                    <a:close/>
                    <a:moveTo>
                      <a:pt x="143476" y="212150"/>
                    </a:moveTo>
                    <a:cubicBezTo>
                      <a:pt x="143476" y="206326"/>
                      <a:pt x="144081" y="200578"/>
                      <a:pt x="145215" y="195057"/>
                    </a:cubicBezTo>
                    <a:lnTo>
                      <a:pt x="195133" y="194981"/>
                    </a:lnTo>
                    <a:lnTo>
                      <a:pt x="196797" y="216385"/>
                    </a:lnTo>
                    <a:cubicBezTo>
                      <a:pt x="197326" y="222965"/>
                      <a:pt x="194754" y="229243"/>
                      <a:pt x="189838" y="233630"/>
                    </a:cubicBezTo>
                    <a:cubicBezTo>
                      <a:pt x="184922" y="238016"/>
                      <a:pt x="178342" y="239832"/>
                      <a:pt x="171838" y="238470"/>
                    </a:cubicBezTo>
                    <a:lnTo>
                      <a:pt x="146350" y="233403"/>
                    </a:lnTo>
                    <a:cubicBezTo>
                      <a:pt x="144535" y="226596"/>
                      <a:pt x="143476" y="219486"/>
                      <a:pt x="143476" y="212150"/>
                    </a:cubicBezTo>
                    <a:close/>
                    <a:moveTo>
                      <a:pt x="147787" y="185678"/>
                    </a:moveTo>
                    <a:cubicBezTo>
                      <a:pt x="158980" y="151493"/>
                      <a:pt x="191124" y="126609"/>
                      <a:pt x="229016" y="126609"/>
                    </a:cubicBezTo>
                    <a:cubicBezTo>
                      <a:pt x="231966" y="126609"/>
                      <a:pt x="234916" y="126761"/>
                      <a:pt x="237865" y="127063"/>
                    </a:cubicBezTo>
                    <a:lnTo>
                      <a:pt x="209503" y="170249"/>
                    </a:lnTo>
                    <a:lnTo>
                      <a:pt x="233479" y="188628"/>
                    </a:lnTo>
                    <a:cubicBezTo>
                      <a:pt x="234537" y="189384"/>
                      <a:pt x="235596" y="190065"/>
                      <a:pt x="236655" y="190746"/>
                    </a:cubicBezTo>
                    <a:cubicBezTo>
                      <a:pt x="234159" y="189838"/>
                      <a:pt x="231437" y="189233"/>
                      <a:pt x="228562" y="189233"/>
                    </a:cubicBezTo>
                    <a:cubicBezTo>
                      <a:pt x="216839" y="189233"/>
                      <a:pt x="207158" y="198007"/>
                      <a:pt x="205645" y="209276"/>
                    </a:cubicBezTo>
                    <a:lnTo>
                      <a:pt x="203830" y="185603"/>
                    </a:lnTo>
                    <a:lnTo>
                      <a:pt x="147787" y="185678"/>
                    </a:lnTo>
                    <a:close/>
                    <a:moveTo>
                      <a:pt x="228562" y="198612"/>
                    </a:moveTo>
                    <a:cubicBezTo>
                      <a:pt x="236201" y="198612"/>
                      <a:pt x="242479" y="204889"/>
                      <a:pt x="242479" y="212528"/>
                    </a:cubicBezTo>
                    <a:cubicBezTo>
                      <a:pt x="242479" y="220167"/>
                      <a:pt x="236201" y="226445"/>
                      <a:pt x="228562" y="226445"/>
                    </a:cubicBezTo>
                    <a:cubicBezTo>
                      <a:pt x="220923" y="226445"/>
                      <a:pt x="214646" y="220167"/>
                      <a:pt x="214646" y="212528"/>
                    </a:cubicBezTo>
                    <a:cubicBezTo>
                      <a:pt x="214646" y="204814"/>
                      <a:pt x="220848" y="198612"/>
                      <a:pt x="228562" y="198612"/>
                    </a:cubicBezTo>
                    <a:close/>
                    <a:moveTo>
                      <a:pt x="256093" y="229924"/>
                    </a:moveTo>
                    <a:lnTo>
                      <a:pt x="272051" y="215553"/>
                    </a:lnTo>
                    <a:lnTo>
                      <a:pt x="306313" y="248378"/>
                    </a:lnTo>
                    <a:cubicBezTo>
                      <a:pt x="300792" y="260101"/>
                      <a:pt x="292850" y="270387"/>
                      <a:pt x="282942" y="278404"/>
                    </a:cubicBezTo>
                    <a:lnTo>
                      <a:pt x="258891" y="263202"/>
                    </a:lnTo>
                    <a:cubicBezTo>
                      <a:pt x="253294" y="259647"/>
                      <a:pt x="249815" y="253899"/>
                      <a:pt x="249210" y="247319"/>
                    </a:cubicBezTo>
                    <a:cubicBezTo>
                      <a:pt x="248756" y="240663"/>
                      <a:pt x="251252" y="234386"/>
                      <a:pt x="256093" y="229924"/>
                    </a:cubicBezTo>
                    <a:close/>
                    <a:moveTo>
                      <a:pt x="298523" y="299279"/>
                    </a:moveTo>
                    <a:cubicBezTo>
                      <a:pt x="286195" y="309111"/>
                      <a:pt x="271749" y="316372"/>
                      <a:pt x="256017" y="320380"/>
                    </a:cubicBezTo>
                    <a:lnTo>
                      <a:pt x="256017" y="298220"/>
                    </a:lnTo>
                    <a:cubicBezTo>
                      <a:pt x="264337" y="295573"/>
                      <a:pt x="272127" y="291791"/>
                      <a:pt x="279236" y="287026"/>
                    </a:cubicBezTo>
                    <a:lnTo>
                      <a:pt x="298523" y="299279"/>
                    </a:lnTo>
                    <a:close/>
                    <a:moveTo>
                      <a:pt x="302758" y="301926"/>
                    </a:moveTo>
                    <a:lnTo>
                      <a:pt x="321742" y="313952"/>
                    </a:lnTo>
                    <a:cubicBezTo>
                      <a:pt x="303590" y="330515"/>
                      <a:pt x="280976" y="342314"/>
                      <a:pt x="256017" y="347381"/>
                    </a:cubicBezTo>
                    <a:lnTo>
                      <a:pt x="256017" y="325145"/>
                    </a:lnTo>
                    <a:cubicBezTo>
                      <a:pt x="273413" y="320986"/>
                      <a:pt x="289371" y="312969"/>
                      <a:pt x="302758" y="301926"/>
                    </a:cubicBezTo>
                    <a:close/>
                    <a:moveTo>
                      <a:pt x="309943" y="295422"/>
                    </a:moveTo>
                    <a:cubicBezTo>
                      <a:pt x="317507" y="288010"/>
                      <a:pt x="324087" y="279614"/>
                      <a:pt x="329457" y="270387"/>
                    </a:cubicBezTo>
                    <a:lnTo>
                      <a:pt x="345491" y="285665"/>
                    </a:lnTo>
                    <a:cubicBezTo>
                      <a:pt x="340575" y="293379"/>
                      <a:pt x="334978" y="300640"/>
                      <a:pt x="328624" y="307220"/>
                    </a:cubicBezTo>
                    <a:lnTo>
                      <a:pt x="309943" y="295422"/>
                    </a:lnTo>
                    <a:close/>
                    <a:moveTo>
                      <a:pt x="333995" y="261765"/>
                    </a:moveTo>
                    <a:cubicBezTo>
                      <a:pt x="341180" y="246714"/>
                      <a:pt x="345264" y="229924"/>
                      <a:pt x="345264" y="212150"/>
                    </a:cubicBezTo>
                    <a:cubicBezTo>
                      <a:pt x="345264" y="175619"/>
                      <a:pt x="328246" y="142946"/>
                      <a:pt x="301775" y="121693"/>
                    </a:cubicBezTo>
                    <a:lnTo>
                      <a:pt x="310094" y="100894"/>
                    </a:lnTo>
                    <a:cubicBezTo>
                      <a:pt x="344432" y="126004"/>
                      <a:pt x="366895" y="166468"/>
                      <a:pt x="366895" y="212150"/>
                    </a:cubicBezTo>
                    <a:cubicBezTo>
                      <a:pt x="366895" y="235747"/>
                      <a:pt x="360920" y="257983"/>
                      <a:pt x="350407" y="277497"/>
                    </a:cubicBezTo>
                    <a:lnTo>
                      <a:pt x="333995" y="261765"/>
                    </a:lnTo>
                    <a:close/>
                    <a:moveTo>
                      <a:pt x="323784" y="13387"/>
                    </a:moveTo>
                    <a:lnTo>
                      <a:pt x="332633" y="19891"/>
                    </a:lnTo>
                    <a:lnTo>
                      <a:pt x="314784" y="64364"/>
                    </a:lnTo>
                    <a:cubicBezTo>
                      <a:pt x="308884" y="60884"/>
                      <a:pt x="302834" y="57708"/>
                      <a:pt x="296481" y="54985"/>
                    </a:cubicBezTo>
                    <a:lnTo>
                      <a:pt x="323784" y="13387"/>
                    </a:lnTo>
                    <a:close/>
                    <a:moveTo>
                      <a:pt x="293834" y="58918"/>
                    </a:moveTo>
                    <a:cubicBezTo>
                      <a:pt x="300489" y="61716"/>
                      <a:pt x="306767" y="65120"/>
                      <a:pt x="312968" y="68750"/>
                    </a:cubicBezTo>
                    <a:lnTo>
                      <a:pt x="303968" y="91138"/>
                    </a:lnTo>
                    <a:cubicBezTo>
                      <a:pt x="296556" y="86524"/>
                      <a:pt x="288691" y="82591"/>
                      <a:pt x="280446" y="79339"/>
                    </a:cubicBezTo>
                    <a:lnTo>
                      <a:pt x="293834" y="58918"/>
                    </a:lnTo>
                    <a:close/>
                    <a:moveTo>
                      <a:pt x="229016" y="45758"/>
                    </a:moveTo>
                    <a:cubicBezTo>
                      <a:pt x="248605" y="45758"/>
                      <a:pt x="267362" y="49313"/>
                      <a:pt x="284833" y="55590"/>
                    </a:cubicBezTo>
                    <a:lnTo>
                      <a:pt x="271370" y="76011"/>
                    </a:lnTo>
                    <a:cubicBezTo>
                      <a:pt x="257984" y="71851"/>
                      <a:pt x="243765" y="69582"/>
                      <a:pt x="228941" y="69582"/>
                    </a:cubicBezTo>
                    <a:cubicBezTo>
                      <a:pt x="159358" y="69582"/>
                      <a:pt x="101348" y="119727"/>
                      <a:pt x="88944" y="185830"/>
                    </a:cubicBezTo>
                    <a:lnTo>
                      <a:pt x="64817" y="185905"/>
                    </a:lnTo>
                    <a:cubicBezTo>
                      <a:pt x="77524" y="106567"/>
                      <a:pt x="146198" y="45758"/>
                      <a:pt x="229016" y="45758"/>
                    </a:cubicBezTo>
                    <a:close/>
                    <a:moveTo>
                      <a:pt x="62548" y="212150"/>
                    </a:moveTo>
                    <a:cubicBezTo>
                      <a:pt x="62548" y="206402"/>
                      <a:pt x="62851" y="200729"/>
                      <a:pt x="63380" y="195208"/>
                    </a:cubicBezTo>
                    <a:lnTo>
                      <a:pt x="87507" y="195133"/>
                    </a:lnTo>
                    <a:cubicBezTo>
                      <a:pt x="86827" y="200729"/>
                      <a:pt x="86373" y="206402"/>
                      <a:pt x="86373" y="212150"/>
                    </a:cubicBezTo>
                    <a:cubicBezTo>
                      <a:pt x="86373" y="215327"/>
                      <a:pt x="86675" y="218428"/>
                      <a:pt x="86827" y="221528"/>
                    </a:cubicBezTo>
                    <a:lnTo>
                      <a:pt x="62700" y="216688"/>
                    </a:lnTo>
                    <a:cubicBezTo>
                      <a:pt x="62776" y="215175"/>
                      <a:pt x="62548" y="213738"/>
                      <a:pt x="62548" y="212150"/>
                    </a:cubicBezTo>
                    <a:close/>
                    <a:moveTo>
                      <a:pt x="63305" y="226369"/>
                    </a:moveTo>
                    <a:lnTo>
                      <a:pt x="87886" y="231285"/>
                    </a:lnTo>
                    <a:cubicBezTo>
                      <a:pt x="96129" y="292170"/>
                      <a:pt x="142795" y="341104"/>
                      <a:pt x="202696" y="352297"/>
                    </a:cubicBezTo>
                    <a:lnTo>
                      <a:pt x="202469" y="376273"/>
                    </a:lnTo>
                    <a:cubicBezTo>
                      <a:pt x="127895" y="364248"/>
                      <a:pt x="69809" y="302682"/>
                      <a:pt x="63305" y="226369"/>
                    </a:cubicBezTo>
                    <a:close/>
                    <a:moveTo>
                      <a:pt x="270085" y="501143"/>
                    </a:moveTo>
                    <a:lnTo>
                      <a:pt x="270085" y="517328"/>
                    </a:lnTo>
                    <a:lnTo>
                      <a:pt x="187116" y="517328"/>
                    </a:lnTo>
                    <a:lnTo>
                      <a:pt x="187116" y="501143"/>
                    </a:lnTo>
                    <a:lnTo>
                      <a:pt x="201108" y="501143"/>
                    </a:lnTo>
                    <a:lnTo>
                      <a:pt x="201108" y="501218"/>
                    </a:lnTo>
                    <a:lnTo>
                      <a:pt x="256017" y="501218"/>
                    </a:lnTo>
                    <a:lnTo>
                      <a:pt x="256017" y="501143"/>
                    </a:lnTo>
                    <a:lnTo>
                      <a:pt x="270085" y="501143"/>
                    </a:lnTo>
                    <a:close/>
                    <a:moveTo>
                      <a:pt x="229016" y="302380"/>
                    </a:moveTo>
                    <a:cubicBezTo>
                      <a:pt x="235067" y="302380"/>
                      <a:pt x="240891" y="301548"/>
                      <a:pt x="246639" y="300413"/>
                    </a:cubicBezTo>
                    <a:lnTo>
                      <a:pt x="246639" y="322271"/>
                    </a:lnTo>
                    <a:cubicBezTo>
                      <a:pt x="240891" y="323179"/>
                      <a:pt x="235067" y="323708"/>
                      <a:pt x="229016" y="323708"/>
                    </a:cubicBezTo>
                    <a:cubicBezTo>
                      <a:pt x="223344" y="323708"/>
                      <a:pt x="217823" y="323179"/>
                      <a:pt x="212377" y="322423"/>
                    </a:cubicBezTo>
                    <a:lnTo>
                      <a:pt x="212604" y="300792"/>
                    </a:lnTo>
                    <a:cubicBezTo>
                      <a:pt x="217974" y="301699"/>
                      <a:pt x="223419" y="302380"/>
                      <a:pt x="229016" y="302380"/>
                    </a:cubicBezTo>
                    <a:close/>
                    <a:moveTo>
                      <a:pt x="212680" y="295951"/>
                    </a:moveTo>
                    <a:lnTo>
                      <a:pt x="213058" y="258437"/>
                    </a:lnTo>
                    <a:lnTo>
                      <a:pt x="246563" y="285589"/>
                    </a:lnTo>
                    <a:lnTo>
                      <a:pt x="246563" y="295649"/>
                    </a:lnTo>
                    <a:cubicBezTo>
                      <a:pt x="240891" y="296859"/>
                      <a:pt x="234991" y="297691"/>
                      <a:pt x="228941" y="297691"/>
                    </a:cubicBezTo>
                    <a:cubicBezTo>
                      <a:pt x="223419" y="297691"/>
                      <a:pt x="217974" y="296934"/>
                      <a:pt x="212680" y="295951"/>
                    </a:cubicBezTo>
                    <a:close/>
                    <a:moveTo>
                      <a:pt x="229016" y="328397"/>
                    </a:moveTo>
                    <a:cubicBezTo>
                      <a:pt x="234991" y="328397"/>
                      <a:pt x="240891" y="327868"/>
                      <a:pt x="246639" y="326960"/>
                    </a:cubicBezTo>
                    <a:lnTo>
                      <a:pt x="246639" y="348743"/>
                    </a:lnTo>
                    <a:cubicBezTo>
                      <a:pt x="240891" y="349499"/>
                      <a:pt x="234991" y="350029"/>
                      <a:pt x="229016" y="350029"/>
                    </a:cubicBezTo>
                    <a:cubicBezTo>
                      <a:pt x="223268" y="350029"/>
                      <a:pt x="217671" y="349575"/>
                      <a:pt x="212075" y="348894"/>
                    </a:cubicBezTo>
                    <a:lnTo>
                      <a:pt x="212301" y="327112"/>
                    </a:lnTo>
                    <a:cubicBezTo>
                      <a:pt x="217823" y="327868"/>
                      <a:pt x="223344" y="328397"/>
                      <a:pt x="229016" y="328397"/>
                    </a:cubicBezTo>
                    <a:close/>
                    <a:moveTo>
                      <a:pt x="229016" y="354718"/>
                    </a:moveTo>
                    <a:cubicBezTo>
                      <a:pt x="234991" y="354718"/>
                      <a:pt x="240815" y="354188"/>
                      <a:pt x="246639" y="353508"/>
                    </a:cubicBezTo>
                    <a:lnTo>
                      <a:pt x="246639" y="377634"/>
                    </a:lnTo>
                    <a:cubicBezTo>
                      <a:pt x="240815" y="378239"/>
                      <a:pt x="234991" y="378618"/>
                      <a:pt x="229016" y="378618"/>
                    </a:cubicBezTo>
                    <a:cubicBezTo>
                      <a:pt x="223192" y="378618"/>
                      <a:pt x="217444" y="378239"/>
                      <a:pt x="211772" y="377710"/>
                    </a:cubicBezTo>
                    <a:lnTo>
                      <a:pt x="211999" y="353659"/>
                    </a:lnTo>
                    <a:cubicBezTo>
                      <a:pt x="217596" y="354264"/>
                      <a:pt x="223268" y="354718"/>
                      <a:pt x="229016" y="354718"/>
                    </a:cubicBezTo>
                    <a:close/>
                    <a:moveTo>
                      <a:pt x="229016" y="383307"/>
                    </a:moveTo>
                    <a:cubicBezTo>
                      <a:pt x="234991" y="383307"/>
                      <a:pt x="240815" y="383004"/>
                      <a:pt x="246639" y="382399"/>
                    </a:cubicBezTo>
                    <a:lnTo>
                      <a:pt x="246639" y="491764"/>
                    </a:lnTo>
                    <a:lnTo>
                      <a:pt x="210562" y="491764"/>
                    </a:lnTo>
                    <a:lnTo>
                      <a:pt x="211772" y="382399"/>
                    </a:lnTo>
                    <a:cubicBezTo>
                      <a:pt x="217444" y="383004"/>
                      <a:pt x="223192" y="383307"/>
                      <a:pt x="229016" y="383307"/>
                    </a:cubicBezTo>
                    <a:close/>
                    <a:moveTo>
                      <a:pt x="203906" y="238924"/>
                    </a:moveTo>
                    <a:lnTo>
                      <a:pt x="203301" y="293682"/>
                    </a:lnTo>
                    <a:cubicBezTo>
                      <a:pt x="178720" y="285892"/>
                      <a:pt x="158980" y="267362"/>
                      <a:pt x="149526" y="243613"/>
                    </a:cubicBezTo>
                    <a:lnTo>
                      <a:pt x="169947" y="247697"/>
                    </a:lnTo>
                    <a:cubicBezTo>
                      <a:pt x="171989" y="248075"/>
                      <a:pt x="173955" y="248302"/>
                      <a:pt x="175998" y="248302"/>
                    </a:cubicBezTo>
                    <a:cubicBezTo>
                      <a:pt x="183334" y="248302"/>
                      <a:pt x="190368" y="245655"/>
                      <a:pt x="195965" y="240663"/>
                    </a:cubicBezTo>
                    <a:cubicBezTo>
                      <a:pt x="202545" y="234840"/>
                      <a:pt x="206024" y="226672"/>
                      <a:pt x="206024" y="217974"/>
                    </a:cubicBezTo>
                    <a:cubicBezTo>
                      <a:pt x="208520" y="228184"/>
                      <a:pt x="217671" y="235747"/>
                      <a:pt x="228562" y="235747"/>
                    </a:cubicBezTo>
                    <a:cubicBezTo>
                      <a:pt x="234840" y="235747"/>
                      <a:pt x="240513" y="233252"/>
                      <a:pt x="244672" y="229167"/>
                    </a:cubicBezTo>
                    <a:cubicBezTo>
                      <a:pt x="241117" y="234689"/>
                      <a:pt x="239378" y="241193"/>
                      <a:pt x="239983" y="248000"/>
                    </a:cubicBezTo>
                    <a:cubicBezTo>
                      <a:pt x="240815" y="257530"/>
                      <a:pt x="245882" y="265925"/>
                      <a:pt x="253975" y="271068"/>
                    </a:cubicBezTo>
                    <a:lnTo>
                      <a:pt x="274850" y="284228"/>
                    </a:lnTo>
                    <a:cubicBezTo>
                      <a:pt x="269026" y="287934"/>
                      <a:pt x="262673" y="290808"/>
                      <a:pt x="256017" y="293077"/>
                    </a:cubicBezTo>
                    <a:lnTo>
                      <a:pt x="256017" y="281051"/>
                    </a:lnTo>
                    <a:lnTo>
                      <a:pt x="203906" y="238924"/>
                    </a:lnTo>
                    <a:close/>
                    <a:moveTo>
                      <a:pt x="255941" y="376197"/>
                    </a:moveTo>
                    <a:lnTo>
                      <a:pt x="255941" y="352146"/>
                    </a:lnTo>
                    <a:cubicBezTo>
                      <a:pt x="282564" y="347003"/>
                      <a:pt x="306615" y="334297"/>
                      <a:pt x="325750" y="316523"/>
                    </a:cubicBezTo>
                    <a:lnTo>
                      <a:pt x="346625" y="329759"/>
                    </a:lnTo>
                    <a:cubicBezTo>
                      <a:pt x="322574" y="353886"/>
                      <a:pt x="291111" y="370449"/>
                      <a:pt x="255941" y="376197"/>
                    </a:cubicBezTo>
                    <a:close/>
                    <a:moveTo>
                      <a:pt x="332633" y="309792"/>
                    </a:moveTo>
                    <a:cubicBezTo>
                      <a:pt x="338684" y="303363"/>
                      <a:pt x="344129" y="296480"/>
                      <a:pt x="348894" y="288993"/>
                    </a:cubicBezTo>
                    <a:lnTo>
                      <a:pt x="366441" y="305783"/>
                    </a:lnTo>
                    <a:cubicBezTo>
                      <a:pt x="362357" y="311758"/>
                      <a:pt x="357819" y="317355"/>
                      <a:pt x="353054" y="322725"/>
                    </a:cubicBezTo>
                    <a:lnTo>
                      <a:pt x="332633" y="309792"/>
                    </a:lnTo>
                    <a:close/>
                    <a:moveTo>
                      <a:pt x="397980" y="351087"/>
                    </a:moveTo>
                    <a:lnTo>
                      <a:pt x="357138" y="325221"/>
                    </a:lnTo>
                    <a:cubicBezTo>
                      <a:pt x="361676" y="320078"/>
                      <a:pt x="366063" y="314708"/>
                      <a:pt x="369920" y="309035"/>
                    </a:cubicBezTo>
                    <a:lnTo>
                      <a:pt x="405997" y="343524"/>
                    </a:lnTo>
                    <a:lnTo>
                      <a:pt x="397980" y="351087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hu-HU" sz="1300" dirty="0">
                  <a:solidFill>
                    <a:srgbClr val="40906E"/>
                  </a:solidFill>
                </a:endParaRPr>
              </a:p>
            </p:txBody>
          </p:sp>
          <p:grpSp>
            <p:nvGrpSpPr>
              <p:cNvPr id="31" name="Graphic 4">
                <a:extLst>
                  <a:ext uri="{FF2B5EF4-FFF2-40B4-BE49-F238E27FC236}">
                    <a16:creationId xmlns:a16="http://schemas.microsoft.com/office/drawing/2014/main" id="{58ABDB76-EBF5-42B6-892D-02BDF38542DF}"/>
                  </a:ext>
                </a:extLst>
              </p:cNvPr>
              <p:cNvGrpSpPr/>
              <p:nvPr/>
            </p:nvGrpSpPr>
            <p:grpSpPr>
              <a:xfrm>
                <a:off x="5435193" y="1594139"/>
                <a:ext cx="402151" cy="535127"/>
                <a:chOff x="7617731" y="2399600"/>
                <a:chExt cx="561119" cy="526782"/>
              </a:xfrm>
              <a:solidFill>
                <a:schemeClr val="accent1"/>
              </a:solidFill>
            </p:grpSpPr>
            <p:sp>
              <p:nvSpPr>
                <p:cNvPr id="58" name="Graphic 4">
                  <a:extLst>
                    <a:ext uri="{FF2B5EF4-FFF2-40B4-BE49-F238E27FC236}">
                      <a16:creationId xmlns:a16="http://schemas.microsoft.com/office/drawing/2014/main" id="{DD3355F8-4ACF-4BF0-A5FB-8233AD27F711}"/>
                    </a:ext>
                  </a:extLst>
                </p:cNvPr>
                <p:cNvSpPr/>
                <p:nvPr/>
              </p:nvSpPr>
              <p:spPr>
                <a:xfrm>
                  <a:off x="7617731" y="2810966"/>
                  <a:ext cx="561119" cy="115415"/>
                </a:xfrm>
                <a:custGeom>
                  <a:avLst/>
                  <a:gdLst>
                    <a:gd name="connsiteX0" fmla="*/ 561119 w 561119"/>
                    <a:gd name="connsiteY0" fmla="*/ 40766 h 115415"/>
                    <a:gd name="connsiteX1" fmla="*/ 561119 w 561119"/>
                    <a:gd name="connsiteY1" fmla="*/ 0 h 115415"/>
                    <a:gd name="connsiteX2" fmla="*/ 0 w 561119"/>
                    <a:gd name="connsiteY2" fmla="*/ 0 h 115415"/>
                    <a:gd name="connsiteX3" fmla="*/ 0 w 561119"/>
                    <a:gd name="connsiteY3" fmla="*/ 40766 h 115415"/>
                    <a:gd name="connsiteX4" fmla="*/ 247168 w 561119"/>
                    <a:gd name="connsiteY4" fmla="*/ 40766 h 115415"/>
                    <a:gd name="connsiteX5" fmla="*/ 247168 w 561119"/>
                    <a:gd name="connsiteY5" fmla="*/ 74650 h 115415"/>
                    <a:gd name="connsiteX6" fmla="*/ 200351 w 561119"/>
                    <a:gd name="connsiteY6" fmla="*/ 74650 h 115415"/>
                    <a:gd name="connsiteX7" fmla="*/ 200351 w 561119"/>
                    <a:gd name="connsiteY7" fmla="*/ 115416 h 115415"/>
                    <a:gd name="connsiteX8" fmla="*/ 360693 w 561119"/>
                    <a:gd name="connsiteY8" fmla="*/ 115416 h 115415"/>
                    <a:gd name="connsiteX9" fmla="*/ 360693 w 561119"/>
                    <a:gd name="connsiteY9" fmla="*/ 74650 h 115415"/>
                    <a:gd name="connsiteX10" fmla="*/ 313875 w 561119"/>
                    <a:gd name="connsiteY10" fmla="*/ 74650 h 115415"/>
                    <a:gd name="connsiteX11" fmla="*/ 313875 w 561119"/>
                    <a:gd name="connsiteY11" fmla="*/ 40766 h 115415"/>
                    <a:gd name="connsiteX12" fmla="*/ 561119 w 561119"/>
                    <a:gd name="connsiteY12" fmla="*/ 40766 h 115415"/>
                    <a:gd name="connsiteX13" fmla="*/ 355625 w 561119"/>
                    <a:gd name="connsiteY13" fmla="*/ 79717 h 115415"/>
                    <a:gd name="connsiteX14" fmla="*/ 355625 w 561119"/>
                    <a:gd name="connsiteY14" fmla="*/ 110348 h 115415"/>
                    <a:gd name="connsiteX15" fmla="*/ 205494 w 561119"/>
                    <a:gd name="connsiteY15" fmla="*/ 110348 h 115415"/>
                    <a:gd name="connsiteX16" fmla="*/ 205494 w 561119"/>
                    <a:gd name="connsiteY16" fmla="*/ 79717 h 115415"/>
                    <a:gd name="connsiteX17" fmla="*/ 252311 w 561119"/>
                    <a:gd name="connsiteY17" fmla="*/ 79717 h 115415"/>
                    <a:gd name="connsiteX18" fmla="*/ 252311 w 561119"/>
                    <a:gd name="connsiteY18" fmla="*/ 35699 h 115415"/>
                    <a:gd name="connsiteX19" fmla="*/ 5143 w 561119"/>
                    <a:gd name="connsiteY19" fmla="*/ 35699 h 115415"/>
                    <a:gd name="connsiteX20" fmla="*/ 5143 w 561119"/>
                    <a:gd name="connsiteY20" fmla="*/ 5067 h 115415"/>
                    <a:gd name="connsiteX21" fmla="*/ 556052 w 561119"/>
                    <a:gd name="connsiteY21" fmla="*/ 5067 h 115415"/>
                    <a:gd name="connsiteX22" fmla="*/ 556052 w 561119"/>
                    <a:gd name="connsiteY22" fmla="*/ 35699 h 115415"/>
                    <a:gd name="connsiteX23" fmla="*/ 308884 w 561119"/>
                    <a:gd name="connsiteY23" fmla="*/ 35699 h 115415"/>
                    <a:gd name="connsiteX24" fmla="*/ 308884 w 561119"/>
                    <a:gd name="connsiteY24" fmla="*/ 79717 h 115415"/>
                    <a:gd name="connsiteX25" fmla="*/ 355625 w 561119"/>
                    <a:gd name="connsiteY25" fmla="*/ 79717 h 1154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561119" h="115415">
                      <a:moveTo>
                        <a:pt x="561119" y="40766"/>
                      </a:moveTo>
                      <a:lnTo>
                        <a:pt x="561119" y="0"/>
                      </a:lnTo>
                      <a:lnTo>
                        <a:pt x="0" y="0"/>
                      </a:lnTo>
                      <a:lnTo>
                        <a:pt x="0" y="40766"/>
                      </a:lnTo>
                      <a:lnTo>
                        <a:pt x="247168" y="40766"/>
                      </a:lnTo>
                      <a:lnTo>
                        <a:pt x="247168" y="74650"/>
                      </a:lnTo>
                      <a:lnTo>
                        <a:pt x="200351" y="74650"/>
                      </a:lnTo>
                      <a:lnTo>
                        <a:pt x="200351" y="115416"/>
                      </a:lnTo>
                      <a:lnTo>
                        <a:pt x="360693" y="115416"/>
                      </a:lnTo>
                      <a:lnTo>
                        <a:pt x="360693" y="74650"/>
                      </a:lnTo>
                      <a:lnTo>
                        <a:pt x="313875" y="74650"/>
                      </a:lnTo>
                      <a:lnTo>
                        <a:pt x="313875" y="40766"/>
                      </a:lnTo>
                      <a:lnTo>
                        <a:pt x="561119" y="40766"/>
                      </a:lnTo>
                      <a:close/>
                      <a:moveTo>
                        <a:pt x="355625" y="79717"/>
                      </a:moveTo>
                      <a:lnTo>
                        <a:pt x="355625" y="110348"/>
                      </a:lnTo>
                      <a:lnTo>
                        <a:pt x="205494" y="110348"/>
                      </a:lnTo>
                      <a:lnTo>
                        <a:pt x="205494" y="79717"/>
                      </a:lnTo>
                      <a:lnTo>
                        <a:pt x="252311" y="79717"/>
                      </a:lnTo>
                      <a:lnTo>
                        <a:pt x="252311" y="35699"/>
                      </a:lnTo>
                      <a:lnTo>
                        <a:pt x="5143" y="35699"/>
                      </a:lnTo>
                      <a:lnTo>
                        <a:pt x="5143" y="5067"/>
                      </a:lnTo>
                      <a:lnTo>
                        <a:pt x="556052" y="5067"/>
                      </a:lnTo>
                      <a:lnTo>
                        <a:pt x="556052" y="35699"/>
                      </a:lnTo>
                      <a:lnTo>
                        <a:pt x="308884" y="35699"/>
                      </a:lnTo>
                      <a:lnTo>
                        <a:pt x="308884" y="79717"/>
                      </a:lnTo>
                      <a:lnTo>
                        <a:pt x="355625" y="79717"/>
                      </a:lnTo>
                      <a:close/>
                    </a:path>
                  </a:pathLst>
                </a:custGeom>
                <a:ln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hu-HU" sz="1300" dirty="0"/>
                </a:p>
              </p:txBody>
            </p:sp>
            <p:sp>
              <p:nvSpPr>
                <p:cNvPr id="59" name="Graphic 4">
                  <a:extLst>
                    <a:ext uri="{FF2B5EF4-FFF2-40B4-BE49-F238E27FC236}">
                      <a16:creationId xmlns:a16="http://schemas.microsoft.com/office/drawing/2014/main" id="{C298D009-CE7B-4EA3-B1B6-C25CAC0655DB}"/>
                    </a:ext>
                  </a:extLst>
                </p:cNvPr>
                <p:cNvSpPr/>
                <p:nvPr/>
              </p:nvSpPr>
              <p:spPr>
                <a:xfrm>
                  <a:off x="7690472" y="2462602"/>
                  <a:ext cx="228062" cy="132735"/>
                </a:xfrm>
                <a:custGeom>
                  <a:avLst/>
                  <a:gdLst>
                    <a:gd name="connsiteX0" fmla="*/ 227974 w 228062"/>
                    <a:gd name="connsiteY0" fmla="*/ 130315 h 132735"/>
                    <a:gd name="connsiteX1" fmla="*/ 194469 w 228062"/>
                    <a:gd name="connsiteY1" fmla="*/ 30934 h 132735"/>
                    <a:gd name="connsiteX2" fmla="*/ 113996 w 228062"/>
                    <a:gd name="connsiteY2" fmla="*/ 0 h 132735"/>
                    <a:gd name="connsiteX3" fmla="*/ 33598 w 228062"/>
                    <a:gd name="connsiteY3" fmla="*/ 30934 h 132735"/>
                    <a:gd name="connsiteX4" fmla="*/ 93 w 228062"/>
                    <a:gd name="connsiteY4" fmla="*/ 130315 h 132735"/>
                    <a:gd name="connsiteX5" fmla="*/ 244 w 228062"/>
                    <a:gd name="connsiteY5" fmla="*/ 132735 h 132735"/>
                    <a:gd name="connsiteX6" fmla="*/ 227898 w 228062"/>
                    <a:gd name="connsiteY6" fmla="*/ 132735 h 132735"/>
                    <a:gd name="connsiteX7" fmla="*/ 227974 w 228062"/>
                    <a:gd name="connsiteY7" fmla="*/ 130315 h 132735"/>
                    <a:gd name="connsiteX8" fmla="*/ 5084 w 228062"/>
                    <a:gd name="connsiteY8" fmla="*/ 127668 h 132735"/>
                    <a:gd name="connsiteX9" fmla="*/ 37304 w 228062"/>
                    <a:gd name="connsiteY9" fmla="*/ 34413 h 132735"/>
                    <a:gd name="connsiteX10" fmla="*/ 113996 w 228062"/>
                    <a:gd name="connsiteY10" fmla="*/ 5067 h 132735"/>
                    <a:gd name="connsiteX11" fmla="*/ 190688 w 228062"/>
                    <a:gd name="connsiteY11" fmla="*/ 34413 h 132735"/>
                    <a:gd name="connsiteX12" fmla="*/ 222907 w 228062"/>
                    <a:gd name="connsiteY12" fmla="*/ 127668 h 132735"/>
                    <a:gd name="connsiteX13" fmla="*/ 5084 w 228062"/>
                    <a:gd name="connsiteY13" fmla="*/ 127668 h 1327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28062" h="132735">
                      <a:moveTo>
                        <a:pt x="227974" y="130315"/>
                      </a:moveTo>
                      <a:cubicBezTo>
                        <a:pt x="228125" y="127819"/>
                        <a:pt x="230622" y="68977"/>
                        <a:pt x="194469" y="30934"/>
                      </a:cubicBezTo>
                      <a:cubicBezTo>
                        <a:pt x="174955" y="10437"/>
                        <a:pt x="147879" y="0"/>
                        <a:pt x="113996" y="0"/>
                      </a:cubicBezTo>
                      <a:cubicBezTo>
                        <a:pt x="80112" y="0"/>
                        <a:pt x="53036" y="10362"/>
                        <a:pt x="33598" y="30934"/>
                      </a:cubicBezTo>
                      <a:cubicBezTo>
                        <a:pt x="-2630" y="69053"/>
                        <a:pt x="-59" y="127819"/>
                        <a:pt x="93" y="130315"/>
                      </a:cubicBezTo>
                      <a:lnTo>
                        <a:pt x="244" y="132735"/>
                      </a:lnTo>
                      <a:lnTo>
                        <a:pt x="227898" y="132735"/>
                      </a:lnTo>
                      <a:lnTo>
                        <a:pt x="227974" y="130315"/>
                      </a:lnTo>
                      <a:close/>
                      <a:moveTo>
                        <a:pt x="5084" y="127668"/>
                      </a:moveTo>
                      <a:cubicBezTo>
                        <a:pt x="5009" y="116172"/>
                        <a:pt x="6597" y="66708"/>
                        <a:pt x="37304" y="34413"/>
                      </a:cubicBezTo>
                      <a:cubicBezTo>
                        <a:pt x="55834" y="14975"/>
                        <a:pt x="81625" y="5067"/>
                        <a:pt x="113996" y="5067"/>
                      </a:cubicBezTo>
                      <a:cubicBezTo>
                        <a:pt x="146443" y="5067"/>
                        <a:pt x="172233" y="14900"/>
                        <a:pt x="190688" y="34413"/>
                      </a:cubicBezTo>
                      <a:cubicBezTo>
                        <a:pt x="221394" y="66632"/>
                        <a:pt x="222983" y="116172"/>
                        <a:pt x="222907" y="127668"/>
                      </a:cubicBezTo>
                      <a:lnTo>
                        <a:pt x="5084" y="127668"/>
                      </a:lnTo>
                      <a:close/>
                    </a:path>
                  </a:pathLst>
                </a:custGeom>
                <a:ln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hu-HU" sz="1300" dirty="0"/>
                </a:p>
              </p:txBody>
            </p:sp>
            <p:sp>
              <p:nvSpPr>
                <p:cNvPr id="60" name="Graphic 4">
                  <a:extLst>
                    <a:ext uri="{FF2B5EF4-FFF2-40B4-BE49-F238E27FC236}">
                      <a16:creationId xmlns:a16="http://schemas.microsoft.com/office/drawing/2014/main" id="{8F987918-C6EB-4A93-B2D7-BDB985937DD7}"/>
                    </a:ext>
                  </a:extLst>
                </p:cNvPr>
                <p:cNvSpPr/>
                <p:nvPr/>
              </p:nvSpPr>
              <p:spPr>
                <a:xfrm>
                  <a:off x="8022593" y="2607968"/>
                  <a:ext cx="89851" cy="38572"/>
                </a:xfrm>
                <a:custGeom>
                  <a:avLst/>
                  <a:gdLst>
                    <a:gd name="connsiteX0" fmla="*/ 89852 w 89851"/>
                    <a:gd name="connsiteY0" fmla="*/ 38573 h 38572"/>
                    <a:gd name="connsiteX1" fmla="*/ 76616 w 89851"/>
                    <a:gd name="connsiteY1" fmla="*/ 0 h 38572"/>
                    <a:gd name="connsiteX2" fmla="*/ 0 w 89851"/>
                    <a:gd name="connsiteY2" fmla="*/ 0 h 38572"/>
                    <a:gd name="connsiteX3" fmla="*/ 11345 w 89851"/>
                    <a:gd name="connsiteY3" fmla="*/ 38573 h 38572"/>
                    <a:gd name="connsiteX4" fmla="*/ 89852 w 89851"/>
                    <a:gd name="connsiteY4" fmla="*/ 38573 h 38572"/>
                    <a:gd name="connsiteX5" fmla="*/ 72986 w 89851"/>
                    <a:gd name="connsiteY5" fmla="*/ 5067 h 38572"/>
                    <a:gd name="connsiteX6" fmla="*/ 82743 w 89851"/>
                    <a:gd name="connsiteY6" fmla="*/ 33430 h 38572"/>
                    <a:gd name="connsiteX7" fmla="*/ 15202 w 89851"/>
                    <a:gd name="connsiteY7" fmla="*/ 33430 h 38572"/>
                    <a:gd name="connsiteX8" fmla="*/ 6807 w 89851"/>
                    <a:gd name="connsiteY8" fmla="*/ 5067 h 38572"/>
                    <a:gd name="connsiteX9" fmla="*/ 72986 w 89851"/>
                    <a:gd name="connsiteY9" fmla="*/ 5067 h 385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9851" h="38572">
                      <a:moveTo>
                        <a:pt x="89852" y="38573"/>
                      </a:moveTo>
                      <a:lnTo>
                        <a:pt x="76616" y="0"/>
                      </a:lnTo>
                      <a:lnTo>
                        <a:pt x="0" y="0"/>
                      </a:lnTo>
                      <a:lnTo>
                        <a:pt x="11345" y="38573"/>
                      </a:lnTo>
                      <a:lnTo>
                        <a:pt x="89852" y="38573"/>
                      </a:lnTo>
                      <a:close/>
                      <a:moveTo>
                        <a:pt x="72986" y="5067"/>
                      </a:moveTo>
                      <a:lnTo>
                        <a:pt x="82743" y="33430"/>
                      </a:lnTo>
                      <a:lnTo>
                        <a:pt x="15202" y="33430"/>
                      </a:lnTo>
                      <a:lnTo>
                        <a:pt x="6807" y="5067"/>
                      </a:lnTo>
                      <a:lnTo>
                        <a:pt x="72986" y="5067"/>
                      </a:lnTo>
                      <a:close/>
                    </a:path>
                  </a:pathLst>
                </a:custGeom>
                <a:ln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hu-HU" sz="1300" dirty="0"/>
                </a:p>
              </p:txBody>
            </p:sp>
            <p:sp>
              <p:nvSpPr>
                <p:cNvPr id="61" name="Graphic 4">
                  <a:extLst>
                    <a:ext uri="{FF2B5EF4-FFF2-40B4-BE49-F238E27FC236}">
                      <a16:creationId xmlns:a16="http://schemas.microsoft.com/office/drawing/2014/main" id="{46AEE79D-34E6-4073-B262-163E8B25707E}"/>
                    </a:ext>
                  </a:extLst>
                </p:cNvPr>
                <p:cNvSpPr/>
                <p:nvPr/>
              </p:nvSpPr>
              <p:spPr>
                <a:xfrm>
                  <a:off x="7676119" y="2607968"/>
                  <a:ext cx="93255" cy="38572"/>
                </a:xfrm>
                <a:custGeom>
                  <a:avLst/>
                  <a:gdLst>
                    <a:gd name="connsiteX0" fmla="*/ 0 w 93255"/>
                    <a:gd name="connsiteY0" fmla="*/ 38573 h 38572"/>
                    <a:gd name="connsiteX1" fmla="*/ 81910 w 93255"/>
                    <a:gd name="connsiteY1" fmla="*/ 38573 h 38572"/>
                    <a:gd name="connsiteX2" fmla="*/ 93255 w 93255"/>
                    <a:gd name="connsiteY2" fmla="*/ 0 h 38572"/>
                    <a:gd name="connsiteX3" fmla="*/ 13539 w 93255"/>
                    <a:gd name="connsiteY3" fmla="*/ 0 h 38572"/>
                    <a:gd name="connsiteX4" fmla="*/ 0 w 93255"/>
                    <a:gd name="connsiteY4" fmla="*/ 38573 h 38572"/>
                    <a:gd name="connsiteX5" fmla="*/ 86448 w 93255"/>
                    <a:gd name="connsiteY5" fmla="*/ 5067 h 38572"/>
                    <a:gd name="connsiteX6" fmla="*/ 78053 w 93255"/>
                    <a:gd name="connsiteY6" fmla="*/ 33430 h 38572"/>
                    <a:gd name="connsiteX7" fmla="*/ 7185 w 93255"/>
                    <a:gd name="connsiteY7" fmla="*/ 33430 h 38572"/>
                    <a:gd name="connsiteX8" fmla="*/ 17093 w 93255"/>
                    <a:gd name="connsiteY8" fmla="*/ 5067 h 38572"/>
                    <a:gd name="connsiteX9" fmla="*/ 86448 w 93255"/>
                    <a:gd name="connsiteY9" fmla="*/ 5067 h 385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3255" h="38572">
                      <a:moveTo>
                        <a:pt x="0" y="38573"/>
                      </a:moveTo>
                      <a:lnTo>
                        <a:pt x="81910" y="38573"/>
                      </a:lnTo>
                      <a:lnTo>
                        <a:pt x="93255" y="0"/>
                      </a:lnTo>
                      <a:lnTo>
                        <a:pt x="13539" y="0"/>
                      </a:lnTo>
                      <a:lnTo>
                        <a:pt x="0" y="38573"/>
                      </a:lnTo>
                      <a:close/>
                      <a:moveTo>
                        <a:pt x="86448" y="5067"/>
                      </a:moveTo>
                      <a:lnTo>
                        <a:pt x="78053" y="33430"/>
                      </a:lnTo>
                      <a:lnTo>
                        <a:pt x="7185" y="33430"/>
                      </a:lnTo>
                      <a:lnTo>
                        <a:pt x="17093" y="5067"/>
                      </a:lnTo>
                      <a:lnTo>
                        <a:pt x="86448" y="5067"/>
                      </a:lnTo>
                      <a:close/>
                    </a:path>
                  </a:pathLst>
                </a:custGeom>
                <a:ln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hu-HU" sz="1300" dirty="0"/>
                </a:p>
              </p:txBody>
            </p:sp>
            <p:sp>
              <p:nvSpPr>
                <p:cNvPr id="62" name="Graphic 4">
                  <a:extLst>
                    <a:ext uri="{FF2B5EF4-FFF2-40B4-BE49-F238E27FC236}">
                      <a16:creationId xmlns:a16="http://schemas.microsoft.com/office/drawing/2014/main" id="{9079A79A-A952-43A5-B957-3E67871602B3}"/>
                    </a:ext>
                  </a:extLst>
                </p:cNvPr>
                <p:cNvSpPr/>
                <p:nvPr/>
              </p:nvSpPr>
              <p:spPr>
                <a:xfrm>
                  <a:off x="7772929" y="2607968"/>
                  <a:ext cx="115718" cy="38572"/>
                </a:xfrm>
                <a:custGeom>
                  <a:avLst/>
                  <a:gdLst>
                    <a:gd name="connsiteX0" fmla="*/ 115718 w 115718"/>
                    <a:gd name="connsiteY0" fmla="*/ 0 h 38572"/>
                    <a:gd name="connsiteX1" fmla="*/ 11043 w 115718"/>
                    <a:gd name="connsiteY1" fmla="*/ 0 h 38572"/>
                    <a:gd name="connsiteX2" fmla="*/ 0 w 115718"/>
                    <a:gd name="connsiteY2" fmla="*/ 38573 h 38572"/>
                    <a:gd name="connsiteX3" fmla="*/ 115718 w 115718"/>
                    <a:gd name="connsiteY3" fmla="*/ 38573 h 38572"/>
                    <a:gd name="connsiteX4" fmla="*/ 115718 w 115718"/>
                    <a:gd name="connsiteY4" fmla="*/ 0 h 38572"/>
                    <a:gd name="connsiteX5" fmla="*/ 110651 w 115718"/>
                    <a:gd name="connsiteY5" fmla="*/ 33430 h 38572"/>
                    <a:gd name="connsiteX6" fmla="*/ 6807 w 115718"/>
                    <a:gd name="connsiteY6" fmla="*/ 33430 h 38572"/>
                    <a:gd name="connsiteX7" fmla="*/ 14899 w 115718"/>
                    <a:gd name="connsiteY7" fmla="*/ 5067 h 38572"/>
                    <a:gd name="connsiteX8" fmla="*/ 110651 w 115718"/>
                    <a:gd name="connsiteY8" fmla="*/ 5067 h 38572"/>
                    <a:gd name="connsiteX9" fmla="*/ 110651 w 115718"/>
                    <a:gd name="connsiteY9" fmla="*/ 33430 h 385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5718" h="38572">
                      <a:moveTo>
                        <a:pt x="115718" y="0"/>
                      </a:moveTo>
                      <a:lnTo>
                        <a:pt x="11043" y="0"/>
                      </a:lnTo>
                      <a:lnTo>
                        <a:pt x="0" y="38573"/>
                      </a:lnTo>
                      <a:lnTo>
                        <a:pt x="115718" y="38573"/>
                      </a:lnTo>
                      <a:lnTo>
                        <a:pt x="115718" y="0"/>
                      </a:lnTo>
                      <a:close/>
                      <a:moveTo>
                        <a:pt x="110651" y="33430"/>
                      </a:moveTo>
                      <a:lnTo>
                        <a:pt x="6807" y="33430"/>
                      </a:lnTo>
                      <a:lnTo>
                        <a:pt x="14899" y="5067"/>
                      </a:lnTo>
                      <a:lnTo>
                        <a:pt x="110651" y="5067"/>
                      </a:lnTo>
                      <a:lnTo>
                        <a:pt x="110651" y="33430"/>
                      </a:lnTo>
                      <a:close/>
                    </a:path>
                  </a:pathLst>
                </a:custGeom>
                <a:ln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hu-HU" sz="1300" dirty="0"/>
                </a:p>
              </p:txBody>
            </p:sp>
            <p:sp>
              <p:nvSpPr>
                <p:cNvPr id="63" name="Graphic 4">
                  <a:extLst>
                    <a:ext uri="{FF2B5EF4-FFF2-40B4-BE49-F238E27FC236}">
                      <a16:creationId xmlns:a16="http://schemas.microsoft.com/office/drawing/2014/main" id="{75D6B75F-F6EF-4D15-A8CD-A398A30C0E7C}"/>
                    </a:ext>
                  </a:extLst>
                </p:cNvPr>
                <p:cNvSpPr/>
                <p:nvPr/>
              </p:nvSpPr>
              <p:spPr>
                <a:xfrm>
                  <a:off x="7649043" y="2652969"/>
                  <a:ext cx="107020" cy="70868"/>
                </a:xfrm>
                <a:custGeom>
                  <a:avLst/>
                  <a:gdLst>
                    <a:gd name="connsiteX0" fmla="*/ 86145 w 107020"/>
                    <a:gd name="connsiteY0" fmla="*/ 70868 h 70868"/>
                    <a:gd name="connsiteX1" fmla="*/ 107020 w 107020"/>
                    <a:gd name="connsiteY1" fmla="*/ 0 h 70868"/>
                    <a:gd name="connsiteX2" fmla="*/ 24807 w 107020"/>
                    <a:gd name="connsiteY2" fmla="*/ 0 h 70868"/>
                    <a:gd name="connsiteX3" fmla="*/ 0 w 107020"/>
                    <a:gd name="connsiteY3" fmla="*/ 70868 h 70868"/>
                    <a:gd name="connsiteX4" fmla="*/ 86145 w 107020"/>
                    <a:gd name="connsiteY4" fmla="*/ 70868 h 70868"/>
                    <a:gd name="connsiteX5" fmla="*/ 28438 w 107020"/>
                    <a:gd name="connsiteY5" fmla="*/ 5143 h 70868"/>
                    <a:gd name="connsiteX6" fmla="*/ 100213 w 107020"/>
                    <a:gd name="connsiteY6" fmla="*/ 5143 h 70868"/>
                    <a:gd name="connsiteX7" fmla="*/ 82288 w 107020"/>
                    <a:gd name="connsiteY7" fmla="*/ 65801 h 70868"/>
                    <a:gd name="connsiteX8" fmla="*/ 7109 w 107020"/>
                    <a:gd name="connsiteY8" fmla="*/ 65801 h 70868"/>
                    <a:gd name="connsiteX9" fmla="*/ 28438 w 107020"/>
                    <a:gd name="connsiteY9" fmla="*/ 5143 h 70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7020" h="70868">
                      <a:moveTo>
                        <a:pt x="86145" y="70868"/>
                      </a:moveTo>
                      <a:lnTo>
                        <a:pt x="107020" y="0"/>
                      </a:lnTo>
                      <a:lnTo>
                        <a:pt x="24807" y="0"/>
                      </a:lnTo>
                      <a:lnTo>
                        <a:pt x="0" y="70868"/>
                      </a:lnTo>
                      <a:lnTo>
                        <a:pt x="86145" y="70868"/>
                      </a:lnTo>
                      <a:close/>
                      <a:moveTo>
                        <a:pt x="28438" y="5143"/>
                      </a:moveTo>
                      <a:lnTo>
                        <a:pt x="100213" y="5143"/>
                      </a:lnTo>
                      <a:lnTo>
                        <a:pt x="82288" y="65801"/>
                      </a:lnTo>
                      <a:lnTo>
                        <a:pt x="7109" y="65801"/>
                      </a:lnTo>
                      <a:lnTo>
                        <a:pt x="28438" y="5143"/>
                      </a:lnTo>
                      <a:close/>
                    </a:path>
                  </a:pathLst>
                </a:custGeom>
                <a:ln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hu-HU" sz="1300" dirty="0"/>
                </a:p>
              </p:txBody>
            </p:sp>
            <p:sp>
              <p:nvSpPr>
                <p:cNvPr id="64" name="Graphic 4">
                  <a:extLst>
                    <a:ext uri="{FF2B5EF4-FFF2-40B4-BE49-F238E27FC236}">
                      <a16:creationId xmlns:a16="http://schemas.microsoft.com/office/drawing/2014/main" id="{4CDD38A4-D222-45D0-867E-4C9CB099803E}"/>
                    </a:ext>
                  </a:extLst>
                </p:cNvPr>
                <p:cNvSpPr/>
                <p:nvPr/>
              </p:nvSpPr>
              <p:spPr>
                <a:xfrm>
                  <a:off x="8035828" y="2653045"/>
                  <a:ext cx="103087" cy="70867"/>
                </a:xfrm>
                <a:custGeom>
                  <a:avLst/>
                  <a:gdLst>
                    <a:gd name="connsiteX0" fmla="*/ 20950 w 103087"/>
                    <a:gd name="connsiteY0" fmla="*/ 70868 h 70867"/>
                    <a:gd name="connsiteX1" fmla="*/ 103087 w 103087"/>
                    <a:gd name="connsiteY1" fmla="*/ 70868 h 70867"/>
                    <a:gd name="connsiteX2" fmla="*/ 78810 w 103087"/>
                    <a:gd name="connsiteY2" fmla="*/ 0 h 70867"/>
                    <a:gd name="connsiteX3" fmla="*/ 0 w 103087"/>
                    <a:gd name="connsiteY3" fmla="*/ 0 h 70867"/>
                    <a:gd name="connsiteX4" fmla="*/ 20950 w 103087"/>
                    <a:gd name="connsiteY4" fmla="*/ 70868 h 70867"/>
                    <a:gd name="connsiteX5" fmla="*/ 95978 w 103087"/>
                    <a:gd name="connsiteY5" fmla="*/ 65725 h 70867"/>
                    <a:gd name="connsiteX6" fmla="*/ 24732 w 103087"/>
                    <a:gd name="connsiteY6" fmla="*/ 65725 h 70867"/>
                    <a:gd name="connsiteX7" fmla="*/ 6807 w 103087"/>
                    <a:gd name="connsiteY7" fmla="*/ 5067 h 70867"/>
                    <a:gd name="connsiteX8" fmla="*/ 75104 w 103087"/>
                    <a:gd name="connsiteY8" fmla="*/ 5067 h 70867"/>
                    <a:gd name="connsiteX9" fmla="*/ 95978 w 103087"/>
                    <a:gd name="connsiteY9" fmla="*/ 65725 h 70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3087" h="70867">
                      <a:moveTo>
                        <a:pt x="20950" y="70868"/>
                      </a:moveTo>
                      <a:lnTo>
                        <a:pt x="103087" y="70868"/>
                      </a:lnTo>
                      <a:lnTo>
                        <a:pt x="78810" y="0"/>
                      </a:lnTo>
                      <a:lnTo>
                        <a:pt x="0" y="0"/>
                      </a:lnTo>
                      <a:lnTo>
                        <a:pt x="20950" y="70868"/>
                      </a:lnTo>
                      <a:close/>
                      <a:moveTo>
                        <a:pt x="95978" y="65725"/>
                      </a:moveTo>
                      <a:lnTo>
                        <a:pt x="24732" y="65725"/>
                      </a:lnTo>
                      <a:lnTo>
                        <a:pt x="6807" y="5067"/>
                      </a:lnTo>
                      <a:lnTo>
                        <a:pt x="75104" y="5067"/>
                      </a:lnTo>
                      <a:lnTo>
                        <a:pt x="95978" y="65725"/>
                      </a:lnTo>
                      <a:close/>
                    </a:path>
                  </a:pathLst>
                </a:custGeom>
                <a:ln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hu-HU" sz="1300" dirty="0"/>
                </a:p>
              </p:txBody>
            </p:sp>
            <p:sp>
              <p:nvSpPr>
                <p:cNvPr id="65" name="Graphic 4">
                  <a:extLst>
                    <a:ext uri="{FF2B5EF4-FFF2-40B4-BE49-F238E27FC236}">
                      <a16:creationId xmlns:a16="http://schemas.microsoft.com/office/drawing/2014/main" id="{5BC25A53-E731-4D53-8C8D-2087DBF9E9CC}"/>
                    </a:ext>
                  </a:extLst>
                </p:cNvPr>
                <p:cNvSpPr/>
                <p:nvPr/>
              </p:nvSpPr>
              <p:spPr>
                <a:xfrm>
                  <a:off x="7750920" y="2653045"/>
                  <a:ext cx="137802" cy="70867"/>
                </a:xfrm>
                <a:custGeom>
                  <a:avLst/>
                  <a:gdLst>
                    <a:gd name="connsiteX0" fmla="*/ 0 w 137802"/>
                    <a:gd name="connsiteY0" fmla="*/ 70868 h 70867"/>
                    <a:gd name="connsiteX1" fmla="*/ 137803 w 137802"/>
                    <a:gd name="connsiteY1" fmla="*/ 70868 h 70867"/>
                    <a:gd name="connsiteX2" fmla="*/ 137803 w 137802"/>
                    <a:gd name="connsiteY2" fmla="*/ 0 h 70867"/>
                    <a:gd name="connsiteX3" fmla="*/ 20269 w 137802"/>
                    <a:gd name="connsiteY3" fmla="*/ 0 h 70867"/>
                    <a:gd name="connsiteX4" fmla="*/ 0 w 137802"/>
                    <a:gd name="connsiteY4" fmla="*/ 70868 h 70867"/>
                    <a:gd name="connsiteX5" fmla="*/ 132659 w 137802"/>
                    <a:gd name="connsiteY5" fmla="*/ 5067 h 70867"/>
                    <a:gd name="connsiteX6" fmla="*/ 132659 w 137802"/>
                    <a:gd name="connsiteY6" fmla="*/ 65725 h 70867"/>
                    <a:gd name="connsiteX7" fmla="*/ 6731 w 137802"/>
                    <a:gd name="connsiteY7" fmla="*/ 65725 h 70867"/>
                    <a:gd name="connsiteX8" fmla="*/ 24051 w 137802"/>
                    <a:gd name="connsiteY8" fmla="*/ 5067 h 70867"/>
                    <a:gd name="connsiteX9" fmla="*/ 132659 w 137802"/>
                    <a:gd name="connsiteY9" fmla="*/ 5067 h 70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37802" h="70867">
                      <a:moveTo>
                        <a:pt x="0" y="70868"/>
                      </a:moveTo>
                      <a:lnTo>
                        <a:pt x="137803" y="70868"/>
                      </a:lnTo>
                      <a:lnTo>
                        <a:pt x="137803" y="0"/>
                      </a:lnTo>
                      <a:lnTo>
                        <a:pt x="20269" y="0"/>
                      </a:lnTo>
                      <a:lnTo>
                        <a:pt x="0" y="70868"/>
                      </a:lnTo>
                      <a:close/>
                      <a:moveTo>
                        <a:pt x="132659" y="5067"/>
                      </a:moveTo>
                      <a:lnTo>
                        <a:pt x="132659" y="65725"/>
                      </a:lnTo>
                      <a:lnTo>
                        <a:pt x="6731" y="65725"/>
                      </a:lnTo>
                      <a:lnTo>
                        <a:pt x="24051" y="5067"/>
                      </a:lnTo>
                      <a:lnTo>
                        <a:pt x="132659" y="5067"/>
                      </a:lnTo>
                      <a:close/>
                    </a:path>
                  </a:pathLst>
                </a:custGeom>
                <a:ln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hu-HU" sz="1300" dirty="0"/>
                </a:p>
              </p:txBody>
            </p:sp>
            <p:sp>
              <p:nvSpPr>
                <p:cNvPr id="66" name="Graphic 4">
                  <a:extLst>
                    <a:ext uri="{FF2B5EF4-FFF2-40B4-BE49-F238E27FC236}">
                      <a16:creationId xmlns:a16="http://schemas.microsoft.com/office/drawing/2014/main" id="{A75E2A66-D926-46F6-B0FC-3B540226A97D}"/>
                    </a:ext>
                  </a:extLst>
                </p:cNvPr>
                <p:cNvSpPr/>
                <p:nvPr/>
              </p:nvSpPr>
              <p:spPr>
                <a:xfrm>
                  <a:off x="8058821" y="2730417"/>
                  <a:ext cx="105355" cy="66859"/>
                </a:xfrm>
                <a:custGeom>
                  <a:avLst/>
                  <a:gdLst>
                    <a:gd name="connsiteX0" fmla="*/ 19664 w 105355"/>
                    <a:gd name="connsiteY0" fmla="*/ 66859 h 66859"/>
                    <a:gd name="connsiteX1" fmla="*/ 105356 w 105355"/>
                    <a:gd name="connsiteY1" fmla="*/ 66859 h 66859"/>
                    <a:gd name="connsiteX2" fmla="*/ 82440 w 105355"/>
                    <a:gd name="connsiteY2" fmla="*/ 0 h 66859"/>
                    <a:gd name="connsiteX3" fmla="*/ 0 w 105355"/>
                    <a:gd name="connsiteY3" fmla="*/ 0 h 66859"/>
                    <a:gd name="connsiteX4" fmla="*/ 19664 w 105355"/>
                    <a:gd name="connsiteY4" fmla="*/ 66859 h 66859"/>
                    <a:gd name="connsiteX5" fmla="*/ 98171 w 105355"/>
                    <a:gd name="connsiteY5" fmla="*/ 61716 h 66859"/>
                    <a:gd name="connsiteX6" fmla="*/ 23446 w 105355"/>
                    <a:gd name="connsiteY6" fmla="*/ 61716 h 66859"/>
                    <a:gd name="connsiteX7" fmla="*/ 6731 w 105355"/>
                    <a:gd name="connsiteY7" fmla="*/ 5067 h 66859"/>
                    <a:gd name="connsiteX8" fmla="*/ 78734 w 105355"/>
                    <a:gd name="connsiteY8" fmla="*/ 5067 h 66859"/>
                    <a:gd name="connsiteX9" fmla="*/ 98171 w 105355"/>
                    <a:gd name="connsiteY9" fmla="*/ 61716 h 668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5355" h="66859">
                      <a:moveTo>
                        <a:pt x="19664" y="66859"/>
                      </a:moveTo>
                      <a:lnTo>
                        <a:pt x="105356" y="66859"/>
                      </a:lnTo>
                      <a:lnTo>
                        <a:pt x="82440" y="0"/>
                      </a:lnTo>
                      <a:lnTo>
                        <a:pt x="0" y="0"/>
                      </a:lnTo>
                      <a:lnTo>
                        <a:pt x="19664" y="66859"/>
                      </a:lnTo>
                      <a:close/>
                      <a:moveTo>
                        <a:pt x="98171" y="61716"/>
                      </a:moveTo>
                      <a:lnTo>
                        <a:pt x="23446" y="61716"/>
                      </a:lnTo>
                      <a:lnTo>
                        <a:pt x="6731" y="5067"/>
                      </a:lnTo>
                      <a:lnTo>
                        <a:pt x="78734" y="5067"/>
                      </a:lnTo>
                      <a:lnTo>
                        <a:pt x="98171" y="61716"/>
                      </a:lnTo>
                      <a:close/>
                    </a:path>
                  </a:pathLst>
                </a:custGeom>
                <a:ln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hu-HU" sz="1300" dirty="0"/>
                </a:p>
              </p:txBody>
            </p:sp>
            <p:sp>
              <p:nvSpPr>
                <p:cNvPr id="67" name="Graphic 4">
                  <a:extLst>
                    <a:ext uri="{FF2B5EF4-FFF2-40B4-BE49-F238E27FC236}">
                      <a16:creationId xmlns:a16="http://schemas.microsoft.com/office/drawing/2014/main" id="{09DFB672-D28A-437E-BE1F-75463DA2D57D}"/>
                    </a:ext>
                  </a:extLst>
                </p:cNvPr>
                <p:cNvSpPr/>
                <p:nvPr/>
              </p:nvSpPr>
              <p:spPr>
                <a:xfrm>
                  <a:off x="7902336" y="2652969"/>
                  <a:ext cx="138786" cy="70868"/>
                </a:xfrm>
                <a:custGeom>
                  <a:avLst/>
                  <a:gdLst>
                    <a:gd name="connsiteX0" fmla="*/ 0 w 138786"/>
                    <a:gd name="connsiteY0" fmla="*/ 70868 h 70868"/>
                    <a:gd name="connsiteX1" fmla="*/ 138787 w 138786"/>
                    <a:gd name="connsiteY1" fmla="*/ 70868 h 70868"/>
                    <a:gd name="connsiteX2" fmla="*/ 118517 w 138786"/>
                    <a:gd name="connsiteY2" fmla="*/ 0 h 70868"/>
                    <a:gd name="connsiteX3" fmla="*/ 0 w 138786"/>
                    <a:gd name="connsiteY3" fmla="*/ 0 h 70868"/>
                    <a:gd name="connsiteX4" fmla="*/ 0 w 138786"/>
                    <a:gd name="connsiteY4" fmla="*/ 70868 h 70868"/>
                    <a:gd name="connsiteX5" fmla="*/ 5143 w 138786"/>
                    <a:gd name="connsiteY5" fmla="*/ 5143 h 70868"/>
                    <a:gd name="connsiteX6" fmla="*/ 114735 w 138786"/>
                    <a:gd name="connsiteY6" fmla="*/ 5143 h 70868"/>
                    <a:gd name="connsiteX7" fmla="*/ 132055 w 138786"/>
                    <a:gd name="connsiteY7" fmla="*/ 65801 h 70868"/>
                    <a:gd name="connsiteX8" fmla="*/ 5143 w 138786"/>
                    <a:gd name="connsiteY8" fmla="*/ 65801 h 70868"/>
                    <a:gd name="connsiteX9" fmla="*/ 5143 w 138786"/>
                    <a:gd name="connsiteY9" fmla="*/ 5143 h 70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38786" h="70868">
                      <a:moveTo>
                        <a:pt x="0" y="70868"/>
                      </a:moveTo>
                      <a:lnTo>
                        <a:pt x="138787" y="70868"/>
                      </a:lnTo>
                      <a:lnTo>
                        <a:pt x="118517" y="0"/>
                      </a:lnTo>
                      <a:lnTo>
                        <a:pt x="0" y="0"/>
                      </a:lnTo>
                      <a:lnTo>
                        <a:pt x="0" y="70868"/>
                      </a:lnTo>
                      <a:close/>
                      <a:moveTo>
                        <a:pt x="5143" y="5143"/>
                      </a:moveTo>
                      <a:lnTo>
                        <a:pt x="114735" y="5143"/>
                      </a:lnTo>
                      <a:lnTo>
                        <a:pt x="132055" y="65801"/>
                      </a:lnTo>
                      <a:lnTo>
                        <a:pt x="5143" y="65801"/>
                      </a:lnTo>
                      <a:lnTo>
                        <a:pt x="5143" y="5143"/>
                      </a:lnTo>
                      <a:close/>
                    </a:path>
                  </a:pathLst>
                </a:custGeom>
                <a:ln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hu-HU" sz="1300" dirty="0"/>
                </a:p>
              </p:txBody>
            </p:sp>
            <p:sp>
              <p:nvSpPr>
                <p:cNvPr id="68" name="Graphic 4">
                  <a:extLst>
                    <a:ext uri="{FF2B5EF4-FFF2-40B4-BE49-F238E27FC236}">
                      <a16:creationId xmlns:a16="http://schemas.microsoft.com/office/drawing/2014/main" id="{6ACC9149-145D-4837-A546-6380618A2EE5}"/>
                    </a:ext>
                  </a:extLst>
                </p:cNvPr>
                <p:cNvSpPr/>
                <p:nvPr/>
              </p:nvSpPr>
              <p:spPr>
                <a:xfrm>
                  <a:off x="7902261" y="2607968"/>
                  <a:ext cx="116701" cy="38572"/>
                </a:xfrm>
                <a:custGeom>
                  <a:avLst/>
                  <a:gdLst>
                    <a:gd name="connsiteX0" fmla="*/ 76 w 116701"/>
                    <a:gd name="connsiteY0" fmla="*/ 38573 h 38572"/>
                    <a:gd name="connsiteX1" fmla="*/ 116702 w 116701"/>
                    <a:gd name="connsiteY1" fmla="*/ 38573 h 38572"/>
                    <a:gd name="connsiteX2" fmla="*/ 105660 w 116701"/>
                    <a:gd name="connsiteY2" fmla="*/ 0 h 38572"/>
                    <a:gd name="connsiteX3" fmla="*/ 0 w 116701"/>
                    <a:gd name="connsiteY3" fmla="*/ 0 h 38572"/>
                    <a:gd name="connsiteX4" fmla="*/ 0 w 116701"/>
                    <a:gd name="connsiteY4" fmla="*/ 38573 h 38572"/>
                    <a:gd name="connsiteX5" fmla="*/ 5219 w 116701"/>
                    <a:gd name="connsiteY5" fmla="*/ 5067 h 38572"/>
                    <a:gd name="connsiteX6" fmla="*/ 101878 w 116701"/>
                    <a:gd name="connsiteY6" fmla="*/ 5067 h 38572"/>
                    <a:gd name="connsiteX7" fmla="*/ 109970 w 116701"/>
                    <a:gd name="connsiteY7" fmla="*/ 33430 h 38572"/>
                    <a:gd name="connsiteX8" fmla="*/ 5219 w 116701"/>
                    <a:gd name="connsiteY8" fmla="*/ 33430 h 38572"/>
                    <a:gd name="connsiteX9" fmla="*/ 5219 w 116701"/>
                    <a:gd name="connsiteY9" fmla="*/ 5067 h 385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6701" h="38572">
                      <a:moveTo>
                        <a:pt x="76" y="38573"/>
                      </a:moveTo>
                      <a:lnTo>
                        <a:pt x="116702" y="38573"/>
                      </a:lnTo>
                      <a:lnTo>
                        <a:pt x="105660" y="0"/>
                      </a:lnTo>
                      <a:lnTo>
                        <a:pt x="0" y="0"/>
                      </a:lnTo>
                      <a:lnTo>
                        <a:pt x="0" y="38573"/>
                      </a:lnTo>
                      <a:close/>
                      <a:moveTo>
                        <a:pt x="5219" y="5067"/>
                      </a:moveTo>
                      <a:lnTo>
                        <a:pt x="101878" y="5067"/>
                      </a:lnTo>
                      <a:lnTo>
                        <a:pt x="109970" y="33430"/>
                      </a:lnTo>
                      <a:lnTo>
                        <a:pt x="5219" y="33430"/>
                      </a:lnTo>
                      <a:lnTo>
                        <a:pt x="5219" y="5067"/>
                      </a:lnTo>
                      <a:close/>
                    </a:path>
                  </a:pathLst>
                </a:custGeom>
                <a:ln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hu-HU" sz="1300" dirty="0"/>
                </a:p>
              </p:txBody>
            </p:sp>
            <p:sp>
              <p:nvSpPr>
                <p:cNvPr id="69" name="Graphic 4">
                  <a:extLst>
                    <a:ext uri="{FF2B5EF4-FFF2-40B4-BE49-F238E27FC236}">
                      <a16:creationId xmlns:a16="http://schemas.microsoft.com/office/drawing/2014/main" id="{AE4804ED-BFFE-41F5-940B-99DE3C90EE8E}"/>
                    </a:ext>
                  </a:extLst>
                </p:cNvPr>
                <p:cNvSpPr/>
                <p:nvPr/>
              </p:nvSpPr>
              <p:spPr>
                <a:xfrm>
                  <a:off x="7729894" y="2730417"/>
                  <a:ext cx="158753" cy="66859"/>
                </a:xfrm>
                <a:custGeom>
                  <a:avLst/>
                  <a:gdLst>
                    <a:gd name="connsiteX0" fmla="*/ 158753 w 158753"/>
                    <a:gd name="connsiteY0" fmla="*/ 66859 h 66859"/>
                    <a:gd name="connsiteX1" fmla="*/ 158753 w 158753"/>
                    <a:gd name="connsiteY1" fmla="*/ 0 h 66859"/>
                    <a:gd name="connsiteX2" fmla="*/ 19135 w 158753"/>
                    <a:gd name="connsiteY2" fmla="*/ 0 h 66859"/>
                    <a:gd name="connsiteX3" fmla="*/ 0 w 158753"/>
                    <a:gd name="connsiteY3" fmla="*/ 66859 h 66859"/>
                    <a:gd name="connsiteX4" fmla="*/ 158753 w 158753"/>
                    <a:gd name="connsiteY4" fmla="*/ 66859 h 66859"/>
                    <a:gd name="connsiteX5" fmla="*/ 22992 w 158753"/>
                    <a:gd name="connsiteY5" fmla="*/ 5067 h 66859"/>
                    <a:gd name="connsiteX6" fmla="*/ 153685 w 158753"/>
                    <a:gd name="connsiteY6" fmla="*/ 5067 h 66859"/>
                    <a:gd name="connsiteX7" fmla="*/ 153685 w 158753"/>
                    <a:gd name="connsiteY7" fmla="*/ 61716 h 66859"/>
                    <a:gd name="connsiteX8" fmla="*/ 6807 w 158753"/>
                    <a:gd name="connsiteY8" fmla="*/ 61716 h 66859"/>
                    <a:gd name="connsiteX9" fmla="*/ 22992 w 158753"/>
                    <a:gd name="connsiteY9" fmla="*/ 5067 h 668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8753" h="66859">
                      <a:moveTo>
                        <a:pt x="158753" y="66859"/>
                      </a:moveTo>
                      <a:lnTo>
                        <a:pt x="158753" y="0"/>
                      </a:lnTo>
                      <a:lnTo>
                        <a:pt x="19135" y="0"/>
                      </a:lnTo>
                      <a:lnTo>
                        <a:pt x="0" y="66859"/>
                      </a:lnTo>
                      <a:lnTo>
                        <a:pt x="158753" y="66859"/>
                      </a:lnTo>
                      <a:close/>
                      <a:moveTo>
                        <a:pt x="22992" y="5067"/>
                      </a:moveTo>
                      <a:lnTo>
                        <a:pt x="153685" y="5067"/>
                      </a:lnTo>
                      <a:lnTo>
                        <a:pt x="153685" y="61716"/>
                      </a:lnTo>
                      <a:lnTo>
                        <a:pt x="6807" y="61716"/>
                      </a:lnTo>
                      <a:lnTo>
                        <a:pt x="22992" y="5067"/>
                      </a:lnTo>
                      <a:close/>
                    </a:path>
                  </a:pathLst>
                </a:custGeom>
                <a:ln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hu-HU" sz="1300" dirty="0"/>
                </a:p>
              </p:txBody>
            </p:sp>
            <p:sp>
              <p:nvSpPr>
                <p:cNvPr id="70" name="Graphic 4">
                  <a:extLst>
                    <a:ext uri="{FF2B5EF4-FFF2-40B4-BE49-F238E27FC236}">
                      <a16:creationId xmlns:a16="http://schemas.microsoft.com/office/drawing/2014/main" id="{30D4937F-D0F3-4197-B796-2B8F29A60812}"/>
                    </a:ext>
                  </a:extLst>
                </p:cNvPr>
                <p:cNvSpPr/>
                <p:nvPr/>
              </p:nvSpPr>
              <p:spPr>
                <a:xfrm>
                  <a:off x="7623327" y="2730342"/>
                  <a:ext cx="109969" cy="66859"/>
                </a:xfrm>
                <a:custGeom>
                  <a:avLst/>
                  <a:gdLst>
                    <a:gd name="connsiteX0" fmla="*/ 109970 w 109969"/>
                    <a:gd name="connsiteY0" fmla="*/ 0 h 66859"/>
                    <a:gd name="connsiteX1" fmla="*/ 23446 w 109969"/>
                    <a:gd name="connsiteY1" fmla="*/ 0 h 66859"/>
                    <a:gd name="connsiteX2" fmla="*/ 0 w 109969"/>
                    <a:gd name="connsiteY2" fmla="*/ 66859 h 66859"/>
                    <a:gd name="connsiteX3" fmla="*/ 90230 w 109969"/>
                    <a:gd name="connsiteY3" fmla="*/ 66859 h 66859"/>
                    <a:gd name="connsiteX4" fmla="*/ 109970 w 109969"/>
                    <a:gd name="connsiteY4" fmla="*/ 0 h 66859"/>
                    <a:gd name="connsiteX5" fmla="*/ 7185 w 109969"/>
                    <a:gd name="connsiteY5" fmla="*/ 61792 h 66859"/>
                    <a:gd name="connsiteX6" fmla="*/ 27077 w 109969"/>
                    <a:gd name="connsiteY6" fmla="*/ 5143 h 66859"/>
                    <a:gd name="connsiteX7" fmla="*/ 103163 w 109969"/>
                    <a:gd name="connsiteY7" fmla="*/ 5143 h 66859"/>
                    <a:gd name="connsiteX8" fmla="*/ 86448 w 109969"/>
                    <a:gd name="connsiteY8" fmla="*/ 61792 h 66859"/>
                    <a:gd name="connsiteX9" fmla="*/ 7185 w 109969"/>
                    <a:gd name="connsiteY9" fmla="*/ 61792 h 668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9969" h="66859">
                      <a:moveTo>
                        <a:pt x="109970" y="0"/>
                      </a:moveTo>
                      <a:lnTo>
                        <a:pt x="23446" y="0"/>
                      </a:lnTo>
                      <a:lnTo>
                        <a:pt x="0" y="66859"/>
                      </a:lnTo>
                      <a:lnTo>
                        <a:pt x="90230" y="66859"/>
                      </a:lnTo>
                      <a:lnTo>
                        <a:pt x="109970" y="0"/>
                      </a:lnTo>
                      <a:close/>
                      <a:moveTo>
                        <a:pt x="7185" y="61792"/>
                      </a:moveTo>
                      <a:lnTo>
                        <a:pt x="27077" y="5143"/>
                      </a:lnTo>
                      <a:lnTo>
                        <a:pt x="103163" y="5143"/>
                      </a:lnTo>
                      <a:lnTo>
                        <a:pt x="86448" y="61792"/>
                      </a:lnTo>
                      <a:lnTo>
                        <a:pt x="7185" y="61792"/>
                      </a:lnTo>
                      <a:close/>
                    </a:path>
                  </a:pathLst>
                </a:custGeom>
                <a:ln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hu-HU" sz="1300" dirty="0"/>
                </a:p>
              </p:txBody>
            </p:sp>
            <p:sp>
              <p:nvSpPr>
                <p:cNvPr id="71" name="Graphic 4">
                  <a:extLst>
                    <a:ext uri="{FF2B5EF4-FFF2-40B4-BE49-F238E27FC236}">
                      <a16:creationId xmlns:a16="http://schemas.microsoft.com/office/drawing/2014/main" id="{96B87D53-9F6B-438E-9429-743167B114CF}"/>
                    </a:ext>
                  </a:extLst>
                </p:cNvPr>
                <p:cNvSpPr/>
                <p:nvPr/>
              </p:nvSpPr>
              <p:spPr>
                <a:xfrm>
                  <a:off x="7902412" y="2730342"/>
                  <a:ext cx="159736" cy="66859"/>
                </a:xfrm>
                <a:custGeom>
                  <a:avLst/>
                  <a:gdLst>
                    <a:gd name="connsiteX0" fmla="*/ 140602 w 159736"/>
                    <a:gd name="connsiteY0" fmla="*/ 0 h 66859"/>
                    <a:gd name="connsiteX1" fmla="*/ 0 w 159736"/>
                    <a:gd name="connsiteY1" fmla="*/ 0 h 66859"/>
                    <a:gd name="connsiteX2" fmla="*/ 0 w 159736"/>
                    <a:gd name="connsiteY2" fmla="*/ 66859 h 66859"/>
                    <a:gd name="connsiteX3" fmla="*/ 159736 w 159736"/>
                    <a:gd name="connsiteY3" fmla="*/ 66859 h 66859"/>
                    <a:gd name="connsiteX4" fmla="*/ 140602 w 159736"/>
                    <a:gd name="connsiteY4" fmla="*/ 0 h 66859"/>
                    <a:gd name="connsiteX5" fmla="*/ 5068 w 159736"/>
                    <a:gd name="connsiteY5" fmla="*/ 5143 h 66859"/>
                    <a:gd name="connsiteX6" fmla="*/ 136745 w 159736"/>
                    <a:gd name="connsiteY6" fmla="*/ 5143 h 66859"/>
                    <a:gd name="connsiteX7" fmla="*/ 152930 w 159736"/>
                    <a:gd name="connsiteY7" fmla="*/ 61792 h 66859"/>
                    <a:gd name="connsiteX8" fmla="*/ 5068 w 159736"/>
                    <a:gd name="connsiteY8" fmla="*/ 61792 h 66859"/>
                    <a:gd name="connsiteX9" fmla="*/ 5068 w 159736"/>
                    <a:gd name="connsiteY9" fmla="*/ 5143 h 668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9736" h="66859">
                      <a:moveTo>
                        <a:pt x="140602" y="0"/>
                      </a:moveTo>
                      <a:lnTo>
                        <a:pt x="0" y="0"/>
                      </a:lnTo>
                      <a:lnTo>
                        <a:pt x="0" y="66859"/>
                      </a:lnTo>
                      <a:lnTo>
                        <a:pt x="159736" y="66859"/>
                      </a:lnTo>
                      <a:lnTo>
                        <a:pt x="140602" y="0"/>
                      </a:lnTo>
                      <a:close/>
                      <a:moveTo>
                        <a:pt x="5068" y="5143"/>
                      </a:moveTo>
                      <a:lnTo>
                        <a:pt x="136745" y="5143"/>
                      </a:lnTo>
                      <a:lnTo>
                        <a:pt x="152930" y="61792"/>
                      </a:lnTo>
                      <a:lnTo>
                        <a:pt x="5068" y="61792"/>
                      </a:lnTo>
                      <a:lnTo>
                        <a:pt x="5068" y="5143"/>
                      </a:lnTo>
                      <a:close/>
                    </a:path>
                  </a:pathLst>
                </a:custGeom>
                <a:ln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hu-HU" sz="1300" dirty="0"/>
                </a:p>
              </p:txBody>
            </p:sp>
            <p:sp>
              <p:nvSpPr>
                <p:cNvPr id="72" name="Graphic 4">
                  <a:extLst>
                    <a:ext uri="{FF2B5EF4-FFF2-40B4-BE49-F238E27FC236}">
                      <a16:creationId xmlns:a16="http://schemas.microsoft.com/office/drawing/2014/main" id="{F64098EB-CAFC-4579-9B44-263E912948D2}"/>
                    </a:ext>
                  </a:extLst>
                </p:cNvPr>
                <p:cNvSpPr/>
                <p:nvPr/>
              </p:nvSpPr>
              <p:spPr>
                <a:xfrm>
                  <a:off x="7651084" y="2570983"/>
                  <a:ext cx="34791" cy="24580"/>
                </a:xfrm>
                <a:custGeom>
                  <a:avLst/>
                  <a:gdLst>
                    <a:gd name="connsiteX0" fmla="*/ 0 w 34791"/>
                    <a:gd name="connsiteY0" fmla="*/ 17925 h 24580"/>
                    <a:gd name="connsiteX1" fmla="*/ 34791 w 34791"/>
                    <a:gd name="connsiteY1" fmla="*/ 24581 h 24580"/>
                    <a:gd name="connsiteX2" fmla="*/ 33279 w 34791"/>
                    <a:gd name="connsiteY2" fmla="*/ 0 h 24580"/>
                    <a:gd name="connsiteX3" fmla="*/ 0 w 34791"/>
                    <a:gd name="connsiteY3" fmla="*/ 17925 h 24580"/>
                    <a:gd name="connsiteX4" fmla="*/ 15051 w 34791"/>
                    <a:gd name="connsiteY4" fmla="*/ 15656 h 24580"/>
                    <a:gd name="connsiteX5" fmla="*/ 28665 w 34791"/>
                    <a:gd name="connsiteY5" fmla="*/ 8320 h 24580"/>
                    <a:gd name="connsiteX6" fmla="*/ 29270 w 34791"/>
                    <a:gd name="connsiteY6" fmla="*/ 18379 h 24580"/>
                    <a:gd name="connsiteX7" fmla="*/ 15051 w 34791"/>
                    <a:gd name="connsiteY7" fmla="*/ 15656 h 245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4791" h="24580">
                      <a:moveTo>
                        <a:pt x="0" y="17925"/>
                      </a:moveTo>
                      <a:lnTo>
                        <a:pt x="34791" y="24581"/>
                      </a:lnTo>
                      <a:lnTo>
                        <a:pt x="33279" y="0"/>
                      </a:lnTo>
                      <a:lnTo>
                        <a:pt x="0" y="17925"/>
                      </a:lnTo>
                      <a:close/>
                      <a:moveTo>
                        <a:pt x="15051" y="15656"/>
                      </a:moveTo>
                      <a:lnTo>
                        <a:pt x="28665" y="8320"/>
                      </a:lnTo>
                      <a:lnTo>
                        <a:pt x="29270" y="18379"/>
                      </a:lnTo>
                      <a:lnTo>
                        <a:pt x="15051" y="15656"/>
                      </a:lnTo>
                      <a:close/>
                    </a:path>
                  </a:pathLst>
                </a:custGeom>
                <a:ln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hu-HU" sz="1300" dirty="0"/>
                </a:p>
              </p:txBody>
            </p:sp>
            <p:sp>
              <p:nvSpPr>
                <p:cNvPr id="73" name="Graphic 4">
                  <a:extLst>
                    <a:ext uri="{FF2B5EF4-FFF2-40B4-BE49-F238E27FC236}">
                      <a16:creationId xmlns:a16="http://schemas.microsoft.com/office/drawing/2014/main" id="{E1FD6C66-50A8-43A9-A15A-E3A3986A3753}"/>
                    </a:ext>
                  </a:extLst>
                </p:cNvPr>
                <p:cNvSpPr/>
                <p:nvPr/>
              </p:nvSpPr>
              <p:spPr>
                <a:xfrm>
                  <a:off x="7628470" y="2528705"/>
                  <a:ext cx="64363" cy="28891"/>
                </a:xfrm>
                <a:custGeom>
                  <a:avLst/>
                  <a:gdLst>
                    <a:gd name="connsiteX0" fmla="*/ 64364 w 64363"/>
                    <a:gd name="connsiteY0" fmla="*/ 3328 h 28891"/>
                    <a:gd name="connsiteX1" fmla="*/ 0 w 64363"/>
                    <a:gd name="connsiteY1" fmla="*/ 0 h 28891"/>
                    <a:gd name="connsiteX2" fmla="*/ 58237 w 64363"/>
                    <a:gd name="connsiteY2" fmla="*/ 28892 h 28891"/>
                    <a:gd name="connsiteX3" fmla="*/ 64364 w 64363"/>
                    <a:gd name="connsiteY3" fmla="*/ 3328 h 28891"/>
                    <a:gd name="connsiteX4" fmla="*/ 54758 w 64363"/>
                    <a:gd name="connsiteY4" fmla="*/ 21480 h 28891"/>
                    <a:gd name="connsiteX5" fmla="*/ 24278 w 64363"/>
                    <a:gd name="connsiteY5" fmla="*/ 6353 h 28891"/>
                    <a:gd name="connsiteX6" fmla="*/ 57935 w 64363"/>
                    <a:gd name="connsiteY6" fmla="*/ 8093 h 28891"/>
                    <a:gd name="connsiteX7" fmla="*/ 54758 w 64363"/>
                    <a:gd name="connsiteY7" fmla="*/ 21480 h 288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4363" h="28891">
                      <a:moveTo>
                        <a:pt x="64364" y="3328"/>
                      </a:moveTo>
                      <a:lnTo>
                        <a:pt x="0" y="0"/>
                      </a:lnTo>
                      <a:lnTo>
                        <a:pt x="58237" y="28892"/>
                      </a:lnTo>
                      <a:lnTo>
                        <a:pt x="64364" y="3328"/>
                      </a:lnTo>
                      <a:close/>
                      <a:moveTo>
                        <a:pt x="54758" y="21480"/>
                      </a:moveTo>
                      <a:lnTo>
                        <a:pt x="24278" y="6353"/>
                      </a:lnTo>
                      <a:lnTo>
                        <a:pt x="57935" y="8093"/>
                      </a:lnTo>
                      <a:lnTo>
                        <a:pt x="54758" y="21480"/>
                      </a:lnTo>
                      <a:close/>
                    </a:path>
                  </a:pathLst>
                </a:custGeom>
                <a:ln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hu-HU" sz="1300" dirty="0"/>
                </a:p>
              </p:txBody>
            </p:sp>
            <p:sp>
              <p:nvSpPr>
                <p:cNvPr id="74" name="Graphic 4">
                  <a:extLst>
                    <a:ext uri="{FF2B5EF4-FFF2-40B4-BE49-F238E27FC236}">
                      <a16:creationId xmlns:a16="http://schemas.microsoft.com/office/drawing/2014/main" id="{9B58E104-11CE-4DB9-BD97-38951F4C6BED}"/>
                    </a:ext>
                  </a:extLst>
                </p:cNvPr>
                <p:cNvSpPr/>
                <p:nvPr/>
              </p:nvSpPr>
              <p:spPr>
                <a:xfrm>
                  <a:off x="7668405" y="2496107"/>
                  <a:ext cx="44472" cy="28664"/>
                </a:xfrm>
                <a:custGeom>
                  <a:avLst/>
                  <a:gdLst>
                    <a:gd name="connsiteX0" fmla="*/ 44472 w 44472"/>
                    <a:gd name="connsiteY0" fmla="*/ 2874 h 28664"/>
                    <a:gd name="connsiteX1" fmla="*/ 0 w 44472"/>
                    <a:gd name="connsiteY1" fmla="*/ 0 h 28664"/>
                    <a:gd name="connsiteX2" fmla="*/ 27757 w 44472"/>
                    <a:gd name="connsiteY2" fmla="*/ 28665 h 28664"/>
                    <a:gd name="connsiteX3" fmla="*/ 44472 w 44472"/>
                    <a:gd name="connsiteY3" fmla="*/ 2874 h 28664"/>
                    <a:gd name="connsiteX4" fmla="*/ 12857 w 44472"/>
                    <a:gd name="connsiteY4" fmla="*/ 5899 h 28664"/>
                    <a:gd name="connsiteX5" fmla="*/ 35472 w 44472"/>
                    <a:gd name="connsiteY5" fmla="*/ 7336 h 28664"/>
                    <a:gd name="connsiteX6" fmla="*/ 27000 w 44472"/>
                    <a:gd name="connsiteY6" fmla="*/ 20497 h 28664"/>
                    <a:gd name="connsiteX7" fmla="*/ 12857 w 44472"/>
                    <a:gd name="connsiteY7" fmla="*/ 5899 h 28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4472" h="28664">
                      <a:moveTo>
                        <a:pt x="44472" y="2874"/>
                      </a:moveTo>
                      <a:lnTo>
                        <a:pt x="0" y="0"/>
                      </a:lnTo>
                      <a:lnTo>
                        <a:pt x="27757" y="28665"/>
                      </a:lnTo>
                      <a:lnTo>
                        <a:pt x="44472" y="2874"/>
                      </a:lnTo>
                      <a:close/>
                      <a:moveTo>
                        <a:pt x="12857" y="5899"/>
                      </a:moveTo>
                      <a:lnTo>
                        <a:pt x="35472" y="7336"/>
                      </a:lnTo>
                      <a:lnTo>
                        <a:pt x="27000" y="20497"/>
                      </a:lnTo>
                      <a:lnTo>
                        <a:pt x="12857" y="5899"/>
                      </a:lnTo>
                      <a:close/>
                    </a:path>
                  </a:pathLst>
                </a:custGeom>
                <a:ln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hu-HU" sz="1300" dirty="0"/>
                </a:p>
              </p:txBody>
            </p:sp>
            <p:sp>
              <p:nvSpPr>
                <p:cNvPr id="75" name="Graphic 4">
                  <a:extLst>
                    <a:ext uri="{FF2B5EF4-FFF2-40B4-BE49-F238E27FC236}">
                      <a16:creationId xmlns:a16="http://schemas.microsoft.com/office/drawing/2014/main" id="{BB4E1947-4E4A-4E87-8CDB-D66B9837CD18}"/>
                    </a:ext>
                  </a:extLst>
                </p:cNvPr>
                <p:cNvSpPr/>
                <p:nvPr/>
              </p:nvSpPr>
              <p:spPr>
                <a:xfrm>
                  <a:off x="7686481" y="2441576"/>
                  <a:ext cx="48934" cy="52867"/>
                </a:xfrm>
                <a:custGeom>
                  <a:avLst/>
                  <a:gdLst>
                    <a:gd name="connsiteX0" fmla="*/ 48935 w 48934"/>
                    <a:gd name="connsiteY0" fmla="*/ 36682 h 52867"/>
                    <a:gd name="connsiteX1" fmla="*/ 0 w 48934"/>
                    <a:gd name="connsiteY1" fmla="*/ 0 h 52867"/>
                    <a:gd name="connsiteX2" fmla="*/ 31842 w 48934"/>
                    <a:gd name="connsiteY2" fmla="*/ 52867 h 52867"/>
                    <a:gd name="connsiteX3" fmla="*/ 48935 w 48934"/>
                    <a:gd name="connsiteY3" fmla="*/ 36682 h 52867"/>
                    <a:gd name="connsiteX4" fmla="*/ 41069 w 48934"/>
                    <a:gd name="connsiteY4" fmla="*/ 37136 h 52867"/>
                    <a:gd name="connsiteX5" fmla="*/ 32976 w 48934"/>
                    <a:gd name="connsiteY5" fmla="*/ 44775 h 52867"/>
                    <a:gd name="connsiteX6" fmla="*/ 17925 w 48934"/>
                    <a:gd name="connsiteY6" fmla="*/ 19740 h 52867"/>
                    <a:gd name="connsiteX7" fmla="*/ 41069 w 48934"/>
                    <a:gd name="connsiteY7" fmla="*/ 37136 h 52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8934" h="52867">
                      <a:moveTo>
                        <a:pt x="48935" y="36682"/>
                      </a:moveTo>
                      <a:lnTo>
                        <a:pt x="0" y="0"/>
                      </a:lnTo>
                      <a:lnTo>
                        <a:pt x="31842" y="52867"/>
                      </a:lnTo>
                      <a:lnTo>
                        <a:pt x="48935" y="36682"/>
                      </a:lnTo>
                      <a:close/>
                      <a:moveTo>
                        <a:pt x="41069" y="37136"/>
                      </a:moveTo>
                      <a:lnTo>
                        <a:pt x="32976" y="44775"/>
                      </a:lnTo>
                      <a:lnTo>
                        <a:pt x="17925" y="19740"/>
                      </a:lnTo>
                      <a:lnTo>
                        <a:pt x="41069" y="37136"/>
                      </a:lnTo>
                      <a:close/>
                    </a:path>
                  </a:pathLst>
                </a:custGeom>
                <a:ln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hu-HU" sz="1300" dirty="0"/>
                </a:p>
              </p:txBody>
            </p:sp>
            <p:sp>
              <p:nvSpPr>
                <p:cNvPr id="76" name="Graphic 4">
                  <a:extLst>
                    <a:ext uri="{FF2B5EF4-FFF2-40B4-BE49-F238E27FC236}">
                      <a16:creationId xmlns:a16="http://schemas.microsoft.com/office/drawing/2014/main" id="{B8E05347-0F30-4C12-827A-CFF84095392B}"/>
                    </a:ext>
                  </a:extLst>
                </p:cNvPr>
                <p:cNvSpPr/>
                <p:nvPr/>
              </p:nvSpPr>
              <p:spPr>
                <a:xfrm>
                  <a:off x="7750995" y="2426525"/>
                  <a:ext cx="22689" cy="41295"/>
                </a:xfrm>
                <a:custGeom>
                  <a:avLst/>
                  <a:gdLst>
                    <a:gd name="connsiteX0" fmla="*/ 22690 w 22689"/>
                    <a:gd name="connsiteY0" fmla="*/ 34640 h 41295"/>
                    <a:gd name="connsiteX1" fmla="*/ 0 w 22689"/>
                    <a:gd name="connsiteY1" fmla="*/ 0 h 41295"/>
                    <a:gd name="connsiteX2" fmla="*/ 1513 w 22689"/>
                    <a:gd name="connsiteY2" fmla="*/ 41295 h 41295"/>
                    <a:gd name="connsiteX3" fmla="*/ 22690 w 22689"/>
                    <a:gd name="connsiteY3" fmla="*/ 34640 h 41295"/>
                    <a:gd name="connsiteX4" fmla="*/ 14749 w 22689"/>
                    <a:gd name="connsiteY4" fmla="*/ 31841 h 41295"/>
                    <a:gd name="connsiteX5" fmla="*/ 6354 w 22689"/>
                    <a:gd name="connsiteY5" fmla="*/ 34489 h 41295"/>
                    <a:gd name="connsiteX6" fmla="*/ 5748 w 22689"/>
                    <a:gd name="connsiteY6" fmla="*/ 18152 h 41295"/>
                    <a:gd name="connsiteX7" fmla="*/ 14749 w 22689"/>
                    <a:gd name="connsiteY7" fmla="*/ 31841 h 412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2689" h="41295">
                      <a:moveTo>
                        <a:pt x="22690" y="34640"/>
                      </a:moveTo>
                      <a:lnTo>
                        <a:pt x="0" y="0"/>
                      </a:lnTo>
                      <a:lnTo>
                        <a:pt x="1513" y="41295"/>
                      </a:lnTo>
                      <a:lnTo>
                        <a:pt x="22690" y="34640"/>
                      </a:lnTo>
                      <a:close/>
                      <a:moveTo>
                        <a:pt x="14749" y="31841"/>
                      </a:moveTo>
                      <a:lnTo>
                        <a:pt x="6354" y="34489"/>
                      </a:lnTo>
                      <a:lnTo>
                        <a:pt x="5748" y="18152"/>
                      </a:lnTo>
                      <a:lnTo>
                        <a:pt x="14749" y="31841"/>
                      </a:lnTo>
                      <a:close/>
                    </a:path>
                  </a:pathLst>
                </a:custGeom>
                <a:ln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hu-HU" sz="1300" dirty="0"/>
                </a:p>
              </p:txBody>
            </p:sp>
            <p:sp>
              <p:nvSpPr>
                <p:cNvPr id="77" name="Graphic 4">
                  <a:extLst>
                    <a:ext uri="{FF2B5EF4-FFF2-40B4-BE49-F238E27FC236}">
                      <a16:creationId xmlns:a16="http://schemas.microsoft.com/office/drawing/2014/main" id="{94C8F4FD-84CD-440A-A3A1-71C3A8833E5B}"/>
                    </a:ext>
                  </a:extLst>
                </p:cNvPr>
                <p:cNvSpPr/>
                <p:nvPr/>
              </p:nvSpPr>
              <p:spPr>
                <a:xfrm>
                  <a:off x="7792367" y="2399600"/>
                  <a:ext cx="25033" cy="58766"/>
                </a:xfrm>
                <a:custGeom>
                  <a:avLst/>
                  <a:gdLst>
                    <a:gd name="connsiteX0" fmla="*/ 8168 w 25033"/>
                    <a:gd name="connsiteY0" fmla="*/ 0 h 58766"/>
                    <a:gd name="connsiteX1" fmla="*/ 0 w 25033"/>
                    <a:gd name="connsiteY1" fmla="*/ 58767 h 58766"/>
                    <a:gd name="connsiteX2" fmla="*/ 25034 w 25033"/>
                    <a:gd name="connsiteY2" fmla="*/ 58313 h 58766"/>
                    <a:gd name="connsiteX3" fmla="*/ 8168 w 25033"/>
                    <a:gd name="connsiteY3" fmla="*/ 0 h 58766"/>
                    <a:gd name="connsiteX4" fmla="*/ 9907 w 25033"/>
                    <a:gd name="connsiteY4" fmla="*/ 24429 h 58766"/>
                    <a:gd name="connsiteX5" fmla="*/ 18303 w 25033"/>
                    <a:gd name="connsiteY5" fmla="*/ 53397 h 58766"/>
                    <a:gd name="connsiteX6" fmla="*/ 5899 w 25033"/>
                    <a:gd name="connsiteY6" fmla="*/ 53624 h 58766"/>
                    <a:gd name="connsiteX7" fmla="*/ 9907 w 25033"/>
                    <a:gd name="connsiteY7" fmla="*/ 24429 h 587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033" h="58766">
                      <a:moveTo>
                        <a:pt x="8168" y="0"/>
                      </a:moveTo>
                      <a:lnTo>
                        <a:pt x="0" y="58767"/>
                      </a:lnTo>
                      <a:lnTo>
                        <a:pt x="25034" y="58313"/>
                      </a:lnTo>
                      <a:lnTo>
                        <a:pt x="8168" y="0"/>
                      </a:lnTo>
                      <a:close/>
                      <a:moveTo>
                        <a:pt x="9907" y="24429"/>
                      </a:moveTo>
                      <a:lnTo>
                        <a:pt x="18303" y="53397"/>
                      </a:lnTo>
                      <a:lnTo>
                        <a:pt x="5899" y="53624"/>
                      </a:lnTo>
                      <a:lnTo>
                        <a:pt x="9907" y="24429"/>
                      </a:lnTo>
                      <a:close/>
                    </a:path>
                  </a:pathLst>
                </a:custGeom>
                <a:ln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hu-HU" sz="1300" dirty="0"/>
                </a:p>
              </p:txBody>
            </p:sp>
            <p:sp>
              <p:nvSpPr>
                <p:cNvPr id="78" name="Graphic 4">
                  <a:extLst>
                    <a:ext uri="{FF2B5EF4-FFF2-40B4-BE49-F238E27FC236}">
                      <a16:creationId xmlns:a16="http://schemas.microsoft.com/office/drawing/2014/main" id="{E0099287-3974-4A76-8F0E-32EF46543B0F}"/>
                    </a:ext>
                  </a:extLst>
                </p:cNvPr>
                <p:cNvSpPr/>
                <p:nvPr/>
              </p:nvSpPr>
              <p:spPr>
                <a:xfrm>
                  <a:off x="7831468" y="2431441"/>
                  <a:ext cx="27757" cy="38950"/>
                </a:xfrm>
                <a:custGeom>
                  <a:avLst/>
                  <a:gdLst>
                    <a:gd name="connsiteX0" fmla="*/ 22917 w 27757"/>
                    <a:gd name="connsiteY0" fmla="*/ 0 h 38950"/>
                    <a:gd name="connsiteX1" fmla="*/ 0 w 27757"/>
                    <a:gd name="connsiteY1" fmla="*/ 28740 h 38950"/>
                    <a:gd name="connsiteX2" fmla="*/ 27758 w 27757"/>
                    <a:gd name="connsiteY2" fmla="*/ 38951 h 38950"/>
                    <a:gd name="connsiteX3" fmla="*/ 22917 w 27757"/>
                    <a:gd name="connsiteY3" fmla="*/ 0 h 38950"/>
                    <a:gd name="connsiteX4" fmla="*/ 8395 w 27757"/>
                    <a:gd name="connsiteY4" fmla="*/ 26396 h 38950"/>
                    <a:gd name="connsiteX5" fmla="*/ 19362 w 27757"/>
                    <a:gd name="connsiteY5" fmla="*/ 12631 h 38950"/>
                    <a:gd name="connsiteX6" fmla="*/ 21707 w 27757"/>
                    <a:gd name="connsiteY6" fmla="*/ 31312 h 38950"/>
                    <a:gd name="connsiteX7" fmla="*/ 8395 w 27757"/>
                    <a:gd name="connsiteY7" fmla="*/ 26396 h 38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7757" h="38950">
                      <a:moveTo>
                        <a:pt x="22917" y="0"/>
                      </a:moveTo>
                      <a:lnTo>
                        <a:pt x="0" y="28740"/>
                      </a:lnTo>
                      <a:lnTo>
                        <a:pt x="27758" y="38951"/>
                      </a:lnTo>
                      <a:lnTo>
                        <a:pt x="22917" y="0"/>
                      </a:lnTo>
                      <a:close/>
                      <a:moveTo>
                        <a:pt x="8395" y="26396"/>
                      </a:moveTo>
                      <a:lnTo>
                        <a:pt x="19362" y="12631"/>
                      </a:lnTo>
                      <a:lnTo>
                        <a:pt x="21707" y="31312"/>
                      </a:lnTo>
                      <a:lnTo>
                        <a:pt x="8395" y="26396"/>
                      </a:lnTo>
                      <a:close/>
                    </a:path>
                  </a:pathLst>
                </a:custGeom>
                <a:ln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hu-HU" sz="1300" dirty="0"/>
                </a:p>
              </p:txBody>
            </p:sp>
            <p:sp>
              <p:nvSpPr>
                <p:cNvPr id="79" name="Graphic 4">
                  <a:extLst>
                    <a:ext uri="{FF2B5EF4-FFF2-40B4-BE49-F238E27FC236}">
                      <a16:creationId xmlns:a16="http://schemas.microsoft.com/office/drawing/2014/main" id="{CB237C27-4A2C-4BC4-9A5A-31A119C444DF}"/>
                    </a:ext>
                  </a:extLst>
                </p:cNvPr>
                <p:cNvSpPr/>
                <p:nvPr/>
              </p:nvSpPr>
              <p:spPr>
                <a:xfrm>
                  <a:off x="7863839" y="2434013"/>
                  <a:ext cx="40010" cy="56724"/>
                </a:xfrm>
                <a:custGeom>
                  <a:avLst/>
                  <a:gdLst>
                    <a:gd name="connsiteX0" fmla="*/ 40010 w 40010"/>
                    <a:gd name="connsiteY0" fmla="*/ 0 h 56724"/>
                    <a:gd name="connsiteX1" fmla="*/ 0 w 40010"/>
                    <a:gd name="connsiteY1" fmla="*/ 38573 h 56724"/>
                    <a:gd name="connsiteX2" fmla="*/ 23673 w 40010"/>
                    <a:gd name="connsiteY2" fmla="*/ 56725 h 56724"/>
                    <a:gd name="connsiteX3" fmla="*/ 40010 w 40010"/>
                    <a:gd name="connsiteY3" fmla="*/ 0 h 56724"/>
                    <a:gd name="connsiteX4" fmla="*/ 7790 w 40010"/>
                    <a:gd name="connsiteY4" fmla="*/ 38119 h 56724"/>
                    <a:gd name="connsiteX5" fmla="*/ 29800 w 40010"/>
                    <a:gd name="connsiteY5" fmla="*/ 16866 h 56724"/>
                    <a:gd name="connsiteX6" fmla="*/ 20875 w 40010"/>
                    <a:gd name="connsiteY6" fmla="*/ 48102 h 56724"/>
                    <a:gd name="connsiteX7" fmla="*/ 7790 w 40010"/>
                    <a:gd name="connsiteY7" fmla="*/ 38119 h 567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0010" h="56724">
                      <a:moveTo>
                        <a:pt x="40010" y="0"/>
                      </a:moveTo>
                      <a:lnTo>
                        <a:pt x="0" y="38573"/>
                      </a:lnTo>
                      <a:lnTo>
                        <a:pt x="23673" y="56725"/>
                      </a:lnTo>
                      <a:lnTo>
                        <a:pt x="40010" y="0"/>
                      </a:lnTo>
                      <a:close/>
                      <a:moveTo>
                        <a:pt x="7790" y="38119"/>
                      </a:moveTo>
                      <a:lnTo>
                        <a:pt x="29800" y="16866"/>
                      </a:lnTo>
                      <a:lnTo>
                        <a:pt x="20875" y="48102"/>
                      </a:lnTo>
                      <a:lnTo>
                        <a:pt x="7790" y="38119"/>
                      </a:lnTo>
                      <a:close/>
                    </a:path>
                  </a:pathLst>
                </a:custGeom>
                <a:ln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hu-HU" sz="1300" dirty="0"/>
                </a:p>
              </p:txBody>
            </p:sp>
            <p:sp>
              <p:nvSpPr>
                <p:cNvPr id="80" name="Graphic 4">
                  <a:extLst>
                    <a:ext uri="{FF2B5EF4-FFF2-40B4-BE49-F238E27FC236}">
                      <a16:creationId xmlns:a16="http://schemas.microsoft.com/office/drawing/2014/main" id="{E7B34C48-F6BF-4628-820F-A9260BF569BE}"/>
                    </a:ext>
                  </a:extLst>
                </p:cNvPr>
                <p:cNvSpPr/>
                <p:nvPr/>
              </p:nvSpPr>
              <p:spPr>
                <a:xfrm>
                  <a:off x="7894168" y="2493157"/>
                  <a:ext cx="40463" cy="32975"/>
                </a:xfrm>
                <a:custGeom>
                  <a:avLst/>
                  <a:gdLst>
                    <a:gd name="connsiteX0" fmla="*/ 17849 w 40463"/>
                    <a:gd name="connsiteY0" fmla="*/ 32976 h 32975"/>
                    <a:gd name="connsiteX1" fmla="*/ 40463 w 40463"/>
                    <a:gd name="connsiteY1" fmla="*/ 0 h 32975"/>
                    <a:gd name="connsiteX2" fmla="*/ 0 w 40463"/>
                    <a:gd name="connsiteY2" fmla="*/ 3782 h 32975"/>
                    <a:gd name="connsiteX3" fmla="*/ 17849 w 40463"/>
                    <a:gd name="connsiteY3" fmla="*/ 32976 h 32975"/>
                    <a:gd name="connsiteX4" fmla="*/ 18076 w 40463"/>
                    <a:gd name="connsiteY4" fmla="*/ 23597 h 32975"/>
                    <a:gd name="connsiteX5" fmla="*/ 8547 w 40463"/>
                    <a:gd name="connsiteY5" fmla="*/ 8093 h 32975"/>
                    <a:gd name="connsiteX6" fmla="*/ 30026 w 40463"/>
                    <a:gd name="connsiteY6" fmla="*/ 6126 h 32975"/>
                    <a:gd name="connsiteX7" fmla="*/ 18076 w 40463"/>
                    <a:gd name="connsiteY7" fmla="*/ 23597 h 32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0463" h="32975">
                      <a:moveTo>
                        <a:pt x="17849" y="32976"/>
                      </a:moveTo>
                      <a:lnTo>
                        <a:pt x="40463" y="0"/>
                      </a:lnTo>
                      <a:lnTo>
                        <a:pt x="0" y="3782"/>
                      </a:lnTo>
                      <a:lnTo>
                        <a:pt x="17849" y="32976"/>
                      </a:lnTo>
                      <a:close/>
                      <a:moveTo>
                        <a:pt x="18076" y="23597"/>
                      </a:moveTo>
                      <a:lnTo>
                        <a:pt x="8547" y="8093"/>
                      </a:lnTo>
                      <a:lnTo>
                        <a:pt x="30026" y="6126"/>
                      </a:lnTo>
                      <a:lnTo>
                        <a:pt x="18076" y="23597"/>
                      </a:lnTo>
                      <a:close/>
                    </a:path>
                  </a:pathLst>
                </a:custGeom>
                <a:ln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hu-HU" sz="1300" dirty="0"/>
                </a:p>
              </p:txBody>
            </p:sp>
            <p:sp>
              <p:nvSpPr>
                <p:cNvPr id="81" name="Graphic 4">
                  <a:extLst>
                    <a:ext uri="{FF2B5EF4-FFF2-40B4-BE49-F238E27FC236}">
                      <a16:creationId xmlns:a16="http://schemas.microsoft.com/office/drawing/2014/main" id="{9130CDD5-10B6-4DE0-9BED-BB2FA65438FC}"/>
                    </a:ext>
                  </a:extLst>
                </p:cNvPr>
                <p:cNvSpPr/>
                <p:nvPr/>
              </p:nvSpPr>
              <p:spPr>
                <a:xfrm>
                  <a:off x="7919581" y="2544890"/>
                  <a:ext cx="54606" cy="36681"/>
                </a:xfrm>
                <a:custGeom>
                  <a:avLst/>
                  <a:gdLst>
                    <a:gd name="connsiteX0" fmla="*/ 4916 w 54606"/>
                    <a:gd name="connsiteY0" fmla="*/ 36682 h 36681"/>
                    <a:gd name="connsiteX1" fmla="*/ 54607 w 54606"/>
                    <a:gd name="connsiteY1" fmla="*/ 11194 h 36681"/>
                    <a:gd name="connsiteX2" fmla="*/ 0 w 54606"/>
                    <a:gd name="connsiteY2" fmla="*/ 0 h 36681"/>
                    <a:gd name="connsiteX3" fmla="*/ 4916 w 54606"/>
                    <a:gd name="connsiteY3" fmla="*/ 36682 h 36681"/>
                    <a:gd name="connsiteX4" fmla="*/ 39330 w 54606"/>
                    <a:gd name="connsiteY4" fmla="*/ 13236 h 36681"/>
                    <a:gd name="connsiteX5" fmla="*/ 8925 w 54606"/>
                    <a:gd name="connsiteY5" fmla="*/ 28816 h 36681"/>
                    <a:gd name="connsiteX6" fmla="*/ 5900 w 54606"/>
                    <a:gd name="connsiteY6" fmla="*/ 6429 h 36681"/>
                    <a:gd name="connsiteX7" fmla="*/ 39330 w 54606"/>
                    <a:gd name="connsiteY7" fmla="*/ 13236 h 366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4606" h="36681">
                      <a:moveTo>
                        <a:pt x="4916" y="36682"/>
                      </a:moveTo>
                      <a:lnTo>
                        <a:pt x="54607" y="11194"/>
                      </a:lnTo>
                      <a:lnTo>
                        <a:pt x="0" y="0"/>
                      </a:lnTo>
                      <a:lnTo>
                        <a:pt x="4916" y="36682"/>
                      </a:lnTo>
                      <a:close/>
                      <a:moveTo>
                        <a:pt x="39330" y="13236"/>
                      </a:moveTo>
                      <a:lnTo>
                        <a:pt x="8925" y="28816"/>
                      </a:lnTo>
                      <a:lnTo>
                        <a:pt x="5900" y="6429"/>
                      </a:lnTo>
                      <a:lnTo>
                        <a:pt x="39330" y="13236"/>
                      </a:lnTo>
                      <a:close/>
                    </a:path>
                  </a:pathLst>
                </a:custGeom>
                <a:ln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hu-HU" sz="1300" dirty="0"/>
                </a:p>
              </p:txBody>
            </p:sp>
          </p:grpSp>
          <p:grpSp>
            <p:nvGrpSpPr>
              <p:cNvPr id="32" name="Graphic 4">
                <a:extLst>
                  <a:ext uri="{FF2B5EF4-FFF2-40B4-BE49-F238E27FC236}">
                    <a16:creationId xmlns:a16="http://schemas.microsoft.com/office/drawing/2014/main" id="{8F59DFD9-4BB2-4E23-A4BB-246CF6B10F1A}"/>
                  </a:ext>
                </a:extLst>
              </p:cNvPr>
              <p:cNvGrpSpPr/>
              <p:nvPr/>
            </p:nvGrpSpPr>
            <p:grpSpPr>
              <a:xfrm>
                <a:off x="6915337" y="1860802"/>
                <a:ext cx="666258" cy="1331212"/>
                <a:chOff x="6272727" y="2403151"/>
                <a:chExt cx="762219" cy="525496"/>
              </a:xfrm>
              <a:solidFill>
                <a:schemeClr val="accent1"/>
              </a:solidFill>
            </p:grpSpPr>
            <p:sp>
              <p:nvSpPr>
                <p:cNvPr id="53" name="Graphic 4">
                  <a:extLst>
                    <a:ext uri="{FF2B5EF4-FFF2-40B4-BE49-F238E27FC236}">
                      <a16:creationId xmlns:a16="http://schemas.microsoft.com/office/drawing/2014/main" id="{F203611F-E81E-4243-BFA9-82A499400DD1}"/>
                    </a:ext>
                  </a:extLst>
                </p:cNvPr>
                <p:cNvSpPr/>
                <p:nvPr/>
              </p:nvSpPr>
              <p:spPr>
                <a:xfrm>
                  <a:off x="6825099" y="2521596"/>
                  <a:ext cx="209847" cy="102179"/>
                </a:xfrm>
                <a:custGeom>
                  <a:avLst/>
                  <a:gdLst>
                    <a:gd name="connsiteX0" fmla="*/ 0 w 209847"/>
                    <a:gd name="connsiteY0" fmla="*/ 6429 h 102179"/>
                    <a:gd name="connsiteX1" fmla="*/ 6429 w 209847"/>
                    <a:gd name="connsiteY1" fmla="*/ 12858 h 102179"/>
                    <a:gd name="connsiteX2" fmla="*/ 25034 w 209847"/>
                    <a:gd name="connsiteY2" fmla="*/ 12858 h 102179"/>
                    <a:gd name="connsiteX3" fmla="*/ 65422 w 209847"/>
                    <a:gd name="connsiteY3" fmla="*/ 48481 h 102179"/>
                    <a:gd name="connsiteX4" fmla="*/ 205796 w 209847"/>
                    <a:gd name="connsiteY4" fmla="*/ 102104 h 102179"/>
                    <a:gd name="connsiteX5" fmla="*/ 206326 w 209847"/>
                    <a:gd name="connsiteY5" fmla="*/ 102180 h 102179"/>
                    <a:gd name="connsiteX6" fmla="*/ 209805 w 209847"/>
                    <a:gd name="connsiteY6" fmla="*/ 99154 h 102179"/>
                    <a:gd name="connsiteX7" fmla="*/ 206780 w 209847"/>
                    <a:gd name="connsiteY7" fmla="*/ 95146 h 102179"/>
                    <a:gd name="connsiteX8" fmla="*/ 69733 w 209847"/>
                    <a:gd name="connsiteY8" fmla="*/ 42884 h 102179"/>
                    <a:gd name="connsiteX9" fmla="*/ 34639 w 209847"/>
                    <a:gd name="connsiteY9" fmla="*/ 12858 h 102179"/>
                    <a:gd name="connsiteX10" fmla="*/ 39404 w 209847"/>
                    <a:gd name="connsiteY10" fmla="*/ 12858 h 102179"/>
                    <a:gd name="connsiteX11" fmla="*/ 45833 w 209847"/>
                    <a:gd name="connsiteY11" fmla="*/ 6429 h 102179"/>
                    <a:gd name="connsiteX12" fmla="*/ 39404 w 209847"/>
                    <a:gd name="connsiteY12" fmla="*/ 0 h 102179"/>
                    <a:gd name="connsiteX13" fmla="*/ 6429 w 209847"/>
                    <a:gd name="connsiteY13" fmla="*/ 0 h 102179"/>
                    <a:gd name="connsiteX14" fmla="*/ 0 w 209847"/>
                    <a:gd name="connsiteY14" fmla="*/ 6429 h 1021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09847" h="102179">
                      <a:moveTo>
                        <a:pt x="0" y="6429"/>
                      </a:moveTo>
                      <a:cubicBezTo>
                        <a:pt x="0" y="9984"/>
                        <a:pt x="2874" y="12858"/>
                        <a:pt x="6429" y="12858"/>
                      </a:cubicBezTo>
                      <a:lnTo>
                        <a:pt x="25034" y="12858"/>
                      </a:lnTo>
                      <a:cubicBezTo>
                        <a:pt x="30782" y="19589"/>
                        <a:pt x="43867" y="33354"/>
                        <a:pt x="65422" y="48481"/>
                      </a:cubicBezTo>
                      <a:cubicBezTo>
                        <a:pt x="92650" y="67616"/>
                        <a:pt x="139164" y="92499"/>
                        <a:pt x="205796" y="102104"/>
                      </a:cubicBezTo>
                      <a:cubicBezTo>
                        <a:pt x="205948" y="102104"/>
                        <a:pt x="206175" y="102180"/>
                        <a:pt x="206326" y="102180"/>
                      </a:cubicBezTo>
                      <a:cubicBezTo>
                        <a:pt x="208065" y="102180"/>
                        <a:pt x="209578" y="100894"/>
                        <a:pt x="209805" y="99154"/>
                      </a:cubicBezTo>
                      <a:cubicBezTo>
                        <a:pt x="210108" y="97188"/>
                        <a:pt x="208746" y="95449"/>
                        <a:pt x="206780" y="95146"/>
                      </a:cubicBezTo>
                      <a:cubicBezTo>
                        <a:pt x="141660" y="85692"/>
                        <a:pt x="96356" y="61565"/>
                        <a:pt x="69733" y="42884"/>
                      </a:cubicBezTo>
                      <a:cubicBezTo>
                        <a:pt x="52867" y="31085"/>
                        <a:pt x="41371" y="20118"/>
                        <a:pt x="34639" y="12858"/>
                      </a:cubicBezTo>
                      <a:lnTo>
                        <a:pt x="39404" y="12858"/>
                      </a:lnTo>
                      <a:cubicBezTo>
                        <a:pt x="42959" y="12858"/>
                        <a:pt x="45833" y="9984"/>
                        <a:pt x="45833" y="6429"/>
                      </a:cubicBezTo>
                      <a:cubicBezTo>
                        <a:pt x="45833" y="2874"/>
                        <a:pt x="42959" y="0"/>
                        <a:pt x="39404" y="0"/>
                      </a:cubicBezTo>
                      <a:lnTo>
                        <a:pt x="6429" y="0"/>
                      </a:lnTo>
                      <a:cubicBezTo>
                        <a:pt x="2874" y="0"/>
                        <a:pt x="0" y="2874"/>
                        <a:pt x="0" y="6429"/>
                      </a:cubicBezTo>
                      <a:close/>
                    </a:path>
                  </a:pathLst>
                </a:custGeom>
                <a:grpFill/>
                <a:ln w="75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hu-HU" sz="1300" dirty="0"/>
                </a:p>
              </p:txBody>
            </p:sp>
            <p:sp>
              <p:nvSpPr>
                <p:cNvPr id="54" name="Graphic 4">
                  <a:extLst>
                    <a:ext uri="{FF2B5EF4-FFF2-40B4-BE49-F238E27FC236}">
                      <a16:creationId xmlns:a16="http://schemas.microsoft.com/office/drawing/2014/main" id="{FB3F2641-0EF7-48EA-B8AA-509913C42F1B}"/>
                    </a:ext>
                  </a:extLst>
                </p:cNvPr>
                <p:cNvSpPr/>
                <p:nvPr/>
              </p:nvSpPr>
              <p:spPr>
                <a:xfrm>
                  <a:off x="6825099" y="2571513"/>
                  <a:ext cx="209831" cy="102179"/>
                </a:xfrm>
                <a:custGeom>
                  <a:avLst/>
                  <a:gdLst>
                    <a:gd name="connsiteX0" fmla="*/ 206780 w 209831"/>
                    <a:gd name="connsiteY0" fmla="*/ 95146 h 102179"/>
                    <a:gd name="connsiteX1" fmla="*/ 69733 w 209831"/>
                    <a:gd name="connsiteY1" fmla="*/ 42884 h 102179"/>
                    <a:gd name="connsiteX2" fmla="*/ 34639 w 209831"/>
                    <a:gd name="connsiteY2" fmla="*/ 12858 h 102179"/>
                    <a:gd name="connsiteX3" fmla="*/ 39404 w 209831"/>
                    <a:gd name="connsiteY3" fmla="*/ 12858 h 102179"/>
                    <a:gd name="connsiteX4" fmla="*/ 45833 w 209831"/>
                    <a:gd name="connsiteY4" fmla="*/ 6429 h 102179"/>
                    <a:gd name="connsiteX5" fmla="*/ 39404 w 209831"/>
                    <a:gd name="connsiteY5" fmla="*/ 0 h 102179"/>
                    <a:gd name="connsiteX6" fmla="*/ 6429 w 209831"/>
                    <a:gd name="connsiteY6" fmla="*/ 0 h 102179"/>
                    <a:gd name="connsiteX7" fmla="*/ 0 w 209831"/>
                    <a:gd name="connsiteY7" fmla="*/ 6429 h 102179"/>
                    <a:gd name="connsiteX8" fmla="*/ 6429 w 209831"/>
                    <a:gd name="connsiteY8" fmla="*/ 12858 h 102179"/>
                    <a:gd name="connsiteX9" fmla="*/ 25034 w 209831"/>
                    <a:gd name="connsiteY9" fmla="*/ 12858 h 102179"/>
                    <a:gd name="connsiteX10" fmla="*/ 65422 w 209831"/>
                    <a:gd name="connsiteY10" fmla="*/ 48481 h 102179"/>
                    <a:gd name="connsiteX11" fmla="*/ 205796 w 209831"/>
                    <a:gd name="connsiteY11" fmla="*/ 102104 h 102179"/>
                    <a:gd name="connsiteX12" fmla="*/ 206326 w 209831"/>
                    <a:gd name="connsiteY12" fmla="*/ 102180 h 102179"/>
                    <a:gd name="connsiteX13" fmla="*/ 209805 w 209831"/>
                    <a:gd name="connsiteY13" fmla="*/ 99155 h 102179"/>
                    <a:gd name="connsiteX14" fmla="*/ 206780 w 209831"/>
                    <a:gd name="connsiteY14" fmla="*/ 95146 h 1021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09831" h="102179">
                      <a:moveTo>
                        <a:pt x="206780" y="95146"/>
                      </a:moveTo>
                      <a:cubicBezTo>
                        <a:pt x="141660" y="85692"/>
                        <a:pt x="96356" y="61565"/>
                        <a:pt x="69733" y="42884"/>
                      </a:cubicBezTo>
                      <a:cubicBezTo>
                        <a:pt x="52867" y="31085"/>
                        <a:pt x="41371" y="20118"/>
                        <a:pt x="34639" y="12858"/>
                      </a:cubicBezTo>
                      <a:lnTo>
                        <a:pt x="39404" y="12858"/>
                      </a:lnTo>
                      <a:cubicBezTo>
                        <a:pt x="42959" y="12858"/>
                        <a:pt x="45833" y="9984"/>
                        <a:pt x="45833" y="6429"/>
                      </a:cubicBezTo>
                      <a:cubicBezTo>
                        <a:pt x="45833" y="2874"/>
                        <a:pt x="42959" y="0"/>
                        <a:pt x="39404" y="0"/>
                      </a:cubicBezTo>
                      <a:lnTo>
                        <a:pt x="6429" y="0"/>
                      </a:lnTo>
                      <a:cubicBezTo>
                        <a:pt x="2874" y="0"/>
                        <a:pt x="0" y="2874"/>
                        <a:pt x="0" y="6429"/>
                      </a:cubicBezTo>
                      <a:cubicBezTo>
                        <a:pt x="0" y="9984"/>
                        <a:pt x="2874" y="12858"/>
                        <a:pt x="6429" y="12858"/>
                      </a:cubicBezTo>
                      <a:lnTo>
                        <a:pt x="25034" y="12858"/>
                      </a:lnTo>
                      <a:cubicBezTo>
                        <a:pt x="30782" y="19589"/>
                        <a:pt x="43867" y="33354"/>
                        <a:pt x="65422" y="48481"/>
                      </a:cubicBezTo>
                      <a:cubicBezTo>
                        <a:pt x="92650" y="67616"/>
                        <a:pt x="139164" y="92499"/>
                        <a:pt x="205796" y="102104"/>
                      </a:cubicBezTo>
                      <a:cubicBezTo>
                        <a:pt x="205948" y="102104"/>
                        <a:pt x="206175" y="102180"/>
                        <a:pt x="206326" y="102180"/>
                      </a:cubicBezTo>
                      <a:cubicBezTo>
                        <a:pt x="208065" y="102180"/>
                        <a:pt x="209578" y="100894"/>
                        <a:pt x="209805" y="99155"/>
                      </a:cubicBezTo>
                      <a:cubicBezTo>
                        <a:pt x="210032" y="97188"/>
                        <a:pt x="208746" y="95373"/>
                        <a:pt x="206780" y="95146"/>
                      </a:cubicBezTo>
                      <a:close/>
                    </a:path>
                  </a:pathLst>
                </a:custGeom>
                <a:grpFill/>
                <a:ln w="75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hu-HU" sz="1300" dirty="0"/>
                </a:p>
              </p:txBody>
            </p:sp>
            <p:sp>
              <p:nvSpPr>
                <p:cNvPr id="55" name="Graphic 4">
                  <a:extLst>
                    <a:ext uri="{FF2B5EF4-FFF2-40B4-BE49-F238E27FC236}">
                      <a16:creationId xmlns:a16="http://schemas.microsoft.com/office/drawing/2014/main" id="{B1D6D36B-6BC6-4867-9795-F7C2B8DBBFF6}"/>
                    </a:ext>
                  </a:extLst>
                </p:cNvPr>
                <p:cNvSpPr/>
                <p:nvPr/>
              </p:nvSpPr>
              <p:spPr>
                <a:xfrm>
                  <a:off x="6272727" y="2571513"/>
                  <a:ext cx="209906" cy="102179"/>
                </a:xfrm>
                <a:custGeom>
                  <a:avLst/>
                  <a:gdLst>
                    <a:gd name="connsiteX0" fmla="*/ 203478 w 209906"/>
                    <a:gd name="connsiteY0" fmla="*/ 12858 h 102179"/>
                    <a:gd name="connsiteX1" fmla="*/ 209907 w 209906"/>
                    <a:gd name="connsiteY1" fmla="*/ 6429 h 102179"/>
                    <a:gd name="connsiteX2" fmla="*/ 203478 w 209906"/>
                    <a:gd name="connsiteY2" fmla="*/ 0 h 102179"/>
                    <a:gd name="connsiteX3" fmla="*/ 170502 w 209906"/>
                    <a:gd name="connsiteY3" fmla="*/ 0 h 102179"/>
                    <a:gd name="connsiteX4" fmla="*/ 164073 w 209906"/>
                    <a:gd name="connsiteY4" fmla="*/ 6429 h 102179"/>
                    <a:gd name="connsiteX5" fmla="*/ 170502 w 209906"/>
                    <a:gd name="connsiteY5" fmla="*/ 12858 h 102179"/>
                    <a:gd name="connsiteX6" fmla="*/ 175267 w 209906"/>
                    <a:gd name="connsiteY6" fmla="*/ 12858 h 102179"/>
                    <a:gd name="connsiteX7" fmla="*/ 140400 w 209906"/>
                    <a:gd name="connsiteY7" fmla="*/ 42732 h 102179"/>
                    <a:gd name="connsiteX8" fmla="*/ 3051 w 209906"/>
                    <a:gd name="connsiteY8" fmla="*/ 95146 h 102179"/>
                    <a:gd name="connsiteX9" fmla="*/ 26 w 209906"/>
                    <a:gd name="connsiteY9" fmla="*/ 99155 h 102179"/>
                    <a:gd name="connsiteX10" fmla="*/ 3505 w 209906"/>
                    <a:gd name="connsiteY10" fmla="*/ 102180 h 102179"/>
                    <a:gd name="connsiteX11" fmla="*/ 4035 w 209906"/>
                    <a:gd name="connsiteY11" fmla="*/ 102104 h 102179"/>
                    <a:gd name="connsiteX12" fmla="*/ 144409 w 209906"/>
                    <a:gd name="connsiteY12" fmla="*/ 48481 h 102179"/>
                    <a:gd name="connsiteX13" fmla="*/ 184797 w 209906"/>
                    <a:gd name="connsiteY13" fmla="*/ 12858 h 102179"/>
                    <a:gd name="connsiteX14" fmla="*/ 203478 w 209906"/>
                    <a:gd name="connsiteY14" fmla="*/ 12858 h 1021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09906" h="102179">
                      <a:moveTo>
                        <a:pt x="203478" y="12858"/>
                      </a:moveTo>
                      <a:cubicBezTo>
                        <a:pt x="207033" y="12858"/>
                        <a:pt x="209907" y="9984"/>
                        <a:pt x="209907" y="6429"/>
                      </a:cubicBezTo>
                      <a:cubicBezTo>
                        <a:pt x="209907" y="2874"/>
                        <a:pt x="207033" y="0"/>
                        <a:pt x="203478" y="0"/>
                      </a:cubicBezTo>
                      <a:lnTo>
                        <a:pt x="170502" y="0"/>
                      </a:lnTo>
                      <a:cubicBezTo>
                        <a:pt x="166947" y="0"/>
                        <a:pt x="164073" y="2874"/>
                        <a:pt x="164073" y="6429"/>
                      </a:cubicBezTo>
                      <a:cubicBezTo>
                        <a:pt x="164073" y="9984"/>
                        <a:pt x="166947" y="12858"/>
                        <a:pt x="170502" y="12858"/>
                      </a:cubicBezTo>
                      <a:lnTo>
                        <a:pt x="175267" y="12858"/>
                      </a:lnTo>
                      <a:cubicBezTo>
                        <a:pt x="168536" y="20043"/>
                        <a:pt x="157115" y="30934"/>
                        <a:pt x="140400" y="42732"/>
                      </a:cubicBezTo>
                      <a:cubicBezTo>
                        <a:pt x="113777" y="61489"/>
                        <a:pt x="68322" y="85768"/>
                        <a:pt x="3051" y="95146"/>
                      </a:cubicBezTo>
                      <a:cubicBezTo>
                        <a:pt x="1085" y="95449"/>
                        <a:pt x="-201" y="97188"/>
                        <a:pt x="26" y="99155"/>
                      </a:cubicBezTo>
                      <a:cubicBezTo>
                        <a:pt x="253" y="100894"/>
                        <a:pt x="1765" y="102180"/>
                        <a:pt x="3505" y="102180"/>
                      </a:cubicBezTo>
                      <a:cubicBezTo>
                        <a:pt x="3656" y="102180"/>
                        <a:pt x="3883" y="102180"/>
                        <a:pt x="4035" y="102104"/>
                      </a:cubicBezTo>
                      <a:cubicBezTo>
                        <a:pt x="70667" y="92499"/>
                        <a:pt x="117181" y="67616"/>
                        <a:pt x="144409" y="48481"/>
                      </a:cubicBezTo>
                      <a:cubicBezTo>
                        <a:pt x="165964" y="33278"/>
                        <a:pt x="178973" y="19513"/>
                        <a:pt x="184797" y="12858"/>
                      </a:cubicBezTo>
                      <a:lnTo>
                        <a:pt x="203478" y="12858"/>
                      </a:lnTo>
                      <a:close/>
                    </a:path>
                  </a:pathLst>
                </a:custGeom>
                <a:grpFill/>
                <a:ln w="75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hu-HU" sz="1300" dirty="0"/>
                </a:p>
              </p:txBody>
            </p:sp>
            <p:sp>
              <p:nvSpPr>
                <p:cNvPr id="56" name="Graphic 4">
                  <a:extLst>
                    <a:ext uri="{FF2B5EF4-FFF2-40B4-BE49-F238E27FC236}">
                      <a16:creationId xmlns:a16="http://schemas.microsoft.com/office/drawing/2014/main" id="{B228650F-F739-4049-B65D-AB0DDE351237}"/>
                    </a:ext>
                  </a:extLst>
                </p:cNvPr>
                <p:cNvSpPr/>
                <p:nvPr/>
              </p:nvSpPr>
              <p:spPr>
                <a:xfrm>
                  <a:off x="6272727" y="2521671"/>
                  <a:ext cx="209906" cy="102179"/>
                </a:xfrm>
                <a:custGeom>
                  <a:avLst/>
                  <a:gdLst>
                    <a:gd name="connsiteX0" fmla="*/ 3581 w 209906"/>
                    <a:gd name="connsiteY0" fmla="*/ 102180 h 102179"/>
                    <a:gd name="connsiteX1" fmla="*/ 4110 w 209906"/>
                    <a:gd name="connsiteY1" fmla="*/ 102104 h 102179"/>
                    <a:gd name="connsiteX2" fmla="*/ 144484 w 209906"/>
                    <a:gd name="connsiteY2" fmla="*/ 48481 h 102179"/>
                    <a:gd name="connsiteX3" fmla="*/ 184872 w 209906"/>
                    <a:gd name="connsiteY3" fmla="*/ 12858 h 102179"/>
                    <a:gd name="connsiteX4" fmla="*/ 203478 w 209906"/>
                    <a:gd name="connsiteY4" fmla="*/ 12858 h 102179"/>
                    <a:gd name="connsiteX5" fmla="*/ 209907 w 209906"/>
                    <a:gd name="connsiteY5" fmla="*/ 6429 h 102179"/>
                    <a:gd name="connsiteX6" fmla="*/ 203478 w 209906"/>
                    <a:gd name="connsiteY6" fmla="*/ 0 h 102179"/>
                    <a:gd name="connsiteX7" fmla="*/ 170502 w 209906"/>
                    <a:gd name="connsiteY7" fmla="*/ 0 h 102179"/>
                    <a:gd name="connsiteX8" fmla="*/ 164073 w 209906"/>
                    <a:gd name="connsiteY8" fmla="*/ 6429 h 102179"/>
                    <a:gd name="connsiteX9" fmla="*/ 170502 w 209906"/>
                    <a:gd name="connsiteY9" fmla="*/ 12858 h 102179"/>
                    <a:gd name="connsiteX10" fmla="*/ 175267 w 209906"/>
                    <a:gd name="connsiteY10" fmla="*/ 12858 h 102179"/>
                    <a:gd name="connsiteX11" fmla="*/ 140400 w 209906"/>
                    <a:gd name="connsiteY11" fmla="*/ 42732 h 102179"/>
                    <a:gd name="connsiteX12" fmla="*/ 3051 w 209906"/>
                    <a:gd name="connsiteY12" fmla="*/ 95146 h 102179"/>
                    <a:gd name="connsiteX13" fmla="*/ 26 w 209906"/>
                    <a:gd name="connsiteY13" fmla="*/ 99155 h 102179"/>
                    <a:gd name="connsiteX14" fmla="*/ 3581 w 209906"/>
                    <a:gd name="connsiteY14" fmla="*/ 102180 h 1021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09906" h="102179">
                      <a:moveTo>
                        <a:pt x="3581" y="102180"/>
                      </a:moveTo>
                      <a:cubicBezTo>
                        <a:pt x="3732" y="102180"/>
                        <a:pt x="3959" y="102180"/>
                        <a:pt x="4110" y="102104"/>
                      </a:cubicBezTo>
                      <a:cubicBezTo>
                        <a:pt x="70742" y="92499"/>
                        <a:pt x="117257" y="67616"/>
                        <a:pt x="144484" y="48481"/>
                      </a:cubicBezTo>
                      <a:cubicBezTo>
                        <a:pt x="166040" y="33278"/>
                        <a:pt x="179048" y="19513"/>
                        <a:pt x="184872" y="12858"/>
                      </a:cubicBezTo>
                      <a:lnTo>
                        <a:pt x="203478" y="12858"/>
                      </a:lnTo>
                      <a:cubicBezTo>
                        <a:pt x="207033" y="12858"/>
                        <a:pt x="209907" y="9984"/>
                        <a:pt x="209907" y="6429"/>
                      </a:cubicBezTo>
                      <a:cubicBezTo>
                        <a:pt x="209907" y="2874"/>
                        <a:pt x="207033" y="0"/>
                        <a:pt x="203478" y="0"/>
                      </a:cubicBezTo>
                      <a:lnTo>
                        <a:pt x="170502" y="0"/>
                      </a:lnTo>
                      <a:cubicBezTo>
                        <a:pt x="166947" y="0"/>
                        <a:pt x="164073" y="2874"/>
                        <a:pt x="164073" y="6429"/>
                      </a:cubicBezTo>
                      <a:cubicBezTo>
                        <a:pt x="164073" y="9984"/>
                        <a:pt x="166947" y="12858"/>
                        <a:pt x="170502" y="12858"/>
                      </a:cubicBezTo>
                      <a:lnTo>
                        <a:pt x="175267" y="12858"/>
                      </a:lnTo>
                      <a:cubicBezTo>
                        <a:pt x="168536" y="20043"/>
                        <a:pt x="157115" y="30934"/>
                        <a:pt x="140400" y="42732"/>
                      </a:cubicBezTo>
                      <a:cubicBezTo>
                        <a:pt x="113777" y="61489"/>
                        <a:pt x="68322" y="85768"/>
                        <a:pt x="3051" y="95146"/>
                      </a:cubicBezTo>
                      <a:cubicBezTo>
                        <a:pt x="1085" y="95449"/>
                        <a:pt x="-201" y="97188"/>
                        <a:pt x="26" y="99155"/>
                      </a:cubicBezTo>
                      <a:cubicBezTo>
                        <a:pt x="328" y="100894"/>
                        <a:pt x="1841" y="102180"/>
                        <a:pt x="3581" y="102180"/>
                      </a:cubicBezTo>
                      <a:close/>
                    </a:path>
                  </a:pathLst>
                </a:custGeom>
                <a:grpFill/>
                <a:ln w="75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hu-HU" sz="1300" dirty="0"/>
                </a:p>
              </p:txBody>
            </p:sp>
            <p:sp>
              <p:nvSpPr>
                <p:cNvPr id="57" name="Graphic 4">
                  <a:extLst>
                    <a:ext uri="{FF2B5EF4-FFF2-40B4-BE49-F238E27FC236}">
                      <a16:creationId xmlns:a16="http://schemas.microsoft.com/office/drawing/2014/main" id="{E9B5EB65-4C1C-4D7A-A6E6-D7420A15C137}"/>
                    </a:ext>
                  </a:extLst>
                </p:cNvPr>
                <p:cNvSpPr/>
                <p:nvPr/>
              </p:nvSpPr>
              <p:spPr>
                <a:xfrm>
                  <a:off x="6436993" y="2403151"/>
                  <a:ext cx="437609" cy="525496"/>
                </a:xfrm>
                <a:custGeom>
                  <a:avLst/>
                  <a:gdLst>
                    <a:gd name="connsiteX0" fmla="*/ 376519 w 406032"/>
                    <a:gd name="connsiteY0" fmla="*/ 487756 h 525496"/>
                    <a:gd name="connsiteX1" fmla="*/ 371981 w 406032"/>
                    <a:gd name="connsiteY1" fmla="*/ 485865 h 525496"/>
                    <a:gd name="connsiteX2" fmla="*/ 340896 w 406032"/>
                    <a:gd name="connsiteY2" fmla="*/ 485865 h 525496"/>
                    <a:gd name="connsiteX3" fmla="*/ 271087 w 406032"/>
                    <a:gd name="connsiteY3" fmla="*/ 94163 h 525496"/>
                    <a:gd name="connsiteX4" fmla="*/ 271768 w 406032"/>
                    <a:gd name="connsiteY4" fmla="*/ 85994 h 525496"/>
                    <a:gd name="connsiteX5" fmla="*/ 270860 w 406032"/>
                    <a:gd name="connsiteY5" fmla="*/ 85162 h 525496"/>
                    <a:gd name="connsiteX6" fmla="*/ 399587 w 406032"/>
                    <a:gd name="connsiteY6" fmla="*/ 85162 h 525496"/>
                    <a:gd name="connsiteX7" fmla="*/ 405865 w 406032"/>
                    <a:gd name="connsiteY7" fmla="*/ 80171 h 525496"/>
                    <a:gd name="connsiteX8" fmla="*/ 402386 w 406032"/>
                    <a:gd name="connsiteY8" fmla="*/ 72910 h 525496"/>
                    <a:gd name="connsiteX9" fmla="*/ 251347 w 406032"/>
                    <a:gd name="connsiteY9" fmla="*/ 605 h 525496"/>
                    <a:gd name="connsiteX10" fmla="*/ 248548 w 406032"/>
                    <a:gd name="connsiteY10" fmla="*/ 0 h 525496"/>
                    <a:gd name="connsiteX11" fmla="*/ 158319 w 406032"/>
                    <a:gd name="connsiteY11" fmla="*/ 0 h 525496"/>
                    <a:gd name="connsiteX12" fmla="*/ 155520 w 406032"/>
                    <a:gd name="connsiteY12" fmla="*/ 605 h 525496"/>
                    <a:gd name="connsiteX13" fmla="*/ 4482 w 406032"/>
                    <a:gd name="connsiteY13" fmla="*/ 72910 h 525496"/>
                    <a:gd name="connsiteX14" fmla="*/ 1003 w 406032"/>
                    <a:gd name="connsiteY14" fmla="*/ 80171 h 525496"/>
                    <a:gd name="connsiteX15" fmla="*/ 7280 w 406032"/>
                    <a:gd name="connsiteY15" fmla="*/ 85162 h 525496"/>
                    <a:gd name="connsiteX16" fmla="*/ 134116 w 406032"/>
                    <a:gd name="connsiteY16" fmla="*/ 85162 h 525496"/>
                    <a:gd name="connsiteX17" fmla="*/ 62643 w 406032"/>
                    <a:gd name="connsiteY17" fmla="*/ 485865 h 525496"/>
                    <a:gd name="connsiteX18" fmla="*/ 33449 w 406032"/>
                    <a:gd name="connsiteY18" fmla="*/ 485865 h 525496"/>
                    <a:gd name="connsiteX19" fmla="*/ 28911 w 406032"/>
                    <a:gd name="connsiteY19" fmla="*/ 487756 h 525496"/>
                    <a:gd name="connsiteX20" fmla="*/ 1910 w 406032"/>
                    <a:gd name="connsiteY20" fmla="*/ 514454 h 525496"/>
                    <a:gd name="connsiteX21" fmla="*/ 1834 w 406032"/>
                    <a:gd name="connsiteY21" fmla="*/ 523606 h 525496"/>
                    <a:gd name="connsiteX22" fmla="*/ 6448 w 406032"/>
                    <a:gd name="connsiteY22" fmla="*/ 525496 h 525496"/>
                    <a:gd name="connsiteX23" fmla="*/ 10986 w 406032"/>
                    <a:gd name="connsiteY23" fmla="*/ 523606 h 525496"/>
                    <a:gd name="connsiteX24" fmla="*/ 36096 w 406032"/>
                    <a:gd name="connsiteY24" fmla="*/ 498722 h 525496"/>
                    <a:gd name="connsiteX25" fmla="*/ 369410 w 406032"/>
                    <a:gd name="connsiteY25" fmla="*/ 498722 h 525496"/>
                    <a:gd name="connsiteX26" fmla="*/ 394520 w 406032"/>
                    <a:gd name="connsiteY26" fmla="*/ 523606 h 525496"/>
                    <a:gd name="connsiteX27" fmla="*/ 403671 w 406032"/>
                    <a:gd name="connsiteY27" fmla="*/ 523530 h 525496"/>
                    <a:gd name="connsiteX28" fmla="*/ 403596 w 406032"/>
                    <a:gd name="connsiteY28" fmla="*/ 514378 h 525496"/>
                    <a:gd name="connsiteX29" fmla="*/ 376519 w 406032"/>
                    <a:gd name="connsiteY29" fmla="*/ 487756 h 525496"/>
                    <a:gd name="connsiteX30" fmla="*/ 125872 w 406032"/>
                    <a:gd name="connsiteY30" fmla="*/ 204738 h 525496"/>
                    <a:gd name="connsiteX31" fmla="*/ 264961 w 406032"/>
                    <a:gd name="connsiteY31" fmla="*/ 306086 h 525496"/>
                    <a:gd name="connsiteX32" fmla="*/ 268743 w 406032"/>
                    <a:gd name="connsiteY32" fmla="*/ 307296 h 525496"/>
                    <a:gd name="connsiteX33" fmla="*/ 273961 w 406032"/>
                    <a:gd name="connsiteY33" fmla="*/ 304649 h 525496"/>
                    <a:gd name="connsiteX34" fmla="*/ 272524 w 406032"/>
                    <a:gd name="connsiteY34" fmla="*/ 295648 h 525496"/>
                    <a:gd name="connsiteX35" fmla="*/ 214589 w 406032"/>
                    <a:gd name="connsiteY35" fmla="*/ 253445 h 525496"/>
                    <a:gd name="connsiteX36" fmla="*/ 278121 w 406032"/>
                    <a:gd name="connsiteY36" fmla="*/ 207158 h 525496"/>
                    <a:gd name="connsiteX37" fmla="*/ 297559 w 406032"/>
                    <a:gd name="connsiteY37" fmla="*/ 316372 h 525496"/>
                    <a:gd name="connsiteX38" fmla="*/ 203925 w 406032"/>
                    <a:gd name="connsiteY38" fmla="*/ 384593 h 525496"/>
                    <a:gd name="connsiteX39" fmla="*/ 119292 w 406032"/>
                    <a:gd name="connsiteY39" fmla="*/ 322876 h 525496"/>
                    <a:gd name="connsiteX40" fmla="*/ 170949 w 406032"/>
                    <a:gd name="connsiteY40" fmla="*/ 285211 h 525496"/>
                    <a:gd name="connsiteX41" fmla="*/ 172386 w 406032"/>
                    <a:gd name="connsiteY41" fmla="*/ 276211 h 525496"/>
                    <a:gd name="connsiteX42" fmla="*/ 163386 w 406032"/>
                    <a:gd name="connsiteY42" fmla="*/ 274774 h 525496"/>
                    <a:gd name="connsiteX43" fmla="*/ 105905 w 406032"/>
                    <a:gd name="connsiteY43" fmla="*/ 316674 h 525496"/>
                    <a:gd name="connsiteX44" fmla="*/ 125872 w 406032"/>
                    <a:gd name="connsiteY44" fmla="*/ 204738 h 525496"/>
                    <a:gd name="connsiteX45" fmla="*/ 144327 w 406032"/>
                    <a:gd name="connsiteY45" fmla="*/ 100894 h 525496"/>
                    <a:gd name="connsiteX46" fmla="*/ 248927 w 406032"/>
                    <a:gd name="connsiteY46" fmla="*/ 177132 h 525496"/>
                    <a:gd name="connsiteX47" fmla="*/ 252709 w 406032"/>
                    <a:gd name="connsiteY47" fmla="*/ 178342 h 525496"/>
                    <a:gd name="connsiteX48" fmla="*/ 257927 w 406032"/>
                    <a:gd name="connsiteY48" fmla="*/ 175695 h 525496"/>
                    <a:gd name="connsiteX49" fmla="*/ 256490 w 406032"/>
                    <a:gd name="connsiteY49" fmla="*/ 166695 h 525496"/>
                    <a:gd name="connsiteX50" fmla="*/ 214211 w 406032"/>
                    <a:gd name="connsiteY50" fmla="*/ 135912 h 525496"/>
                    <a:gd name="connsiteX51" fmla="*/ 259440 w 406032"/>
                    <a:gd name="connsiteY51" fmla="*/ 102936 h 525496"/>
                    <a:gd name="connsiteX52" fmla="*/ 275474 w 406032"/>
                    <a:gd name="connsiteY52" fmla="*/ 193015 h 525496"/>
                    <a:gd name="connsiteX53" fmla="*/ 203547 w 406032"/>
                    <a:gd name="connsiteY53" fmla="*/ 245428 h 525496"/>
                    <a:gd name="connsiteX54" fmla="*/ 133889 w 406032"/>
                    <a:gd name="connsiteY54" fmla="*/ 194679 h 525496"/>
                    <a:gd name="connsiteX55" fmla="*/ 170647 w 406032"/>
                    <a:gd name="connsiteY55" fmla="*/ 167905 h 525496"/>
                    <a:gd name="connsiteX56" fmla="*/ 172084 w 406032"/>
                    <a:gd name="connsiteY56" fmla="*/ 158904 h 525496"/>
                    <a:gd name="connsiteX57" fmla="*/ 163084 w 406032"/>
                    <a:gd name="connsiteY57" fmla="*/ 157467 h 525496"/>
                    <a:gd name="connsiteX58" fmla="*/ 129881 w 406032"/>
                    <a:gd name="connsiteY58" fmla="*/ 181670 h 525496"/>
                    <a:gd name="connsiteX59" fmla="*/ 144327 w 406032"/>
                    <a:gd name="connsiteY59" fmla="*/ 100894 h 525496"/>
                    <a:gd name="connsiteX60" fmla="*/ 104544 w 406032"/>
                    <a:gd name="connsiteY60" fmla="*/ 328095 h 525496"/>
                    <a:gd name="connsiteX61" fmla="*/ 192959 w 406032"/>
                    <a:gd name="connsiteY61" fmla="*/ 392534 h 525496"/>
                    <a:gd name="connsiteX62" fmla="*/ 77316 w 406032"/>
                    <a:gd name="connsiteY62" fmla="*/ 476865 h 525496"/>
                    <a:gd name="connsiteX63" fmla="*/ 103939 w 406032"/>
                    <a:gd name="connsiteY63" fmla="*/ 327414 h 525496"/>
                    <a:gd name="connsiteX64" fmla="*/ 104544 w 406032"/>
                    <a:gd name="connsiteY64" fmla="*/ 328095 h 525496"/>
                    <a:gd name="connsiteX65" fmla="*/ 203925 w 406032"/>
                    <a:gd name="connsiteY65" fmla="*/ 400551 h 525496"/>
                    <a:gd name="connsiteX66" fmla="*/ 288861 w 406032"/>
                    <a:gd name="connsiteY66" fmla="*/ 462419 h 525496"/>
                    <a:gd name="connsiteX67" fmla="*/ 292642 w 406032"/>
                    <a:gd name="connsiteY67" fmla="*/ 463629 h 525496"/>
                    <a:gd name="connsiteX68" fmla="*/ 297861 w 406032"/>
                    <a:gd name="connsiteY68" fmla="*/ 460982 h 525496"/>
                    <a:gd name="connsiteX69" fmla="*/ 296424 w 406032"/>
                    <a:gd name="connsiteY69" fmla="*/ 451981 h 525496"/>
                    <a:gd name="connsiteX70" fmla="*/ 214892 w 406032"/>
                    <a:gd name="connsiteY70" fmla="*/ 392534 h 525496"/>
                    <a:gd name="connsiteX71" fmla="*/ 300130 w 406032"/>
                    <a:gd name="connsiteY71" fmla="*/ 330440 h 525496"/>
                    <a:gd name="connsiteX72" fmla="*/ 327812 w 406032"/>
                    <a:gd name="connsiteY72" fmla="*/ 485865 h 525496"/>
                    <a:gd name="connsiteX73" fmla="*/ 86770 w 406032"/>
                    <a:gd name="connsiteY73" fmla="*/ 485865 h 525496"/>
                    <a:gd name="connsiteX74" fmla="*/ 203925 w 406032"/>
                    <a:gd name="connsiteY74" fmla="*/ 400551 h 525496"/>
                    <a:gd name="connsiteX75" fmla="*/ 35642 w 406032"/>
                    <a:gd name="connsiteY75" fmla="*/ 72305 h 525496"/>
                    <a:gd name="connsiteX76" fmla="*/ 159756 w 406032"/>
                    <a:gd name="connsiteY76" fmla="*/ 12933 h 525496"/>
                    <a:gd name="connsiteX77" fmla="*/ 247111 w 406032"/>
                    <a:gd name="connsiteY77" fmla="*/ 12933 h 525496"/>
                    <a:gd name="connsiteX78" fmla="*/ 371225 w 406032"/>
                    <a:gd name="connsiteY78" fmla="*/ 72305 h 525496"/>
                    <a:gd name="connsiteX79" fmla="*/ 267230 w 406032"/>
                    <a:gd name="connsiteY79" fmla="*/ 72305 h 525496"/>
                    <a:gd name="connsiteX80" fmla="*/ 263448 w 406032"/>
                    <a:gd name="connsiteY80" fmla="*/ 51279 h 525496"/>
                    <a:gd name="connsiteX81" fmla="*/ 255961 w 406032"/>
                    <a:gd name="connsiteY81" fmla="*/ 46060 h 525496"/>
                    <a:gd name="connsiteX82" fmla="*/ 250742 w 406032"/>
                    <a:gd name="connsiteY82" fmla="*/ 53548 h 525496"/>
                    <a:gd name="connsiteX83" fmla="*/ 254070 w 406032"/>
                    <a:gd name="connsiteY83" fmla="*/ 72305 h 525496"/>
                    <a:gd name="connsiteX84" fmla="*/ 190614 w 406032"/>
                    <a:gd name="connsiteY84" fmla="*/ 72305 h 525496"/>
                    <a:gd name="connsiteX85" fmla="*/ 184185 w 406032"/>
                    <a:gd name="connsiteY85" fmla="*/ 78734 h 525496"/>
                    <a:gd name="connsiteX86" fmla="*/ 190614 w 406032"/>
                    <a:gd name="connsiteY86" fmla="*/ 85162 h 525496"/>
                    <a:gd name="connsiteX87" fmla="*/ 256339 w 406032"/>
                    <a:gd name="connsiteY87" fmla="*/ 85162 h 525496"/>
                    <a:gd name="connsiteX88" fmla="*/ 256944 w 406032"/>
                    <a:gd name="connsiteY88" fmla="*/ 88717 h 525496"/>
                    <a:gd name="connsiteX89" fmla="*/ 203320 w 406032"/>
                    <a:gd name="connsiteY89" fmla="*/ 127819 h 525496"/>
                    <a:gd name="connsiteX90" fmla="*/ 146823 w 406032"/>
                    <a:gd name="connsiteY90" fmla="*/ 86675 h 525496"/>
                    <a:gd name="connsiteX91" fmla="*/ 152570 w 406032"/>
                    <a:gd name="connsiteY91" fmla="*/ 54607 h 525496"/>
                    <a:gd name="connsiteX92" fmla="*/ 147352 w 406032"/>
                    <a:gd name="connsiteY92" fmla="*/ 47119 h 525496"/>
                    <a:gd name="connsiteX93" fmla="*/ 139864 w 406032"/>
                    <a:gd name="connsiteY93" fmla="*/ 52338 h 525496"/>
                    <a:gd name="connsiteX94" fmla="*/ 136310 w 406032"/>
                    <a:gd name="connsiteY94" fmla="*/ 72229 h 525496"/>
                    <a:gd name="connsiteX95" fmla="*/ 35642 w 406032"/>
                    <a:gd name="connsiteY95" fmla="*/ 72229 h 5254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</a:cxnLst>
                  <a:rect l="l" t="t" r="r" b="b"/>
                  <a:pathLst>
                    <a:path w="406032" h="525496">
                      <a:moveTo>
                        <a:pt x="376519" y="487756"/>
                      </a:moveTo>
                      <a:cubicBezTo>
                        <a:pt x="375309" y="486546"/>
                        <a:pt x="373721" y="485865"/>
                        <a:pt x="371981" y="485865"/>
                      </a:cubicBezTo>
                      <a:lnTo>
                        <a:pt x="340896" y="485865"/>
                      </a:lnTo>
                      <a:lnTo>
                        <a:pt x="271087" y="94163"/>
                      </a:lnTo>
                      <a:cubicBezTo>
                        <a:pt x="273205" y="91969"/>
                        <a:pt x="273659" y="88566"/>
                        <a:pt x="271768" y="85994"/>
                      </a:cubicBezTo>
                      <a:cubicBezTo>
                        <a:pt x="271541" y="85616"/>
                        <a:pt x="271163" y="85465"/>
                        <a:pt x="270860" y="85162"/>
                      </a:cubicBezTo>
                      <a:lnTo>
                        <a:pt x="399587" y="85162"/>
                      </a:lnTo>
                      <a:cubicBezTo>
                        <a:pt x="402612" y="85162"/>
                        <a:pt x="405184" y="83045"/>
                        <a:pt x="405865" y="80171"/>
                      </a:cubicBezTo>
                      <a:cubicBezTo>
                        <a:pt x="406545" y="77221"/>
                        <a:pt x="405108" y="74196"/>
                        <a:pt x="402386" y="72910"/>
                      </a:cubicBezTo>
                      <a:lnTo>
                        <a:pt x="251347" y="605"/>
                      </a:lnTo>
                      <a:cubicBezTo>
                        <a:pt x="250439" y="151"/>
                        <a:pt x="249532" y="0"/>
                        <a:pt x="248548" y="0"/>
                      </a:cubicBezTo>
                      <a:lnTo>
                        <a:pt x="158319" y="0"/>
                      </a:lnTo>
                      <a:cubicBezTo>
                        <a:pt x="157335" y="0"/>
                        <a:pt x="156428" y="227"/>
                        <a:pt x="155520" y="605"/>
                      </a:cubicBezTo>
                      <a:lnTo>
                        <a:pt x="4482" y="72910"/>
                      </a:lnTo>
                      <a:cubicBezTo>
                        <a:pt x="1759" y="74196"/>
                        <a:pt x="322" y="77221"/>
                        <a:pt x="1003" y="80171"/>
                      </a:cubicBezTo>
                      <a:cubicBezTo>
                        <a:pt x="1683" y="83120"/>
                        <a:pt x="4255" y="85162"/>
                        <a:pt x="7280" y="85162"/>
                      </a:cubicBezTo>
                      <a:lnTo>
                        <a:pt x="134116" y="85162"/>
                      </a:lnTo>
                      <a:lnTo>
                        <a:pt x="62643" y="485865"/>
                      </a:lnTo>
                      <a:lnTo>
                        <a:pt x="33449" y="485865"/>
                      </a:lnTo>
                      <a:cubicBezTo>
                        <a:pt x="31785" y="485865"/>
                        <a:pt x="30121" y="486546"/>
                        <a:pt x="28911" y="487756"/>
                      </a:cubicBezTo>
                      <a:lnTo>
                        <a:pt x="1910" y="514454"/>
                      </a:lnTo>
                      <a:cubicBezTo>
                        <a:pt x="-586" y="516950"/>
                        <a:pt x="-661" y="521034"/>
                        <a:pt x="1834" y="523606"/>
                      </a:cubicBezTo>
                      <a:cubicBezTo>
                        <a:pt x="3120" y="524891"/>
                        <a:pt x="4784" y="525496"/>
                        <a:pt x="6448" y="525496"/>
                      </a:cubicBezTo>
                      <a:cubicBezTo>
                        <a:pt x="8112" y="525496"/>
                        <a:pt x="9701" y="524891"/>
                        <a:pt x="10986" y="523606"/>
                      </a:cubicBezTo>
                      <a:lnTo>
                        <a:pt x="36096" y="498722"/>
                      </a:lnTo>
                      <a:lnTo>
                        <a:pt x="369410" y="498722"/>
                      </a:lnTo>
                      <a:lnTo>
                        <a:pt x="394520" y="523606"/>
                      </a:lnTo>
                      <a:cubicBezTo>
                        <a:pt x="397016" y="526101"/>
                        <a:pt x="401100" y="526101"/>
                        <a:pt x="403671" y="523530"/>
                      </a:cubicBezTo>
                      <a:cubicBezTo>
                        <a:pt x="406167" y="521034"/>
                        <a:pt x="406167" y="516950"/>
                        <a:pt x="403596" y="514378"/>
                      </a:cubicBezTo>
                      <a:lnTo>
                        <a:pt x="376519" y="487756"/>
                      </a:lnTo>
                      <a:close/>
                      <a:moveTo>
                        <a:pt x="125872" y="204738"/>
                      </a:moveTo>
                      <a:lnTo>
                        <a:pt x="264961" y="306086"/>
                      </a:lnTo>
                      <a:cubicBezTo>
                        <a:pt x="266095" y="306918"/>
                        <a:pt x="267457" y="307296"/>
                        <a:pt x="268743" y="307296"/>
                      </a:cubicBezTo>
                      <a:cubicBezTo>
                        <a:pt x="270709" y="307296"/>
                        <a:pt x="272675" y="306388"/>
                        <a:pt x="273961" y="304649"/>
                      </a:cubicBezTo>
                      <a:cubicBezTo>
                        <a:pt x="276079" y="301775"/>
                        <a:pt x="275398" y="297691"/>
                        <a:pt x="272524" y="295648"/>
                      </a:cubicBezTo>
                      <a:lnTo>
                        <a:pt x="214589" y="253445"/>
                      </a:lnTo>
                      <a:lnTo>
                        <a:pt x="278121" y="207158"/>
                      </a:lnTo>
                      <a:lnTo>
                        <a:pt x="297559" y="316372"/>
                      </a:lnTo>
                      <a:lnTo>
                        <a:pt x="203925" y="384593"/>
                      </a:lnTo>
                      <a:lnTo>
                        <a:pt x="119292" y="322876"/>
                      </a:lnTo>
                      <a:lnTo>
                        <a:pt x="170949" y="285211"/>
                      </a:lnTo>
                      <a:cubicBezTo>
                        <a:pt x="173823" y="283093"/>
                        <a:pt x="174428" y="279085"/>
                        <a:pt x="172386" y="276211"/>
                      </a:cubicBezTo>
                      <a:cubicBezTo>
                        <a:pt x="170269" y="273337"/>
                        <a:pt x="166260" y="272732"/>
                        <a:pt x="163386" y="274774"/>
                      </a:cubicBezTo>
                      <a:lnTo>
                        <a:pt x="105905" y="316674"/>
                      </a:lnTo>
                      <a:lnTo>
                        <a:pt x="125872" y="204738"/>
                      </a:lnTo>
                      <a:close/>
                      <a:moveTo>
                        <a:pt x="144327" y="100894"/>
                      </a:moveTo>
                      <a:lnTo>
                        <a:pt x="248927" y="177132"/>
                      </a:lnTo>
                      <a:cubicBezTo>
                        <a:pt x="250061" y="177964"/>
                        <a:pt x="251423" y="178342"/>
                        <a:pt x="252709" y="178342"/>
                      </a:cubicBezTo>
                      <a:cubicBezTo>
                        <a:pt x="254675" y="178342"/>
                        <a:pt x="256641" y="177434"/>
                        <a:pt x="257927" y="175695"/>
                      </a:cubicBezTo>
                      <a:cubicBezTo>
                        <a:pt x="260045" y="172821"/>
                        <a:pt x="259364" y="168737"/>
                        <a:pt x="256490" y="166695"/>
                      </a:cubicBezTo>
                      <a:lnTo>
                        <a:pt x="214211" y="135912"/>
                      </a:lnTo>
                      <a:lnTo>
                        <a:pt x="259440" y="102936"/>
                      </a:lnTo>
                      <a:lnTo>
                        <a:pt x="275474" y="193015"/>
                      </a:lnTo>
                      <a:lnTo>
                        <a:pt x="203547" y="245428"/>
                      </a:lnTo>
                      <a:lnTo>
                        <a:pt x="133889" y="194679"/>
                      </a:lnTo>
                      <a:lnTo>
                        <a:pt x="170647" y="167905"/>
                      </a:lnTo>
                      <a:cubicBezTo>
                        <a:pt x="173521" y="165787"/>
                        <a:pt x="174126" y="161778"/>
                        <a:pt x="172084" y="158904"/>
                      </a:cubicBezTo>
                      <a:cubicBezTo>
                        <a:pt x="169966" y="156030"/>
                        <a:pt x="165958" y="155425"/>
                        <a:pt x="163084" y="157467"/>
                      </a:cubicBezTo>
                      <a:lnTo>
                        <a:pt x="129881" y="181670"/>
                      </a:lnTo>
                      <a:lnTo>
                        <a:pt x="144327" y="100894"/>
                      </a:lnTo>
                      <a:close/>
                      <a:moveTo>
                        <a:pt x="104544" y="328095"/>
                      </a:moveTo>
                      <a:lnTo>
                        <a:pt x="192959" y="392534"/>
                      </a:lnTo>
                      <a:lnTo>
                        <a:pt x="77316" y="476865"/>
                      </a:lnTo>
                      <a:lnTo>
                        <a:pt x="103939" y="327414"/>
                      </a:lnTo>
                      <a:cubicBezTo>
                        <a:pt x="104166" y="327641"/>
                        <a:pt x="104317" y="327944"/>
                        <a:pt x="104544" y="328095"/>
                      </a:cubicBezTo>
                      <a:close/>
                      <a:moveTo>
                        <a:pt x="203925" y="400551"/>
                      </a:moveTo>
                      <a:lnTo>
                        <a:pt x="288861" y="462419"/>
                      </a:lnTo>
                      <a:cubicBezTo>
                        <a:pt x="289995" y="463251"/>
                        <a:pt x="291357" y="463629"/>
                        <a:pt x="292642" y="463629"/>
                      </a:cubicBezTo>
                      <a:cubicBezTo>
                        <a:pt x="294609" y="463629"/>
                        <a:pt x="296576" y="462721"/>
                        <a:pt x="297861" y="460982"/>
                      </a:cubicBezTo>
                      <a:cubicBezTo>
                        <a:pt x="299979" y="458108"/>
                        <a:pt x="299298" y="454099"/>
                        <a:pt x="296424" y="451981"/>
                      </a:cubicBezTo>
                      <a:lnTo>
                        <a:pt x="214892" y="392534"/>
                      </a:lnTo>
                      <a:lnTo>
                        <a:pt x="300130" y="330440"/>
                      </a:lnTo>
                      <a:lnTo>
                        <a:pt x="327812" y="485865"/>
                      </a:lnTo>
                      <a:lnTo>
                        <a:pt x="86770" y="485865"/>
                      </a:lnTo>
                      <a:lnTo>
                        <a:pt x="203925" y="400551"/>
                      </a:lnTo>
                      <a:close/>
                      <a:moveTo>
                        <a:pt x="35642" y="72305"/>
                      </a:moveTo>
                      <a:lnTo>
                        <a:pt x="159756" y="12933"/>
                      </a:lnTo>
                      <a:lnTo>
                        <a:pt x="247111" y="12933"/>
                      </a:lnTo>
                      <a:lnTo>
                        <a:pt x="371225" y="72305"/>
                      </a:lnTo>
                      <a:lnTo>
                        <a:pt x="267230" y="72305"/>
                      </a:lnTo>
                      <a:lnTo>
                        <a:pt x="263448" y="51279"/>
                      </a:lnTo>
                      <a:cubicBezTo>
                        <a:pt x="262843" y="47800"/>
                        <a:pt x="259440" y="45455"/>
                        <a:pt x="255961" y="46060"/>
                      </a:cubicBezTo>
                      <a:cubicBezTo>
                        <a:pt x="252481" y="46665"/>
                        <a:pt x="250137" y="49993"/>
                        <a:pt x="250742" y="53548"/>
                      </a:cubicBezTo>
                      <a:lnTo>
                        <a:pt x="254070" y="72305"/>
                      </a:lnTo>
                      <a:lnTo>
                        <a:pt x="190614" y="72305"/>
                      </a:lnTo>
                      <a:cubicBezTo>
                        <a:pt x="187059" y="72305"/>
                        <a:pt x="184185" y="75179"/>
                        <a:pt x="184185" y="78734"/>
                      </a:cubicBezTo>
                      <a:cubicBezTo>
                        <a:pt x="184185" y="82288"/>
                        <a:pt x="187059" y="85162"/>
                        <a:pt x="190614" y="85162"/>
                      </a:cubicBezTo>
                      <a:lnTo>
                        <a:pt x="256339" y="85162"/>
                      </a:lnTo>
                      <a:lnTo>
                        <a:pt x="256944" y="88717"/>
                      </a:lnTo>
                      <a:lnTo>
                        <a:pt x="203320" y="127819"/>
                      </a:lnTo>
                      <a:lnTo>
                        <a:pt x="146823" y="86675"/>
                      </a:lnTo>
                      <a:lnTo>
                        <a:pt x="152570" y="54607"/>
                      </a:lnTo>
                      <a:cubicBezTo>
                        <a:pt x="153176" y="51128"/>
                        <a:pt x="150831" y="47724"/>
                        <a:pt x="147352" y="47119"/>
                      </a:cubicBezTo>
                      <a:cubicBezTo>
                        <a:pt x="143873" y="46514"/>
                        <a:pt x="140469" y="48859"/>
                        <a:pt x="139864" y="52338"/>
                      </a:cubicBezTo>
                      <a:lnTo>
                        <a:pt x="136310" y="72229"/>
                      </a:lnTo>
                      <a:lnTo>
                        <a:pt x="35642" y="72229"/>
                      </a:lnTo>
                      <a:close/>
                    </a:path>
                  </a:pathLst>
                </a:custGeom>
                <a:grpFill/>
                <a:ln w="75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hu-HU" sz="1300" dirty="0"/>
                </a:p>
              </p:txBody>
            </p:sp>
          </p:grpSp>
          <p:sp>
            <p:nvSpPr>
              <p:cNvPr id="33" name="Szövegdoboz 74"/>
              <p:cNvSpPr txBox="1"/>
              <p:nvPr/>
            </p:nvSpPr>
            <p:spPr>
              <a:xfrm>
                <a:off x="4603628" y="2996526"/>
                <a:ext cx="792687" cy="5510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hu-HU"/>
                </a:defPPr>
                <a:lvl1pPr algn="ctr">
                  <a:defRPr sz="1300" b="1">
                    <a:solidFill>
                      <a:schemeClr val="tx2">
                        <a:lumMod val="50000"/>
                      </a:schemeClr>
                    </a:solidFill>
                  </a:defRPr>
                </a:lvl1pPr>
              </a:lstStyle>
              <a:p>
                <a:r>
                  <a:rPr lang="hu-HU" dirty="0"/>
                  <a:t>Wind turbines</a:t>
                </a:r>
              </a:p>
            </p:txBody>
          </p:sp>
          <p:sp>
            <p:nvSpPr>
              <p:cNvPr id="34" name="Szövegdoboz 75"/>
              <p:cNvSpPr txBox="1"/>
              <p:nvPr/>
            </p:nvSpPr>
            <p:spPr>
              <a:xfrm>
                <a:off x="4748209" y="1739964"/>
                <a:ext cx="428515" cy="327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hu-HU"/>
                </a:defPPr>
                <a:lvl1pPr algn="ctr">
                  <a:defRPr sz="1300" b="1">
                    <a:solidFill>
                      <a:schemeClr val="tx2">
                        <a:lumMod val="50000"/>
                      </a:schemeClr>
                    </a:solidFill>
                  </a:defRPr>
                </a:lvl1pPr>
              </a:lstStyle>
              <a:p>
                <a:r>
                  <a:rPr lang="hu-HU" dirty="0"/>
                  <a:t>PVs</a:t>
                </a:r>
              </a:p>
            </p:txBody>
          </p:sp>
          <p:sp>
            <p:nvSpPr>
              <p:cNvPr id="35" name="Szövegdoboz 76"/>
              <p:cNvSpPr txBox="1"/>
              <p:nvPr/>
            </p:nvSpPr>
            <p:spPr>
              <a:xfrm>
                <a:off x="6512257" y="3277967"/>
                <a:ext cx="1570349" cy="3271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hu-HU" sz="1300" b="1" dirty="0">
                    <a:solidFill>
                      <a:schemeClr val="tx2">
                        <a:lumMod val="50000"/>
                      </a:schemeClr>
                    </a:solidFill>
                  </a:rPr>
                  <a:t>Power grid</a:t>
                </a:r>
              </a:p>
            </p:txBody>
          </p:sp>
          <p:sp>
            <p:nvSpPr>
              <p:cNvPr id="36" name="Szövegdoboz 78"/>
              <p:cNvSpPr txBox="1"/>
              <p:nvPr/>
            </p:nvSpPr>
            <p:spPr>
              <a:xfrm>
                <a:off x="4816389" y="5644834"/>
                <a:ext cx="1148964" cy="5510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hu-HU"/>
                </a:defPPr>
                <a:lvl1pPr>
                  <a:defRPr sz="1300" b="1">
                    <a:solidFill>
                      <a:schemeClr val="tx2">
                        <a:lumMod val="50000"/>
                      </a:schemeClr>
                    </a:solidFill>
                  </a:defRPr>
                </a:lvl1pPr>
              </a:lstStyle>
              <a:p>
                <a:r>
                  <a:rPr lang="hu-HU" dirty="0"/>
                  <a:t>As fuel in the compressors</a:t>
                </a:r>
              </a:p>
            </p:txBody>
          </p:sp>
          <p:sp>
            <p:nvSpPr>
              <p:cNvPr id="37" name="Szövegdoboz 79"/>
              <p:cNvSpPr txBox="1"/>
              <p:nvPr/>
            </p:nvSpPr>
            <p:spPr>
              <a:xfrm>
                <a:off x="6381577" y="5658316"/>
                <a:ext cx="1816277" cy="5510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hu-HU"/>
                </a:defPPr>
                <a:lvl1pPr>
                  <a:defRPr sz="1300" b="1">
                    <a:solidFill>
                      <a:schemeClr val="tx2">
                        <a:lumMod val="50000"/>
                      </a:schemeClr>
                    </a:solidFill>
                  </a:defRPr>
                </a:lvl1pPr>
              </a:lstStyle>
              <a:p>
                <a:pPr algn="ctr"/>
                <a:r>
                  <a:rPr lang="hu-HU" dirty="0"/>
                  <a:t>Injection into the transmission system</a:t>
                </a:r>
              </a:p>
            </p:txBody>
          </p:sp>
          <p:sp>
            <p:nvSpPr>
              <p:cNvPr id="38" name="Szövegdoboz 80"/>
              <p:cNvSpPr txBox="1"/>
              <p:nvPr/>
            </p:nvSpPr>
            <p:spPr>
              <a:xfrm>
                <a:off x="4615770" y="2287907"/>
                <a:ext cx="723956" cy="5510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hu-HU"/>
                </a:defPPr>
                <a:lvl1pPr algn="ctr">
                  <a:defRPr sz="1300" b="1">
                    <a:solidFill>
                      <a:schemeClr val="tx2">
                        <a:lumMod val="50000"/>
                      </a:schemeClr>
                    </a:solidFill>
                  </a:defRPr>
                </a:lvl1pPr>
              </a:lstStyle>
              <a:p>
                <a:r>
                  <a:rPr lang="hu-HU" dirty="0"/>
                  <a:t>Power plants</a:t>
                </a:r>
              </a:p>
            </p:txBody>
          </p:sp>
          <p:pic>
            <p:nvPicPr>
              <p:cNvPr id="39" name="Kép 8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86334" y="2303327"/>
                <a:ext cx="1720898" cy="963120"/>
              </a:xfrm>
              <a:prstGeom prst="rect">
                <a:avLst/>
              </a:prstGeom>
              <a:noFill/>
            </p:spPr>
          </p:pic>
          <p:cxnSp>
            <p:nvCxnSpPr>
              <p:cNvPr id="40" name="Straight Arrow Connector 76"/>
              <p:cNvCxnSpPr>
                <a:stCxn id="88" idx="1"/>
              </p:cNvCxnSpPr>
              <p:nvPr/>
            </p:nvCxnSpPr>
            <p:spPr>
              <a:xfrm flipH="1">
                <a:off x="6316033" y="4011117"/>
                <a:ext cx="2154118" cy="692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78"/>
              <p:cNvCxnSpPr/>
              <p:nvPr/>
            </p:nvCxnSpPr>
            <p:spPr>
              <a:xfrm>
                <a:off x="5182279" y="3996734"/>
                <a:ext cx="986999" cy="14421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Téglalap 134"/>
              <p:cNvSpPr/>
              <p:nvPr/>
            </p:nvSpPr>
            <p:spPr>
              <a:xfrm>
                <a:off x="4693305" y="4968886"/>
                <a:ext cx="3389301" cy="1238276"/>
              </a:xfrm>
              <a:prstGeom prst="rect">
                <a:avLst/>
              </a:prstGeom>
              <a:noFill/>
              <a:ln w="28575">
                <a:solidFill>
                  <a:schemeClr val="accent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1300" dirty="0"/>
              </a:p>
            </p:txBody>
          </p:sp>
          <p:sp>
            <p:nvSpPr>
              <p:cNvPr id="43" name="Téglalap 138"/>
              <p:cNvSpPr/>
              <p:nvPr/>
            </p:nvSpPr>
            <p:spPr>
              <a:xfrm>
                <a:off x="8470151" y="4968886"/>
                <a:ext cx="1772433" cy="1225589"/>
              </a:xfrm>
              <a:prstGeom prst="rect">
                <a:avLst/>
              </a:prstGeom>
              <a:noFill/>
              <a:ln w="28575">
                <a:solidFill>
                  <a:srgbClr val="00B05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1300" dirty="0"/>
              </a:p>
            </p:txBody>
          </p:sp>
          <p:sp>
            <p:nvSpPr>
              <p:cNvPr id="44" name="Szövegdoboz 151"/>
              <p:cNvSpPr txBox="1"/>
              <p:nvPr/>
            </p:nvSpPr>
            <p:spPr>
              <a:xfrm>
                <a:off x="5762225" y="4374322"/>
                <a:ext cx="1080232" cy="3271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hu-HU"/>
                </a:defPPr>
                <a:lvl1pPr>
                  <a:defRPr sz="1300" b="1">
                    <a:solidFill>
                      <a:schemeClr val="tx2">
                        <a:lumMod val="50000"/>
                      </a:schemeClr>
                    </a:solidFill>
                  </a:defRPr>
                </a:lvl1pPr>
              </a:lstStyle>
              <a:p>
                <a:r>
                  <a:rPr lang="hu-HU" dirty="0"/>
                  <a:t>Energy usage</a:t>
                </a:r>
              </a:p>
            </p:txBody>
          </p:sp>
          <p:sp>
            <p:nvSpPr>
              <p:cNvPr id="45" name="Graphic 4">
                <a:extLst>
                  <a:ext uri="{FF2B5EF4-FFF2-40B4-BE49-F238E27FC236}">
                    <a16:creationId xmlns:a16="http://schemas.microsoft.com/office/drawing/2014/main" id="{213D24DB-9215-46CC-A825-98F773130E10}"/>
                  </a:ext>
                </a:extLst>
              </p:cNvPr>
              <p:cNvSpPr/>
              <p:nvPr/>
            </p:nvSpPr>
            <p:spPr>
              <a:xfrm>
                <a:off x="8306917" y="4061240"/>
                <a:ext cx="60203" cy="123886"/>
              </a:xfrm>
              <a:custGeom>
                <a:avLst/>
                <a:gdLst>
                  <a:gd name="connsiteX0" fmla="*/ 89368 w 93440"/>
                  <a:gd name="connsiteY0" fmla="*/ 112492 h 134349"/>
                  <a:gd name="connsiteX1" fmla="*/ 79460 w 93440"/>
                  <a:gd name="connsiteY1" fmla="*/ 109088 h 134349"/>
                  <a:gd name="connsiteX2" fmla="*/ 46560 w 93440"/>
                  <a:gd name="connsiteY2" fmla="*/ 109088 h 134349"/>
                  <a:gd name="connsiteX3" fmla="*/ 44367 w 93440"/>
                  <a:gd name="connsiteY3" fmla="*/ 108937 h 134349"/>
                  <a:gd name="connsiteX4" fmla="*/ 43988 w 93440"/>
                  <a:gd name="connsiteY4" fmla="*/ 108181 h 134349"/>
                  <a:gd name="connsiteX5" fmla="*/ 45653 w 93440"/>
                  <a:gd name="connsiteY5" fmla="*/ 106971 h 134349"/>
                  <a:gd name="connsiteX6" fmla="*/ 54123 w 93440"/>
                  <a:gd name="connsiteY6" fmla="*/ 99710 h 134349"/>
                  <a:gd name="connsiteX7" fmla="*/ 76057 w 93440"/>
                  <a:gd name="connsiteY7" fmla="*/ 78003 h 134349"/>
                  <a:gd name="connsiteX8" fmla="*/ 90503 w 93440"/>
                  <a:gd name="connsiteY8" fmla="*/ 48431 h 134349"/>
                  <a:gd name="connsiteX9" fmla="*/ 86570 w 93440"/>
                  <a:gd name="connsiteY9" fmla="*/ 21430 h 134349"/>
                  <a:gd name="connsiteX10" fmla="*/ 68720 w 93440"/>
                  <a:gd name="connsiteY10" fmla="*/ 4866 h 134349"/>
                  <a:gd name="connsiteX11" fmla="*/ 49812 w 93440"/>
                  <a:gd name="connsiteY11" fmla="*/ 177 h 134349"/>
                  <a:gd name="connsiteX12" fmla="*/ 32795 w 93440"/>
                  <a:gd name="connsiteY12" fmla="*/ 858 h 134349"/>
                  <a:gd name="connsiteX13" fmla="*/ 13055 w 93440"/>
                  <a:gd name="connsiteY13" fmla="*/ 6757 h 134349"/>
                  <a:gd name="connsiteX14" fmla="*/ 4433 w 93440"/>
                  <a:gd name="connsiteY14" fmla="*/ 18858 h 134349"/>
                  <a:gd name="connsiteX15" fmla="*/ 20467 w 93440"/>
                  <a:gd name="connsiteY15" fmla="*/ 29220 h 134349"/>
                  <a:gd name="connsiteX16" fmla="*/ 36123 w 93440"/>
                  <a:gd name="connsiteY16" fmla="*/ 24909 h 134349"/>
                  <a:gd name="connsiteX17" fmla="*/ 52081 w 93440"/>
                  <a:gd name="connsiteY17" fmla="*/ 28161 h 134349"/>
                  <a:gd name="connsiteX18" fmla="*/ 60098 w 93440"/>
                  <a:gd name="connsiteY18" fmla="*/ 44952 h 134349"/>
                  <a:gd name="connsiteX19" fmla="*/ 50796 w 93440"/>
                  <a:gd name="connsiteY19" fmla="*/ 66280 h 134349"/>
                  <a:gd name="connsiteX20" fmla="*/ 25761 w 93440"/>
                  <a:gd name="connsiteY20" fmla="*/ 92222 h 134349"/>
                  <a:gd name="connsiteX21" fmla="*/ 4660 w 93440"/>
                  <a:gd name="connsiteY21" fmla="*/ 111357 h 134349"/>
                  <a:gd name="connsiteX22" fmla="*/ 1559 w 93440"/>
                  <a:gd name="connsiteY22" fmla="*/ 127089 h 134349"/>
                  <a:gd name="connsiteX23" fmla="*/ 14416 w 93440"/>
                  <a:gd name="connsiteY23" fmla="*/ 134350 h 134349"/>
                  <a:gd name="connsiteX24" fmla="*/ 79687 w 93440"/>
                  <a:gd name="connsiteY24" fmla="*/ 134350 h 134349"/>
                  <a:gd name="connsiteX25" fmla="*/ 91864 w 93440"/>
                  <a:gd name="connsiteY25" fmla="*/ 127845 h 134349"/>
                  <a:gd name="connsiteX26" fmla="*/ 89368 w 93440"/>
                  <a:gd name="connsiteY26" fmla="*/ 112492 h 134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3440" h="134349">
                    <a:moveTo>
                      <a:pt x="89368" y="112492"/>
                    </a:moveTo>
                    <a:cubicBezTo>
                      <a:pt x="86645" y="109920"/>
                      <a:pt x="83167" y="109088"/>
                      <a:pt x="79460" y="109088"/>
                    </a:cubicBezTo>
                    <a:cubicBezTo>
                      <a:pt x="68494" y="109164"/>
                      <a:pt x="57527" y="109088"/>
                      <a:pt x="46560" y="109088"/>
                    </a:cubicBezTo>
                    <a:cubicBezTo>
                      <a:pt x="45804" y="109088"/>
                      <a:pt x="45123" y="109013"/>
                      <a:pt x="44367" y="108937"/>
                    </a:cubicBezTo>
                    <a:cubicBezTo>
                      <a:pt x="44216" y="108710"/>
                      <a:pt x="44140" y="108483"/>
                      <a:pt x="43988" y="108181"/>
                    </a:cubicBezTo>
                    <a:cubicBezTo>
                      <a:pt x="44518" y="107803"/>
                      <a:pt x="45123" y="107424"/>
                      <a:pt x="45653" y="106971"/>
                    </a:cubicBezTo>
                    <a:cubicBezTo>
                      <a:pt x="48451" y="104550"/>
                      <a:pt x="51249" y="102130"/>
                      <a:pt x="54123" y="99710"/>
                    </a:cubicBezTo>
                    <a:cubicBezTo>
                      <a:pt x="62065" y="93130"/>
                      <a:pt x="69552" y="86020"/>
                      <a:pt x="76057" y="78003"/>
                    </a:cubicBezTo>
                    <a:cubicBezTo>
                      <a:pt x="83167" y="69306"/>
                      <a:pt x="88536" y="59700"/>
                      <a:pt x="90503" y="48431"/>
                    </a:cubicBezTo>
                    <a:cubicBezTo>
                      <a:pt x="92166" y="38977"/>
                      <a:pt x="90805" y="29901"/>
                      <a:pt x="86570" y="21430"/>
                    </a:cubicBezTo>
                    <a:cubicBezTo>
                      <a:pt x="82788" y="13791"/>
                      <a:pt x="76435" y="8421"/>
                      <a:pt x="68720" y="4866"/>
                    </a:cubicBezTo>
                    <a:cubicBezTo>
                      <a:pt x="62746" y="2144"/>
                      <a:pt x="56392" y="631"/>
                      <a:pt x="49812" y="177"/>
                    </a:cubicBezTo>
                    <a:cubicBezTo>
                      <a:pt x="44140" y="-201"/>
                      <a:pt x="38467" y="26"/>
                      <a:pt x="32795" y="858"/>
                    </a:cubicBezTo>
                    <a:cubicBezTo>
                      <a:pt x="25988" y="1917"/>
                      <a:pt x="19408" y="3959"/>
                      <a:pt x="13055" y="6757"/>
                    </a:cubicBezTo>
                    <a:cubicBezTo>
                      <a:pt x="7685" y="9102"/>
                      <a:pt x="4281" y="12732"/>
                      <a:pt x="4433" y="18858"/>
                    </a:cubicBezTo>
                    <a:cubicBezTo>
                      <a:pt x="4584" y="26346"/>
                      <a:pt x="12147" y="32926"/>
                      <a:pt x="20467" y="29220"/>
                    </a:cubicBezTo>
                    <a:cubicBezTo>
                      <a:pt x="25383" y="27027"/>
                      <a:pt x="30526" y="25136"/>
                      <a:pt x="36123" y="24909"/>
                    </a:cubicBezTo>
                    <a:cubicBezTo>
                      <a:pt x="41720" y="24607"/>
                      <a:pt x="47241" y="25136"/>
                      <a:pt x="52081" y="28161"/>
                    </a:cubicBezTo>
                    <a:cubicBezTo>
                      <a:pt x="58207" y="31943"/>
                      <a:pt x="60477" y="37918"/>
                      <a:pt x="60098" y="44952"/>
                    </a:cubicBezTo>
                    <a:cubicBezTo>
                      <a:pt x="59644" y="53196"/>
                      <a:pt x="55636" y="59927"/>
                      <a:pt x="50796" y="66280"/>
                    </a:cubicBezTo>
                    <a:cubicBezTo>
                      <a:pt x="43459" y="75886"/>
                      <a:pt x="34610" y="84054"/>
                      <a:pt x="25761" y="92222"/>
                    </a:cubicBezTo>
                    <a:cubicBezTo>
                      <a:pt x="18803" y="98651"/>
                      <a:pt x="11694" y="105004"/>
                      <a:pt x="4660" y="111357"/>
                    </a:cubicBezTo>
                    <a:cubicBezTo>
                      <a:pt x="-559" y="115971"/>
                      <a:pt x="-1088" y="122097"/>
                      <a:pt x="1559" y="127089"/>
                    </a:cubicBezTo>
                    <a:cubicBezTo>
                      <a:pt x="4206" y="132232"/>
                      <a:pt x="8668" y="134350"/>
                      <a:pt x="14416" y="134350"/>
                    </a:cubicBezTo>
                    <a:cubicBezTo>
                      <a:pt x="36198" y="134350"/>
                      <a:pt x="57905" y="134350"/>
                      <a:pt x="79687" y="134350"/>
                    </a:cubicBezTo>
                    <a:cubicBezTo>
                      <a:pt x="84906" y="134350"/>
                      <a:pt x="89217" y="132535"/>
                      <a:pt x="91864" y="127845"/>
                    </a:cubicBezTo>
                    <a:cubicBezTo>
                      <a:pt x="94662" y="122854"/>
                      <a:pt x="93679" y="116500"/>
                      <a:pt x="89368" y="112492"/>
                    </a:cubicBezTo>
                    <a:close/>
                  </a:path>
                </a:pathLst>
              </a:custGeom>
              <a:solidFill>
                <a:srgbClr val="FFFFFF"/>
              </a:solidFill>
              <a:ln w="75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hu-HU" sz="1300" dirty="0"/>
              </a:p>
            </p:txBody>
          </p:sp>
          <p:sp>
            <p:nvSpPr>
              <p:cNvPr id="46" name="Graphic 33">
                <a:extLst>
                  <a:ext uri="{FF2B5EF4-FFF2-40B4-BE49-F238E27FC236}">
                    <a16:creationId xmlns:a16="http://schemas.microsoft.com/office/drawing/2014/main" id="{A8BF3CD4-EAEB-4B7F-BCE4-BC35C8E96CA2}"/>
                  </a:ext>
                </a:extLst>
              </p:cNvPr>
              <p:cNvSpPr/>
              <p:nvPr/>
            </p:nvSpPr>
            <p:spPr>
              <a:xfrm>
                <a:off x="6441238" y="2372469"/>
                <a:ext cx="242733" cy="560388"/>
              </a:xfrm>
              <a:custGeom>
                <a:avLst/>
                <a:gdLst>
                  <a:gd name="connsiteX0" fmla="*/ 185743 w 212779"/>
                  <a:gd name="connsiteY0" fmla="*/ 154675 h 390342"/>
                  <a:gd name="connsiteX1" fmla="*/ 134994 w 212779"/>
                  <a:gd name="connsiteY1" fmla="*/ 154599 h 390342"/>
                  <a:gd name="connsiteX2" fmla="*/ 186802 w 212779"/>
                  <a:gd name="connsiteY2" fmla="*/ 33435 h 390342"/>
                  <a:gd name="connsiteX3" fmla="*/ 165625 w 212779"/>
                  <a:gd name="connsiteY3" fmla="*/ 233 h 390342"/>
                  <a:gd name="connsiteX4" fmla="*/ 90446 w 212779"/>
                  <a:gd name="connsiteY4" fmla="*/ 6 h 390342"/>
                  <a:gd name="connsiteX5" fmla="*/ 64504 w 212779"/>
                  <a:gd name="connsiteY5" fmla="*/ 19141 h 390342"/>
                  <a:gd name="connsiteX6" fmla="*/ 2107 w 212779"/>
                  <a:gd name="connsiteY6" fmla="*/ 207618 h 390342"/>
                  <a:gd name="connsiteX7" fmla="*/ 22528 w 212779"/>
                  <a:gd name="connsiteY7" fmla="*/ 236887 h 390342"/>
                  <a:gd name="connsiteX8" fmla="*/ 68966 w 212779"/>
                  <a:gd name="connsiteY8" fmla="*/ 236812 h 390342"/>
                  <a:gd name="connsiteX9" fmla="*/ 87572 w 212779"/>
                  <a:gd name="connsiteY9" fmla="*/ 254812 h 390342"/>
                  <a:gd name="connsiteX10" fmla="*/ 87194 w 212779"/>
                  <a:gd name="connsiteY10" fmla="*/ 365388 h 390342"/>
                  <a:gd name="connsiteX11" fmla="*/ 101640 w 212779"/>
                  <a:gd name="connsiteY11" fmla="*/ 389590 h 390342"/>
                  <a:gd name="connsiteX12" fmla="*/ 126523 w 212779"/>
                  <a:gd name="connsiteY12" fmla="*/ 373329 h 390342"/>
                  <a:gd name="connsiteX13" fmla="*/ 208735 w 212779"/>
                  <a:gd name="connsiteY13" fmla="*/ 187802 h 390342"/>
                  <a:gd name="connsiteX14" fmla="*/ 185743 w 212779"/>
                  <a:gd name="connsiteY14" fmla="*/ 154675 h 3903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12779" h="390342">
                    <a:moveTo>
                      <a:pt x="185743" y="154675"/>
                    </a:moveTo>
                    <a:cubicBezTo>
                      <a:pt x="169633" y="154448"/>
                      <a:pt x="153599" y="154599"/>
                      <a:pt x="134994" y="154599"/>
                    </a:cubicBezTo>
                    <a:cubicBezTo>
                      <a:pt x="152843" y="112850"/>
                      <a:pt x="170163" y="73294"/>
                      <a:pt x="186802" y="33435"/>
                    </a:cubicBezTo>
                    <a:cubicBezTo>
                      <a:pt x="195803" y="11956"/>
                      <a:pt x="188617" y="686"/>
                      <a:pt x="165625" y="233"/>
                    </a:cubicBezTo>
                    <a:cubicBezTo>
                      <a:pt x="140591" y="-297"/>
                      <a:pt x="115481" y="384"/>
                      <a:pt x="90446" y="6"/>
                    </a:cubicBezTo>
                    <a:cubicBezTo>
                      <a:pt x="76530" y="-221"/>
                      <a:pt x="68740" y="6359"/>
                      <a:pt x="64504" y="19141"/>
                    </a:cubicBezTo>
                    <a:cubicBezTo>
                      <a:pt x="43780" y="81992"/>
                      <a:pt x="22603" y="144691"/>
                      <a:pt x="2107" y="207618"/>
                    </a:cubicBezTo>
                    <a:cubicBezTo>
                      <a:pt x="-3944" y="226148"/>
                      <a:pt x="3090" y="235904"/>
                      <a:pt x="22528" y="236887"/>
                    </a:cubicBezTo>
                    <a:cubicBezTo>
                      <a:pt x="37957" y="237719"/>
                      <a:pt x="53537" y="237946"/>
                      <a:pt x="68966" y="236812"/>
                    </a:cubicBezTo>
                    <a:cubicBezTo>
                      <a:pt x="83034" y="235753"/>
                      <a:pt x="88026" y="239837"/>
                      <a:pt x="87572" y="254812"/>
                    </a:cubicBezTo>
                    <a:cubicBezTo>
                      <a:pt x="86437" y="291646"/>
                      <a:pt x="87269" y="328554"/>
                      <a:pt x="87194" y="365388"/>
                    </a:cubicBezTo>
                    <a:cubicBezTo>
                      <a:pt x="87194" y="376506"/>
                      <a:pt x="89236" y="386489"/>
                      <a:pt x="101640" y="389590"/>
                    </a:cubicBezTo>
                    <a:cubicBezTo>
                      <a:pt x="115178" y="392993"/>
                      <a:pt x="121683" y="384371"/>
                      <a:pt x="126523" y="373329"/>
                    </a:cubicBezTo>
                    <a:cubicBezTo>
                      <a:pt x="153902" y="311461"/>
                      <a:pt x="181584" y="249745"/>
                      <a:pt x="208735" y="187802"/>
                    </a:cubicBezTo>
                    <a:cubicBezTo>
                      <a:pt x="218417" y="165868"/>
                      <a:pt x="210702" y="155053"/>
                      <a:pt x="185743" y="15467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75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hu-HU" sz="1300" dirty="0"/>
              </a:p>
            </p:txBody>
          </p:sp>
          <p:sp>
            <p:nvSpPr>
              <p:cNvPr id="47" name="Szövegdoboz 2"/>
              <p:cNvSpPr txBox="1"/>
              <p:nvPr/>
            </p:nvSpPr>
            <p:spPr>
              <a:xfrm rot="16200000">
                <a:off x="7794270" y="5441516"/>
                <a:ext cx="110134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hu-HU" sz="1400" b="1" dirty="0">
                    <a:solidFill>
                      <a:schemeClr val="accent2"/>
                    </a:solidFill>
                  </a:rPr>
                  <a:t>2023-2025</a:t>
                </a:r>
              </a:p>
            </p:txBody>
          </p:sp>
          <p:grpSp>
            <p:nvGrpSpPr>
              <p:cNvPr id="48" name="Graphic 4">
                <a:extLst>
                  <a:ext uri="{FF2B5EF4-FFF2-40B4-BE49-F238E27FC236}">
                    <a16:creationId xmlns:a16="http://schemas.microsoft.com/office/drawing/2014/main" id="{AB9854E3-674C-4BBB-827C-1D95767F947D}"/>
                  </a:ext>
                </a:extLst>
              </p:cNvPr>
              <p:cNvGrpSpPr/>
              <p:nvPr/>
            </p:nvGrpSpPr>
            <p:grpSpPr>
              <a:xfrm>
                <a:off x="5402897" y="2351661"/>
                <a:ext cx="443882" cy="495032"/>
                <a:chOff x="784802" y="2393607"/>
                <a:chExt cx="688940" cy="536841"/>
              </a:xfrm>
              <a:solidFill>
                <a:schemeClr val="accent1"/>
              </a:solidFill>
            </p:grpSpPr>
            <p:sp>
              <p:nvSpPr>
                <p:cNvPr id="51" name="Graphic 4">
                  <a:extLst>
                    <a:ext uri="{FF2B5EF4-FFF2-40B4-BE49-F238E27FC236}">
                      <a16:creationId xmlns:a16="http://schemas.microsoft.com/office/drawing/2014/main" id="{D4600F24-3370-45DC-A0E7-60E8BD45CA74}"/>
                    </a:ext>
                  </a:extLst>
                </p:cNvPr>
                <p:cNvSpPr/>
                <p:nvPr/>
              </p:nvSpPr>
              <p:spPr>
                <a:xfrm>
                  <a:off x="784802" y="2393607"/>
                  <a:ext cx="688940" cy="536841"/>
                </a:xfrm>
                <a:custGeom>
                  <a:avLst/>
                  <a:gdLst>
                    <a:gd name="connsiteX0" fmla="*/ 603474 w 603473"/>
                    <a:gd name="connsiteY0" fmla="*/ 268421 h 536841"/>
                    <a:gd name="connsiteX1" fmla="*/ 506966 w 603473"/>
                    <a:gd name="connsiteY1" fmla="*/ 191805 h 536841"/>
                    <a:gd name="connsiteX2" fmla="*/ 454099 w 603473"/>
                    <a:gd name="connsiteY2" fmla="*/ 179552 h 536841"/>
                    <a:gd name="connsiteX3" fmla="*/ 469453 w 603473"/>
                    <a:gd name="connsiteY3" fmla="*/ 127517 h 536841"/>
                    <a:gd name="connsiteX4" fmla="*/ 450317 w 603473"/>
                    <a:gd name="connsiteY4" fmla="*/ 5824 h 536841"/>
                    <a:gd name="connsiteX5" fmla="*/ 427325 w 603473"/>
                    <a:gd name="connsiteY5" fmla="*/ 0 h 536841"/>
                    <a:gd name="connsiteX6" fmla="*/ 323859 w 603473"/>
                    <a:gd name="connsiteY6" fmla="*/ 64515 h 536841"/>
                    <a:gd name="connsiteX7" fmla="*/ 294514 w 603473"/>
                    <a:gd name="connsiteY7" fmla="*/ 98096 h 536841"/>
                    <a:gd name="connsiteX8" fmla="*/ 265168 w 603473"/>
                    <a:gd name="connsiteY8" fmla="*/ 69582 h 536841"/>
                    <a:gd name="connsiteX9" fmla="*/ 158678 w 603473"/>
                    <a:gd name="connsiteY9" fmla="*/ 11421 h 536841"/>
                    <a:gd name="connsiteX10" fmla="*/ 131450 w 603473"/>
                    <a:gd name="connsiteY10" fmla="*/ 19362 h 536841"/>
                    <a:gd name="connsiteX11" fmla="*/ 109289 w 603473"/>
                    <a:gd name="connsiteY11" fmla="*/ 68901 h 536841"/>
                    <a:gd name="connsiteX12" fmla="*/ 79641 w 603473"/>
                    <a:gd name="connsiteY12" fmla="*/ 111180 h 536841"/>
                    <a:gd name="connsiteX13" fmla="*/ 124643 w 603473"/>
                    <a:gd name="connsiteY13" fmla="*/ 156182 h 536841"/>
                    <a:gd name="connsiteX14" fmla="*/ 127441 w 603473"/>
                    <a:gd name="connsiteY14" fmla="*/ 156106 h 536841"/>
                    <a:gd name="connsiteX15" fmla="*/ 137576 w 603473"/>
                    <a:gd name="connsiteY15" fmla="*/ 181746 h 536841"/>
                    <a:gd name="connsiteX16" fmla="*/ 96507 w 603473"/>
                    <a:gd name="connsiteY16" fmla="*/ 191729 h 536841"/>
                    <a:gd name="connsiteX17" fmla="*/ 0 w 603473"/>
                    <a:gd name="connsiteY17" fmla="*/ 268345 h 536841"/>
                    <a:gd name="connsiteX18" fmla="*/ 96507 w 603473"/>
                    <a:gd name="connsiteY18" fmla="*/ 344961 h 536841"/>
                    <a:gd name="connsiteX19" fmla="*/ 144686 w 603473"/>
                    <a:gd name="connsiteY19" fmla="*/ 356382 h 536841"/>
                    <a:gd name="connsiteX20" fmla="*/ 100062 w 603473"/>
                    <a:gd name="connsiteY20" fmla="*/ 401383 h 536841"/>
                    <a:gd name="connsiteX21" fmla="*/ 127819 w 603473"/>
                    <a:gd name="connsiteY21" fmla="*/ 442981 h 536841"/>
                    <a:gd name="connsiteX22" fmla="*/ 153156 w 603473"/>
                    <a:gd name="connsiteY22" fmla="*/ 531018 h 536841"/>
                    <a:gd name="connsiteX23" fmla="*/ 176149 w 603473"/>
                    <a:gd name="connsiteY23" fmla="*/ 536841 h 536841"/>
                    <a:gd name="connsiteX24" fmla="*/ 279614 w 603473"/>
                    <a:gd name="connsiteY24" fmla="*/ 472327 h 536841"/>
                    <a:gd name="connsiteX25" fmla="*/ 308960 w 603473"/>
                    <a:gd name="connsiteY25" fmla="*/ 438746 h 536841"/>
                    <a:gd name="connsiteX26" fmla="*/ 338305 w 603473"/>
                    <a:gd name="connsiteY26" fmla="*/ 467259 h 536841"/>
                    <a:gd name="connsiteX27" fmla="*/ 444796 w 603473"/>
                    <a:gd name="connsiteY27" fmla="*/ 525421 h 536841"/>
                    <a:gd name="connsiteX28" fmla="*/ 472024 w 603473"/>
                    <a:gd name="connsiteY28" fmla="*/ 517479 h 536841"/>
                    <a:gd name="connsiteX29" fmla="*/ 480797 w 603473"/>
                    <a:gd name="connsiteY29" fmla="*/ 394576 h 536841"/>
                    <a:gd name="connsiteX30" fmla="*/ 465898 w 603473"/>
                    <a:gd name="connsiteY30" fmla="*/ 355020 h 536841"/>
                    <a:gd name="connsiteX31" fmla="*/ 497966 w 603473"/>
                    <a:gd name="connsiteY31" fmla="*/ 347533 h 536841"/>
                    <a:gd name="connsiteX32" fmla="*/ 531320 w 603473"/>
                    <a:gd name="connsiteY32" fmla="*/ 362357 h 536841"/>
                    <a:gd name="connsiteX33" fmla="*/ 576322 w 603473"/>
                    <a:gd name="connsiteY33" fmla="*/ 317355 h 536841"/>
                    <a:gd name="connsiteX34" fmla="*/ 576170 w 603473"/>
                    <a:gd name="connsiteY34" fmla="*/ 313952 h 536841"/>
                    <a:gd name="connsiteX35" fmla="*/ 603474 w 603473"/>
                    <a:gd name="connsiteY35" fmla="*/ 268421 h 536841"/>
                    <a:gd name="connsiteX36" fmla="*/ 329532 w 603473"/>
                    <a:gd name="connsiteY36" fmla="*/ 369617 h 536841"/>
                    <a:gd name="connsiteX37" fmla="*/ 307372 w 603473"/>
                    <a:gd name="connsiteY37" fmla="*/ 400854 h 536841"/>
                    <a:gd name="connsiteX38" fmla="*/ 281127 w 603473"/>
                    <a:gd name="connsiteY38" fmla="*/ 369844 h 536841"/>
                    <a:gd name="connsiteX39" fmla="*/ 301699 w 603473"/>
                    <a:gd name="connsiteY39" fmla="*/ 370071 h 536841"/>
                    <a:gd name="connsiteX40" fmla="*/ 329532 w 603473"/>
                    <a:gd name="connsiteY40" fmla="*/ 369617 h 536841"/>
                    <a:gd name="connsiteX41" fmla="*/ 184468 w 603473"/>
                    <a:gd name="connsiteY41" fmla="*/ 273412 h 536841"/>
                    <a:gd name="connsiteX42" fmla="*/ 157997 w 603473"/>
                    <a:gd name="connsiteY42" fmla="*/ 333843 h 536841"/>
                    <a:gd name="connsiteX43" fmla="*/ 24581 w 603473"/>
                    <a:gd name="connsiteY43" fmla="*/ 268421 h 536841"/>
                    <a:gd name="connsiteX44" fmla="*/ 147862 w 603473"/>
                    <a:gd name="connsiteY44" fmla="*/ 204889 h 536841"/>
                    <a:gd name="connsiteX45" fmla="*/ 184468 w 603473"/>
                    <a:gd name="connsiteY45" fmla="*/ 273412 h 536841"/>
                    <a:gd name="connsiteX46" fmla="*/ 273942 w 603473"/>
                    <a:gd name="connsiteY46" fmla="*/ 167300 h 536841"/>
                    <a:gd name="connsiteX47" fmla="*/ 296102 w 603473"/>
                    <a:gd name="connsiteY47" fmla="*/ 136063 h 536841"/>
                    <a:gd name="connsiteX48" fmla="*/ 322347 w 603473"/>
                    <a:gd name="connsiteY48" fmla="*/ 167148 h 536841"/>
                    <a:gd name="connsiteX49" fmla="*/ 301775 w 603473"/>
                    <a:gd name="connsiteY49" fmla="*/ 166922 h 536841"/>
                    <a:gd name="connsiteX50" fmla="*/ 273942 w 603473"/>
                    <a:gd name="connsiteY50" fmla="*/ 167300 h 536841"/>
                    <a:gd name="connsiteX51" fmla="*/ 152249 w 603473"/>
                    <a:gd name="connsiteY51" fmla="*/ 445855 h 536841"/>
                    <a:gd name="connsiteX52" fmla="*/ 190065 w 603473"/>
                    <a:gd name="connsiteY52" fmla="*/ 401383 h 536841"/>
                    <a:gd name="connsiteX53" fmla="*/ 172518 w 603473"/>
                    <a:gd name="connsiteY53" fmla="*/ 365684 h 536841"/>
                    <a:gd name="connsiteX54" fmla="*/ 174107 w 603473"/>
                    <a:gd name="connsiteY54" fmla="*/ 361222 h 536841"/>
                    <a:gd name="connsiteX55" fmla="*/ 248983 w 603473"/>
                    <a:gd name="connsiteY55" fmla="*/ 368483 h 536841"/>
                    <a:gd name="connsiteX56" fmla="*/ 292094 w 603473"/>
                    <a:gd name="connsiteY56" fmla="*/ 420518 h 536841"/>
                    <a:gd name="connsiteX57" fmla="*/ 176224 w 603473"/>
                    <a:gd name="connsiteY57" fmla="*/ 512185 h 536841"/>
                    <a:gd name="connsiteX58" fmla="*/ 165333 w 603473"/>
                    <a:gd name="connsiteY58" fmla="*/ 509538 h 536841"/>
                    <a:gd name="connsiteX59" fmla="*/ 152249 w 603473"/>
                    <a:gd name="connsiteY59" fmla="*/ 445855 h 536841"/>
                    <a:gd name="connsiteX60" fmla="*/ 243538 w 603473"/>
                    <a:gd name="connsiteY60" fmla="*/ 168585 h 536841"/>
                    <a:gd name="connsiteX61" fmla="*/ 162459 w 603473"/>
                    <a:gd name="connsiteY61" fmla="*/ 177283 h 536841"/>
                    <a:gd name="connsiteX62" fmla="*/ 150660 w 603473"/>
                    <a:gd name="connsiteY62" fmla="*/ 147938 h 536841"/>
                    <a:gd name="connsiteX63" fmla="*/ 169644 w 603473"/>
                    <a:gd name="connsiteY63" fmla="*/ 111256 h 536841"/>
                    <a:gd name="connsiteX64" fmla="*/ 133870 w 603473"/>
                    <a:gd name="connsiteY64" fmla="*/ 67238 h 536841"/>
                    <a:gd name="connsiteX65" fmla="*/ 145291 w 603473"/>
                    <a:gd name="connsiteY65" fmla="*/ 39707 h 536841"/>
                    <a:gd name="connsiteX66" fmla="*/ 158602 w 603473"/>
                    <a:gd name="connsiteY66" fmla="*/ 36001 h 536841"/>
                    <a:gd name="connsiteX67" fmla="*/ 279160 w 603473"/>
                    <a:gd name="connsiteY67" fmla="*/ 117609 h 536841"/>
                    <a:gd name="connsiteX68" fmla="*/ 243538 w 603473"/>
                    <a:gd name="connsiteY68" fmla="*/ 168585 h 536841"/>
                    <a:gd name="connsiteX69" fmla="*/ 429443 w 603473"/>
                    <a:gd name="connsiteY69" fmla="*/ 175544 h 536841"/>
                    <a:gd name="connsiteX70" fmla="*/ 354566 w 603473"/>
                    <a:gd name="connsiteY70" fmla="*/ 168283 h 536841"/>
                    <a:gd name="connsiteX71" fmla="*/ 311456 w 603473"/>
                    <a:gd name="connsiteY71" fmla="*/ 116248 h 536841"/>
                    <a:gd name="connsiteX72" fmla="*/ 427325 w 603473"/>
                    <a:gd name="connsiteY72" fmla="*/ 24581 h 536841"/>
                    <a:gd name="connsiteX73" fmla="*/ 438216 w 603473"/>
                    <a:gd name="connsiteY73" fmla="*/ 27228 h 536841"/>
                    <a:gd name="connsiteX74" fmla="*/ 429443 w 603473"/>
                    <a:gd name="connsiteY74" fmla="*/ 175544 h 536841"/>
                    <a:gd name="connsiteX75" fmla="*/ 217898 w 603473"/>
                    <a:gd name="connsiteY75" fmla="*/ 325750 h 536841"/>
                    <a:gd name="connsiteX76" fmla="*/ 229697 w 603473"/>
                    <a:gd name="connsiteY76" fmla="*/ 342616 h 536841"/>
                    <a:gd name="connsiteX77" fmla="*/ 182956 w 603473"/>
                    <a:gd name="connsiteY77" fmla="*/ 337700 h 536841"/>
                    <a:gd name="connsiteX78" fmla="*/ 199897 w 603473"/>
                    <a:gd name="connsiteY78" fmla="*/ 298447 h 536841"/>
                    <a:gd name="connsiteX79" fmla="*/ 217898 w 603473"/>
                    <a:gd name="connsiteY79" fmla="*/ 325750 h 536841"/>
                    <a:gd name="connsiteX80" fmla="*/ 227428 w 603473"/>
                    <a:gd name="connsiteY80" fmla="*/ 194452 h 536841"/>
                    <a:gd name="connsiteX81" fmla="*/ 213360 w 603473"/>
                    <a:gd name="connsiteY81" fmla="*/ 218427 h 536841"/>
                    <a:gd name="connsiteX82" fmla="*/ 197704 w 603473"/>
                    <a:gd name="connsiteY82" fmla="*/ 247168 h 536841"/>
                    <a:gd name="connsiteX83" fmla="*/ 173123 w 603473"/>
                    <a:gd name="connsiteY83" fmla="*/ 200578 h 536841"/>
                    <a:gd name="connsiteX84" fmla="*/ 227428 w 603473"/>
                    <a:gd name="connsiteY84" fmla="*/ 194452 h 536841"/>
                    <a:gd name="connsiteX85" fmla="*/ 385576 w 603473"/>
                    <a:gd name="connsiteY85" fmla="*/ 211091 h 536841"/>
                    <a:gd name="connsiteX86" fmla="*/ 373777 w 603473"/>
                    <a:gd name="connsiteY86" fmla="*/ 194225 h 536841"/>
                    <a:gd name="connsiteX87" fmla="*/ 420518 w 603473"/>
                    <a:gd name="connsiteY87" fmla="*/ 199141 h 536841"/>
                    <a:gd name="connsiteX88" fmla="*/ 403576 w 603473"/>
                    <a:gd name="connsiteY88" fmla="*/ 238394 h 536841"/>
                    <a:gd name="connsiteX89" fmla="*/ 385576 w 603473"/>
                    <a:gd name="connsiteY89" fmla="*/ 211091 h 536841"/>
                    <a:gd name="connsiteX90" fmla="*/ 390946 w 603473"/>
                    <a:gd name="connsiteY90" fmla="*/ 264639 h 536841"/>
                    <a:gd name="connsiteX91" fmla="*/ 368710 w 603473"/>
                    <a:gd name="connsiteY91" fmla="*/ 306313 h 536841"/>
                    <a:gd name="connsiteX92" fmla="*/ 346020 w 603473"/>
                    <a:gd name="connsiteY92" fmla="*/ 344356 h 536841"/>
                    <a:gd name="connsiteX93" fmla="*/ 301699 w 603473"/>
                    <a:gd name="connsiteY93" fmla="*/ 345339 h 536841"/>
                    <a:gd name="connsiteX94" fmla="*/ 261614 w 603473"/>
                    <a:gd name="connsiteY94" fmla="*/ 344507 h 536841"/>
                    <a:gd name="connsiteX95" fmla="*/ 238243 w 603473"/>
                    <a:gd name="connsiteY95" fmla="*/ 311834 h 536841"/>
                    <a:gd name="connsiteX96" fmla="*/ 212528 w 603473"/>
                    <a:gd name="connsiteY96" fmla="*/ 272202 h 536841"/>
                    <a:gd name="connsiteX97" fmla="*/ 234764 w 603473"/>
                    <a:gd name="connsiteY97" fmla="*/ 230529 h 536841"/>
                    <a:gd name="connsiteX98" fmla="*/ 257454 w 603473"/>
                    <a:gd name="connsiteY98" fmla="*/ 192485 h 536841"/>
                    <a:gd name="connsiteX99" fmla="*/ 301775 w 603473"/>
                    <a:gd name="connsiteY99" fmla="*/ 191502 h 536841"/>
                    <a:gd name="connsiteX100" fmla="*/ 341860 w 603473"/>
                    <a:gd name="connsiteY100" fmla="*/ 192334 h 536841"/>
                    <a:gd name="connsiteX101" fmla="*/ 365231 w 603473"/>
                    <a:gd name="connsiteY101" fmla="*/ 225007 h 536841"/>
                    <a:gd name="connsiteX102" fmla="*/ 390946 w 603473"/>
                    <a:gd name="connsiteY102" fmla="*/ 264639 h 536841"/>
                    <a:gd name="connsiteX103" fmla="*/ 376046 w 603473"/>
                    <a:gd name="connsiteY103" fmla="*/ 342465 h 536841"/>
                    <a:gd name="connsiteX104" fmla="*/ 390114 w 603473"/>
                    <a:gd name="connsiteY104" fmla="*/ 318414 h 536841"/>
                    <a:gd name="connsiteX105" fmla="*/ 405770 w 603473"/>
                    <a:gd name="connsiteY105" fmla="*/ 289673 h 536841"/>
                    <a:gd name="connsiteX106" fmla="*/ 430350 w 603473"/>
                    <a:gd name="connsiteY106" fmla="*/ 336263 h 536841"/>
                    <a:gd name="connsiteX107" fmla="*/ 376046 w 603473"/>
                    <a:gd name="connsiteY107" fmla="*/ 342465 h 536841"/>
                    <a:gd name="connsiteX108" fmla="*/ 441015 w 603473"/>
                    <a:gd name="connsiteY108" fmla="*/ 359558 h 536841"/>
                    <a:gd name="connsiteX109" fmla="*/ 458183 w 603473"/>
                    <a:gd name="connsiteY109" fmla="*/ 497210 h 536841"/>
                    <a:gd name="connsiteX110" fmla="*/ 444872 w 603473"/>
                    <a:gd name="connsiteY110" fmla="*/ 500916 h 536841"/>
                    <a:gd name="connsiteX111" fmla="*/ 324313 w 603473"/>
                    <a:gd name="connsiteY111" fmla="*/ 419308 h 536841"/>
                    <a:gd name="connsiteX112" fmla="*/ 359936 w 603473"/>
                    <a:gd name="connsiteY112" fmla="*/ 368332 h 536841"/>
                    <a:gd name="connsiteX113" fmla="*/ 441015 w 603473"/>
                    <a:gd name="connsiteY113" fmla="*/ 359558 h 536841"/>
                    <a:gd name="connsiteX114" fmla="*/ 486924 w 603473"/>
                    <a:gd name="connsiteY114" fmla="*/ 324994 h 536841"/>
                    <a:gd name="connsiteX115" fmla="*/ 455612 w 603473"/>
                    <a:gd name="connsiteY115" fmla="*/ 331952 h 536841"/>
                    <a:gd name="connsiteX116" fmla="*/ 419005 w 603473"/>
                    <a:gd name="connsiteY116" fmla="*/ 263429 h 536841"/>
                    <a:gd name="connsiteX117" fmla="*/ 445477 w 603473"/>
                    <a:gd name="connsiteY117" fmla="*/ 202998 h 536841"/>
                    <a:gd name="connsiteX118" fmla="*/ 578893 w 603473"/>
                    <a:gd name="connsiteY118" fmla="*/ 268421 h 536841"/>
                    <a:gd name="connsiteX119" fmla="*/ 566943 w 603473"/>
                    <a:gd name="connsiteY119" fmla="*/ 289825 h 536841"/>
                    <a:gd name="connsiteX120" fmla="*/ 531320 w 603473"/>
                    <a:gd name="connsiteY120" fmla="*/ 272278 h 536841"/>
                    <a:gd name="connsiteX121" fmla="*/ 486319 w 603473"/>
                    <a:gd name="connsiteY121" fmla="*/ 317280 h 536841"/>
                    <a:gd name="connsiteX122" fmla="*/ 486924 w 603473"/>
                    <a:gd name="connsiteY122" fmla="*/ 324994 h 536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</a:cxnLst>
                  <a:rect l="l" t="t" r="r" b="b"/>
                  <a:pathLst>
                    <a:path w="603473" h="536841">
                      <a:moveTo>
                        <a:pt x="603474" y="268421"/>
                      </a:moveTo>
                      <a:cubicBezTo>
                        <a:pt x="603474" y="236730"/>
                        <a:pt x="570120" y="210259"/>
                        <a:pt x="506966" y="191805"/>
                      </a:cubicBezTo>
                      <a:cubicBezTo>
                        <a:pt x="490932" y="187115"/>
                        <a:pt x="473159" y="183031"/>
                        <a:pt x="454099" y="179552"/>
                      </a:cubicBezTo>
                      <a:cubicBezTo>
                        <a:pt x="460452" y="161249"/>
                        <a:pt x="465595" y="143778"/>
                        <a:pt x="469453" y="127517"/>
                      </a:cubicBezTo>
                      <a:cubicBezTo>
                        <a:pt x="484503" y="63531"/>
                        <a:pt x="477848" y="21404"/>
                        <a:pt x="450317" y="5824"/>
                      </a:cubicBezTo>
                      <a:cubicBezTo>
                        <a:pt x="443435" y="1966"/>
                        <a:pt x="435720" y="0"/>
                        <a:pt x="427325" y="0"/>
                      </a:cubicBezTo>
                      <a:cubicBezTo>
                        <a:pt x="392534" y="0"/>
                        <a:pt x="351844" y="35094"/>
                        <a:pt x="323859" y="64515"/>
                      </a:cubicBezTo>
                      <a:cubicBezTo>
                        <a:pt x="314254" y="74650"/>
                        <a:pt x="304346" y="85919"/>
                        <a:pt x="294514" y="98096"/>
                      </a:cubicBezTo>
                      <a:cubicBezTo>
                        <a:pt x="284606" y="87810"/>
                        <a:pt x="274698" y="78204"/>
                        <a:pt x="265168" y="69582"/>
                      </a:cubicBezTo>
                      <a:cubicBezTo>
                        <a:pt x="235672" y="43035"/>
                        <a:pt x="193317" y="11421"/>
                        <a:pt x="158678" y="11421"/>
                      </a:cubicBezTo>
                      <a:cubicBezTo>
                        <a:pt x="148316" y="11421"/>
                        <a:pt x="139164" y="14143"/>
                        <a:pt x="131450" y="19362"/>
                      </a:cubicBezTo>
                      <a:cubicBezTo>
                        <a:pt x="117382" y="29043"/>
                        <a:pt x="109894" y="45682"/>
                        <a:pt x="109289" y="68901"/>
                      </a:cubicBezTo>
                      <a:cubicBezTo>
                        <a:pt x="91516" y="75330"/>
                        <a:pt x="79641" y="92196"/>
                        <a:pt x="79641" y="111180"/>
                      </a:cubicBezTo>
                      <a:cubicBezTo>
                        <a:pt x="79641" y="135988"/>
                        <a:pt x="99835" y="156182"/>
                        <a:pt x="124643" y="156182"/>
                      </a:cubicBezTo>
                      <a:cubicBezTo>
                        <a:pt x="125550" y="156182"/>
                        <a:pt x="126534" y="156182"/>
                        <a:pt x="127441" y="156106"/>
                      </a:cubicBezTo>
                      <a:cubicBezTo>
                        <a:pt x="130467" y="164426"/>
                        <a:pt x="133870" y="173048"/>
                        <a:pt x="137576" y="181746"/>
                      </a:cubicBezTo>
                      <a:cubicBezTo>
                        <a:pt x="122979" y="184695"/>
                        <a:pt x="109138" y="188023"/>
                        <a:pt x="96507" y="191729"/>
                      </a:cubicBezTo>
                      <a:cubicBezTo>
                        <a:pt x="33354" y="210184"/>
                        <a:pt x="0" y="236655"/>
                        <a:pt x="0" y="268345"/>
                      </a:cubicBezTo>
                      <a:cubicBezTo>
                        <a:pt x="0" y="300035"/>
                        <a:pt x="33354" y="326507"/>
                        <a:pt x="96507" y="344961"/>
                      </a:cubicBezTo>
                      <a:cubicBezTo>
                        <a:pt x="111256" y="349272"/>
                        <a:pt x="127441" y="353129"/>
                        <a:pt x="144686" y="356382"/>
                      </a:cubicBezTo>
                      <a:cubicBezTo>
                        <a:pt x="120029" y="356608"/>
                        <a:pt x="100062" y="376727"/>
                        <a:pt x="100062" y="401383"/>
                      </a:cubicBezTo>
                      <a:cubicBezTo>
                        <a:pt x="100062" y="419459"/>
                        <a:pt x="111180" y="436023"/>
                        <a:pt x="127819" y="442981"/>
                      </a:cubicBezTo>
                      <a:cubicBezTo>
                        <a:pt x="122071" y="488588"/>
                        <a:pt x="130542" y="518236"/>
                        <a:pt x="153156" y="531018"/>
                      </a:cubicBezTo>
                      <a:cubicBezTo>
                        <a:pt x="159963" y="534875"/>
                        <a:pt x="167753" y="536841"/>
                        <a:pt x="176149" y="536841"/>
                      </a:cubicBezTo>
                      <a:cubicBezTo>
                        <a:pt x="210940" y="536841"/>
                        <a:pt x="251630" y="501748"/>
                        <a:pt x="279614" y="472327"/>
                      </a:cubicBezTo>
                      <a:cubicBezTo>
                        <a:pt x="289220" y="462192"/>
                        <a:pt x="299128" y="450922"/>
                        <a:pt x="308960" y="438746"/>
                      </a:cubicBezTo>
                      <a:cubicBezTo>
                        <a:pt x="318943" y="449032"/>
                        <a:pt x="328776" y="458637"/>
                        <a:pt x="338305" y="467259"/>
                      </a:cubicBezTo>
                      <a:cubicBezTo>
                        <a:pt x="367726" y="493806"/>
                        <a:pt x="410156" y="525421"/>
                        <a:pt x="444796" y="525421"/>
                      </a:cubicBezTo>
                      <a:cubicBezTo>
                        <a:pt x="455158" y="525421"/>
                        <a:pt x="464310" y="522774"/>
                        <a:pt x="472024" y="517479"/>
                      </a:cubicBezTo>
                      <a:cubicBezTo>
                        <a:pt x="498193" y="499554"/>
                        <a:pt x="501218" y="457124"/>
                        <a:pt x="480797" y="394576"/>
                      </a:cubicBezTo>
                      <a:cubicBezTo>
                        <a:pt x="476713" y="382021"/>
                        <a:pt x="471646" y="368710"/>
                        <a:pt x="465898" y="355020"/>
                      </a:cubicBezTo>
                      <a:cubicBezTo>
                        <a:pt x="477092" y="352751"/>
                        <a:pt x="487831" y="350255"/>
                        <a:pt x="497966" y="347533"/>
                      </a:cubicBezTo>
                      <a:cubicBezTo>
                        <a:pt x="506513" y="356911"/>
                        <a:pt x="518538" y="362357"/>
                        <a:pt x="531320" y="362357"/>
                      </a:cubicBezTo>
                      <a:cubicBezTo>
                        <a:pt x="556128" y="362357"/>
                        <a:pt x="576322" y="342163"/>
                        <a:pt x="576322" y="317355"/>
                      </a:cubicBezTo>
                      <a:cubicBezTo>
                        <a:pt x="576322" y="316221"/>
                        <a:pt x="576246" y="315086"/>
                        <a:pt x="576170" y="313952"/>
                      </a:cubicBezTo>
                      <a:cubicBezTo>
                        <a:pt x="594322" y="300489"/>
                        <a:pt x="603474" y="285211"/>
                        <a:pt x="603474" y="268421"/>
                      </a:cubicBezTo>
                      <a:moveTo>
                        <a:pt x="329532" y="369617"/>
                      </a:moveTo>
                      <a:cubicBezTo>
                        <a:pt x="322271" y="380433"/>
                        <a:pt x="314784" y="390870"/>
                        <a:pt x="307372" y="400854"/>
                      </a:cubicBezTo>
                      <a:cubicBezTo>
                        <a:pt x="298598" y="391021"/>
                        <a:pt x="289825" y="380584"/>
                        <a:pt x="281127" y="369844"/>
                      </a:cubicBezTo>
                      <a:cubicBezTo>
                        <a:pt x="287934" y="369995"/>
                        <a:pt x="294817" y="370071"/>
                        <a:pt x="301699" y="370071"/>
                      </a:cubicBezTo>
                      <a:cubicBezTo>
                        <a:pt x="311002" y="369995"/>
                        <a:pt x="320305" y="369844"/>
                        <a:pt x="329532" y="369617"/>
                      </a:cubicBezTo>
                      <a:moveTo>
                        <a:pt x="184468" y="273412"/>
                      </a:moveTo>
                      <a:cubicBezTo>
                        <a:pt x="174560" y="293909"/>
                        <a:pt x="165636" y="314179"/>
                        <a:pt x="157997" y="333843"/>
                      </a:cubicBezTo>
                      <a:cubicBezTo>
                        <a:pt x="76919" y="319700"/>
                        <a:pt x="24581" y="294060"/>
                        <a:pt x="24581" y="268421"/>
                      </a:cubicBezTo>
                      <a:cubicBezTo>
                        <a:pt x="24581" y="243764"/>
                        <a:pt x="71776" y="219486"/>
                        <a:pt x="147862" y="204889"/>
                      </a:cubicBezTo>
                      <a:cubicBezTo>
                        <a:pt x="158375" y="227125"/>
                        <a:pt x="170703" y="250118"/>
                        <a:pt x="184468" y="273412"/>
                      </a:cubicBezTo>
                      <a:moveTo>
                        <a:pt x="273942" y="167300"/>
                      </a:moveTo>
                      <a:cubicBezTo>
                        <a:pt x="281278" y="156484"/>
                        <a:pt x="288690" y="146047"/>
                        <a:pt x="296102" y="136063"/>
                      </a:cubicBezTo>
                      <a:cubicBezTo>
                        <a:pt x="304876" y="145896"/>
                        <a:pt x="313649" y="156333"/>
                        <a:pt x="322347" y="167148"/>
                      </a:cubicBezTo>
                      <a:cubicBezTo>
                        <a:pt x="315540" y="166997"/>
                        <a:pt x="308657" y="166922"/>
                        <a:pt x="301775" y="166922"/>
                      </a:cubicBezTo>
                      <a:cubicBezTo>
                        <a:pt x="292472" y="166922"/>
                        <a:pt x="283169" y="166997"/>
                        <a:pt x="273942" y="167300"/>
                      </a:cubicBezTo>
                      <a:moveTo>
                        <a:pt x="152249" y="445855"/>
                      </a:moveTo>
                      <a:cubicBezTo>
                        <a:pt x="173880" y="442376"/>
                        <a:pt x="190065" y="423543"/>
                        <a:pt x="190065" y="401383"/>
                      </a:cubicBezTo>
                      <a:cubicBezTo>
                        <a:pt x="190065" y="387240"/>
                        <a:pt x="183712" y="374306"/>
                        <a:pt x="172518" y="365684"/>
                      </a:cubicBezTo>
                      <a:cubicBezTo>
                        <a:pt x="173048" y="364172"/>
                        <a:pt x="173577" y="362735"/>
                        <a:pt x="174107" y="361222"/>
                      </a:cubicBezTo>
                      <a:cubicBezTo>
                        <a:pt x="197780" y="364625"/>
                        <a:pt x="222965" y="367046"/>
                        <a:pt x="248983" y="368483"/>
                      </a:cubicBezTo>
                      <a:cubicBezTo>
                        <a:pt x="263126" y="386862"/>
                        <a:pt x="277572" y="404408"/>
                        <a:pt x="292094" y="420518"/>
                      </a:cubicBezTo>
                      <a:cubicBezTo>
                        <a:pt x="245882" y="477999"/>
                        <a:pt x="202620" y="512185"/>
                        <a:pt x="176224" y="512185"/>
                      </a:cubicBezTo>
                      <a:cubicBezTo>
                        <a:pt x="172065" y="512185"/>
                        <a:pt x="168434" y="511278"/>
                        <a:pt x="165333" y="509538"/>
                      </a:cubicBezTo>
                      <a:cubicBezTo>
                        <a:pt x="152476" y="502428"/>
                        <a:pt x="147862" y="479814"/>
                        <a:pt x="152249" y="445855"/>
                      </a:cubicBezTo>
                      <a:moveTo>
                        <a:pt x="243538" y="168585"/>
                      </a:moveTo>
                      <a:cubicBezTo>
                        <a:pt x="215100" y="170249"/>
                        <a:pt x="187872" y="173199"/>
                        <a:pt x="162459" y="177283"/>
                      </a:cubicBezTo>
                      <a:cubicBezTo>
                        <a:pt x="158072" y="167224"/>
                        <a:pt x="154140" y="157316"/>
                        <a:pt x="150660" y="147938"/>
                      </a:cubicBezTo>
                      <a:cubicBezTo>
                        <a:pt x="162535" y="139467"/>
                        <a:pt x="169644" y="125853"/>
                        <a:pt x="169644" y="111256"/>
                      </a:cubicBezTo>
                      <a:cubicBezTo>
                        <a:pt x="169644" y="90230"/>
                        <a:pt x="154366" y="71549"/>
                        <a:pt x="133870" y="67238"/>
                      </a:cubicBezTo>
                      <a:cubicBezTo>
                        <a:pt x="134626" y="53699"/>
                        <a:pt x="138408" y="44472"/>
                        <a:pt x="145291" y="39707"/>
                      </a:cubicBezTo>
                      <a:cubicBezTo>
                        <a:pt x="148845" y="37287"/>
                        <a:pt x="153308" y="36001"/>
                        <a:pt x="158602" y="36001"/>
                      </a:cubicBezTo>
                      <a:cubicBezTo>
                        <a:pt x="185300" y="36001"/>
                        <a:pt x="230302" y="66481"/>
                        <a:pt x="279160" y="117609"/>
                      </a:cubicBezTo>
                      <a:cubicBezTo>
                        <a:pt x="267135" y="133567"/>
                        <a:pt x="255185" y="150736"/>
                        <a:pt x="243538" y="168585"/>
                      </a:cubicBezTo>
                      <a:moveTo>
                        <a:pt x="429443" y="175544"/>
                      </a:moveTo>
                      <a:cubicBezTo>
                        <a:pt x="405770" y="172140"/>
                        <a:pt x="380584" y="169720"/>
                        <a:pt x="354566" y="168283"/>
                      </a:cubicBezTo>
                      <a:cubicBezTo>
                        <a:pt x="340423" y="149904"/>
                        <a:pt x="325977" y="132357"/>
                        <a:pt x="311456" y="116248"/>
                      </a:cubicBezTo>
                      <a:cubicBezTo>
                        <a:pt x="357667" y="58767"/>
                        <a:pt x="400929" y="24581"/>
                        <a:pt x="427325" y="24581"/>
                      </a:cubicBezTo>
                      <a:cubicBezTo>
                        <a:pt x="431485" y="24581"/>
                        <a:pt x="435115" y="25488"/>
                        <a:pt x="438216" y="27228"/>
                      </a:cubicBezTo>
                      <a:cubicBezTo>
                        <a:pt x="460528" y="39858"/>
                        <a:pt x="457049" y="98020"/>
                        <a:pt x="429443" y="175544"/>
                      </a:cubicBezTo>
                      <a:moveTo>
                        <a:pt x="217898" y="325750"/>
                      </a:moveTo>
                      <a:cubicBezTo>
                        <a:pt x="221755" y="331423"/>
                        <a:pt x="225688" y="337020"/>
                        <a:pt x="229697" y="342616"/>
                      </a:cubicBezTo>
                      <a:cubicBezTo>
                        <a:pt x="213663" y="341406"/>
                        <a:pt x="198007" y="339742"/>
                        <a:pt x="182956" y="337700"/>
                      </a:cubicBezTo>
                      <a:cubicBezTo>
                        <a:pt x="188099" y="324843"/>
                        <a:pt x="193771" y="311683"/>
                        <a:pt x="199897" y="298447"/>
                      </a:cubicBezTo>
                      <a:cubicBezTo>
                        <a:pt x="205721" y="307523"/>
                        <a:pt x="211772" y="316750"/>
                        <a:pt x="217898" y="325750"/>
                      </a:cubicBezTo>
                      <a:moveTo>
                        <a:pt x="227428" y="194452"/>
                      </a:moveTo>
                      <a:cubicBezTo>
                        <a:pt x="222663" y="202393"/>
                        <a:pt x="217898" y="210410"/>
                        <a:pt x="213360" y="218427"/>
                      </a:cubicBezTo>
                      <a:cubicBezTo>
                        <a:pt x="207990" y="227957"/>
                        <a:pt x="202696" y="237563"/>
                        <a:pt x="197704" y="247168"/>
                      </a:cubicBezTo>
                      <a:cubicBezTo>
                        <a:pt x="188704" y="231436"/>
                        <a:pt x="180460" y="215780"/>
                        <a:pt x="173123" y="200578"/>
                      </a:cubicBezTo>
                      <a:cubicBezTo>
                        <a:pt x="190443" y="198007"/>
                        <a:pt x="208671" y="195889"/>
                        <a:pt x="227428" y="194452"/>
                      </a:cubicBezTo>
                      <a:moveTo>
                        <a:pt x="385576" y="211091"/>
                      </a:moveTo>
                      <a:cubicBezTo>
                        <a:pt x="381719" y="205419"/>
                        <a:pt x="377786" y="199822"/>
                        <a:pt x="373777" y="194225"/>
                      </a:cubicBezTo>
                      <a:cubicBezTo>
                        <a:pt x="389811" y="195435"/>
                        <a:pt x="405467" y="197099"/>
                        <a:pt x="420518" y="199141"/>
                      </a:cubicBezTo>
                      <a:cubicBezTo>
                        <a:pt x="415375" y="211923"/>
                        <a:pt x="409703" y="225159"/>
                        <a:pt x="403576" y="238394"/>
                      </a:cubicBezTo>
                      <a:cubicBezTo>
                        <a:pt x="397753" y="229319"/>
                        <a:pt x="391702" y="220091"/>
                        <a:pt x="385576" y="211091"/>
                      </a:cubicBezTo>
                      <a:moveTo>
                        <a:pt x="390946" y="264639"/>
                      </a:moveTo>
                      <a:cubicBezTo>
                        <a:pt x="383987" y="278480"/>
                        <a:pt x="376500" y="292547"/>
                        <a:pt x="368710" y="306313"/>
                      </a:cubicBezTo>
                      <a:cubicBezTo>
                        <a:pt x="361449" y="319170"/>
                        <a:pt x="353810" y="331952"/>
                        <a:pt x="346020" y="344356"/>
                      </a:cubicBezTo>
                      <a:cubicBezTo>
                        <a:pt x="331498" y="345037"/>
                        <a:pt x="316599" y="345339"/>
                        <a:pt x="301699" y="345339"/>
                      </a:cubicBezTo>
                      <a:cubicBezTo>
                        <a:pt x="288237" y="345339"/>
                        <a:pt x="274774" y="345037"/>
                        <a:pt x="261614" y="344507"/>
                      </a:cubicBezTo>
                      <a:cubicBezTo>
                        <a:pt x="253672" y="333919"/>
                        <a:pt x="245807" y="322876"/>
                        <a:pt x="238243" y="311834"/>
                      </a:cubicBezTo>
                      <a:cubicBezTo>
                        <a:pt x="229319" y="298749"/>
                        <a:pt x="220621" y="285438"/>
                        <a:pt x="212528" y="272202"/>
                      </a:cubicBezTo>
                      <a:cubicBezTo>
                        <a:pt x="219486" y="258362"/>
                        <a:pt x="226974" y="244294"/>
                        <a:pt x="234764" y="230529"/>
                      </a:cubicBezTo>
                      <a:cubicBezTo>
                        <a:pt x="242100" y="217671"/>
                        <a:pt x="249664" y="204813"/>
                        <a:pt x="257454" y="192485"/>
                      </a:cubicBezTo>
                      <a:cubicBezTo>
                        <a:pt x="271975" y="191805"/>
                        <a:pt x="286875" y="191502"/>
                        <a:pt x="301775" y="191502"/>
                      </a:cubicBezTo>
                      <a:cubicBezTo>
                        <a:pt x="315237" y="191502"/>
                        <a:pt x="328700" y="191805"/>
                        <a:pt x="341860" y="192334"/>
                      </a:cubicBezTo>
                      <a:cubicBezTo>
                        <a:pt x="349802" y="202923"/>
                        <a:pt x="357667" y="213889"/>
                        <a:pt x="365231" y="225007"/>
                      </a:cubicBezTo>
                      <a:cubicBezTo>
                        <a:pt x="374155" y="238092"/>
                        <a:pt x="382777" y="251403"/>
                        <a:pt x="390946" y="264639"/>
                      </a:cubicBezTo>
                      <a:moveTo>
                        <a:pt x="376046" y="342465"/>
                      </a:moveTo>
                      <a:cubicBezTo>
                        <a:pt x="380811" y="334524"/>
                        <a:pt x="385576" y="326507"/>
                        <a:pt x="390114" y="318414"/>
                      </a:cubicBezTo>
                      <a:cubicBezTo>
                        <a:pt x="395484" y="308960"/>
                        <a:pt x="400702" y="299279"/>
                        <a:pt x="405770" y="289673"/>
                      </a:cubicBezTo>
                      <a:cubicBezTo>
                        <a:pt x="414770" y="305405"/>
                        <a:pt x="422938" y="321061"/>
                        <a:pt x="430350" y="336263"/>
                      </a:cubicBezTo>
                      <a:cubicBezTo>
                        <a:pt x="413031" y="338910"/>
                        <a:pt x="394803" y="340952"/>
                        <a:pt x="376046" y="342465"/>
                      </a:cubicBezTo>
                      <a:moveTo>
                        <a:pt x="441015" y="359558"/>
                      </a:moveTo>
                      <a:cubicBezTo>
                        <a:pt x="471948" y="430577"/>
                        <a:pt x="478528" y="483293"/>
                        <a:pt x="458183" y="497210"/>
                      </a:cubicBezTo>
                      <a:cubicBezTo>
                        <a:pt x="454629" y="499630"/>
                        <a:pt x="450166" y="500916"/>
                        <a:pt x="444872" y="500916"/>
                      </a:cubicBezTo>
                      <a:cubicBezTo>
                        <a:pt x="418174" y="500916"/>
                        <a:pt x="373172" y="470436"/>
                        <a:pt x="324313" y="419308"/>
                      </a:cubicBezTo>
                      <a:cubicBezTo>
                        <a:pt x="336339" y="403349"/>
                        <a:pt x="348365" y="386257"/>
                        <a:pt x="359936" y="368332"/>
                      </a:cubicBezTo>
                      <a:cubicBezTo>
                        <a:pt x="388374" y="366592"/>
                        <a:pt x="415602" y="363642"/>
                        <a:pt x="441015" y="359558"/>
                      </a:cubicBezTo>
                      <a:moveTo>
                        <a:pt x="486924" y="324994"/>
                      </a:moveTo>
                      <a:cubicBezTo>
                        <a:pt x="477092" y="327490"/>
                        <a:pt x="466503" y="329834"/>
                        <a:pt x="455612" y="331952"/>
                      </a:cubicBezTo>
                      <a:cubicBezTo>
                        <a:pt x="445174" y="309716"/>
                        <a:pt x="432846" y="286724"/>
                        <a:pt x="419005" y="263429"/>
                      </a:cubicBezTo>
                      <a:cubicBezTo>
                        <a:pt x="428913" y="242932"/>
                        <a:pt x="437838" y="222663"/>
                        <a:pt x="445477" y="202998"/>
                      </a:cubicBezTo>
                      <a:cubicBezTo>
                        <a:pt x="526555" y="217142"/>
                        <a:pt x="578893" y="242781"/>
                        <a:pt x="578893" y="268421"/>
                      </a:cubicBezTo>
                      <a:cubicBezTo>
                        <a:pt x="578893" y="275530"/>
                        <a:pt x="574885" y="282715"/>
                        <a:pt x="566943" y="289825"/>
                      </a:cubicBezTo>
                      <a:cubicBezTo>
                        <a:pt x="558472" y="278858"/>
                        <a:pt x="545312" y="272278"/>
                        <a:pt x="531320" y="272278"/>
                      </a:cubicBezTo>
                      <a:cubicBezTo>
                        <a:pt x="506513" y="272278"/>
                        <a:pt x="486319" y="292472"/>
                        <a:pt x="486319" y="317280"/>
                      </a:cubicBezTo>
                      <a:cubicBezTo>
                        <a:pt x="486243" y="319926"/>
                        <a:pt x="486470" y="322498"/>
                        <a:pt x="486924" y="324994"/>
                      </a:cubicBezTo>
                    </a:path>
                  </a:pathLst>
                </a:custGeom>
                <a:grpFill/>
                <a:ln w="75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hu-HU" sz="1300" dirty="0"/>
                </a:p>
              </p:txBody>
            </p:sp>
            <p:sp>
              <p:nvSpPr>
                <p:cNvPr id="52" name="Graphic 4">
                  <a:extLst>
                    <a:ext uri="{FF2B5EF4-FFF2-40B4-BE49-F238E27FC236}">
                      <a16:creationId xmlns:a16="http://schemas.microsoft.com/office/drawing/2014/main" id="{EFFE4337-F163-46B1-9D94-4A01DA425157}"/>
                    </a:ext>
                  </a:extLst>
                </p:cNvPr>
                <p:cNvSpPr/>
                <p:nvPr/>
              </p:nvSpPr>
              <p:spPr>
                <a:xfrm>
                  <a:off x="1067480" y="2614926"/>
                  <a:ext cx="108760" cy="108759"/>
                </a:xfrm>
                <a:custGeom>
                  <a:avLst/>
                  <a:gdLst>
                    <a:gd name="connsiteX0" fmla="*/ 54380 w 108760"/>
                    <a:gd name="connsiteY0" fmla="*/ 0 h 108759"/>
                    <a:gd name="connsiteX1" fmla="*/ 0 w 108760"/>
                    <a:gd name="connsiteY1" fmla="*/ 54380 h 108759"/>
                    <a:gd name="connsiteX2" fmla="*/ 54380 w 108760"/>
                    <a:gd name="connsiteY2" fmla="*/ 108760 h 108759"/>
                    <a:gd name="connsiteX3" fmla="*/ 108760 w 108760"/>
                    <a:gd name="connsiteY3" fmla="*/ 54380 h 108759"/>
                    <a:gd name="connsiteX4" fmla="*/ 54380 w 108760"/>
                    <a:gd name="connsiteY4" fmla="*/ 0 h 1087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8760" h="108759">
                      <a:moveTo>
                        <a:pt x="54380" y="0"/>
                      </a:moveTo>
                      <a:cubicBezTo>
                        <a:pt x="24354" y="0"/>
                        <a:pt x="0" y="24429"/>
                        <a:pt x="0" y="54380"/>
                      </a:cubicBezTo>
                      <a:cubicBezTo>
                        <a:pt x="0" y="84406"/>
                        <a:pt x="24429" y="108760"/>
                        <a:pt x="54380" y="108760"/>
                      </a:cubicBezTo>
                      <a:cubicBezTo>
                        <a:pt x="84406" y="108760"/>
                        <a:pt x="108760" y="84331"/>
                        <a:pt x="108760" y="54380"/>
                      </a:cubicBezTo>
                      <a:cubicBezTo>
                        <a:pt x="108836" y="24354"/>
                        <a:pt x="84406" y="0"/>
                        <a:pt x="54380" y="0"/>
                      </a:cubicBezTo>
                    </a:path>
                  </a:pathLst>
                </a:custGeom>
                <a:grpFill/>
                <a:ln w="75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hu-HU" sz="1300" dirty="0"/>
                </a:p>
              </p:txBody>
            </p:sp>
          </p:grpSp>
          <p:pic>
            <p:nvPicPr>
              <p:cNvPr id="49" name="Kép 90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612761" y="3770244"/>
                <a:ext cx="620999" cy="490304"/>
              </a:xfrm>
              <a:prstGeom prst="rect">
                <a:avLst/>
              </a:prstGeom>
              <a:noFill/>
            </p:spPr>
          </p:pic>
          <p:cxnSp>
            <p:nvCxnSpPr>
              <p:cNvPr id="50" name="Straight Arrow Connector 6170"/>
              <p:cNvCxnSpPr/>
              <p:nvPr/>
            </p:nvCxnSpPr>
            <p:spPr>
              <a:xfrm>
                <a:off x="9546491" y="3545870"/>
                <a:ext cx="4862" cy="18181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2" name="Szövegdoboz 151"/>
          <p:cNvSpPr txBox="1"/>
          <p:nvPr/>
        </p:nvSpPr>
        <p:spPr>
          <a:xfrm>
            <a:off x="10980603" y="5155526"/>
            <a:ext cx="88190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hu-HU"/>
            </a:defPPr>
            <a:lvl1pPr algn="ctr">
              <a:defRPr sz="1300" b="1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hu-HU" dirty="0"/>
              <a:t>Injection into the reservoir</a:t>
            </a:r>
          </a:p>
        </p:txBody>
      </p:sp>
      <p:pic>
        <p:nvPicPr>
          <p:cNvPr id="83" name="Picture 9">
            <a:extLst>
              <a:ext uri="{FF2B5EF4-FFF2-40B4-BE49-F238E27FC236}">
                <a16:creationId xmlns:a16="http://schemas.microsoft.com/office/drawing/2014/main" id="{296508EB-9320-425B-80CD-91489F3CB5C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1942" y="1345529"/>
            <a:ext cx="139492" cy="231668"/>
          </a:xfrm>
          <a:prstGeom prst="rect">
            <a:avLst/>
          </a:prstGeom>
        </p:spPr>
      </p:pic>
      <p:pic>
        <p:nvPicPr>
          <p:cNvPr id="84" name="Picture 9">
            <a:extLst>
              <a:ext uri="{FF2B5EF4-FFF2-40B4-BE49-F238E27FC236}">
                <a16:creationId xmlns:a16="http://schemas.microsoft.com/office/drawing/2014/main" id="{296508EB-9320-425B-80CD-91489F3CB5C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8522" y="1947753"/>
            <a:ext cx="139492" cy="231668"/>
          </a:xfrm>
          <a:prstGeom prst="rect">
            <a:avLst/>
          </a:prstGeom>
        </p:spPr>
      </p:pic>
      <p:pic>
        <p:nvPicPr>
          <p:cNvPr id="85" name="Picture 9">
            <a:extLst>
              <a:ext uri="{FF2B5EF4-FFF2-40B4-BE49-F238E27FC236}">
                <a16:creationId xmlns:a16="http://schemas.microsoft.com/office/drawing/2014/main" id="{296508EB-9320-425B-80CD-91489F3CB5C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5648" y="4128157"/>
            <a:ext cx="139492" cy="231668"/>
          </a:xfrm>
          <a:prstGeom prst="rect">
            <a:avLst/>
          </a:prstGeom>
        </p:spPr>
      </p:pic>
      <p:pic>
        <p:nvPicPr>
          <p:cNvPr id="86" name="Picture 9">
            <a:extLst>
              <a:ext uri="{FF2B5EF4-FFF2-40B4-BE49-F238E27FC236}">
                <a16:creationId xmlns:a16="http://schemas.microsoft.com/office/drawing/2014/main" id="{296508EB-9320-425B-80CD-91489F3CB5C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5648" y="5278476"/>
            <a:ext cx="139492" cy="231668"/>
          </a:xfrm>
          <a:prstGeom prst="rect">
            <a:avLst/>
          </a:prstGeom>
        </p:spPr>
      </p:pic>
      <p:pic>
        <p:nvPicPr>
          <p:cNvPr id="87" name="Picture 9">
            <a:extLst>
              <a:ext uri="{FF2B5EF4-FFF2-40B4-BE49-F238E27FC236}">
                <a16:creationId xmlns:a16="http://schemas.microsoft.com/office/drawing/2014/main" id="{296508EB-9320-425B-80CD-91489F3CB5C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6823" y="2336521"/>
            <a:ext cx="139492" cy="231668"/>
          </a:xfrm>
          <a:prstGeom prst="rect">
            <a:avLst/>
          </a:prstGeom>
        </p:spPr>
      </p:pic>
      <p:sp>
        <p:nvSpPr>
          <p:cNvPr id="88" name="Téglalap 87"/>
          <p:cNvSpPr/>
          <p:nvPr/>
        </p:nvSpPr>
        <p:spPr>
          <a:xfrm>
            <a:off x="10288387" y="3824769"/>
            <a:ext cx="515145" cy="4506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H</a:t>
            </a:r>
            <a:r>
              <a:rPr lang="hu-HU" baseline="-25000" dirty="0"/>
              <a:t>2</a:t>
            </a:r>
          </a:p>
        </p:txBody>
      </p:sp>
      <p:sp>
        <p:nvSpPr>
          <p:cNvPr id="89" name="Téglalap 88"/>
          <p:cNvSpPr/>
          <p:nvPr/>
        </p:nvSpPr>
        <p:spPr>
          <a:xfrm>
            <a:off x="11054587" y="3836000"/>
            <a:ext cx="515145" cy="45062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rgbClr val="00B0F0"/>
                </a:solidFill>
              </a:rPr>
              <a:t>O</a:t>
            </a:r>
            <a:r>
              <a:rPr lang="hu-HU" baseline="-25000" dirty="0">
                <a:solidFill>
                  <a:srgbClr val="00B0F0"/>
                </a:solidFill>
              </a:rPr>
              <a:t>2</a:t>
            </a:r>
          </a:p>
        </p:txBody>
      </p:sp>
      <p:cxnSp>
        <p:nvCxnSpPr>
          <p:cNvPr id="90" name="Straight Connector 131"/>
          <p:cNvCxnSpPr/>
          <p:nvPr/>
        </p:nvCxnSpPr>
        <p:spPr>
          <a:xfrm flipH="1">
            <a:off x="8853452" y="4577510"/>
            <a:ext cx="46395" cy="14427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1" name="TextBox 162"/>
          <p:cNvSpPr txBox="1"/>
          <p:nvPr/>
        </p:nvSpPr>
        <p:spPr>
          <a:xfrm>
            <a:off x="559806" y="1268708"/>
            <a:ext cx="5691809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hu-HU" b="1" dirty="0"/>
              <a:t>Idea (2018-2019): </a:t>
            </a:r>
            <a:r>
              <a:rPr lang="hu-HU" dirty="0"/>
              <a:t>to broaden storage services with hydrogen based energy storage</a:t>
            </a:r>
          </a:p>
          <a:p>
            <a:pPr>
              <a:spcAft>
                <a:spcPts val="800"/>
              </a:spcAft>
            </a:pPr>
            <a:r>
              <a:rPr lang="hu-HU" b="1" dirty="0"/>
              <a:t>First step:</a:t>
            </a:r>
            <a:r>
              <a:rPr lang="hu-HU" dirty="0"/>
              <a:t> Project Aquamarine - State support in 2020</a:t>
            </a:r>
          </a:p>
          <a:p>
            <a:pPr>
              <a:spcAft>
                <a:spcPts val="800"/>
              </a:spcAft>
            </a:pPr>
            <a:r>
              <a:rPr lang="hu-HU" b="1" dirty="0"/>
              <a:t>Goals:</a:t>
            </a:r>
          </a:p>
          <a:p>
            <a:pPr marL="285750" indent="-285750">
              <a:spcAft>
                <a:spcPts val="800"/>
              </a:spcAft>
              <a:buFontTx/>
              <a:buChar char="-"/>
            </a:pPr>
            <a:r>
              <a:rPr lang="hu-HU" dirty="0"/>
              <a:t>To test surface process system on hydrogen tolerance</a:t>
            </a:r>
          </a:p>
          <a:p>
            <a:pPr marL="285750" indent="-285750">
              <a:spcAft>
                <a:spcPts val="800"/>
              </a:spcAft>
              <a:buFontTx/>
              <a:buChar char="-"/>
            </a:pPr>
            <a:r>
              <a:rPr lang="hu-HU" dirty="0"/>
              <a:t>by installing a H</a:t>
            </a:r>
            <a:r>
              <a:rPr lang="hu-HU" baseline="-25000" dirty="0"/>
              <a:t>2</a:t>
            </a:r>
            <a:r>
              <a:rPr lang="hu-HU" dirty="0"/>
              <a:t> production unit with all necessary auxiliaries and</a:t>
            </a:r>
          </a:p>
          <a:p>
            <a:pPr marL="285750" indent="-285750">
              <a:spcAft>
                <a:spcPts val="800"/>
              </a:spcAft>
              <a:buFontTx/>
              <a:buChar char="-"/>
            </a:pPr>
            <a:r>
              <a:rPr lang="hu-HU" dirty="0"/>
              <a:t>By carrying out supportive research programmes</a:t>
            </a:r>
          </a:p>
          <a:p>
            <a:pPr>
              <a:spcAft>
                <a:spcPts val="800"/>
              </a:spcAft>
            </a:pPr>
            <a:r>
              <a:rPr lang="hu-HU" b="1" dirty="0"/>
              <a:t>Timeframe:</a:t>
            </a:r>
            <a:r>
              <a:rPr lang="hu-HU" dirty="0"/>
              <a:t> </a:t>
            </a:r>
          </a:p>
          <a:p>
            <a:pPr marL="285750" indent="-285750">
              <a:spcAft>
                <a:spcPts val="800"/>
              </a:spcAft>
              <a:buFontTx/>
              <a:buChar char="-"/>
            </a:pPr>
            <a:r>
              <a:rPr lang="hu-HU" dirty="0"/>
              <a:t>Start: 1</a:t>
            </a:r>
            <a:r>
              <a:rPr lang="hu-HU" baseline="30000" dirty="0"/>
              <a:t>st</a:t>
            </a:r>
            <a:r>
              <a:rPr lang="hu-HU" dirty="0"/>
              <a:t> February 2021.</a:t>
            </a:r>
          </a:p>
          <a:p>
            <a:pPr marL="285750" indent="-285750">
              <a:spcAft>
                <a:spcPts val="800"/>
              </a:spcAft>
              <a:buFontTx/>
              <a:buChar char="-"/>
            </a:pPr>
            <a:r>
              <a:rPr lang="hu-HU" dirty="0"/>
              <a:t>Duration: 2 years</a:t>
            </a:r>
          </a:p>
          <a:p>
            <a:pPr>
              <a:spcAft>
                <a:spcPts val="800"/>
              </a:spcAft>
            </a:pPr>
            <a:r>
              <a:rPr lang="hu-HU" b="1" dirty="0"/>
              <a:t>Budget:</a:t>
            </a:r>
          </a:p>
          <a:p>
            <a:pPr marL="285750" indent="-285750">
              <a:spcAft>
                <a:spcPts val="800"/>
              </a:spcAft>
              <a:buFontTx/>
              <a:buChar char="-"/>
            </a:pPr>
            <a:r>
              <a:rPr lang="hu-HU" dirty="0"/>
              <a:t>Initial HUF 3 bn (~EUR 7.9 million)</a:t>
            </a:r>
          </a:p>
          <a:p>
            <a:pPr marL="285750" indent="-285750">
              <a:spcAft>
                <a:spcPts val="800"/>
              </a:spcAft>
              <a:buFontTx/>
              <a:buChar char="-"/>
            </a:pPr>
            <a:r>
              <a:rPr lang="hu-HU" dirty="0"/>
              <a:t>State support: cca. 65%</a:t>
            </a:r>
          </a:p>
          <a:p>
            <a:pPr>
              <a:spcAft>
                <a:spcPts val="800"/>
              </a:spcAft>
            </a:pPr>
            <a:r>
              <a:rPr lang="hu-HU" b="1" dirty="0"/>
              <a:t>Research partners: </a:t>
            </a:r>
            <a:r>
              <a:rPr lang="hu-HU" dirty="0"/>
              <a:t>4</a:t>
            </a:r>
            <a:r>
              <a:rPr lang="hu-HU" b="1" dirty="0"/>
              <a:t> </a:t>
            </a:r>
            <a:r>
              <a:rPr lang="hu-HU" dirty="0"/>
              <a:t>Universities and  R&amp;D Center</a:t>
            </a:r>
          </a:p>
        </p:txBody>
      </p:sp>
      <p:sp>
        <p:nvSpPr>
          <p:cNvPr id="92" name="TextBox 3"/>
          <p:cNvSpPr txBox="1"/>
          <p:nvPr/>
        </p:nvSpPr>
        <p:spPr>
          <a:xfrm>
            <a:off x="6416871" y="1211003"/>
            <a:ext cx="5691809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INITIAL PLAN</a:t>
            </a:r>
          </a:p>
        </p:txBody>
      </p:sp>
      <p:pic>
        <p:nvPicPr>
          <p:cNvPr id="94" name="Picture 9">
            <a:extLst>
              <a:ext uri="{FF2B5EF4-FFF2-40B4-BE49-F238E27FC236}">
                <a16:creationId xmlns:a16="http://schemas.microsoft.com/office/drawing/2014/main" id="{296508EB-9320-425B-80CD-91489F3CB5C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8188" y="6357075"/>
            <a:ext cx="139492" cy="231668"/>
          </a:xfrm>
          <a:prstGeom prst="rect">
            <a:avLst/>
          </a:prstGeom>
        </p:spPr>
      </p:pic>
      <p:sp>
        <p:nvSpPr>
          <p:cNvPr id="96" name="Szöveg helye 1">
            <a:extLst>
              <a:ext uri="{FF2B5EF4-FFF2-40B4-BE49-F238E27FC236}">
                <a16:creationId xmlns:a16="http://schemas.microsoft.com/office/drawing/2014/main" id="{E8C157C8-6604-4C25-A9C8-87BB2DE13E2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7685" y="558027"/>
            <a:ext cx="8847610" cy="582515"/>
          </a:xfrm>
        </p:spPr>
        <p:txBody>
          <a:bodyPr/>
          <a:lstStyle/>
          <a:p>
            <a:r>
              <a:rPr lang="hu-HU" dirty="0">
                <a:solidFill>
                  <a:schemeClr val="tx1"/>
                </a:solidFill>
              </a:rPr>
              <a:t>Background of Aquamarine – Flagship project</a:t>
            </a:r>
          </a:p>
        </p:txBody>
      </p:sp>
      <p:sp>
        <p:nvSpPr>
          <p:cNvPr id="93" name="Szöveg helye 2">
            <a:extLst>
              <a:ext uri="{FF2B5EF4-FFF2-40B4-BE49-F238E27FC236}">
                <a16:creationId xmlns:a16="http://schemas.microsoft.com/office/drawing/2014/main" id="{5FE1E421-6CD0-479A-9E3A-B19E6EAF483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7685" y="195715"/>
            <a:ext cx="4437201" cy="234146"/>
          </a:xfrm>
        </p:spPr>
        <p:txBody>
          <a:bodyPr/>
          <a:lstStyle/>
          <a:p>
            <a:r>
              <a:rPr lang="hu-HU" dirty="0">
                <a:solidFill>
                  <a:schemeClr val="tx1"/>
                </a:solidFill>
              </a:rPr>
              <a:t>Energy storage initiatives </a:t>
            </a:r>
            <a:r>
              <a:rPr lang="hu-HU" b="1" dirty="0">
                <a:solidFill>
                  <a:schemeClr val="tx1"/>
                </a:solidFill>
              </a:rPr>
              <a:t>I</a:t>
            </a:r>
            <a:r>
              <a:rPr lang="hu-HU" dirty="0">
                <a:solidFill>
                  <a:schemeClr val="tx1"/>
                </a:solidFill>
              </a:rPr>
              <a:t> Nora Liszkai - HGS</a:t>
            </a:r>
          </a:p>
        </p:txBody>
      </p:sp>
    </p:spTree>
    <p:extLst>
      <p:ext uri="{BB962C8B-B14F-4D97-AF65-F5344CB8AC3E}">
        <p14:creationId xmlns:p14="http://schemas.microsoft.com/office/powerpoint/2010/main" val="589944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Csoportba foglalás 15"/>
          <p:cNvGrpSpPr/>
          <p:nvPr/>
        </p:nvGrpSpPr>
        <p:grpSpPr>
          <a:xfrm>
            <a:off x="1181736" y="1299301"/>
            <a:ext cx="9828527" cy="4697846"/>
            <a:chOff x="337685" y="1352395"/>
            <a:chExt cx="9828527" cy="4697846"/>
          </a:xfrm>
        </p:grpSpPr>
        <p:pic>
          <p:nvPicPr>
            <p:cNvPr id="7" name="Kép 6">
              <a:extLst>
                <a:ext uri="{FF2B5EF4-FFF2-40B4-BE49-F238E27FC236}">
                  <a16:creationId xmlns:a16="http://schemas.microsoft.com/office/drawing/2014/main" id="{42E6DDB8-6359-4064-B4FB-85DF0394CA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7685" y="1352395"/>
              <a:ext cx="9828527" cy="4697846"/>
            </a:xfrm>
            <a:prstGeom prst="rect">
              <a:avLst/>
            </a:prstGeom>
          </p:spPr>
        </p:pic>
        <p:sp>
          <p:nvSpPr>
            <p:cNvPr id="8" name="Oval 2">
              <a:extLst>
                <a:ext uri="{FF2B5EF4-FFF2-40B4-BE49-F238E27FC236}">
                  <a16:creationId xmlns:a16="http://schemas.microsoft.com/office/drawing/2014/main" id="{7E909FCA-F181-6EB8-C0DA-8E457073C5D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815461" y="4210916"/>
              <a:ext cx="1163783" cy="1170051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28575" algn="ctr">
              <a:solidFill>
                <a:schemeClr val="accent3"/>
              </a:solidFill>
              <a:round/>
              <a:headEnd/>
              <a:tailEnd/>
            </a:ln>
            <a:effectLst/>
          </p:spPr>
          <p:txBody>
            <a:bodyPr lIns="18000" tIns="18000" rIns="18000" bIns="18000" anchor="ctr" anchorCtr="1"/>
            <a:lstStyle/>
            <a:p>
              <a:pPr algn="ctr">
                <a:lnSpc>
                  <a:spcPct val="106000"/>
                </a:lnSpc>
                <a:buClr>
                  <a:schemeClr val="tx1"/>
                </a:buClr>
                <a:buFont typeface="Wingdings 2" pitchFamily="18" charset="2"/>
                <a:buNone/>
              </a:pPr>
              <a:r>
                <a:rPr lang="hu-HU" sz="1500" b="1" dirty="0">
                  <a:ea typeface="ＭＳ Ｐゴシック" pitchFamily="50" charset="-128"/>
                </a:rPr>
                <a:t>Research of materials</a:t>
              </a:r>
            </a:p>
          </p:txBody>
        </p:sp>
        <p:sp>
          <p:nvSpPr>
            <p:cNvPr id="9" name="Oval 5">
              <a:extLst>
                <a:ext uri="{FF2B5EF4-FFF2-40B4-BE49-F238E27FC236}">
                  <a16:creationId xmlns:a16="http://schemas.microsoft.com/office/drawing/2014/main" id="{9C0B0A08-4F83-4A51-9825-B8DB5F338F9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715835" y="3059459"/>
              <a:ext cx="1268267" cy="1170051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28575" algn="ctr">
              <a:solidFill>
                <a:schemeClr val="accent3"/>
              </a:solidFill>
              <a:round/>
              <a:headEnd/>
              <a:tailEnd/>
            </a:ln>
            <a:effectLst/>
          </p:spPr>
          <p:txBody>
            <a:bodyPr lIns="18000" tIns="18000" rIns="18000" bIns="18000" anchor="ctr" anchorCtr="1"/>
            <a:lstStyle/>
            <a:p>
              <a:pPr algn="ctr">
                <a:lnSpc>
                  <a:spcPct val="106000"/>
                </a:lnSpc>
                <a:buClr>
                  <a:schemeClr val="tx1"/>
                </a:buClr>
                <a:buFont typeface="Wingdings 2" pitchFamily="18" charset="2"/>
                <a:buNone/>
                <a:defRPr/>
              </a:pPr>
              <a:r>
                <a:rPr lang="hu-HU" altLang="ja-JP" sz="1500" b="1" dirty="0">
                  <a:ea typeface="ＭＳ Ｐゴシック" pitchFamily="50" charset="-128"/>
                </a:rPr>
                <a:t>Testing of carbon steels</a:t>
              </a:r>
              <a:endParaRPr lang="en-GB" altLang="ja-JP" sz="1500" b="1" dirty="0">
                <a:ea typeface="ＭＳ Ｐゴシック" pitchFamily="50" charset="-128"/>
              </a:endParaRPr>
            </a:p>
          </p:txBody>
        </p:sp>
        <p:sp>
          <p:nvSpPr>
            <p:cNvPr id="10" name="Oval 6">
              <a:extLst>
                <a:ext uri="{FF2B5EF4-FFF2-40B4-BE49-F238E27FC236}">
                  <a16:creationId xmlns:a16="http://schemas.microsoft.com/office/drawing/2014/main" id="{4DEB3B38-A366-F358-E271-C33B5C5EB13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907340" y="2214379"/>
              <a:ext cx="1182882" cy="1170051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28575" algn="ctr">
              <a:solidFill>
                <a:schemeClr val="accent3"/>
              </a:solidFill>
              <a:round/>
              <a:headEnd/>
              <a:tailEnd/>
            </a:ln>
            <a:effectLst/>
          </p:spPr>
          <p:txBody>
            <a:bodyPr lIns="18000" tIns="18000" rIns="18000" bIns="18000" anchor="ctr" anchorCtr="1"/>
            <a:lstStyle/>
            <a:p>
              <a:pPr algn="ctr">
                <a:lnSpc>
                  <a:spcPct val="106000"/>
                </a:lnSpc>
                <a:buClr>
                  <a:schemeClr val="tx1"/>
                </a:buClr>
                <a:buFont typeface="Wingdings 2" pitchFamily="18" charset="2"/>
                <a:buNone/>
              </a:pPr>
              <a:r>
                <a:rPr lang="hu-HU" sz="1500" b="1" dirty="0">
                  <a:ea typeface="ＭＳ Ｐゴシック" pitchFamily="50" charset="-128"/>
                </a:rPr>
                <a:t>Hydrody-namic modelling</a:t>
              </a:r>
              <a:endParaRPr lang="en-GB" sz="1500" b="1" dirty="0">
                <a:ea typeface="ＭＳ Ｐゴシック" pitchFamily="50" charset="-128"/>
              </a:endParaRPr>
            </a:p>
          </p:txBody>
        </p:sp>
        <p:sp>
          <p:nvSpPr>
            <p:cNvPr id="11" name="Oval 7">
              <a:extLst>
                <a:ext uri="{FF2B5EF4-FFF2-40B4-BE49-F238E27FC236}">
                  <a16:creationId xmlns:a16="http://schemas.microsoft.com/office/drawing/2014/main" id="{641FF032-09E2-27E8-9D7A-9208FA5A791A}"/>
                </a:ext>
              </a:extLst>
            </p:cNvPr>
            <p:cNvSpPr>
              <a:spLocks noChangeArrowheads="1"/>
            </p:cNvSpPr>
            <p:nvPr/>
          </p:nvSpPr>
          <p:spPr bwMode="gray">
            <a:xfrm flipH="1">
              <a:off x="5315873" y="2233697"/>
              <a:ext cx="1182882" cy="1170051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28575" algn="ctr">
              <a:solidFill>
                <a:schemeClr val="accent3"/>
              </a:solidFill>
              <a:round/>
              <a:headEnd/>
              <a:tailEnd/>
            </a:ln>
            <a:effectLst/>
          </p:spPr>
          <p:txBody>
            <a:bodyPr lIns="18000" tIns="18000" rIns="18000" bIns="18000" anchor="ctr" anchorCtr="1"/>
            <a:lstStyle/>
            <a:p>
              <a:pPr algn="ctr">
                <a:lnSpc>
                  <a:spcPct val="106000"/>
                </a:lnSpc>
                <a:buClr>
                  <a:schemeClr val="tx1"/>
                </a:buClr>
                <a:buFont typeface="Wingdings 2" pitchFamily="18" charset="2"/>
                <a:buNone/>
              </a:pPr>
              <a:r>
                <a:rPr lang="hu-HU" sz="1500" b="1" dirty="0">
                  <a:ea typeface="ＭＳ Ｐゴシック" pitchFamily="50" charset="-128"/>
                </a:rPr>
                <a:t>Process controll</a:t>
              </a:r>
              <a:endParaRPr lang="en-GB" sz="1500" b="1" dirty="0">
                <a:ea typeface="ＭＳ Ｐゴシック" pitchFamily="50" charset="-128"/>
              </a:endParaRPr>
            </a:p>
          </p:txBody>
        </p:sp>
        <p:sp>
          <p:nvSpPr>
            <p:cNvPr id="12" name="Oval 9">
              <a:extLst>
                <a:ext uri="{FF2B5EF4-FFF2-40B4-BE49-F238E27FC236}">
                  <a16:creationId xmlns:a16="http://schemas.microsoft.com/office/drawing/2014/main" id="{AB5381A3-4B00-3C96-114C-14DEA94149DE}"/>
                </a:ext>
              </a:extLst>
            </p:cNvPr>
            <p:cNvSpPr>
              <a:spLocks noChangeArrowheads="1"/>
            </p:cNvSpPr>
            <p:nvPr/>
          </p:nvSpPr>
          <p:spPr bwMode="gray">
            <a:xfrm flipH="1">
              <a:off x="6487282" y="3149442"/>
              <a:ext cx="1191860" cy="1170051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28575" algn="ctr">
              <a:solidFill>
                <a:schemeClr val="accent3"/>
              </a:solidFill>
              <a:round/>
              <a:headEnd/>
              <a:tailEnd/>
            </a:ln>
            <a:effectLst/>
          </p:spPr>
          <p:txBody>
            <a:bodyPr lIns="18000" tIns="18000" rIns="18000" bIns="18000" anchor="ctr" anchorCtr="1"/>
            <a:lstStyle/>
            <a:p>
              <a:pPr algn="ctr">
                <a:lnSpc>
                  <a:spcPct val="106000"/>
                </a:lnSpc>
                <a:buClr>
                  <a:schemeClr val="tx1"/>
                </a:buClr>
                <a:buFont typeface="Wingdings 2" pitchFamily="18" charset="2"/>
                <a:buNone/>
              </a:pPr>
              <a:r>
                <a:rPr lang="hu-HU" sz="1500" b="1" dirty="0">
                  <a:ea typeface="ＭＳ Ｐゴシック" pitchFamily="50" charset="-128"/>
                </a:rPr>
                <a:t>Safety &amp; technical improve-ments</a:t>
              </a:r>
              <a:endParaRPr lang="en-GB" sz="1500" b="1" dirty="0">
                <a:ea typeface="ＭＳ Ｐゴシック" pitchFamily="50" charset="-128"/>
              </a:endParaRPr>
            </a:p>
          </p:txBody>
        </p:sp>
        <p:sp>
          <p:nvSpPr>
            <p:cNvPr id="13" name="Oval 10">
              <a:extLst>
                <a:ext uri="{FF2B5EF4-FFF2-40B4-BE49-F238E27FC236}">
                  <a16:creationId xmlns:a16="http://schemas.microsoft.com/office/drawing/2014/main" id="{0181EFCC-05DD-34DD-F16B-8BBD1B0A8714}"/>
                </a:ext>
              </a:extLst>
            </p:cNvPr>
            <p:cNvSpPr>
              <a:spLocks noChangeArrowheads="1"/>
            </p:cNvSpPr>
            <p:nvPr/>
          </p:nvSpPr>
          <p:spPr bwMode="gray">
            <a:xfrm flipH="1">
              <a:off x="7396733" y="4210915"/>
              <a:ext cx="1219195" cy="1170051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28575" algn="ctr">
              <a:solidFill>
                <a:schemeClr val="accent3"/>
              </a:solidFill>
              <a:round/>
              <a:headEnd/>
              <a:tailEnd/>
            </a:ln>
            <a:effectLst/>
          </p:spPr>
          <p:txBody>
            <a:bodyPr lIns="18000" tIns="18000" rIns="18000" bIns="18000" anchor="ctr" anchorCtr="1"/>
            <a:lstStyle/>
            <a:p>
              <a:pPr algn="ctr">
                <a:lnSpc>
                  <a:spcPct val="106000"/>
                </a:lnSpc>
                <a:buClr>
                  <a:schemeClr val="tx1"/>
                </a:buClr>
                <a:buFont typeface="Wingdings 2" pitchFamily="18" charset="2"/>
                <a:buNone/>
              </a:pPr>
              <a:r>
                <a:rPr lang="hu-HU" sz="1500" b="1" dirty="0">
                  <a:ea typeface="ＭＳ Ｐゴシック" pitchFamily="50" charset="-128"/>
                </a:rPr>
                <a:t>LOHC storage </a:t>
              </a:r>
              <a:endParaRPr lang="en-GB" sz="1500" b="1" dirty="0">
                <a:ea typeface="ＭＳ Ｐゴシック" pitchFamily="50" charset="-128"/>
              </a:endParaRPr>
            </a:p>
          </p:txBody>
        </p:sp>
        <p:sp>
          <p:nvSpPr>
            <p:cNvPr id="14" name="TextBox 1"/>
            <p:cNvSpPr txBox="1"/>
            <p:nvPr/>
          </p:nvSpPr>
          <p:spPr>
            <a:xfrm>
              <a:off x="1489307" y="5603936"/>
              <a:ext cx="7653131" cy="338554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1600" b="1" dirty="0">
                  <a:solidFill>
                    <a:schemeClr val="bg1"/>
                  </a:solidFill>
                </a:rPr>
                <a:t>Aim: analyzing existing infrastructure’s tolerance against H</a:t>
              </a:r>
              <a:r>
                <a:rPr lang="hu-HU" sz="1600" b="1" baseline="-25000" dirty="0">
                  <a:solidFill>
                    <a:schemeClr val="bg1"/>
                  </a:solidFill>
                </a:rPr>
                <a:t>2</a:t>
              </a:r>
              <a:r>
                <a:rPr lang="hu-HU" sz="1600" b="1" dirty="0">
                  <a:solidFill>
                    <a:schemeClr val="bg1"/>
                  </a:solidFill>
                </a:rPr>
                <a:t> and methane blend</a:t>
              </a:r>
            </a:p>
          </p:txBody>
        </p:sp>
      </p:grp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5595A35E-3740-4112-B20E-E99B5B9CD83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7685" y="558027"/>
            <a:ext cx="5758315" cy="582515"/>
          </a:xfrm>
        </p:spPr>
        <p:txBody>
          <a:bodyPr/>
          <a:lstStyle/>
          <a:p>
            <a:r>
              <a:rPr lang="hu-HU" dirty="0">
                <a:solidFill>
                  <a:schemeClr val="tx1"/>
                </a:solidFill>
              </a:rPr>
              <a:t>Research Programme</a:t>
            </a:r>
          </a:p>
        </p:txBody>
      </p:sp>
      <p:sp>
        <p:nvSpPr>
          <p:cNvPr id="17" name="Szöveg helye 2">
            <a:extLst>
              <a:ext uri="{FF2B5EF4-FFF2-40B4-BE49-F238E27FC236}">
                <a16:creationId xmlns:a16="http://schemas.microsoft.com/office/drawing/2014/main" id="{5FE1E421-6CD0-479A-9E3A-B19E6EAF483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7685" y="195715"/>
            <a:ext cx="4437201" cy="234146"/>
          </a:xfrm>
        </p:spPr>
        <p:txBody>
          <a:bodyPr/>
          <a:lstStyle/>
          <a:p>
            <a:r>
              <a:rPr lang="hu-HU" dirty="0">
                <a:solidFill>
                  <a:schemeClr val="tx1"/>
                </a:solidFill>
              </a:rPr>
              <a:t>Energy storage initiatives </a:t>
            </a:r>
            <a:r>
              <a:rPr lang="hu-HU" b="1" dirty="0">
                <a:solidFill>
                  <a:schemeClr val="tx1"/>
                </a:solidFill>
              </a:rPr>
              <a:t>I</a:t>
            </a:r>
            <a:r>
              <a:rPr lang="hu-HU" dirty="0">
                <a:solidFill>
                  <a:schemeClr val="tx1"/>
                </a:solidFill>
              </a:rPr>
              <a:t> Nora Liszkai - HGS</a:t>
            </a:r>
          </a:p>
        </p:txBody>
      </p:sp>
    </p:spTree>
    <p:extLst>
      <p:ext uri="{BB962C8B-B14F-4D97-AF65-F5344CB8AC3E}">
        <p14:creationId xmlns:p14="http://schemas.microsoft.com/office/powerpoint/2010/main" val="953928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2288" y="1130934"/>
            <a:ext cx="7519711" cy="5727066"/>
          </a:xfrm>
          <a:prstGeom prst="rect">
            <a:avLst/>
          </a:prstGeom>
        </p:spPr>
      </p:pic>
      <p:sp>
        <p:nvSpPr>
          <p:cNvPr id="3" name="TextBox 97"/>
          <p:cNvSpPr txBox="1"/>
          <p:nvPr/>
        </p:nvSpPr>
        <p:spPr>
          <a:xfrm>
            <a:off x="95121" y="1612490"/>
            <a:ext cx="4577167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hu-HU" dirty="0"/>
              <a:t>Construction </a:t>
            </a:r>
          </a:p>
          <a:p>
            <a:pPr marL="285750" indent="-285750">
              <a:spcAft>
                <a:spcPts val="600"/>
              </a:spcAft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hu-HU" dirty="0"/>
              <a:t>H</a:t>
            </a:r>
            <a:r>
              <a:rPr lang="hu-HU" baseline="-25000" dirty="0"/>
              <a:t>2</a:t>
            </a:r>
            <a:r>
              <a:rPr lang="hu-HU" dirty="0"/>
              <a:t> </a:t>
            </a:r>
            <a:r>
              <a:rPr lang="hu-HU" dirty="0" err="1"/>
              <a:t>production</a:t>
            </a:r>
            <a:r>
              <a:rPr lang="hu-HU" dirty="0"/>
              <a:t> test phase until: 31</a:t>
            </a:r>
            <a:r>
              <a:rPr lang="hu-HU" baseline="30000" dirty="0"/>
              <a:t>st </a:t>
            </a:r>
            <a:r>
              <a:rPr lang="hu-HU" dirty="0" err="1"/>
              <a:t>July</a:t>
            </a:r>
            <a:r>
              <a:rPr lang="hu-HU" dirty="0"/>
              <a:t> 2023 - </a:t>
            </a:r>
            <a:r>
              <a:rPr lang="hu-HU" dirty="0" err="1"/>
              <a:t>max</a:t>
            </a:r>
            <a:r>
              <a:rPr lang="hu-HU" dirty="0"/>
              <a:t>. 400m</a:t>
            </a:r>
            <a:r>
              <a:rPr lang="hu-HU" baseline="30000" dirty="0"/>
              <a:t>3</a:t>
            </a:r>
            <a:r>
              <a:rPr lang="hu-HU" dirty="0"/>
              <a:t>/h</a:t>
            </a:r>
          </a:p>
          <a:p>
            <a:pPr marL="285750" indent="-285750">
              <a:spcAft>
                <a:spcPts val="600"/>
              </a:spcAft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hu-HU" dirty="0"/>
              <a:t>Current activities: commsissioning of main&amp; auxiliary equipment, functional tests, final tightness tests before operation</a:t>
            </a:r>
          </a:p>
          <a:p>
            <a:pPr marL="285750" indent="-285750">
              <a:spcAft>
                <a:spcPts val="600"/>
              </a:spcAft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hu-HU" dirty="0"/>
              <a:t>Agreement for joining MVM Partner’s balancing center is ongoing</a:t>
            </a:r>
          </a:p>
          <a:p>
            <a:pPr marL="285750" indent="-285750">
              <a:spcAft>
                <a:spcPts val="600"/>
              </a:spcAft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hu-HU" dirty="0"/>
              <a:t>Extras:</a:t>
            </a:r>
          </a:p>
          <a:p>
            <a:pPr marL="742950" lvl="1" indent="-285750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hu-HU" dirty="0"/>
              <a:t>Tanker truck filling facility</a:t>
            </a:r>
          </a:p>
          <a:p>
            <a:pPr marL="742950" lvl="1" indent="-285750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hu-HU" dirty="0"/>
              <a:t>Contract with Messer as offtaker of H</a:t>
            </a:r>
            <a:r>
              <a:rPr lang="hu-HU" baseline="-25000" dirty="0"/>
              <a:t>2</a:t>
            </a:r>
          </a:p>
          <a:p>
            <a:pPr marL="742950" lvl="1" indent="-285750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hu-HU" dirty="0"/>
              <a:t>Additional services ready for sale</a:t>
            </a:r>
          </a:p>
          <a:p>
            <a:pPr marL="285750" indent="-285750">
              <a:spcAft>
                <a:spcPts val="600"/>
              </a:spcAft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hu-HU" dirty="0"/>
              <a:t>Cost overrun compared to 2020 spring cost expectations: ~93%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5595A35E-3740-4112-B20E-E99B5B9CD83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7685" y="558027"/>
            <a:ext cx="5758315" cy="582515"/>
          </a:xfrm>
        </p:spPr>
        <p:txBody>
          <a:bodyPr/>
          <a:lstStyle/>
          <a:p>
            <a:r>
              <a:rPr lang="hu-HU" dirty="0">
                <a:solidFill>
                  <a:schemeClr val="tx1"/>
                </a:solidFill>
              </a:rPr>
              <a:t>As of today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0" y="1680584"/>
            <a:ext cx="262534" cy="262534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2" y="2030058"/>
            <a:ext cx="262534" cy="262534"/>
          </a:xfrm>
          <a:prstGeom prst="rect">
            <a:avLst/>
          </a:prstGeom>
        </p:spPr>
      </p:pic>
      <p:sp>
        <p:nvSpPr>
          <p:cNvPr id="7" name="Szöveg helye 2">
            <a:extLst>
              <a:ext uri="{FF2B5EF4-FFF2-40B4-BE49-F238E27FC236}">
                <a16:creationId xmlns:a16="http://schemas.microsoft.com/office/drawing/2014/main" id="{5FE1E421-6CD0-479A-9E3A-B19E6EAF483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7685" y="195715"/>
            <a:ext cx="4437201" cy="234146"/>
          </a:xfrm>
        </p:spPr>
        <p:txBody>
          <a:bodyPr/>
          <a:lstStyle/>
          <a:p>
            <a:r>
              <a:rPr lang="hu-HU" dirty="0">
                <a:solidFill>
                  <a:schemeClr val="tx1"/>
                </a:solidFill>
              </a:rPr>
              <a:t>Energy storage initiatives </a:t>
            </a:r>
            <a:r>
              <a:rPr lang="hu-HU" b="1" dirty="0">
                <a:solidFill>
                  <a:schemeClr val="tx1"/>
                </a:solidFill>
              </a:rPr>
              <a:t>I</a:t>
            </a:r>
            <a:r>
              <a:rPr lang="hu-HU" dirty="0">
                <a:solidFill>
                  <a:schemeClr val="tx1"/>
                </a:solidFill>
              </a:rPr>
              <a:t> Nora Liszkai - HGS</a:t>
            </a:r>
          </a:p>
        </p:txBody>
      </p:sp>
    </p:spTree>
    <p:extLst>
      <p:ext uri="{BB962C8B-B14F-4D97-AF65-F5344CB8AC3E}">
        <p14:creationId xmlns:p14="http://schemas.microsoft.com/office/powerpoint/2010/main" val="2887006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" name="Objektum 39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6373527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Téglalap 40"/>
          <p:cNvSpPr/>
          <p:nvPr/>
        </p:nvSpPr>
        <p:spPr>
          <a:xfrm>
            <a:off x="6378422" y="4118894"/>
            <a:ext cx="1489802" cy="194845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36" name="Téglalap 35"/>
          <p:cNvSpPr/>
          <p:nvPr/>
        </p:nvSpPr>
        <p:spPr>
          <a:xfrm>
            <a:off x="1917372" y="2256096"/>
            <a:ext cx="1481999" cy="19484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37" name="Téglalap 36"/>
          <p:cNvSpPr/>
          <p:nvPr/>
        </p:nvSpPr>
        <p:spPr>
          <a:xfrm>
            <a:off x="3393435" y="2852801"/>
            <a:ext cx="1489802" cy="194845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38" name="Téglalap 37"/>
          <p:cNvSpPr/>
          <p:nvPr/>
        </p:nvSpPr>
        <p:spPr>
          <a:xfrm>
            <a:off x="4886507" y="3516442"/>
            <a:ext cx="1489802" cy="19034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5595A35E-3740-4112-B20E-E99B5B9CD83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7685" y="558027"/>
            <a:ext cx="7868318" cy="582515"/>
          </a:xfrm>
        </p:spPr>
        <p:txBody>
          <a:bodyPr/>
          <a:lstStyle/>
          <a:p>
            <a:r>
              <a:rPr lang="hu-HU" dirty="0">
                <a:solidFill>
                  <a:schemeClr val="tx1"/>
                </a:solidFill>
              </a:rPr>
              <a:t>Accomplishing our mid-term strategy</a:t>
            </a:r>
          </a:p>
        </p:txBody>
      </p:sp>
      <p:sp>
        <p:nvSpPr>
          <p:cNvPr id="7" name="Jobbra nyíl 6"/>
          <p:cNvSpPr/>
          <p:nvPr/>
        </p:nvSpPr>
        <p:spPr>
          <a:xfrm>
            <a:off x="439359" y="916233"/>
            <a:ext cx="10372702" cy="948901"/>
          </a:xfrm>
          <a:prstGeom prst="rightArrow">
            <a:avLst/>
          </a:prstGeom>
          <a:solidFill>
            <a:srgbClr val="73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b="1" dirty="0"/>
              <a:t>Gas storage</a:t>
            </a:r>
          </a:p>
        </p:txBody>
      </p:sp>
      <p:sp>
        <p:nvSpPr>
          <p:cNvPr id="8" name="Téglalap 7"/>
          <p:cNvSpPr/>
          <p:nvPr/>
        </p:nvSpPr>
        <p:spPr>
          <a:xfrm>
            <a:off x="445879" y="1622144"/>
            <a:ext cx="1489802" cy="194845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9" name="Téglalap 8"/>
          <p:cNvSpPr/>
          <p:nvPr/>
        </p:nvSpPr>
        <p:spPr>
          <a:xfrm rot="5400000">
            <a:off x="9857322" y="2957637"/>
            <a:ext cx="3371322" cy="785063"/>
          </a:xfrm>
          <a:prstGeom prst="rect">
            <a:avLst/>
          </a:prstGeom>
          <a:solidFill>
            <a:srgbClr val="37D4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/>
              <a:t>SEASONAL ENERGY STORAGE</a:t>
            </a: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50451" y="1116830"/>
            <a:ext cx="785064" cy="561287"/>
          </a:xfrm>
          <a:prstGeom prst="rect">
            <a:avLst/>
          </a:prstGeom>
        </p:spPr>
      </p:pic>
      <p:sp>
        <p:nvSpPr>
          <p:cNvPr id="11" name="Jobbra nyíl 10"/>
          <p:cNvSpPr/>
          <p:nvPr/>
        </p:nvSpPr>
        <p:spPr>
          <a:xfrm>
            <a:off x="1929164" y="1547456"/>
            <a:ext cx="8882898" cy="948901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b="1" dirty="0"/>
              <a:t>Aquamarine</a:t>
            </a:r>
          </a:p>
        </p:txBody>
      </p:sp>
      <p:sp>
        <p:nvSpPr>
          <p:cNvPr id="12" name="Jobbra nyíl 11"/>
          <p:cNvSpPr/>
          <p:nvPr/>
        </p:nvSpPr>
        <p:spPr>
          <a:xfrm>
            <a:off x="3377335" y="2168811"/>
            <a:ext cx="7434726" cy="948901"/>
          </a:xfrm>
          <a:prstGeom prst="rightArrow">
            <a:avLst/>
          </a:prstGeom>
          <a:solidFill>
            <a:srgbClr val="0068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b="1" dirty="0"/>
              <a:t>Aquamarine +</a:t>
            </a:r>
          </a:p>
        </p:txBody>
      </p:sp>
      <p:sp>
        <p:nvSpPr>
          <p:cNvPr id="13" name="Jobbra nyíl 12"/>
          <p:cNvSpPr/>
          <p:nvPr/>
        </p:nvSpPr>
        <p:spPr>
          <a:xfrm>
            <a:off x="4883237" y="2820299"/>
            <a:ext cx="5936631" cy="948901"/>
          </a:xfrm>
          <a:prstGeom prst="rightArrow">
            <a:avLst/>
          </a:prstGeom>
          <a:solidFill>
            <a:srgbClr val="37D4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b="1" dirty="0"/>
              <a:t>HyUS-PRE</a:t>
            </a:r>
          </a:p>
        </p:txBody>
      </p:sp>
      <p:pic>
        <p:nvPicPr>
          <p:cNvPr id="14" name="Kép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0749" y="1931180"/>
            <a:ext cx="1360062" cy="599554"/>
          </a:xfrm>
          <a:prstGeom prst="rect">
            <a:avLst/>
          </a:prstGeom>
        </p:spPr>
      </p:pic>
      <p:sp>
        <p:nvSpPr>
          <p:cNvPr id="15" name="Jobbra nyíl 14"/>
          <p:cNvSpPr/>
          <p:nvPr/>
        </p:nvSpPr>
        <p:spPr>
          <a:xfrm>
            <a:off x="6375153" y="3451522"/>
            <a:ext cx="4444715" cy="948901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b="1" dirty="0"/>
              <a:t>EUH</a:t>
            </a:r>
            <a:r>
              <a:rPr lang="hu-HU" b="1" baseline="-25000" dirty="0"/>
              <a:t>2</a:t>
            </a:r>
            <a:r>
              <a:rPr lang="hu-HU" b="1" dirty="0"/>
              <a:t>Stars</a:t>
            </a:r>
          </a:p>
        </p:txBody>
      </p:sp>
      <p:sp>
        <p:nvSpPr>
          <p:cNvPr id="16" name="Jobbra nyíl 15"/>
          <p:cNvSpPr/>
          <p:nvPr/>
        </p:nvSpPr>
        <p:spPr>
          <a:xfrm>
            <a:off x="7868225" y="4082745"/>
            <a:ext cx="2951646" cy="948901"/>
          </a:xfrm>
          <a:prstGeom prst="rightArrow">
            <a:avLst/>
          </a:prstGeom>
          <a:solidFill>
            <a:srgbClr val="4090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b="1" dirty="0"/>
              <a:t>RRF Projects</a:t>
            </a:r>
          </a:p>
        </p:txBody>
      </p:sp>
      <p:sp>
        <p:nvSpPr>
          <p:cNvPr id="17" name="Téglalap 16"/>
          <p:cNvSpPr/>
          <p:nvPr/>
        </p:nvSpPr>
        <p:spPr>
          <a:xfrm>
            <a:off x="7868224" y="4778300"/>
            <a:ext cx="1489802" cy="194845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pic>
        <p:nvPicPr>
          <p:cNvPr id="18" name="Kép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22875" y="3566612"/>
            <a:ext cx="1375923" cy="568715"/>
          </a:xfrm>
          <a:prstGeom prst="rect">
            <a:avLst/>
          </a:prstGeom>
        </p:spPr>
      </p:pic>
      <p:pic>
        <p:nvPicPr>
          <p:cNvPr id="19" name="Kép 18"/>
          <p:cNvPicPr>
            <a:picLocks noChangeAspect="1"/>
          </p:cNvPicPr>
          <p:nvPr/>
        </p:nvPicPr>
        <p:blipFill rotWithShape="1">
          <a:blip r:embed="rId8"/>
          <a:srcRect l="7243" t="11875" r="6539" b="11305"/>
          <a:stretch/>
        </p:blipFill>
        <p:spPr>
          <a:xfrm>
            <a:off x="4918463" y="4649679"/>
            <a:ext cx="1430115" cy="747131"/>
          </a:xfrm>
          <a:prstGeom prst="rect">
            <a:avLst/>
          </a:prstGeom>
        </p:spPr>
      </p:pic>
      <p:pic>
        <p:nvPicPr>
          <p:cNvPr id="20" name="Kép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400000">
            <a:off x="5488101" y="3904301"/>
            <a:ext cx="245470" cy="1003972"/>
          </a:xfrm>
          <a:prstGeom prst="rect">
            <a:avLst/>
          </a:prstGeom>
        </p:spPr>
      </p:pic>
      <p:sp>
        <p:nvSpPr>
          <p:cNvPr id="21" name="TextBox 17"/>
          <p:cNvSpPr txBox="1"/>
          <p:nvPr/>
        </p:nvSpPr>
        <p:spPr>
          <a:xfrm>
            <a:off x="6317736" y="4313902"/>
            <a:ext cx="1622348" cy="1824082"/>
          </a:xfrm>
          <a:prstGeom prst="rect">
            <a:avLst/>
          </a:prstGeom>
          <a:noFill/>
          <a:ln>
            <a:noFill/>
            <a:prstDash val="lgDash"/>
          </a:ln>
        </p:spPr>
        <p:txBody>
          <a:bodyPr wrap="square" rtlCol="0">
            <a:noAutofit/>
          </a:bodyPr>
          <a:lstStyle/>
          <a:p>
            <a:pPr marL="288000" indent="-285750">
              <a:buFont typeface="Calibri" panose="020F0502020204030204" pitchFamily="34" charset="0"/>
              <a:buChar char="•"/>
            </a:pPr>
            <a:r>
              <a:rPr lang="hu-HU" sz="1050" dirty="0">
                <a:solidFill>
                  <a:schemeClr val="tx1">
                    <a:lumMod val="50000"/>
                  </a:schemeClr>
                </a:solidFill>
              </a:rPr>
              <a:t>Consortia with the lead of  RAG Austria AG </a:t>
            </a:r>
          </a:p>
          <a:p>
            <a:pPr marL="288000" indent="-285750">
              <a:buFont typeface="Calibri" panose="020F0502020204030204" pitchFamily="34" charset="0"/>
              <a:buChar char="•"/>
            </a:pPr>
            <a:r>
              <a:rPr lang="hu-HU" sz="1050" dirty="0">
                <a:solidFill>
                  <a:schemeClr val="tx1">
                    <a:lumMod val="50000"/>
                  </a:schemeClr>
                </a:solidFill>
              </a:rPr>
              <a:t>Horizont EU – Funding</a:t>
            </a:r>
          </a:p>
          <a:p>
            <a:pPr marL="288000" indent="-285750">
              <a:buFont typeface="Calibri" panose="020F0502020204030204" pitchFamily="34" charset="0"/>
              <a:buChar char="•"/>
            </a:pPr>
            <a:r>
              <a:rPr lang="en-US" sz="1050" dirty="0">
                <a:solidFill>
                  <a:schemeClr val="tx1">
                    <a:lumMod val="50000"/>
                  </a:schemeClr>
                </a:solidFill>
              </a:rPr>
              <a:t>TRL 8</a:t>
            </a:r>
            <a:r>
              <a:rPr lang="hu-HU" sz="1050" dirty="0">
                <a:solidFill>
                  <a:schemeClr val="tx1">
                    <a:lumMod val="50000"/>
                  </a:schemeClr>
                </a:solidFill>
              </a:rPr>
              <a:t> demonstration  project for large scale hydrogen storage in porous reservoirs</a:t>
            </a:r>
          </a:p>
        </p:txBody>
      </p:sp>
      <p:grpSp>
        <p:nvGrpSpPr>
          <p:cNvPr id="22" name="Csoportba foglalás 21"/>
          <p:cNvGrpSpPr/>
          <p:nvPr/>
        </p:nvGrpSpPr>
        <p:grpSpPr>
          <a:xfrm>
            <a:off x="3437548" y="2983439"/>
            <a:ext cx="1447005" cy="1705884"/>
            <a:chOff x="9437761" y="1742423"/>
            <a:chExt cx="2490713" cy="2200352"/>
          </a:xfrm>
        </p:grpSpPr>
        <p:sp>
          <p:nvSpPr>
            <p:cNvPr id="23" name="Téglalap 22"/>
            <p:cNvSpPr/>
            <p:nvPr/>
          </p:nvSpPr>
          <p:spPr>
            <a:xfrm>
              <a:off x="9905657" y="1855335"/>
              <a:ext cx="1716900" cy="26019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r>
                <a:rPr lang="hu-HU" sz="1050" dirty="0">
                  <a:solidFill>
                    <a:schemeClr val="tx2"/>
                  </a:solidFill>
                </a:rPr>
                <a:t>LOHC technology</a:t>
              </a:r>
            </a:p>
          </p:txBody>
        </p:sp>
        <p:sp>
          <p:nvSpPr>
            <p:cNvPr id="24" name="Téglalap 23"/>
            <p:cNvSpPr/>
            <p:nvPr/>
          </p:nvSpPr>
          <p:spPr>
            <a:xfrm>
              <a:off x="9889885" y="2451817"/>
              <a:ext cx="2038589" cy="3041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r>
                <a:rPr lang="hu-HU" sz="1050" dirty="0">
                  <a:solidFill>
                    <a:schemeClr val="tx2"/>
                  </a:solidFill>
                </a:rPr>
                <a:t>Compressor control technology </a:t>
              </a:r>
            </a:p>
          </p:txBody>
        </p:sp>
        <p:sp>
          <p:nvSpPr>
            <p:cNvPr id="25" name="Téglalap 24"/>
            <p:cNvSpPr/>
            <p:nvPr/>
          </p:nvSpPr>
          <p:spPr>
            <a:xfrm>
              <a:off x="9877962" y="3084058"/>
              <a:ext cx="1826614" cy="29197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r>
                <a:rPr lang="hu-HU" sz="1050" dirty="0">
                  <a:solidFill>
                    <a:schemeClr val="tx2"/>
                  </a:solidFill>
                </a:rPr>
                <a:t>Coating processes</a:t>
              </a:r>
            </a:p>
          </p:txBody>
        </p:sp>
        <p:sp>
          <p:nvSpPr>
            <p:cNvPr id="26" name="Téglalap 25"/>
            <p:cNvSpPr/>
            <p:nvPr/>
          </p:nvSpPr>
          <p:spPr>
            <a:xfrm>
              <a:off x="9905657" y="3541795"/>
              <a:ext cx="1424688" cy="3507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r>
                <a:rPr lang="hu-HU" sz="1050" dirty="0">
                  <a:solidFill>
                    <a:schemeClr val="tx2"/>
                  </a:solidFill>
                </a:rPr>
                <a:t>R&amp;D and Training center</a:t>
              </a:r>
            </a:p>
          </p:txBody>
        </p:sp>
        <p:sp>
          <p:nvSpPr>
            <p:cNvPr id="27" name="Téglalap 26"/>
            <p:cNvSpPr/>
            <p:nvPr/>
          </p:nvSpPr>
          <p:spPr>
            <a:xfrm>
              <a:off x="9437765" y="1742423"/>
              <a:ext cx="387064" cy="4763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u-HU" b="1" dirty="0">
                  <a:solidFill>
                    <a:srgbClr val="00ADDC"/>
                  </a:solidFill>
                </a:rPr>
                <a:t>+</a:t>
              </a:r>
              <a:endParaRPr lang="hu-HU" dirty="0"/>
            </a:p>
          </p:txBody>
        </p:sp>
        <p:sp>
          <p:nvSpPr>
            <p:cNvPr id="28" name="Téglalap 27"/>
            <p:cNvSpPr/>
            <p:nvPr/>
          </p:nvSpPr>
          <p:spPr>
            <a:xfrm>
              <a:off x="9437761" y="2315624"/>
              <a:ext cx="387064" cy="4763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u-HU" b="1" dirty="0">
                  <a:solidFill>
                    <a:srgbClr val="00ADDC"/>
                  </a:solidFill>
                </a:rPr>
                <a:t>+</a:t>
              </a:r>
              <a:endParaRPr lang="hu-HU" dirty="0"/>
            </a:p>
          </p:txBody>
        </p:sp>
        <p:sp>
          <p:nvSpPr>
            <p:cNvPr id="29" name="Téglalap 28"/>
            <p:cNvSpPr/>
            <p:nvPr/>
          </p:nvSpPr>
          <p:spPr>
            <a:xfrm>
              <a:off x="9437761" y="2990003"/>
              <a:ext cx="387064" cy="4763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u-HU" b="1" dirty="0">
                  <a:solidFill>
                    <a:srgbClr val="00ADDC"/>
                  </a:solidFill>
                </a:rPr>
                <a:t>+</a:t>
              </a:r>
              <a:endParaRPr lang="hu-HU" dirty="0"/>
            </a:p>
          </p:txBody>
        </p:sp>
        <p:sp>
          <p:nvSpPr>
            <p:cNvPr id="30" name="Téglalap 29"/>
            <p:cNvSpPr/>
            <p:nvPr/>
          </p:nvSpPr>
          <p:spPr>
            <a:xfrm>
              <a:off x="9443207" y="3466390"/>
              <a:ext cx="387064" cy="4763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u-HU" b="1" dirty="0">
                  <a:solidFill>
                    <a:srgbClr val="00ADDC"/>
                  </a:solidFill>
                </a:rPr>
                <a:t>+</a:t>
              </a:r>
              <a:endParaRPr lang="hu-HU" dirty="0"/>
            </a:p>
          </p:txBody>
        </p:sp>
      </p:grpSp>
      <p:sp>
        <p:nvSpPr>
          <p:cNvPr id="31" name="Text Placeholder 22">
            <a:extLst>
              <a:ext uri="{FF2B5EF4-FFF2-40B4-BE49-F238E27FC236}">
                <a16:creationId xmlns:a16="http://schemas.microsoft.com/office/drawing/2014/main" id="{14DDD0F3-323D-4F67-BA7C-4B1109AE0AE0}"/>
              </a:ext>
            </a:extLst>
          </p:cNvPr>
          <p:cNvSpPr txBox="1">
            <a:spLocks/>
          </p:cNvSpPr>
          <p:nvPr/>
        </p:nvSpPr>
        <p:spPr bwMode="auto">
          <a:xfrm>
            <a:off x="2009194" y="3027556"/>
            <a:ext cx="1309788" cy="1053879"/>
          </a:xfrm>
          <a:prstGeom prst="rect">
            <a:avLst/>
          </a:prstGeom>
        </p:spPr>
        <p:txBody>
          <a:bodyPr lIns="0" tIns="0" rIns="0" bIns="0" anchor="ctr" anchorCtr="0"/>
          <a:lstStyle/>
          <a:p>
            <a:pPr marL="191002" marR="0" lvl="1" indent="-191002" algn="just" defTabSz="957998" rtl="0" eaLnBrk="1" fontAlgn="base" latinLnBrk="0" hangingPunct="1">
              <a:spcAft>
                <a:spcPts val="300"/>
              </a:spcAft>
              <a:buClr>
                <a:srgbClr val="00ADDC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6891"/>
                </a:solidFill>
                <a:effectLst/>
                <a:uLnTx/>
                <a:uFillTx/>
                <a:ea typeface="+mj-ea"/>
                <a:cs typeface="+mj-cs"/>
              </a:rPr>
              <a:t>2 MW </a:t>
            </a:r>
            <a:r>
              <a:rPr kumimoji="0" lang="hu-HU" sz="1050" b="1" i="0" u="none" strike="noStrike" kern="1200" cap="none" spc="0" normalizeH="0" baseline="0" noProof="0" dirty="0">
                <a:ln>
                  <a:noFill/>
                </a:ln>
                <a:solidFill>
                  <a:srgbClr val="006891"/>
                </a:solidFill>
                <a:effectLst/>
                <a:uLnTx/>
                <a:uFillTx/>
                <a:ea typeface="+mj-ea"/>
                <a:cs typeface="+mj-cs"/>
              </a:rPr>
              <a:t>electrolyser</a:t>
            </a:r>
          </a:p>
          <a:p>
            <a:pPr marL="0" marR="0" lvl="1" algn="just" defTabSz="957998" rtl="0" eaLnBrk="1" fontAlgn="base" latinLnBrk="0" hangingPunct="1">
              <a:spcAft>
                <a:spcPts val="300"/>
              </a:spcAft>
              <a:buClr>
                <a:srgbClr val="00ADDC"/>
              </a:buClr>
              <a:buSzTx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6891"/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endParaRPr kumimoji="0" lang="hu-HU" sz="1050" b="1" i="0" u="none" strike="noStrike" kern="1200" cap="none" spc="0" normalizeH="0" baseline="0" noProof="0" dirty="0">
              <a:ln>
                <a:noFill/>
              </a:ln>
              <a:solidFill>
                <a:srgbClr val="006891"/>
              </a:solidFill>
              <a:effectLst/>
              <a:uLnTx/>
              <a:uFillTx/>
              <a:ea typeface="+mj-ea"/>
              <a:cs typeface="+mj-cs"/>
            </a:endParaRPr>
          </a:p>
          <a:p>
            <a:pPr marL="191002" lvl="1" indent="-191002" algn="just" defTabSz="957998" fontAlgn="base">
              <a:spcAft>
                <a:spcPts val="300"/>
              </a:spcAft>
              <a:buClr>
                <a:srgbClr val="00ADDC"/>
              </a:buClr>
              <a:buFont typeface="Arial" charset="0"/>
              <a:buChar char="•"/>
              <a:defRPr/>
            </a:pPr>
            <a:r>
              <a:rPr lang="hu-HU" sz="1050" b="1" dirty="0">
                <a:solidFill>
                  <a:srgbClr val="006891"/>
                </a:solidFill>
              </a:rPr>
              <a:t>R&amp;D</a:t>
            </a:r>
          </a:p>
          <a:p>
            <a:pPr marL="0" lvl="1" algn="just" defTabSz="957998" fontAlgn="base">
              <a:spcAft>
                <a:spcPts val="300"/>
              </a:spcAft>
              <a:buClr>
                <a:srgbClr val="00ADDC"/>
              </a:buClr>
              <a:defRPr/>
            </a:pPr>
            <a:endParaRPr lang="hu-HU" sz="1050" dirty="0">
              <a:solidFill>
                <a:srgbClr val="006891"/>
              </a:solidFill>
            </a:endParaRPr>
          </a:p>
          <a:p>
            <a:pPr marL="191002" lvl="1" indent="-191002" defTabSz="957998" fontAlgn="base">
              <a:spcAft>
                <a:spcPts val="300"/>
              </a:spcAft>
              <a:buClr>
                <a:srgbClr val="00ADDC"/>
              </a:buClr>
              <a:buFont typeface="Arial" charset="0"/>
              <a:buChar char="•"/>
              <a:defRPr/>
            </a:pPr>
            <a:r>
              <a:rPr lang="hu-HU" sz="1050" b="1" dirty="0">
                <a:solidFill>
                  <a:srgbClr val="006891"/>
                </a:solidFill>
              </a:rPr>
              <a:t>Pilot / Flagship project</a:t>
            </a:r>
            <a:endParaRPr kumimoji="0" lang="en-US" sz="1050" i="0" u="none" strike="noStrike" kern="1200" cap="none" spc="0" normalizeH="0" baseline="0" noProof="0" dirty="0">
              <a:ln>
                <a:noFill/>
              </a:ln>
              <a:solidFill>
                <a:srgbClr val="00689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pic>
        <p:nvPicPr>
          <p:cNvPr id="32" name="Picture 2" descr="https://mfgt-intranet.mvmh.hu/ceginformaciok/ArculatiElemek/Akvamarin%20log%C3%B3/jpg/MFGT_Akvamarin_projekt_logo_CMYK_0616_Akvamarin_Main_4c_HUN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193" y="2317156"/>
            <a:ext cx="1017593" cy="503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 Placeholder 22">
            <a:extLst>
              <a:ext uri="{FF2B5EF4-FFF2-40B4-BE49-F238E27FC236}">
                <a16:creationId xmlns:a16="http://schemas.microsoft.com/office/drawing/2014/main" id="{14DDD0F3-323D-4F67-BA7C-4B1109AE0AE0}"/>
              </a:ext>
            </a:extLst>
          </p:cNvPr>
          <p:cNvSpPr txBox="1">
            <a:spLocks/>
          </p:cNvSpPr>
          <p:nvPr/>
        </p:nvSpPr>
        <p:spPr bwMode="auto">
          <a:xfrm>
            <a:off x="607154" y="2530734"/>
            <a:ext cx="1167252" cy="1053879"/>
          </a:xfrm>
          <a:prstGeom prst="rect">
            <a:avLst/>
          </a:prstGeom>
        </p:spPr>
        <p:txBody>
          <a:bodyPr lIns="0" tIns="0" rIns="0" bIns="0" anchor="ctr" anchorCtr="0"/>
          <a:lstStyle/>
          <a:p>
            <a:pPr marL="191002" marR="0" lvl="1" indent="-191002" algn="just" defTabSz="957998" rtl="0" eaLnBrk="1" fontAlgn="base" latinLnBrk="0" hangingPunct="1">
              <a:spcAft>
                <a:spcPts val="300"/>
              </a:spcAft>
              <a:buClr>
                <a:srgbClr val="00ADDC"/>
              </a:buClr>
              <a:buSzTx/>
              <a:buFont typeface="Arial" charset="0"/>
              <a:buChar char="•"/>
              <a:tabLst/>
              <a:defRPr/>
            </a:pPr>
            <a:r>
              <a:rPr kumimoji="0" lang="hu-HU" sz="105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Flexibility</a:t>
            </a:r>
          </a:p>
          <a:p>
            <a:pPr marL="191002" marR="0" lvl="1" indent="-191002" algn="just" defTabSz="957998" rtl="0" eaLnBrk="1" fontAlgn="base" latinLnBrk="0" hangingPunct="1">
              <a:spcAft>
                <a:spcPts val="300"/>
              </a:spcAft>
              <a:buClr>
                <a:srgbClr val="00ADDC"/>
              </a:buClr>
              <a:buSzTx/>
              <a:buFont typeface="Arial" charset="0"/>
              <a:buChar char="•"/>
              <a:tabLst/>
              <a:defRPr/>
            </a:pPr>
            <a:r>
              <a:rPr lang="hu-HU" sz="1050" b="1" dirty="0">
                <a:solidFill>
                  <a:schemeClr val="tx1">
                    <a:lumMod val="50000"/>
                  </a:schemeClr>
                </a:solidFill>
              </a:rPr>
              <a:t>Optimalisation</a:t>
            </a:r>
          </a:p>
          <a:p>
            <a:pPr marL="191002" lvl="1" indent="-191002" defTabSz="957998" fontAlgn="base">
              <a:spcAft>
                <a:spcPts val="300"/>
              </a:spcAft>
              <a:buClr>
                <a:srgbClr val="00ADDC"/>
              </a:buClr>
              <a:buFont typeface="Arial" charset="0"/>
              <a:buChar char="•"/>
              <a:defRPr/>
            </a:pPr>
            <a:r>
              <a:rPr lang="hu-HU" sz="1050" b="1" dirty="0">
                <a:solidFill>
                  <a:schemeClr val="tx1">
                    <a:lumMod val="50000"/>
                  </a:schemeClr>
                </a:solidFill>
              </a:rPr>
              <a:t>Security of supply</a:t>
            </a:r>
            <a:endParaRPr kumimoji="0" lang="en-US" sz="105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34" name="Text Placeholder 22">
            <a:extLst>
              <a:ext uri="{FF2B5EF4-FFF2-40B4-BE49-F238E27FC236}">
                <a16:creationId xmlns:a16="http://schemas.microsoft.com/office/drawing/2014/main" id="{14DDD0F3-323D-4F67-BA7C-4B1109AE0AE0}"/>
              </a:ext>
            </a:extLst>
          </p:cNvPr>
          <p:cNvSpPr txBox="1">
            <a:spLocks/>
          </p:cNvSpPr>
          <p:nvPr/>
        </p:nvSpPr>
        <p:spPr bwMode="auto">
          <a:xfrm>
            <a:off x="7990433" y="4883172"/>
            <a:ext cx="1298734" cy="1053879"/>
          </a:xfrm>
          <a:prstGeom prst="rect">
            <a:avLst/>
          </a:prstGeom>
        </p:spPr>
        <p:txBody>
          <a:bodyPr lIns="0" tIns="0" rIns="0" bIns="0" anchor="ctr" anchorCtr="0"/>
          <a:lstStyle/>
          <a:p>
            <a:pPr marL="0" marR="0" lvl="1" algn="ctr" defTabSz="957998" rtl="0" eaLnBrk="1" fontAlgn="base" latinLnBrk="0" hangingPunct="1">
              <a:spcAft>
                <a:spcPts val="300"/>
              </a:spcAft>
              <a:buClr>
                <a:srgbClr val="00ADDC"/>
              </a:buClr>
              <a:buSzTx/>
              <a:tabLst/>
              <a:defRPr/>
            </a:pPr>
            <a:r>
              <a:rPr kumimoji="0" lang="hu-HU" sz="105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Proejcts to establish complex energy storage</a:t>
            </a:r>
          </a:p>
          <a:p>
            <a:pPr marL="191002" marR="0" lvl="1" indent="-191002" algn="ctr" defTabSz="957998" rtl="0" eaLnBrk="1" fontAlgn="base" latinLnBrk="0" hangingPunct="1">
              <a:spcAft>
                <a:spcPts val="300"/>
              </a:spcAft>
              <a:buClr>
                <a:srgbClr val="00ADDC"/>
              </a:buClr>
              <a:buSzTx/>
              <a:buFont typeface="Arial" charset="0"/>
              <a:buChar char="•"/>
              <a:tabLst/>
              <a:defRPr/>
            </a:pPr>
            <a:endParaRPr kumimoji="0" lang="en-US" sz="105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pic>
        <p:nvPicPr>
          <p:cNvPr id="35" name="Kép 3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17575" y="5714199"/>
            <a:ext cx="1391099" cy="639467"/>
          </a:xfrm>
          <a:prstGeom prst="rect">
            <a:avLst/>
          </a:prstGeom>
        </p:spPr>
      </p:pic>
      <p:sp>
        <p:nvSpPr>
          <p:cNvPr id="39" name="Szöveg helye 2">
            <a:extLst>
              <a:ext uri="{FF2B5EF4-FFF2-40B4-BE49-F238E27FC236}">
                <a16:creationId xmlns:a16="http://schemas.microsoft.com/office/drawing/2014/main" id="{5FE1E421-6CD0-479A-9E3A-B19E6EAF483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7685" y="195715"/>
            <a:ext cx="4437201" cy="234146"/>
          </a:xfrm>
        </p:spPr>
        <p:txBody>
          <a:bodyPr/>
          <a:lstStyle/>
          <a:p>
            <a:r>
              <a:rPr lang="hu-HU" dirty="0">
                <a:solidFill>
                  <a:schemeClr val="tx1"/>
                </a:solidFill>
              </a:rPr>
              <a:t>Energy storage initiatives </a:t>
            </a:r>
            <a:r>
              <a:rPr lang="hu-HU" b="1" dirty="0">
                <a:solidFill>
                  <a:schemeClr val="tx1"/>
                </a:solidFill>
              </a:rPr>
              <a:t>I</a:t>
            </a:r>
            <a:r>
              <a:rPr lang="hu-HU" dirty="0">
                <a:solidFill>
                  <a:schemeClr val="tx1"/>
                </a:solidFill>
              </a:rPr>
              <a:t> Nora Liszkai - HGS</a:t>
            </a:r>
          </a:p>
        </p:txBody>
      </p:sp>
    </p:spTree>
    <p:extLst>
      <p:ext uri="{BB962C8B-B14F-4D97-AF65-F5344CB8AC3E}">
        <p14:creationId xmlns:p14="http://schemas.microsoft.com/office/powerpoint/2010/main" val="207565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Objektum 19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3557001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20" y="1557429"/>
            <a:ext cx="8072958" cy="4993927"/>
          </a:xfrm>
          <a:prstGeom prst="rect">
            <a:avLst/>
          </a:prstGeom>
          <a:noFill/>
        </p:spPr>
      </p:pic>
      <p:grpSp>
        <p:nvGrpSpPr>
          <p:cNvPr id="3" name="Csoportba foglalás 2"/>
          <p:cNvGrpSpPr/>
          <p:nvPr/>
        </p:nvGrpSpPr>
        <p:grpSpPr>
          <a:xfrm>
            <a:off x="388802" y="2503460"/>
            <a:ext cx="7396961" cy="3896439"/>
            <a:chOff x="1991479" y="2213022"/>
            <a:chExt cx="8101833" cy="4267738"/>
          </a:xfrm>
        </p:grpSpPr>
        <p:sp>
          <p:nvSpPr>
            <p:cNvPr id="4" name="Téglalap 3"/>
            <p:cNvSpPr/>
            <p:nvPr/>
          </p:nvSpPr>
          <p:spPr>
            <a:xfrm>
              <a:off x="5339365" y="2213022"/>
              <a:ext cx="1797050" cy="914400"/>
            </a:xfrm>
            <a:prstGeom prst="rect">
              <a:avLst/>
            </a:prstGeom>
            <a:solidFill>
              <a:srgbClr val="5C9AD3"/>
            </a:solidFill>
            <a:ln>
              <a:solidFill>
                <a:srgbClr val="5C9A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>
                  <a:solidFill>
                    <a:srgbClr val="0A0A0A"/>
                  </a:solidFill>
                </a:rPr>
                <a:t>Power plant</a:t>
              </a:r>
            </a:p>
            <a:p>
              <a:pPr algn="ctr"/>
              <a:r>
                <a:rPr lang="hu-HU" dirty="0">
                  <a:solidFill>
                    <a:srgbClr val="0A0A0A"/>
                  </a:solidFill>
                </a:rPr>
                <a:t>2 x 50 MW</a:t>
              </a:r>
            </a:p>
          </p:txBody>
        </p:sp>
        <p:sp>
          <p:nvSpPr>
            <p:cNvPr id="5" name="Téglalap 4"/>
            <p:cNvSpPr/>
            <p:nvPr/>
          </p:nvSpPr>
          <p:spPr>
            <a:xfrm>
              <a:off x="2559050" y="2927883"/>
              <a:ext cx="1433592" cy="684325"/>
            </a:xfrm>
            <a:prstGeom prst="rect">
              <a:avLst/>
            </a:prstGeom>
            <a:solidFill>
              <a:srgbClr val="5C9AD3"/>
            </a:solidFill>
            <a:ln>
              <a:solidFill>
                <a:srgbClr val="5C9A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400" dirty="0">
                  <a:solidFill>
                    <a:srgbClr val="0A0A0A"/>
                  </a:solidFill>
                </a:rPr>
                <a:t>Accu and condenser park</a:t>
              </a:r>
            </a:p>
            <a:p>
              <a:pPr algn="ctr"/>
              <a:r>
                <a:rPr lang="hu-HU" sz="1400" dirty="0">
                  <a:solidFill>
                    <a:srgbClr val="0A0A0A"/>
                  </a:solidFill>
                </a:rPr>
                <a:t>15 MW</a:t>
              </a:r>
            </a:p>
          </p:txBody>
        </p:sp>
        <p:sp>
          <p:nvSpPr>
            <p:cNvPr id="6" name="Téglalap 5"/>
            <p:cNvSpPr/>
            <p:nvPr/>
          </p:nvSpPr>
          <p:spPr>
            <a:xfrm>
              <a:off x="2659142" y="5195809"/>
              <a:ext cx="1333500" cy="481243"/>
            </a:xfrm>
            <a:prstGeom prst="rect">
              <a:avLst/>
            </a:prstGeom>
            <a:solidFill>
              <a:srgbClr val="5C9AD3"/>
            </a:solidFill>
            <a:ln>
              <a:solidFill>
                <a:srgbClr val="5C9A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400" dirty="0">
                  <a:solidFill>
                    <a:srgbClr val="0A0A0A"/>
                  </a:solidFill>
                </a:rPr>
                <a:t>Electrolyser</a:t>
              </a:r>
            </a:p>
            <a:p>
              <a:pPr algn="ctr"/>
              <a:r>
                <a:rPr lang="hu-HU" sz="1400" dirty="0">
                  <a:solidFill>
                    <a:srgbClr val="0A0A0A"/>
                  </a:solidFill>
                </a:rPr>
                <a:t>2.5 MW</a:t>
              </a:r>
            </a:p>
          </p:txBody>
        </p:sp>
        <p:sp>
          <p:nvSpPr>
            <p:cNvPr id="7" name="Téglalap 6"/>
            <p:cNvSpPr/>
            <p:nvPr/>
          </p:nvSpPr>
          <p:spPr>
            <a:xfrm>
              <a:off x="7349740" y="4742489"/>
              <a:ext cx="1142633" cy="601089"/>
            </a:xfrm>
            <a:prstGeom prst="rect">
              <a:avLst/>
            </a:prstGeom>
            <a:solidFill>
              <a:srgbClr val="5C9AD3"/>
            </a:solidFill>
            <a:ln>
              <a:solidFill>
                <a:srgbClr val="5C9A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400" dirty="0">
                  <a:solidFill>
                    <a:srgbClr val="0A0A0A"/>
                  </a:solidFill>
                </a:rPr>
                <a:t>N</a:t>
              </a:r>
              <a:r>
                <a:rPr lang="hu-HU" sz="1400" baseline="-25000" dirty="0">
                  <a:solidFill>
                    <a:srgbClr val="0A0A0A"/>
                  </a:solidFill>
                </a:rPr>
                <a:t>2</a:t>
              </a:r>
              <a:r>
                <a:rPr lang="hu-HU" sz="1400" dirty="0">
                  <a:solidFill>
                    <a:srgbClr val="0A0A0A"/>
                  </a:solidFill>
                </a:rPr>
                <a:t> generator</a:t>
              </a:r>
            </a:p>
          </p:txBody>
        </p:sp>
        <p:sp>
          <p:nvSpPr>
            <p:cNvPr id="8" name="Téglalap 7"/>
            <p:cNvSpPr/>
            <p:nvPr/>
          </p:nvSpPr>
          <p:spPr>
            <a:xfrm>
              <a:off x="9292272" y="4742489"/>
              <a:ext cx="801040" cy="585744"/>
            </a:xfrm>
            <a:prstGeom prst="rect">
              <a:avLst/>
            </a:prstGeom>
            <a:solidFill>
              <a:srgbClr val="5C9AD3"/>
            </a:solidFill>
            <a:ln>
              <a:solidFill>
                <a:srgbClr val="5C9A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400" dirty="0">
                  <a:solidFill>
                    <a:srgbClr val="0A0A0A"/>
                  </a:solidFill>
                </a:rPr>
                <a:t>N</a:t>
              </a:r>
              <a:r>
                <a:rPr lang="hu-HU" sz="1400" baseline="-25000" dirty="0">
                  <a:solidFill>
                    <a:srgbClr val="0A0A0A"/>
                  </a:solidFill>
                </a:rPr>
                <a:t>2</a:t>
              </a:r>
              <a:r>
                <a:rPr lang="hu-HU" sz="1400" dirty="0">
                  <a:solidFill>
                    <a:srgbClr val="0A0A0A"/>
                  </a:solidFill>
                </a:rPr>
                <a:t> charger</a:t>
              </a:r>
            </a:p>
          </p:txBody>
        </p:sp>
        <p:sp>
          <p:nvSpPr>
            <p:cNvPr id="9" name="Téglalap 8"/>
            <p:cNvSpPr/>
            <p:nvPr/>
          </p:nvSpPr>
          <p:spPr>
            <a:xfrm>
              <a:off x="1991479" y="5999517"/>
              <a:ext cx="1135142" cy="481243"/>
            </a:xfrm>
            <a:prstGeom prst="rect">
              <a:avLst/>
            </a:prstGeom>
            <a:solidFill>
              <a:srgbClr val="BDD7EE"/>
            </a:solidFill>
            <a:ln>
              <a:solidFill>
                <a:srgbClr val="BDD7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400" dirty="0">
                  <a:solidFill>
                    <a:srgbClr val="0A0A0A"/>
                  </a:solidFill>
                </a:rPr>
                <a:t>Reservoir CCUS</a:t>
              </a:r>
            </a:p>
          </p:txBody>
        </p:sp>
        <p:sp>
          <p:nvSpPr>
            <p:cNvPr id="10" name="Téglalap 9"/>
            <p:cNvSpPr/>
            <p:nvPr/>
          </p:nvSpPr>
          <p:spPr>
            <a:xfrm>
              <a:off x="4498760" y="5922190"/>
              <a:ext cx="1337345" cy="317949"/>
            </a:xfrm>
            <a:prstGeom prst="rect">
              <a:avLst/>
            </a:prstGeom>
            <a:solidFill>
              <a:srgbClr val="BDD7EE"/>
            </a:solidFill>
            <a:ln>
              <a:solidFill>
                <a:srgbClr val="BDD7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350" dirty="0">
                  <a:solidFill>
                    <a:srgbClr val="0A0A0A"/>
                  </a:solidFill>
                </a:rPr>
                <a:t>Methanisation</a:t>
              </a:r>
            </a:p>
          </p:txBody>
        </p:sp>
        <p:sp>
          <p:nvSpPr>
            <p:cNvPr id="12" name="Téglalap 11"/>
            <p:cNvSpPr/>
            <p:nvPr/>
          </p:nvSpPr>
          <p:spPr>
            <a:xfrm>
              <a:off x="5560933" y="4025636"/>
              <a:ext cx="1135142" cy="481243"/>
            </a:xfrm>
            <a:prstGeom prst="rect">
              <a:avLst/>
            </a:prstGeom>
            <a:solidFill>
              <a:srgbClr val="BDD7EE"/>
            </a:solidFill>
            <a:ln>
              <a:solidFill>
                <a:srgbClr val="BDD7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>
                  <a:solidFill>
                    <a:srgbClr val="0A0A0A"/>
                  </a:solidFill>
                </a:rPr>
                <a:t>UGS</a:t>
              </a:r>
            </a:p>
          </p:txBody>
        </p:sp>
        <p:sp>
          <p:nvSpPr>
            <p:cNvPr id="13" name="Téglalap 12"/>
            <p:cNvSpPr/>
            <p:nvPr/>
          </p:nvSpPr>
          <p:spPr>
            <a:xfrm>
              <a:off x="2659142" y="4226211"/>
              <a:ext cx="1333501" cy="481243"/>
            </a:xfrm>
            <a:prstGeom prst="rect">
              <a:avLst/>
            </a:prstGeom>
            <a:solidFill>
              <a:srgbClr val="BDD7EE"/>
            </a:solidFill>
            <a:ln>
              <a:solidFill>
                <a:srgbClr val="BDD7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400" dirty="0">
                  <a:solidFill>
                    <a:srgbClr val="0A0A0A"/>
                  </a:solidFill>
                </a:rPr>
                <a:t>Biogas facility</a:t>
              </a:r>
            </a:p>
            <a:p>
              <a:pPr algn="ctr"/>
              <a:r>
                <a:rPr lang="hu-HU" sz="1400" dirty="0">
                  <a:solidFill>
                    <a:srgbClr val="0A0A0A"/>
                  </a:solidFill>
                </a:rPr>
                <a:t>2 MW</a:t>
              </a:r>
            </a:p>
          </p:txBody>
        </p:sp>
      </p:grpSp>
      <p:sp>
        <p:nvSpPr>
          <p:cNvPr id="14" name="Szöveg helye 1">
            <a:extLst>
              <a:ext uri="{FF2B5EF4-FFF2-40B4-BE49-F238E27FC236}">
                <a16:creationId xmlns:a16="http://schemas.microsoft.com/office/drawing/2014/main" id="{E8C157C8-6604-4C25-A9C8-87BB2DE13E2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7685" y="558027"/>
            <a:ext cx="9236968" cy="582515"/>
          </a:xfrm>
        </p:spPr>
        <p:txBody>
          <a:bodyPr/>
          <a:lstStyle/>
          <a:p>
            <a:r>
              <a:rPr lang="hu-HU" dirty="0">
                <a:solidFill>
                  <a:schemeClr val="tx1"/>
                </a:solidFill>
              </a:rPr>
              <a:t>The future - Innovative  solutions for a complex energy community</a:t>
            </a:r>
          </a:p>
        </p:txBody>
      </p:sp>
      <p:sp>
        <p:nvSpPr>
          <p:cNvPr id="15" name="Téglalap 14"/>
          <p:cNvSpPr/>
          <p:nvPr/>
        </p:nvSpPr>
        <p:spPr>
          <a:xfrm>
            <a:off x="8278006" y="1693788"/>
            <a:ext cx="3654059" cy="5050679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anchor="ctr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hu-HU" sz="24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Complex pilot energy community with the utilisation and storage of renewable energy at one of our underground gas storage site (Zsana) which could be a base of the wide-spread application of such an innovative energy storage solution</a:t>
            </a:r>
          </a:p>
        </p:txBody>
      </p:sp>
      <p:pic>
        <p:nvPicPr>
          <p:cNvPr id="16" name="Kép 15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684" y="1430327"/>
            <a:ext cx="694367" cy="694367"/>
          </a:xfrm>
          <a:prstGeom prst="rect">
            <a:avLst/>
          </a:prstGeom>
        </p:spPr>
      </p:pic>
      <p:pic>
        <p:nvPicPr>
          <p:cNvPr id="17" name="Kép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266" y="1776474"/>
            <a:ext cx="696440" cy="696440"/>
          </a:xfrm>
          <a:prstGeom prst="rect">
            <a:avLst/>
          </a:prstGeom>
        </p:spPr>
      </p:pic>
      <p:sp>
        <p:nvSpPr>
          <p:cNvPr id="19" name="Téglalap 18"/>
          <p:cNvSpPr/>
          <p:nvPr/>
        </p:nvSpPr>
        <p:spPr>
          <a:xfrm>
            <a:off x="6933063" y="2363293"/>
            <a:ext cx="1308175" cy="1317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pic>
        <p:nvPicPr>
          <p:cNvPr id="18" name="Kép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664" y="2650102"/>
            <a:ext cx="818419" cy="818419"/>
          </a:xfrm>
          <a:prstGeom prst="rect">
            <a:avLst/>
          </a:prstGeom>
        </p:spPr>
      </p:pic>
      <p:sp>
        <p:nvSpPr>
          <p:cNvPr id="21" name="Téglalap 20"/>
          <p:cNvSpPr/>
          <p:nvPr/>
        </p:nvSpPr>
        <p:spPr>
          <a:xfrm>
            <a:off x="5767352" y="5666115"/>
            <a:ext cx="2246150" cy="8852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pic>
        <p:nvPicPr>
          <p:cNvPr id="24" name="Kép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361" y="5687401"/>
            <a:ext cx="755809" cy="755809"/>
          </a:xfrm>
          <a:prstGeom prst="rect">
            <a:avLst/>
          </a:prstGeom>
        </p:spPr>
      </p:pic>
      <p:pic>
        <p:nvPicPr>
          <p:cNvPr id="26" name="Kép 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101" y="3755193"/>
            <a:ext cx="389476" cy="389476"/>
          </a:xfrm>
          <a:prstGeom prst="rect">
            <a:avLst/>
          </a:prstGeom>
        </p:spPr>
      </p:pic>
      <p:pic>
        <p:nvPicPr>
          <p:cNvPr id="27" name="Kép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39" y="4950092"/>
            <a:ext cx="389476" cy="389476"/>
          </a:xfrm>
          <a:prstGeom prst="rect">
            <a:avLst/>
          </a:prstGeom>
        </p:spPr>
      </p:pic>
      <p:sp>
        <p:nvSpPr>
          <p:cNvPr id="25" name="Szöveg helye 2">
            <a:extLst>
              <a:ext uri="{FF2B5EF4-FFF2-40B4-BE49-F238E27FC236}">
                <a16:creationId xmlns:a16="http://schemas.microsoft.com/office/drawing/2014/main" id="{5FE1E421-6CD0-479A-9E3A-B19E6EAF483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7685" y="195715"/>
            <a:ext cx="4437201" cy="234146"/>
          </a:xfrm>
        </p:spPr>
        <p:txBody>
          <a:bodyPr/>
          <a:lstStyle/>
          <a:p>
            <a:r>
              <a:rPr lang="hu-HU" dirty="0">
                <a:solidFill>
                  <a:schemeClr val="tx1"/>
                </a:solidFill>
              </a:rPr>
              <a:t>Energy storage initiatives </a:t>
            </a:r>
            <a:r>
              <a:rPr lang="hu-HU" b="1" dirty="0">
                <a:solidFill>
                  <a:schemeClr val="tx1"/>
                </a:solidFill>
              </a:rPr>
              <a:t>I</a:t>
            </a:r>
            <a:r>
              <a:rPr lang="hu-HU" dirty="0">
                <a:solidFill>
                  <a:schemeClr val="tx1"/>
                </a:solidFill>
              </a:rPr>
              <a:t> Nora Liszkai - HGS</a:t>
            </a:r>
          </a:p>
        </p:txBody>
      </p:sp>
    </p:spTree>
    <p:extLst>
      <p:ext uri="{BB962C8B-B14F-4D97-AF65-F5344CB8AC3E}">
        <p14:creationId xmlns:p14="http://schemas.microsoft.com/office/powerpoint/2010/main" val="3859499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 helye 2">
            <a:extLst>
              <a:ext uri="{FF2B5EF4-FFF2-40B4-BE49-F238E27FC236}">
                <a16:creationId xmlns:a16="http://schemas.microsoft.com/office/drawing/2014/main" id="{5FE1E421-6CD0-479A-9E3A-B19E6EAF483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hu-HU" dirty="0">
                <a:solidFill>
                  <a:schemeClr val="tx1"/>
                </a:solidFill>
              </a:rPr>
              <a:t>Key role of underground hydrogen storage </a:t>
            </a:r>
            <a:r>
              <a:rPr lang="hu-HU" b="1" dirty="0">
                <a:solidFill>
                  <a:schemeClr val="tx1"/>
                </a:solidFill>
              </a:rPr>
              <a:t>I</a:t>
            </a:r>
            <a:r>
              <a:rPr lang="hu-HU" dirty="0">
                <a:solidFill>
                  <a:schemeClr val="tx1"/>
                </a:solidFill>
              </a:rPr>
              <a:t> Nora Liszkai</a:t>
            </a:r>
          </a:p>
        </p:txBody>
      </p:sp>
      <p:sp>
        <p:nvSpPr>
          <p:cNvPr id="5" name="Szöveg helye 1"/>
          <p:cNvSpPr>
            <a:spLocks noGrp="1"/>
          </p:cNvSpPr>
          <p:nvPr>
            <p:ph type="body" sz="quarter" idx="12"/>
          </p:nvPr>
        </p:nvSpPr>
        <p:spPr>
          <a:xfrm>
            <a:off x="4144536" y="2637543"/>
            <a:ext cx="7425164" cy="1080120"/>
          </a:xfrm>
        </p:spPr>
        <p:txBody>
          <a:bodyPr/>
          <a:lstStyle/>
          <a:p>
            <a:r>
              <a:rPr lang="hu-HU" sz="3600" dirty="0"/>
              <a:t>Thank you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43105809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MFGT">
  <a:themeElements>
    <a:clrScheme name="MFGT">
      <a:dk1>
        <a:srgbClr val="7C7E82"/>
      </a:dk1>
      <a:lt1>
        <a:srgbClr val="FFFFFF"/>
      </a:lt1>
      <a:dk2>
        <a:srgbClr val="016892"/>
      </a:dk2>
      <a:lt2>
        <a:srgbClr val="C4C4C4"/>
      </a:lt2>
      <a:accent1>
        <a:srgbClr val="00ADDC"/>
      </a:accent1>
      <a:accent2>
        <a:srgbClr val="00A765"/>
      </a:accent2>
      <a:accent3>
        <a:srgbClr val="808080"/>
      </a:accent3>
      <a:accent4>
        <a:srgbClr val="0090BE"/>
      </a:accent4>
      <a:accent5>
        <a:srgbClr val="00A59D"/>
      </a:accent5>
      <a:accent6>
        <a:srgbClr val="35775B"/>
      </a:accent6>
      <a:hlink>
        <a:srgbClr val="FFFFFF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FGT" id="{3801022A-79EC-4CA6-82B5-DE7715887FF6}" vid="{F00082BC-A0E1-4B84-8D1A-F725C8988ECE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7E190D54EF12794FA7C71C29FA8EFA85" ma:contentTypeVersion="0" ma:contentTypeDescription="Új dokumentum létrehozása." ma:contentTypeScope="" ma:versionID="5c6305af9931809d734d8e8855286b4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a248e1fdd3f5553ee3705308f4e116b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B59EE2D-416F-4220-84CD-398044BF474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05350E6-2394-4D51-B665-614AD9423D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6315E90-AFB0-4883-861F-4D296CF88C55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590</TotalTime>
  <Words>597</Words>
  <Application>Microsoft Office PowerPoint</Application>
  <PresentationFormat>Širokouhlá</PresentationFormat>
  <Paragraphs>125</Paragraphs>
  <Slides>8</Slides>
  <Notes>0</Notes>
  <HiddenSlides>0</HiddenSlides>
  <MMClips>0</MMClips>
  <ScaleCrop>false</ScaleCrop>
  <HeadingPairs>
    <vt:vector size="8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14" baseType="lpstr">
      <vt:lpstr>Arial</vt:lpstr>
      <vt:lpstr>Calibri</vt:lpstr>
      <vt:lpstr>Wingdings</vt:lpstr>
      <vt:lpstr>Wingdings 2</vt:lpstr>
      <vt:lpstr>MFGT</vt:lpstr>
      <vt:lpstr>think-cell Slide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>MVMH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Liszkai;Liszkai Nóra</dc:creator>
  <cp:lastModifiedBy>Bocmanová Petra</cp:lastModifiedBy>
  <cp:revision>56</cp:revision>
  <dcterms:created xsi:type="dcterms:W3CDTF">2021-10-18T10:59:09Z</dcterms:created>
  <dcterms:modified xsi:type="dcterms:W3CDTF">2023-06-01T07:01:02Z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0x0101007E190D54EF12794FA7C71C29FA8EFA85</vt:lpwstr>
  </property>
</Properties>
</file>