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heme/theme2.xml" ContentType="application/vnd.openxmlformats-officedocument.them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21"/>
  </p:notesMasterIdLst>
  <p:sldIdLst>
    <p:sldId id="362" r:id="rId2"/>
    <p:sldId id="409" r:id="rId3"/>
    <p:sldId id="410" r:id="rId4"/>
    <p:sldId id="344" r:id="rId5"/>
    <p:sldId id="398" r:id="rId6"/>
    <p:sldId id="404" r:id="rId7"/>
    <p:sldId id="399" r:id="rId8"/>
    <p:sldId id="403" r:id="rId9"/>
    <p:sldId id="406" r:id="rId10"/>
    <p:sldId id="411" r:id="rId11"/>
    <p:sldId id="414" r:id="rId12"/>
    <p:sldId id="412" r:id="rId13"/>
    <p:sldId id="397" r:id="rId14"/>
    <p:sldId id="405" r:id="rId15"/>
    <p:sldId id="415" r:id="rId16"/>
    <p:sldId id="382" r:id="rId17"/>
    <p:sldId id="413" r:id="rId18"/>
    <p:sldId id="408" r:id="rId19"/>
    <p:sldId id="297"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13">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B3"/>
    <a:srgbClr val="FFFFFF"/>
    <a:srgbClr val="445469"/>
    <a:srgbClr val="4088C3"/>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80" d="100"/>
          <a:sy n="80" d="100"/>
        </p:scale>
        <p:origin x="830" y="62"/>
      </p:cViewPr>
      <p:guideLst>
        <p:guide orient="horz" pos="2013"/>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2023/6/1</a:t>
            </a:fld>
            <a:endParaRPr lang="zh-CN" altLang="en-US"/>
          </a:p>
        </p:txBody>
      </p:sp>
      <p:sp>
        <p:nvSpPr>
          <p:cNvPr id="4" name="幻灯片图像占位符 3"/>
          <p:cNvSpPr>
            <a:spLocks noGrp="1" noRot="1" noChangeAspect="1"/>
          </p:cNvSpPr>
          <p:nvPr>
            <p:ph type="sldImg" idx="2"/>
          </p:nvPr>
        </p:nvSpPr>
        <p:spPr>
          <a:xfrm>
            <a:off x="685530" y="1143000"/>
            <a:ext cx="54869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92748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4.jp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4.jpg"/><Relationship Id="rId5" Type="http://schemas.openxmlformats.org/officeDocument/2006/relationships/image" Target="../media/image5.jpe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19.xml"/><Relationship Id="rId7" Type="http://schemas.openxmlformats.org/officeDocument/2006/relationships/image" Target="../media/image5.jpe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4.jpg"/><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24.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3203575" y="2117090"/>
            <a:ext cx="5772150" cy="1314450"/>
          </a:xfrm>
        </p:spPr>
        <p:txBody>
          <a:bodyPr lIns="90000" tIns="46800" rIns="90000" bIns="46800" anchor="b" anchorCtr="0">
            <a:normAutofit/>
          </a:bodyPr>
          <a:lstStyle>
            <a:lvl1pPr algn="dist" eaLnBrk="1" fontAlgn="auto" latinLnBrk="0" hangingPunct="1">
              <a:lnSpc>
                <a:spcPts val="5000"/>
              </a:lnSpc>
              <a:defRPr sz="4000" u="none" strike="noStrike" kern="1200" cap="none" spc="0" normalizeH="0">
                <a:solidFill>
                  <a:srgbClr val="0066B3"/>
                </a:solidFill>
                <a:uFillTx/>
                <a:latin typeface="+mj-ea"/>
                <a:ea typeface="+mj-ea"/>
              </a:defRPr>
            </a:lvl1pPr>
          </a:lstStyle>
          <a:p>
            <a:r>
              <a:rPr lang="zh-CN" altLang="en-US" dirty="0">
                <a:sym typeface="+mn-ea"/>
              </a:rPr>
              <a:t>Add Title</a:t>
            </a:r>
            <a:r>
              <a:rPr lang="en-US" altLang="zh-CN" dirty="0">
                <a:sym typeface="+mn-ea"/>
              </a:rPr>
              <a:t> </a:t>
            </a:r>
            <a:r>
              <a:rPr lang="zh-CN" altLang="en-US" dirty="0">
                <a:sym typeface="+mn-ea"/>
              </a:rPr>
              <a:t>Add Title</a:t>
            </a:r>
            <a:endParaRPr lang="zh-CN" altLang="en-US" dirty="0"/>
          </a:p>
        </p:txBody>
      </p:sp>
      <p:sp>
        <p:nvSpPr>
          <p:cNvPr id="3" name="副标题 2"/>
          <p:cNvSpPr>
            <a:spLocks noGrp="1"/>
          </p:cNvSpPr>
          <p:nvPr>
            <p:ph type="subTitle" idx="1" hasCustomPrompt="1"/>
            <p:custDataLst>
              <p:tags r:id="rId2"/>
            </p:custDataLst>
          </p:nvPr>
        </p:nvSpPr>
        <p:spPr>
          <a:xfrm>
            <a:off x="5086985" y="4832350"/>
            <a:ext cx="2005330" cy="421005"/>
          </a:xfrm>
        </p:spPr>
        <p:txBody>
          <a:bodyPr lIns="90000" tIns="46800" rIns="90000" bIns="46800">
            <a:noAutofit/>
          </a:bodyPr>
          <a:lstStyle>
            <a:lvl1pPr marL="0" indent="0" algn="dist" eaLnBrk="1" fontAlgn="auto" latinLnBrk="0" hangingPunct="1">
              <a:lnSpc>
                <a:spcPct val="100000"/>
              </a:lnSpc>
              <a:spcAft>
                <a:spcPts val="0"/>
              </a:spcAft>
              <a:buNone/>
              <a:defRPr sz="2200" b="1" u="none" strike="noStrike" kern="0" cap="none" spc="0" normalizeH="0">
                <a:solidFill>
                  <a:srgbClr val="0066B3"/>
                </a:solidFill>
                <a:uFillTx/>
                <a:latin typeface="微软雅黑 (标题)"/>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dirty="0"/>
              <a:t>202X.XX.XX</a:t>
            </a:r>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015" y="0"/>
            <a:ext cx="12192000" cy="6858000"/>
          </a:xfrm>
          <a:prstGeom prst="rect">
            <a:avLst/>
          </a:prstGeom>
        </p:spPr>
      </p:pic>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ransition Page">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标题 1"/>
          <p:cNvSpPr>
            <a:spLocks noGrp="1"/>
          </p:cNvSpPr>
          <p:nvPr>
            <p:ph type="ctrTitle" hasCustomPrompt="1"/>
            <p:custDataLst>
              <p:tags r:id="rId1"/>
            </p:custDataLst>
          </p:nvPr>
        </p:nvSpPr>
        <p:spPr>
          <a:xfrm>
            <a:off x="2738120" y="2401570"/>
            <a:ext cx="8381365" cy="611505"/>
          </a:xfrm>
        </p:spPr>
        <p:txBody>
          <a:bodyPr lIns="90000" tIns="46800" rIns="90000" bIns="46800" anchor="b" anchorCtr="0">
            <a:noAutofit/>
          </a:bodyPr>
          <a:lstStyle>
            <a:lvl1pPr algn="l" eaLnBrk="1" fontAlgn="auto" latinLnBrk="0" hangingPunct="1">
              <a:lnSpc>
                <a:spcPct val="100000"/>
              </a:lnSpc>
              <a:defRPr sz="3200" u="none" strike="noStrike" kern="1200" cap="none" spc="0" normalizeH="0">
                <a:solidFill>
                  <a:srgbClr val="0066B3"/>
                </a:solidFill>
                <a:uFillTx/>
                <a:latin typeface="微软雅黑" panose="020B0503020204020204" charset="-122"/>
              </a:defRPr>
            </a:lvl1pPr>
          </a:lstStyle>
          <a:p>
            <a:r>
              <a:rPr lang="zh-CN" altLang="en-US" dirty="0">
                <a:sym typeface="+mn-ea"/>
              </a:rPr>
              <a:t>Add Title</a:t>
            </a:r>
          </a:p>
        </p:txBody>
      </p:sp>
      <p:sp>
        <p:nvSpPr>
          <p:cNvPr id="5" name="流程图: 联系 4"/>
          <p:cNvSpPr/>
          <p:nvPr userDrawn="1"/>
        </p:nvSpPr>
        <p:spPr>
          <a:xfrm>
            <a:off x="1783906" y="2356485"/>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副标题 2"/>
          <p:cNvSpPr>
            <a:spLocks noGrp="1"/>
          </p:cNvSpPr>
          <p:nvPr>
            <p:ph type="subTitle" idx="1" hasCustomPrompt="1"/>
            <p:custDataLst>
              <p:tags r:id="rId2"/>
            </p:custDataLst>
          </p:nvPr>
        </p:nvSpPr>
        <p:spPr>
          <a:xfrm>
            <a:off x="1951345" y="2496503"/>
            <a:ext cx="366395" cy="421005"/>
          </a:xfrm>
        </p:spPr>
        <p:txBody>
          <a:bodyPr lIns="90000" tIns="46800" rIns="90000" bIns="46800">
            <a:noAutofit/>
          </a:bodyPr>
          <a:lstStyle>
            <a:lvl1pPr marL="0" indent="0" algn="ctr" eaLnBrk="1" fontAlgn="auto" latinLnBrk="0" hangingPunct="1">
              <a:lnSpc>
                <a:spcPct val="100000"/>
              </a:lnSpc>
              <a:spcAft>
                <a:spcPts val="0"/>
              </a:spcAft>
              <a:buNone/>
              <a:defRPr sz="2400" b="1" u="none" strike="noStrike" kern="0" cap="none" spc="0" normalizeH="0">
                <a:solidFill>
                  <a:schemeClr val="bg1"/>
                </a:solidFill>
                <a:uFillTx/>
                <a:latin typeface="+mj-ea"/>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dist"/>
            <a:r>
              <a:rPr lang="en-US" altLang="zh-CN" dirty="0">
                <a:latin typeface="微软雅黑" panose="020B0503020204020204" charset="-122"/>
                <a:ea typeface="微软雅黑" panose="020B0503020204020204" charset="-122"/>
                <a:sym typeface="+mn-ea"/>
              </a:rPr>
              <a:t>1</a:t>
            </a:r>
          </a:p>
        </p:txBody>
      </p:sp>
      <p:sp>
        <p:nvSpPr>
          <p:cNvPr id="4" name="灯片编号占位符 3"/>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1">
    <p:bg>
      <p:bgPr>
        <a:blipFill>
          <a:blip r:embed="rId5"/>
          <a:stretch>
            <a:fillRect/>
          </a:stretch>
        </a:blip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E474DF-02CB-2C67-C2FA-83D4D7012A9B}"/>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文本占位符 3"/>
          <p:cNvSpPr>
            <a:spLocks noGrp="1"/>
          </p:cNvSpPr>
          <p:nvPr>
            <p:ph type="body" sz="half" idx="2" hasCustomPrompt="1"/>
            <p:custDataLst>
              <p:tags r:id="rId1"/>
            </p:custDataLst>
          </p:nvPr>
        </p:nvSpPr>
        <p:spPr>
          <a:xfrm>
            <a:off x="355600" y="1270000"/>
            <a:ext cx="11484610" cy="4670425"/>
          </a:xfrm>
        </p:spPr>
        <p:txBody>
          <a:bodyPr vert="horz" lIns="90000" tIns="46800" rIns="90000" bIns="46800" rtlCol="0">
            <a:normAutofit/>
          </a:bodyPr>
          <a:lstStyle>
            <a:lvl1pPr marL="0" indent="0" algn="just" eaLnBrk="1" fontAlgn="auto" latinLnBrk="0" hangingPunct="1">
              <a:lnSpc>
                <a:spcPct val="150000"/>
              </a:lnSpc>
              <a:spcBef>
                <a:spcPts val="300"/>
              </a:spcBef>
              <a:spcAft>
                <a:spcPts val="120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size.Please read the instructions and more work at the end of the manual template.</a:t>
            </a:r>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r>
              <a:rPr lang="zh-CN" altLang="en-US" dirty="0">
                <a:sym typeface="+mn-ea"/>
              </a:rPr>
              <a:t>Add your words here，according to your need to draw the text box size.Please read the instructions and more work at the end of the manual template.</a:t>
            </a:r>
            <a:endParaRPr lang="zh-CN" altLang="en-US" dirty="0"/>
          </a:p>
          <a:p>
            <a:pPr lvl="0"/>
            <a:endParaRPr lang="zh-CN" altLang="en-US" dirty="0"/>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
        <p:nvSpPr>
          <p:cNvPr id="2" name="灯片编号占位符 1"/>
          <p:cNvSpPr>
            <a:spLocks noGrp="1"/>
          </p:cNvSpPr>
          <p:nvPr>
            <p:ph type="sldNum" sz="quarter" idx="12"/>
            <p:custDataLst>
              <p:tags r:id="rId3"/>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2">
    <p:bg>
      <p:bgPr>
        <a:blipFill>
          <a:blip r:embed="rId5"/>
          <a:stretch>
            <a:fillRect/>
          </a:stretch>
        </a:blipFill>
        <a:effectLst/>
      </p:bgPr>
    </p:bg>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27755F0-480C-2EBA-C491-97ECAFA06AC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内容占位符 2"/>
          <p:cNvSpPr>
            <a:spLocks noGrp="1"/>
          </p:cNvSpPr>
          <p:nvPr>
            <p:ph idx="1" hasCustomPrompt="1"/>
            <p:custDataLst>
              <p:tags r:id="rId1"/>
            </p:custDataLst>
          </p:nvPr>
        </p:nvSpPr>
        <p:spPr>
          <a:xfrm>
            <a:off x="356870" y="1271270"/>
            <a:ext cx="11456035" cy="4759325"/>
          </a:xfrm>
        </p:spPr>
        <p:txBody>
          <a:bodyPr vert="horz" lIns="90000" tIns="46800" rIns="90000" bIns="46800" rtlCol="0">
            <a:normAutofit/>
          </a:bodyPr>
          <a:lstStyle>
            <a:lvl1pPr eaLnBrk="1" fontAlgn="auto" latinLnBrk="0" hangingPunct="1">
              <a:spcAft>
                <a:spcPts val="1200"/>
              </a:spcAft>
              <a:defRPr sz="2400" b="0" u="none" strike="noStrike" kern="1200" cap="none" spc="50" normalizeH="0">
                <a:solidFill>
                  <a:schemeClr val="tx1"/>
                </a:solidFill>
                <a:uFillTx/>
                <a:latin typeface="微软雅黑 (标题)"/>
              </a:defRPr>
            </a:lvl1pPr>
            <a:lvl2pPr marL="457200" indent="0" eaLnBrk="1" fontAlgn="auto" latinLnBrk="0" hangingPunct="1">
              <a:lnSpc>
                <a:spcPct val="150000"/>
              </a:lnSpc>
              <a:spcAft>
                <a:spcPts val="1200"/>
              </a:spcAft>
              <a:buNone/>
              <a:defRPr sz="2000" u="none" strike="noStrike" kern="1200" cap="none" spc="50" normalizeH="0">
                <a:solidFill>
                  <a:srgbClr val="445469"/>
                </a:solidFill>
                <a:uFillTx/>
              </a:defRPr>
            </a:lvl2pPr>
            <a:lvl3pPr eaLnBrk="1" fontAlgn="auto" latinLnBrk="0" hangingPunct="1">
              <a:lnSpc>
                <a:spcPct val="150000"/>
              </a:lnSpc>
              <a:spcAft>
                <a:spcPts val="1200"/>
              </a:spcAft>
              <a:defRPr sz="2000">
                <a:solidFill>
                  <a:srgbClr val="445469"/>
                </a:solidFill>
              </a:defRPr>
            </a:lvl3pPr>
            <a:lvl4pPr eaLnBrk="1" fontAlgn="auto" latinLnBrk="0" hangingPunct="1">
              <a:lnSpc>
                <a:spcPct val="150000"/>
              </a:lnSpc>
              <a:spcAft>
                <a:spcPts val="1200"/>
              </a:spcAft>
              <a:defRPr sz="2000">
                <a:solidFill>
                  <a:srgbClr val="445469"/>
                </a:solidFill>
              </a:defRPr>
            </a:lvl4pPr>
            <a:lvl5pPr eaLnBrk="1" fontAlgn="auto" latinLnBrk="0" hangingPunct="1">
              <a:lnSpc>
                <a:spcPct val="150000"/>
              </a:lnSpc>
              <a:spcAft>
                <a:spcPts val="1200"/>
              </a:spcAft>
              <a:defRPr sz="2000">
                <a:solidFill>
                  <a:srgbClr val="445469"/>
                </a:solidFill>
              </a:defRPr>
            </a:lvl5pPr>
          </a:lstStyle>
          <a:p>
            <a:pPr lvl="0"/>
            <a:r>
              <a:rPr lang="zh-CN" altLang="en-US" dirty="0"/>
              <a:t>Add your words here，according to your need to draw the text box size.</a:t>
            </a:r>
          </a:p>
        </p:txBody>
      </p:sp>
      <p:sp>
        <p:nvSpPr>
          <p:cNvPr id="5" name="灯片编号占位符 4"/>
          <p:cNvSpPr>
            <a:spLocks noGrp="1"/>
          </p:cNvSpPr>
          <p:nvPr>
            <p:ph type="sldNum" sz="quarter" idx="12"/>
            <p:custDataLst>
              <p:tags r:id="rId2"/>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4" name="标题 3"/>
          <p:cNvSpPr>
            <a:spLocks noGrp="1"/>
          </p:cNvSpPr>
          <p:nvPr>
            <p:ph type="title" hasCustomPrompt="1"/>
            <p:custDataLst>
              <p:tags r:id="rId3"/>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3">
    <p:bg>
      <p:bgPr>
        <a:blipFill>
          <a:blip r:embed="rId7"/>
          <a:stretch>
            <a:fillRect/>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D07CDA9F-048D-DF32-C66F-6F109585CD4B}"/>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图片占位符 2"/>
          <p:cNvSpPr>
            <a:spLocks noGrp="1"/>
          </p:cNvSpPr>
          <p:nvPr>
            <p:ph type="pic" idx="1" hasCustomPrompt="1"/>
            <p:custDataLst>
              <p:tags r:id="rId1"/>
            </p:custDataLst>
          </p:nvPr>
        </p:nvSpPr>
        <p:spPr>
          <a:xfrm>
            <a:off x="1157953" y="1555115"/>
            <a:ext cx="3947795" cy="2778125"/>
          </a:xfrm>
        </p:spPr>
        <p:txBody>
          <a:bodyPr vert="horz" lIns="90000" tIns="46800" rIns="90000" bIns="46800" rtlCol="0">
            <a:normAutofit/>
          </a:bodyPr>
          <a:lstStyle>
            <a:lvl1pPr>
              <a:buNone/>
              <a:defRPr sz="1600" u="none" strike="noStrike" kern="1200" cap="none" spc="50" normalizeH="0">
                <a:solidFill>
                  <a:srgbClr val="0066B3"/>
                </a:solidFill>
                <a:uFillTx/>
                <a:latin typeface="微软雅黑（标题）"/>
                <a:ea typeface="+mj-ea"/>
              </a:defRPr>
            </a:lvl1pPr>
          </a:lstStyle>
          <a:p>
            <a:pPr lvl="0"/>
            <a:r>
              <a:rPr lang="en-US" altLang="zh-CN" dirty="0">
                <a:sym typeface="+mn-ea"/>
              </a:rPr>
              <a:t>P</a:t>
            </a:r>
            <a:r>
              <a:rPr lang="zh-CN" altLang="en-US" dirty="0">
                <a:sym typeface="+mn-ea"/>
              </a:rPr>
              <a:t>icture</a:t>
            </a:r>
            <a:endParaRPr lang="en-US" altLang="zh-CN" dirty="0">
              <a:sym typeface="+mn-ea"/>
            </a:endParaRPr>
          </a:p>
        </p:txBody>
      </p:sp>
      <p:sp>
        <p:nvSpPr>
          <p:cNvPr id="4" name="文本占位符 3"/>
          <p:cNvSpPr>
            <a:spLocks noGrp="1"/>
          </p:cNvSpPr>
          <p:nvPr>
            <p:ph type="body" sz="half" idx="2" hasCustomPrompt="1"/>
            <p:custDataLst>
              <p:tags r:id="rId2"/>
            </p:custDataLst>
          </p:nvPr>
        </p:nvSpPr>
        <p:spPr>
          <a:xfrm>
            <a:off x="5285453" y="1555115"/>
            <a:ext cx="5765926" cy="2778125"/>
          </a:xfrm>
        </p:spPr>
        <p:txBody>
          <a:bodyPr vert="horz" lIns="90000" tIns="46800" rIns="90000" bIns="46800" rtlCol="0">
            <a:normAutofit/>
          </a:bodyPr>
          <a:lstStyle>
            <a:lvl1pPr marL="0" indent="0" algn="l" eaLnBrk="1" fontAlgn="auto" latinLnBrk="0" hangingPunct="1">
              <a:lnSpc>
                <a:spcPct val="100000"/>
              </a:lnSpc>
              <a:spcAft>
                <a:spcPts val="1200"/>
              </a:spcAft>
              <a:buNone/>
              <a:defRPr sz="2000" b="0" u="none" strike="noStrike" kern="1200" cap="none" spc="50" normalizeH="0">
                <a:solidFill>
                  <a:schemeClr val="tx1"/>
                </a:solidFill>
                <a:uFillTx/>
                <a:latin typeface="微软雅黑 (标题)"/>
              </a:defRPr>
            </a:lvl1pPr>
          </a:lstStyle>
          <a:p>
            <a:pPr lvl="0"/>
            <a:r>
              <a:rPr lang="zh-CN" altLang="en-US" dirty="0">
                <a:sym typeface="+mn-ea"/>
              </a:rPr>
              <a:t>Add Title</a:t>
            </a:r>
            <a:endParaRPr lang="zh-CN" altLang="en-US" dirty="0"/>
          </a:p>
          <a:p>
            <a:pPr lvl="0"/>
            <a:r>
              <a:rPr lang="zh-CN" altLang="en-US" dirty="0"/>
              <a:t>Add your words here，according to your need to draw the text box size.</a:t>
            </a:r>
          </a:p>
        </p:txBody>
      </p:sp>
      <p:sp>
        <p:nvSpPr>
          <p:cNvPr id="2" name="文本占位符 1"/>
          <p:cNvSpPr>
            <a:spLocks noGrp="1"/>
          </p:cNvSpPr>
          <p:nvPr>
            <p:ph type="body" sz="half" idx="13" hasCustomPrompt="1"/>
            <p:custDataLst>
              <p:tags r:id="rId3"/>
            </p:custDataLst>
          </p:nvPr>
        </p:nvSpPr>
        <p:spPr>
          <a:xfrm>
            <a:off x="1157952" y="4501515"/>
            <a:ext cx="9893427" cy="1467485"/>
          </a:xfrm>
        </p:spPr>
        <p:txBody>
          <a:bodyPr vert="horz" lIns="90000" tIns="46800" rIns="90000" bIns="46800" rtlCol="0">
            <a:normAutofit/>
          </a:bodyPr>
          <a:lstStyle>
            <a:lvl1pPr marL="0" indent="0" algn="just" eaLnBrk="1" fontAlgn="auto" latinLnBrk="0" hangingPunct="1">
              <a:lnSpc>
                <a:spcPts val="2400"/>
              </a:lnSpc>
              <a:spcAft>
                <a:spcPts val="0"/>
              </a:spcAft>
              <a:buNone/>
              <a:defRPr sz="2000" b="0" u="none" strike="noStrike" kern="1200" cap="none" spc="50" normalizeH="0">
                <a:solidFill>
                  <a:schemeClr val="tx1"/>
                </a:solidFill>
                <a:uFillTx/>
                <a:latin typeface="微软雅黑 (标题)"/>
              </a:defRPr>
            </a:lvl1pPr>
          </a:lstStyle>
          <a:p>
            <a:pPr lvl="0"/>
            <a:r>
              <a:rPr lang="zh-CN" altLang="en-US" dirty="0"/>
              <a:t>Add your words here，according to your need to draw the text box size.</a:t>
            </a:r>
            <a:r>
              <a:rPr lang="zh-CN" altLang="en-US" dirty="0">
                <a:sym typeface="+mn-ea"/>
              </a:rPr>
              <a:t>Add your words here，according to your need to draw the text box size.</a:t>
            </a:r>
            <a:endParaRPr lang="zh-CN" altLang="en-US" dirty="0"/>
          </a:p>
          <a:p>
            <a:pPr lvl="0"/>
            <a:endParaRPr lang="zh-CN" altLang="en-US" dirty="0"/>
          </a:p>
        </p:txBody>
      </p:sp>
      <p:sp>
        <p:nvSpPr>
          <p:cNvPr id="5" name="灯片编号占位符 4"/>
          <p:cNvSpPr>
            <a:spLocks noGrp="1"/>
          </p:cNvSpPr>
          <p:nvPr>
            <p:ph type="sldNum" sz="quarter" idx="12"/>
            <p:custDataLst>
              <p:tags r:id="rId4"/>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6" name="标题 5"/>
          <p:cNvSpPr>
            <a:spLocks noGrp="1"/>
          </p:cNvSpPr>
          <p:nvPr>
            <p:ph type="title" hasCustomPrompt="1"/>
            <p:custDataLst>
              <p:tags r:id="rId5"/>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a:t>
            </a:r>
            <a:endParaRPr lang="zh-CN" alt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and Content4">
    <p:bg>
      <p:bgPr>
        <a:blipFill>
          <a:blip r:embed="rId4"/>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FDA1B62-0FAD-B405-50A9-F6E4132D72D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
        <p:nvSpPr>
          <p:cNvPr id="9" name="标题 8"/>
          <p:cNvSpPr>
            <a:spLocks noGrp="1"/>
          </p:cNvSpPr>
          <p:nvPr>
            <p:ph type="title" hasCustomPrompt="1"/>
            <p:custDataLst>
              <p:tags r:id="rId2"/>
            </p:custDataLst>
          </p:nvPr>
        </p:nvSpPr>
        <p:spPr>
          <a:xfrm>
            <a:off x="355600" y="386080"/>
            <a:ext cx="11484610" cy="705485"/>
          </a:xfrm>
        </p:spPr>
        <p:txBody>
          <a:bodyPr/>
          <a:lstStyle>
            <a:lvl1pPr>
              <a:defRPr u="none" strike="noStrike" kern="1200" cap="none" spc="0" normalizeH="0">
                <a:solidFill>
                  <a:srgbClr val="0066B3"/>
                </a:solidFill>
                <a:uFillTx/>
                <a:latin typeface="微软雅黑 (标题)"/>
              </a:defRPr>
            </a:lvl1pPr>
          </a:lstStyle>
          <a:p>
            <a:r>
              <a:rPr lang="zh-CN" altLang="en-US" dirty="0">
                <a:sym typeface="+mn-ea"/>
              </a:rPr>
              <a:t>Add Title </a:t>
            </a:r>
            <a:endParaRPr lang="zh-CN" alt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age">
    <p:bg>
      <p:bgPr>
        <a:blipFill>
          <a:blip r:embed="rId3"/>
          <a:stretch>
            <a:fillRect/>
          </a:stretch>
        </a:blip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EC0BE2B-D38C-65DE-B602-DD27FD7B7A9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4" name="灯片编号占位符 3"/>
          <p:cNvSpPr>
            <a:spLocks noGrp="1"/>
          </p:cNvSpPr>
          <p:nvPr>
            <p:ph type="sldNum" sz="quarter" idx="12"/>
            <p:custDataLst>
              <p:tags r:id="rId1"/>
            </p:custDataLst>
          </p:nvPr>
        </p:nvSpPr>
        <p:spPr>
          <a:xfrm>
            <a:off x="5011530" y="6413500"/>
            <a:ext cx="2172970" cy="316865"/>
          </a:xfrm>
        </p:spPr>
        <p:txBody>
          <a:bodyPr/>
          <a:lstStyle>
            <a:lvl1pPr algn="ctr">
              <a:defRPr sz="1600" b="1">
                <a:solidFill>
                  <a:schemeClr val="bg1"/>
                </a:solidFill>
              </a:defRPr>
            </a:lvl1pPr>
          </a:lstStyle>
          <a:p>
            <a:fld id="{49AE70B2-8BF9-45C0-BB95-33D1B9D3A854}" type="slidenum">
              <a:rPr lang="zh-CN" altLang="en-US" smtClean="0"/>
              <a:t>‹#›</a:t>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367221" y="384245"/>
            <a:ext cx="10972825" cy="705600"/>
          </a:xfrm>
          <a:prstGeom prst="rect">
            <a:avLst/>
          </a:prstGeom>
        </p:spPr>
        <p:txBody>
          <a:bodyPr vert="horz" lIns="90170" tIns="46990" rIns="90170" bIns="46990" rtlCol="0" anchor="ctr" anchorCtr="0">
            <a:normAutofit/>
          </a:bodyPr>
          <a:lstStyle/>
          <a:p>
            <a:r>
              <a:rPr lang="zh-CN" altLang="en-US" dirty="0"/>
              <a:t>Add Title</a:t>
            </a:r>
          </a:p>
        </p:txBody>
      </p:sp>
      <p:sp>
        <p:nvSpPr>
          <p:cNvPr id="3" name="文本占位符 2"/>
          <p:cNvSpPr>
            <a:spLocks noGrp="1"/>
          </p:cNvSpPr>
          <p:nvPr>
            <p:ph type="body" idx="1"/>
            <p:custDataLst>
              <p:tags r:id="rId14"/>
            </p:custDataLst>
          </p:nvPr>
        </p:nvSpPr>
        <p:spPr>
          <a:xfrm>
            <a:off x="366395" y="1490345"/>
            <a:ext cx="11214735" cy="4759325"/>
          </a:xfrm>
          <a:prstGeom prst="rect">
            <a:avLst/>
          </a:prstGeom>
        </p:spPr>
        <p:txBody>
          <a:bodyPr vert="horz" lIns="90000" tIns="46800" rIns="90000" bIns="46800" rtlCol="0">
            <a:normAutofit/>
          </a:bodyPr>
          <a:lstStyle/>
          <a:p>
            <a:pPr lvl="0"/>
            <a:r>
              <a:rPr lang="zh-CN" altLang="en-US" dirty="0"/>
              <a:t>Add Title</a:t>
            </a:r>
          </a:p>
        </p:txBody>
      </p:sp>
    </p:spTree>
    <p:custDataLst>
      <p:tags r:id="rId12"/>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l" defTabSz="914400" rtl="0" eaLnBrk="1" fontAlgn="auto" latinLnBrk="0" hangingPunct="1">
        <a:lnSpc>
          <a:spcPct val="100000"/>
        </a:lnSpc>
        <a:spcBef>
          <a:spcPct val="0"/>
        </a:spcBef>
        <a:buNone/>
        <a:defRPr sz="3200" b="1" u="none" strike="noStrike" kern="1200" cap="none" spc="50" normalizeH="0" baseline="0">
          <a:solidFill>
            <a:srgbClr val="0066B3"/>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b="1" u="none" strike="noStrike" kern="1200" cap="none" spc="50" normalizeH="0" baseline="0">
          <a:solidFill>
            <a:srgbClr val="0066B3"/>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50" normalizeH="0" baseline="0">
          <a:solidFill>
            <a:srgbClr val="445469"/>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50" normalizeH="0" baseline="0">
          <a:solidFill>
            <a:srgbClr val="445469"/>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50" normalizeH="0" baseline="0">
          <a:solidFill>
            <a:srgbClr val="445469"/>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www.europarl.europa.eu/meps/en/197466/JUTTA_PAULUS/home" TargetMode="External"/><Relationship Id="rId2" Type="http://schemas.openxmlformats.org/officeDocument/2006/relationships/hyperlink" Target="https://www.europarl.europa.eu/news/en/press-room/20230505IPR84920/fit-for-55-meps-boost-methane-emission-reductions-from-the-energy-sector"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1674920" y="2179234"/>
            <a:ext cx="8842159" cy="1314450"/>
          </a:xfrm>
        </p:spPr>
        <p:txBody>
          <a:bodyPr>
            <a:noAutofit/>
          </a:bodyPr>
          <a:lstStyle/>
          <a:p>
            <a:pPr algn="ctr"/>
            <a:r>
              <a:rPr lang="en-US" altLang="ko-KR" dirty="0">
                <a:ea typeface="微软雅黑" panose="020B0503020204020204" charset="-122"/>
                <a:sym typeface="+mn-ea"/>
              </a:rPr>
              <a:t>Latest news in EU CH4 emission regulation, impact on UGSs</a:t>
            </a:r>
          </a:p>
        </p:txBody>
      </p:sp>
      <p:sp>
        <p:nvSpPr>
          <p:cNvPr id="4" name="副标题 3"/>
          <p:cNvSpPr>
            <a:spLocks noGrp="1"/>
          </p:cNvSpPr>
          <p:nvPr>
            <p:ph type="subTitle" idx="1"/>
          </p:nvPr>
        </p:nvSpPr>
        <p:spPr/>
        <p:txBody>
          <a:bodyPr/>
          <a:lstStyle/>
          <a:p>
            <a:r>
              <a:rPr lang="en-US" altLang="zh-CN" dirty="0"/>
              <a:t>202</a:t>
            </a:r>
            <a:r>
              <a:rPr lang="cs-CZ" altLang="zh-CN" dirty="0"/>
              <a:t>3</a:t>
            </a:r>
            <a:r>
              <a:rPr lang="en-US" altLang="zh-CN" dirty="0"/>
              <a:t>.</a:t>
            </a:r>
            <a:r>
              <a:rPr lang="cs-CZ" altLang="zh-CN" dirty="0"/>
              <a:t>06</a:t>
            </a:r>
            <a:r>
              <a:rPr lang="en-US" altLang="zh-CN" dirty="0"/>
              <a:t>.</a:t>
            </a:r>
            <a:r>
              <a:rPr lang="cs-CZ" altLang="zh-CN" dirty="0"/>
              <a:t>01</a:t>
            </a:r>
            <a:endParaRPr lang="en-US" altLang="zh-C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7627B345-7033-4749-8738-F8B6EDC53FCB}"/>
              </a:ext>
            </a:extLst>
          </p:cNvPr>
          <p:cNvSpPr>
            <a:spLocks noGrp="1"/>
          </p:cNvSpPr>
          <p:nvPr>
            <p:ph type="body" sz="half" idx="2"/>
          </p:nvPr>
        </p:nvSpPr>
        <p:spPr>
          <a:xfrm>
            <a:off x="355600" y="1091565"/>
            <a:ext cx="11480800" cy="5192504"/>
          </a:xfrm>
        </p:spPr>
        <p:txBody>
          <a:bodyPr>
            <a:normAutofit fontScale="85000" lnSpcReduction="20000"/>
          </a:bodyPr>
          <a:lstStyle/>
          <a:p>
            <a:pPr marL="342900" indent="-342900">
              <a:buFont typeface="Arial" panose="020B0604020202020204" pitchFamily="34" charset="0"/>
              <a:buChar char="•"/>
            </a:pPr>
            <a:r>
              <a:rPr lang="cs-CZ" dirty="0" err="1"/>
              <a:t>venting</a:t>
            </a:r>
            <a:r>
              <a:rPr lang="cs-CZ" dirty="0"/>
              <a:t> and </a:t>
            </a:r>
            <a:r>
              <a:rPr lang="cs-CZ" dirty="0" err="1"/>
              <a:t>flaring</a:t>
            </a:r>
            <a:r>
              <a:rPr lang="cs-CZ" dirty="0"/>
              <a:t> </a:t>
            </a:r>
            <a:r>
              <a:rPr lang="cs-CZ" dirty="0" err="1"/>
              <a:t>is</a:t>
            </a:r>
            <a:r>
              <a:rPr lang="cs-CZ" dirty="0"/>
              <a:t> </a:t>
            </a:r>
            <a:r>
              <a:rPr lang="cs-CZ" dirty="0" err="1"/>
              <a:t>allowed</a:t>
            </a:r>
            <a:r>
              <a:rPr lang="cs-CZ" dirty="0"/>
              <a:t> </a:t>
            </a:r>
            <a:r>
              <a:rPr lang="cs-CZ" dirty="0" err="1"/>
              <a:t>only</a:t>
            </a:r>
            <a:r>
              <a:rPr lang="cs-CZ" dirty="0"/>
              <a:t> in </a:t>
            </a:r>
            <a:r>
              <a:rPr lang="cs-CZ" dirty="0" err="1"/>
              <a:t>given</a:t>
            </a:r>
            <a:r>
              <a:rPr lang="cs-CZ" dirty="0"/>
              <a:t> </a:t>
            </a:r>
            <a:r>
              <a:rPr lang="cs-CZ" dirty="0" err="1"/>
              <a:t>situations</a:t>
            </a:r>
            <a:r>
              <a:rPr lang="cs-CZ" dirty="0"/>
              <a:t> (</a:t>
            </a:r>
            <a:r>
              <a:rPr lang="cs-CZ" dirty="0" err="1"/>
              <a:t>further</a:t>
            </a:r>
            <a:r>
              <a:rPr lang="cs-CZ" dirty="0"/>
              <a:t> </a:t>
            </a:r>
            <a:r>
              <a:rPr lang="cs-CZ" dirty="0" err="1"/>
              <a:t>details</a:t>
            </a:r>
            <a:r>
              <a:rPr lang="cs-CZ" dirty="0"/>
              <a:t> </a:t>
            </a:r>
            <a:r>
              <a:rPr lang="cs-CZ" dirty="0" err="1"/>
              <a:t>ref</a:t>
            </a:r>
            <a:r>
              <a:rPr lang="cs-CZ" dirty="0"/>
              <a:t>. </a:t>
            </a:r>
            <a:r>
              <a:rPr lang="cs-CZ" dirty="0" err="1"/>
              <a:t>Article</a:t>
            </a:r>
            <a:r>
              <a:rPr lang="cs-CZ" dirty="0"/>
              <a:t> 15):</a:t>
            </a:r>
          </a:p>
          <a:p>
            <a:pPr marL="1028700" lvl="1" indent="-342900">
              <a:buFont typeface="Arial" panose="020B0604020202020204" pitchFamily="34" charset="0"/>
              <a:buChar char="•"/>
            </a:pPr>
            <a:r>
              <a:rPr lang="en-US" dirty="0"/>
              <a:t>in case of an emergency or malfunction; and</a:t>
            </a:r>
          </a:p>
          <a:p>
            <a:pPr marL="1028700" lvl="1" indent="-342900">
              <a:buFont typeface="Arial" panose="020B0604020202020204" pitchFamily="34" charset="0"/>
              <a:buChar char="•"/>
            </a:pPr>
            <a:r>
              <a:rPr lang="en-US" dirty="0"/>
              <a:t>during normal operations of</a:t>
            </a:r>
            <a:r>
              <a:rPr lang="cs-CZ" dirty="0"/>
              <a:t> </a:t>
            </a:r>
            <a:r>
              <a:rPr lang="en-US" dirty="0"/>
              <a:t>pneumatic devices and pumps, dry gas</a:t>
            </a:r>
            <a:r>
              <a:rPr lang="cs-CZ" dirty="0"/>
              <a:t> </a:t>
            </a:r>
            <a:r>
              <a:rPr lang="en-US" dirty="0"/>
              <a:t>seals, compressors, atmospheric pressure</a:t>
            </a:r>
            <a:r>
              <a:rPr lang="cs-CZ" dirty="0"/>
              <a:t> </a:t>
            </a:r>
            <a:r>
              <a:rPr lang="en-US" dirty="0"/>
              <a:t>storage tanks, or other components</a:t>
            </a:r>
            <a:r>
              <a:rPr lang="cs-CZ" dirty="0"/>
              <a:t> </a:t>
            </a:r>
            <a:r>
              <a:rPr lang="en-US" dirty="0"/>
              <a:t>designed to vent, provided that the</a:t>
            </a:r>
            <a:r>
              <a:rPr lang="cs-CZ" dirty="0"/>
              <a:t> </a:t>
            </a:r>
            <a:r>
              <a:rPr lang="en-US" dirty="0"/>
              <a:t>equipment meets all the specified</a:t>
            </a:r>
            <a:r>
              <a:rPr lang="cs-CZ" dirty="0"/>
              <a:t> </a:t>
            </a:r>
            <a:r>
              <a:rPr lang="en-US" dirty="0"/>
              <a:t>equipment standards established pursuant</a:t>
            </a:r>
            <a:r>
              <a:rPr lang="cs-CZ" dirty="0"/>
              <a:t> </a:t>
            </a:r>
            <a:r>
              <a:rPr lang="en-US" dirty="0"/>
              <a:t>to paragraph 5b, and is properly</a:t>
            </a:r>
            <a:r>
              <a:rPr lang="cs-CZ" dirty="0"/>
              <a:t> </a:t>
            </a:r>
            <a:r>
              <a:rPr lang="en-US" dirty="0"/>
              <a:t>maintained and regularly inspected to</a:t>
            </a:r>
            <a:r>
              <a:rPr lang="cs-CZ" dirty="0"/>
              <a:t> </a:t>
            </a:r>
            <a:r>
              <a:rPr lang="en-US" dirty="0" err="1"/>
              <a:t>minimise</a:t>
            </a:r>
            <a:r>
              <a:rPr lang="en-US" dirty="0"/>
              <a:t> methane losses</a:t>
            </a:r>
            <a:endParaRPr lang="cs-CZ" dirty="0"/>
          </a:p>
          <a:p>
            <a:pPr marL="1028700" lvl="1" indent="-342900">
              <a:buFont typeface="Arial" panose="020B0604020202020204" pitchFamily="34" charset="0"/>
              <a:buChar char="•"/>
            </a:pPr>
            <a:r>
              <a:rPr lang="en-US" dirty="0"/>
              <a:t>during gauging or sampling a</a:t>
            </a:r>
            <a:r>
              <a:rPr lang="cs-CZ" dirty="0"/>
              <a:t> </a:t>
            </a:r>
            <a:r>
              <a:rPr lang="en-US" dirty="0"/>
              <a:t>storage tank or other low-pressure vessel</a:t>
            </a:r>
            <a:endParaRPr lang="cs-CZ" dirty="0"/>
          </a:p>
          <a:p>
            <a:pPr marL="1028700" lvl="1" indent="-342900">
              <a:buFont typeface="Arial" panose="020B0604020202020204" pitchFamily="34" charset="0"/>
              <a:buChar char="•"/>
            </a:pPr>
            <a:r>
              <a:rPr lang="en-US" dirty="0"/>
              <a:t>during loading out liquids from a</a:t>
            </a:r>
            <a:r>
              <a:rPr lang="cs-CZ" dirty="0"/>
              <a:t> </a:t>
            </a:r>
            <a:r>
              <a:rPr lang="en-US" dirty="0"/>
              <a:t>storage tank or other low-pressure vessel to</a:t>
            </a:r>
            <a:r>
              <a:rPr lang="cs-CZ" dirty="0"/>
              <a:t> </a:t>
            </a:r>
            <a:r>
              <a:rPr lang="en-US" dirty="0"/>
              <a:t>a transport vehicle in compliance with</a:t>
            </a:r>
            <a:r>
              <a:rPr lang="cs-CZ" dirty="0"/>
              <a:t> </a:t>
            </a:r>
            <a:r>
              <a:rPr lang="en-US" dirty="0"/>
              <a:t>applicable standards</a:t>
            </a:r>
            <a:endParaRPr lang="cs-CZ" dirty="0"/>
          </a:p>
          <a:p>
            <a:pPr marL="1028700" lvl="1" indent="-342900">
              <a:buFont typeface="Arial" panose="020B0604020202020204" pitchFamily="34" charset="0"/>
              <a:buChar char="•"/>
            </a:pPr>
            <a:r>
              <a:rPr lang="en-US" dirty="0"/>
              <a:t>during repair, maintenance, </a:t>
            </a:r>
            <a:r>
              <a:rPr lang="en-US" dirty="0" err="1"/>
              <a:t>testprocedures</a:t>
            </a:r>
            <a:r>
              <a:rPr lang="en-US" dirty="0"/>
              <a:t> and </a:t>
            </a:r>
            <a:r>
              <a:rPr lang="en-US" dirty="0" err="1"/>
              <a:t>decommissioning,including</a:t>
            </a:r>
            <a:r>
              <a:rPr lang="en-US" dirty="0"/>
              <a:t> blowing down and</a:t>
            </a:r>
            <a:r>
              <a:rPr lang="cs-CZ" dirty="0"/>
              <a:t> </a:t>
            </a:r>
            <a:r>
              <a:rPr lang="en-US" dirty="0"/>
              <a:t>depressurizing equipment to perform repair</a:t>
            </a:r>
            <a:r>
              <a:rPr lang="cs-CZ" dirty="0"/>
              <a:t> </a:t>
            </a:r>
            <a:r>
              <a:rPr lang="en-US" dirty="0"/>
              <a:t>and maintenance</a:t>
            </a:r>
            <a:endParaRPr lang="cs-CZ" dirty="0"/>
          </a:p>
          <a:p>
            <a:pPr marL="342900" indent="-342900">
              <a:buFont typeface="Arial" panose="020B0604020202020204" pitchFamily="34" charset="0"/>
              <a:buChar char="•"/>
            </a:pPr>
            <a:r>
              <a:rPr lang="en-US" b="1" dirty="0">
                <a:solidFill>
                  <a:srgbClr val="FF0000"/>
                </a:solidFill>
              </a:rPr>
              <a:t>operators shall vent only</a:t>
            </a:r>
            <a:r>
              <a:rPr lang="cs-CZ" b="1" dirty="0">
                <a:solidFill>
                  <a:srgbClr val="FF0000"/>
                </a:solidFill>
              </a:rPr>
              <a:t> </a:t>
            </a:r>
            <a:r>
              <a:rPr lang="en-US" b="1" dirty="0">
                <a:solidFill>
                  <a:srgbClr val="FF0000"/>
                </a:solidFill>
              </a:rPr>
              <a:t>where flaring is not technically feasible</a:t>
            </a:r>
          </a:p>
          <a:p>
            <a:pPr marL="1028700" lvl="1" indent="-342900">
              <a:buFont typeface="Arial" panose="020B0604020202020204" pitchFamily="34" charset="0"/>
              <a:buChar char="•"/>
            </a:pPr>
            <a:r>
              <a:rPr lang="en-US" dirty="0"/>
              <a:t>due to lack of flammability, inability </a:t>
            </a:r>
            <a:r>
              <a:rPr lang="en-US" dirty="0" err="1"/>
              <a:t>tosustain</a:t>
            </a:r>
            <a:r>
              <a:rPr lang="en-US" dirty="0"/>
              <a:t> a flame, safety concerns, when the</a:t>
            </a:r>
            <a:r>
              <a:rPr lang="cs-CZ" dirty="0"/>
              <a:t> </a:t>
            </a:r>
            <a:r>
              <a:rPr lang="en-US" dirty="0"/>
              <a:t>environmental or climate impact of</a:t>
            </a:r>
            <a:r>
              <a:rPr lang="cs-CZ" dirty="0"/>
              <a:t> </a:t>
            </a:r>
            <a:r>
              <a:rPr lang="en-US" dirty="0"/>
              <a:t>mitigation measures is higher than the</a:t>
            </a:r>
            <a:r>
              <a:rPr lang="cs-CZ" dirty="0"/>
              <a:t> </a:t>
            </a:r>
            <a:r>
              <a:rPr lang="en-US" dirty="0"/>
              <a:t>benefit, or when it risks endangering safety</a:t>
            </a:r>
            <a:r>
              <a:rPr lang="cs-CZ" dirty="0"/>
              <a:t> </a:t>
            </a:r>
            <a:r>
              <a:rPr lang="en-US" dirty="0"/>
              <a:t>of operations or personnel. In such a</a:t>
            </a:r>
            <a:r>
              <a:rPr lang="cs-CZ" dirty="0"/>
              <a:t> </a:t>
            </a:r>
            <a:r>
              <a:rPr lang="en-US" dirty="0"/>
              <a:t>situation, as part of the reporting</a:t>
            </a:r>
            <a:r>
              <a:rPr lang="cs-CZ" dirty="0"/>
              <a:t> </a:t>
            </a:r>
            <a:r>
              <a:rPr lang="en-US" dirty="0"/>
              <a:t>obligations operators</a:t>
            </a:r>
            <a:r>
              <a:rPr lang="cs-CZ" dirty="0"/>
              <a:t> </a:t>
            </a:r>
            <a:r>
              <a:rPr lang="en-US" dirty="0"/>
              <a:t>shall demonstrate to the competent</a:t>
            </a:r>
            <a:r>
              <a:rPr lang="cs-CZ" dirty="0"/>
              <a:t> </a:t>
            </a:r>
            <a:r>
              <a:rPr lang="en-US" dirty="0"/>
              <a:t>authorities the necessity to opt for venting</a:t>
            </a:r>
            <a:r>
              <a:rPr lang="cs-CZ" dirty="0"/>
              <a:t> </a:t>
            </a:r>
            <a:r>
              <a:rPr lang="en-US" dirty="0"/>
              <a:t>instead of flaring</a:t>
            </a:r>
            <a:endParaRPr lang="cs-CZ" dirty="0"/>
          </a:p>
        </p:txBody>
      </p:sp>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a:bodyPr>
          <a:lstStyle/>
          <a:p>
            <a:r>
              <a:rPr lang="cs-CZ" dirty="0" err="1"/>
              <a:t>Venting</a:t>
            </a:r>
            <a:r>
              <a:rPr lang="cs-CZ" dirty="0"/>
              <a:t> and </a:t>
            </a:r>
            <a:r>
              <a:rPr lang="cs-CZ" dirty="0" err="1"/>
              <a:t>flaring</a:t>
            </a:r>
            <a:endParaRPr lang="cs-CZ" dirty="0"/>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10</a:t>
            </a:fld>
            <a:endParaRPr lang="en-US" altLang="zh-CN"/>
          </a:p>
        </p:txBody>
      </p:sp>
    </p:spTree>
    <p:extLst>
      <p:ext uri="{BB962C8B-B14F-4D97-AF65-F5344CB8AC3E}">
        <p14:creationId xmlns:p14="http://schemas.microsoft.com/office/powerpoint/2010/main" val="2717203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7627B345-7033-4749-8738-F8B6EDC53FCB}"/>
              </a:ext>
            </a:extLst>
          </p:cNvPr>
          <p:cNvSpPr>
            <a:spLocks noGrp="1"/>
          </p:cNvSpPr>
          <p:nvPr>
            <p:ph type="body" sz="half" idx="2"/>
          </p:nvPr>
        </p:nvSpPr>
        <p:spPr>
          <a:xfrm>
            <a:off x="355600" y="1091565"/>
            <a:ext cx="11480800" cy="5124410"/>
          </a:xfrm>
        </p:spPr>
        <p:txBody>
          <a:bodyPr>
            <a:normAutofit fontScale="92500" lnSpcReduction="10000"/>
          </a:bodyPr>
          <a:lstStyle/>
          <a:p>
            <a:pPr marL="342900" indent="-342900">
              <a:buFont typeface="Arial" panose="020B0604020202020204" pitchFamily="34" charset="0"/>
              <a:buChar char="•"/>
            </a:pPr>
            <a:r>
              <a:rPr lang="cs-CZ" dirty="0"/>
              <a:t>w</a:t>
            </a:r>
            <a:r>
              <a:rPr lang="en-US" dirty="0"/>
              <a:t>here non-emitting alternative</a:t>
            </a:r>
            <a:r>
              <a:rPr lang="cs-CZ" dirty="0"/>
              <a:t> </a:t>
            </a:r>
            <a:r>
              <a:rPr lang="en-US" dirty="0"/>
              <a:t>equipment is available to the equipment</a:t>
            </a:r>
            <a:r>
              <a:rPr lang="cs-CZ" dirty="0"/>
              <a:t> </a:t>
            </a:r>
            <a:r>
              <a:rPr lang="en-US" dirty="0"/>
              <a:t>that vents, it shall replace that equipment</a:t>
            </a:r>
            <a:r>
              <a:rPr lang="cs-CZ" dirty="0"/>
              <a:t> </a:t>
            </a:r>
            <a:r>
              <a:rPr lang="en-US" dirty="0"/>
              <a:t>by 31 December 2026</a:t>
            </a:r>
            <a:r>
              <a:rPr lang="cs-CZ" dirty="0"/>
              <a:t>!</a:t>
            </a:r>
          </a:p>
          <a:p>
            <a:pPr marL="342900" indent="-342900">
              <a:buFont typeface="Arial" panose="020B0604020202020204" pitchFamily="34" charset="0"/>
              <a:buChar char="•"/>
            </a:pPr>
            <a:r>
              <a:rPr lang="en-US" dirty="0"/>
              <a:t>flaring shall only be</a:t>
            </a:r>
            <a:r>
              <a:rPr lang="cs-CZ" dirty="0"/>
              <a:t> </a:t>
            </a:r>
            <a:r>
              <a:rPr lang="en-US" dirty="0"/>
              <a:t>allowed where either re-injection,</a:t>
            </a:r>
            <a:r>
              <a:rPr lang="cs-CZ" dirty="0"/>
              <a:t> </a:t>
            </a:r>
            <a:r>
              <a:rPr lang="en-US" dirty="0" err="1"/>
              <a:t>utilisation</a:t>
            </a:r>
            <a:r>
              <a:rPr lang="en-US" dirty="0"/>
              <a:t> on-site, gas processing, or</a:t>
            </a:r>
            <a:r>
              <a:rPr lang="cs-CZ" dirty="0"/>
              <a:t> </a:t>
            </a:r>
            <a:r>
              <a:rPr lang="en-US" dirty="0"/>
              <a:t>dispatch of the methane to a market are not</a:t>
            </a:r>
            <a:r>
              <a:rPr lang="cs-CZ" dirty="0"/>
              <a:t> </a:t>
            </a:r>
            <a:r>
              <a:rPr lang="en-US" dirty="0"/>
              <a:t>feasible for reasons other than economic</a:t>
            </a:r>
            <a:r>
              <a:rPr lang="cs-CZ" dirty="0"/>
              <a:t> </a:t>
            </a:r>
            <a:r>
              <a:rPr lang="en-US" dirty="0"/>
              <a:t>considerations.</a:t>
            </a:r>
            <a:endParaRPr lang="cs-CZ" dirty="0"/>
          </a:p>
          <a:p>
            <a:pPr marL="1028700" lvl="1" indent="-342900">
              <a:buFont typeface="Arial" panose="020B0604020202020204" pitchFamily="34" charset="0"/>
              <a:buChar char="•"/>
            </a:pPr>
            <a:r>
              <a:rPr lang="cs-CZ" dirty="0" err="1"/>
              <a:t>Venting</a:t>
            </a:r>
            <a:r>
              <a:rPr lang="cs-CZ" dirty="0"/>
              <a:t> and </a:t>
            </a:r>
            <a:r>
              <a:rPr lang="cs-CZ" dirty="0" err="1"/>
              <a:t>flaring</a:t>
            </a:r>
            <a:r>
              <a:rPr lang="cs-CZ" dirty="0"/>
              <a:t> reporting, </a:t>
            </a:r>
            <a:r>
              <a:rPr lang="en-US" dirty="0"/>
              <a:t>Operators shall notify the competent authorities of venting and flaring events</a:t>
            </a:r>
            <a:r>
              <a:rPr lang="cs-CZ" dirty="0"/>
              <a:t> no </a:t>
            </a:r>
            <a:r>
              <a:rPr lang="cs-CZ" dirty="0" err="1"/>
              <a:t>later</a:t>
            </a:r>
            <a:r>
              <a:rPr lang="cs-CZ" dirty="0"/>
              <a:t> </a:t>
            </a:r>
            <a:r>
              <a:rPr lang="cs-CZ" dirty="0" err="1"/>
              <a:t>than</a:t>
            </a:r>
            <a:r>
              <a:rPr lang="cs-CZ" dirty="0"/>
              <a:t> 48 </a:t>
            </a:r>
            <a:r>
              <a:rPr lang="cs-CZ" dirty="0" err="1"/>
              <a:t>hours</a:t>
            </a:r>
            <a:r>
              <a:rPr lang="en-US" dirty="0"/>
              <a:t>:</a:t>
            </a:r>
            <a:endParaRPr lang="cs-CZ" dirty="0"/>
          </a:p>
          <a:p>
            <a:pPr marL="1028700" lvl="1" indent="-342900">
              <a:buFont typeface="Arial" panose="020B0604020202020204" pitchFamily="34" charset="0"/>
              <a:buChar char="•"/>
            </a:pPr>
            <a:r>
              <a:rPr lang="en-US" dirty="0"/>
              <a:t>caused by an emergency or a malfunction; or</a:t>
            </a:r>
          </a:p>
          <a:p>
            <a:pPr marL="1028700" lvl="1" indent="-342900">
              <a:buFont typeface="Arial" panose="020B0604020202020204" pitchFamily="34" charset="0"/>
              <a:buChar char="•"/>
            </a:pPr>
            <a:r>
              <a:rPr lang="en-US" dirty="0"/>
              <a:t>lasting a total of 8 hours or more within a 24 hour period from a single event</a:t>
            </a:r>
            <a:endParaRPr lang="cs-CZ" dirty="0"/>
          </a:p>
          <a:p>
            <a:pPr marL="342900" indent="-342900">
              <a:buFont typeface="Arial" panose="020B0604020202020204" pitchFamily="34" charset="0"/>
              <a:buChar char="•"/>
            </a:pPr>
            <a:r>
              <a:rPr lang="cs-CZ" dirty="0"/>
              <a:t>C</a:t>
            </a:r>
            <a:r>
              <a:rPr lang="en-US" dirty="0" err="1"/>
              <a:t>ontrolled</a:t>
            </a:r>
            <a:r>
              <a:rPr lang="en-US" dirty="0"/>
              <a:t> flaring that occurs during shutdowns</a:t>
            </a:r>
            <a:r>
              <a:rPr lang="cs-CZ" dirty="0"/>
              <a:t> </a:t>
            </a:r>
            <a:r>
              <a:rPr lang="en-US" dirty="0"/>
              <a:t>shall be </a:t>
            </a:r>
            <a:r>
              <a:rPr lang="en-US" dirty="0" err="1"/>
              <a:t>repor</a:t>
            </a:r>
            <a:r>
              <a:rPr lang="cs-CZ" dirty="0"/>
              <a:t>t</a:t>
            </a:r>
            <a:r>
              <a:rPr lang="en-US" dirty="0"/>
              <a:t>ed in the annual report.</a:t>
            </a:r>
            <a:r>
              <a:rPr lang="cs-CZ" dirty="0"/>
              <a:t> </a:t>
            </a:r>
          </a:p>
          <a:p>
            <a:pPr marL="342900" indent="-342900">
              <a:buFont typeface="Arial" panose="020B0604020202020204" pitchFamily="34" charset="0"/>
              <a:buChar char="•"/>
            </a:pPr>
            <a:r>
              <a:rPr lang="cs-CZ" dirty="0" err="1"/>
              <a:t>Flares</a:t>
            </a:r>
            <a:r>
              <a:rPr lang="cs-CZ" dirty="0"/>
              <a:t> </a:t>
            </a:r>
            <a:r>
              <a:rPr lang="cs-CZ" dirty="0" err="1"/>
              <a:t>must</a:t>
            </a:r>
            <a:r>
              <a:rPr lang="cs-CZ" dirty="0"/>
              <a:t> </a:t>
            </a:r>
            <a:r>
              <a:rPr lang="cs-CZ" dirty="0" err="1"/>
              <a:t>be</a:t>
            </a:r>
            <a:r>
              <a:rPr lang="cs-CZ" dirty="0"/>
              <a:t> </a:t>
            </a:r>
            <a:r>
              <a:rPr lang="cs-CZ" dirty="0" err="1"/>
              <a:t>checked</a:t>
            </a:r>
            <a:r>
              <a:rPr lang="cs-CZ" dirty="0"/>
              <a:t> </a:t>
            </a:r>
            <a:r>
              <a:rPr lang="cs-CZ" dirty="0" err="1"/>
              <a:t>monthly</a:t>
            </a:r>
            <a:endParaRPr lang="cs-CZ" dirty="0"/>
          </a:p>
        </p:txBody>
      </p:sp>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a:bodyPr>
          <a:lstStyle/>
          <a:p>
            <a:r>
              <a:rPr lang="cs-CZ" dirty="0" err="1"/>
              <a:t>Venting</a:t>
            </a:r>
            <a:r>
              <a:rPr lang="cs-CZ" dirty="0"/>
              <a:t> and </a:t>
            </a:r>
            <a:r>
              <a:rPr lang="cs-CZ" dirty="0" err="1"/>
              <a:t>flaring</a:t>
            </a:r>
            <a:endParaRPr lang="cs-CZ" dirty="0"/>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11</a:t>
            </a:fld>
            <a:endParaRPr lang="en-US" altLang="zh-CN"/>
          </a:p>
        </p:txBody>
      </p:sp>
    </p:spTree>
    <p:extLst>
      <p:ext uri="{BB962C8B-B14F-4D97-AF65-F5344CB8AC3E}">
        <p14:creationId xmlns:p14="http://schemas.microsoft.com/office/powerpoint/2010/main" val="2043078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cs-CZ" altLang="ko-KR" dirty="0" err="1">
                <a:ea typeface="微软雅黑" panose="020B0503020204020204" charset="-122"/>
                <a:sym typeface="+mn-ea"/>
              </a:rPr>
              <a:t>Cost</a:t>
            </a:r>
            <a:r>
              <a:rPr lang="cs-CZ" altLang="ko-KR" dirty="0">
                <a:ea typeface="微软雅黑" panose="020B0503020204020204" charset="-122"/>
                <a:sym typeface="+mn-ea"/>
              </a:rPr>
              <a:t> </a:t>
            </a:r>
            <a:r>
              <a:rPr lang="cs-CZ" altLang="ko-KR" dirty="0" err="1">
                <a:ea typeface="微软雅黑" panose="020B0503020204020204" charset="-122"/>
                <a:sym typeface="+mn-ea"/>
              </a:rPr>
              <a:t>estimation</a:t>
            </a:r>
            <a:endParaRPr lang="zh-CN" altLang="en-US" dirty="0"/>
          </a:p>
        </p:txBody>
      </p:sp>
      <p:sp>
        <p:nvSpPr>
          <p:cNvPr id="4" name="副标题 3"/>
          <p:cNvSpPr>
            <a:spLocks noGrp="1"/>
          </p:cNvSpPr>
          <p:nvPr>
            <p:ph type="subTitle" idx="1"/>
          </p:nvPr>
        </p:nvSpPr>
        <p:spPr/>
        <p:txBody>
          <a:bodyPr/>
          <a:lstStyle/>
          <a:p>
            <a:r>
              <a:rPr lang="cs-CZ" altLang="zh-CN" dirty="0"/>
              <a:t>4</a:t>
            </a:r>
            <a:endParaRPr lang="en-US" altLang="zh-CN"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12</a:t>
            </a:fld>
            <a:endParaRPr lang="zh-CN" altLang="en-US"/>
          </a:p>
        </p:txBody>
      </p:sp>
    </p:spTree>
    <p:extLst>
      <p:ext uri="{BB962C8B-B14F-4D97-AF65-F5344CB8AC3E}">
        <p14:creationId xmlns:p14="http://schemas.microsoft.com/office/powerpoint/2010/main" val="1850838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7627B345-7033-4749-8738-F8B6EDC53FCB}"/>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cs-CZ" dirty="0"/>
              <a:t>In </a:t>
            </a:r>
            <a:r>
              <a:rPr lang="cs-CZ" dirty="0" err="1"/>
              <a:t>April</a:t>
            </a:r>
            <a:r>
              <a:rPr lang="cs-CZ" dirty="0"/>
              <a:t> 2022 and in </a:t>
            </a:r>
            <a:r>
              <a:rPr lang="cs-CZ" dirty="0" err="1"/>
              <a:t>Feb</a:t>
            </a:r>
            <a:r>
              <a:rPr lang="cs-CZ" dirty="0"/>
              <a:t> 2023 </a:t>
            </a:r>
            <a:r>
              <a:rPr lang="cs-CZ" dirty="0" err="1"/>
              <a:t>company</a:t>
            </a:r>
            <a:r>
              <a:rPr lang="cs-CZ" dirty="0"/>
              <a:t> The Sniffers </a:t>
            </a:r>
            <a:r>
              <a:rPr lang="cs-CZ" dirty="0" err="1"/>
              <a:t>was</a:t>
            </a:r>
            <a:r>
              <a:rPr lang="cs-CZ" dirty="0"/>
              <a:t> </a:t>
            </a:r>
            <a:r>
              <a:rPr lang="cs-CZ" dirty="0" err="1"/>
              <a:t>ordered</a:t>
            </a:r>
            <a:r>
              <a:rPr lang="cs-CZ" dirty="0"/>
              <a:t> to </a:t>
            </a:r>
            <a:r>
              <a:rPr lang="cs-CZ" dirty="0" err="1"/>
              <a:t>quantify</a:t>
            </a:r>
            <a:r>
              <a:rPr lang="cs-CZ" dirty="0"/>
              <a:t> </a:t>
            </a:r>
            <a:r>
              <a:rPr lang="cs-CZ" dirty="0" err="1"/>
              <a:t>fugitive</a:t>
            </a:r>
            <a:r>
              <a:rPr lang="cs-CZ" dirty="0"/>
              <a:t> CH</a:t>
            </a:r>
            <a:r>
              <a:rPr lang="cs-CZ" baseline="-25000" dirty="0"/>
              <a:t>4</a:t>
            </a:r>
            <a:r>
              <a:rPr lang="cs-CZ" dirty="0"/>
              <a:t> </a:t>
            </a:r>
            <a:r>
              <a:rPr lang="cs-CZ" dirty="0" err="1"/>
              <a:t>emissions</a:t>
            </a:r>
            <a:r>
              <a:rPr lang="cs-CZ" dirty="0"/>
              <a:t> </a:t>
            </a:r>
            <a:r>
              <a:rPr lang="cs-CZ" dirty="0" err="1"/>
              <a:t>at</a:t>
            </a:r>
            <a:r>
              <a:rPr lang="cs-CZ" dirty="0"/>
              <a:t> </a:t>
            </a:r>
            <a:r>
              <a:rPr lang="cs-CZ" dirty="0" err="1"/>
              <a:t>the</a:t>
            </a:r>
            <a:r>
              <a:rPr lang="cs-CZ" dirty="0"/>
              <a:t> </a:t>
            </a:r>
            <a:r>
              <a:rPr lang="cs-CZ" dirty="0" err="1"/>
              <a:t>biggest</a:t>
            </a:r>
            <a:r>
              <a:rPr lang="cs-CZ" dirty="0"/>
              <a:t> UGS </a:t>
            </a:r>
            <a:r>
              <a:rPr lang="cs-CZ" dirty="0" err="1"/>
              <a:t>Dolni</a:t>
            </a:r>
            <a:r>
              <a:rPr lang="cs-CZ" dirty="0"/>
              <a:t> Dunajovice (38 000€)</a:t>
            </a:r>
          </a:p>
          <a:p>
            <a:pPr marL="342900" indent="-342900">
              <a:buFont typeface="Arial" panose="020B0604020202020204" pitchFamily="34" charset="0"/>
              <a:buChar char="•"/>
            </a:pPr>
            <a:r>
              <a:rPr lang="cs-CZ" dirty="0" err="1"/>
              <a:t>After</a:t>
            </a:r>
            <a:r>
              <a:rPr lang="cs-CZ" dirty="0"/>
              <a:t> OGI </a:t>
            </a:r>
            <a:r>
              <a:rPr lang="cs-CZ" dirty="0" err="1"/>
              <a:t>Flir</a:t>
            </a:r>
            <a:r>
              <a:rPr lang="cs-CZ" dirty="0"/>
              <a:t> </a:t>
            </a:r>
            <a:r>
              <a:rPr lang="cs-CZ" dirty="0" err="1"/>
              <a:t>camera</a:t>
            </a:r>
            <a:r>
              <a:rPr lang="cs-CZ" dirty="0"/>
              <a:t> </a:t>
            </a:r>
            <a:r>
              <a:rPr lang="cs-CZ" dirty="0" err="1"/>
              <a:t>qualitative</a:t>
            </a:r>
            <a:r>
              <a:rPr lang="cs-CZ" dirty="0"/>
              <a:t> screening </a:t>
            </a:r>
            <a:r>
              <a:rPr lang="cs-CZ" dirty="0" err="1"/>
              <a:t>of</a:t>
            </a:r>
            <a:r>
              <a:rPr lang="cs-CZ" dirty="0"/>
              <a:t> </a:t>
            </a:r>
            <a:r>
              <a:rPr lang="cs-CZ" dirty="0" err="1"/>
              <a:t>whole</a:t>
            </a:r>
            <a:r>
              <a:rPr lang="cs-CZ" dirty="0"/>
              <a:t> </a:t>
            </a:r>
            <a:r>
              <a:rPr lang="cs-CZ" dirty="0" err="1"/>
              <a:t>above</a:t>
            </a:r>
            <a:r>
              <a:rPr lang="cs-CZ" dirty="0"/>
              <a:t> </a:t>
            </a:r>
            <a:r>
              <a:rPr lang="cs-CZ" dirty="0" err="1"/>
              <a:t>ground</a:t>
            </a:r>
            <a:r>
              <a:rPr lang="cs-CZ" dirty="0"/>
              <a:t> facility </a:t>
            </a:r>
            <a:r>
              <a:rPr lang="cs-CZ" dirty="0" err="1"/>
              <a:t>high</a:t>
            </a:r>
            <a:r>
              <a:rPr lang="cs-CZ" dirty="0"/>
              <a:t> </a:t>
            </a:r>
            <a:r>
              <a:rPr lang="cs-CZ" dirty="0" err="1"/>
              <a:t>flow</a:t>
            </a:r>
            <a:r>
              <a:rPr lang="cs-CZ" dirty="0"/>
              <a:t> </a:t>
            </a:r>
            <a:r>
              <a:rPr lang="cs-CZ" dirty="0" err="1"/>
              <a:t>sampler</a:t>
            </a:r>
            <a:r>
              <a:rPr lang="cs-CZ" dirty="0"/>
              <a:t> </a:t>
            </a:r>
            <a:r>
              <a:rPr lang="cs-CZ" dirty="0" err="1"/>
              <a:t>was</a:t>
            </a:r>
            <a:r>
              <a:rPr lang="cs-CZ" dirty="0"/>
              <a:t> </a:t>
            </a:r>
            <a:r>
              <a:rPr lang="cs-CZ" dirty="0" err="1"/>
              <a:t>used</a:t>
            </a:r>
            <a:r>
              <a:rPr lang="cs-CZ" dirty="0"/>
              <a:t> </a:t>
            </a:r>
            <a:r>
              <a:rPr lang="cs-CZ" dirty="0" err="1"/>
              <a:t>for</a:t>
            </a:r>
            <a:r>
              <a:rPr lang="cs-CZ" dirty="0"/>
              <a:t> </a:t>
            </a:r>
            <a:r>
              <a:rPr lang="cs-CZ" dirty="0" err="1"/>
              <a:t>quantification</a:t>
            </a:r>
            <a:r>
              <a:rPr lang="cs-CZ" dirty="0"/>
              <a:t> </a:t>
            </a:r>
            <a:r>
              <a:rPr lang="cs-CZ" dirty="0" err="1"/>
              <a:t>of</a:t>
            </a:r>
            <a:r>
              <a:rPr lang="cs-CZ" dirty="0"/>
              <a:t> </a:t>
            </a:r>
            <a:r>
              <a:rPr lang="cs-CZ" dirty="0" err="1"/>
              <a:t>detected</a:t>
            </a:r>
            <a:r>
              <a:rPr lang="cs-CZ" dirty="0"/>
              <a:t> </a:t>
            </a:r>
            <a:r>
              <a:rPr lang="cs-CZ" dirty="0" err="1"/>
              <a:t>leaks</a:t>
            </a:r>
            <a:r>
              <a:rPr lang="cs-CZ" dirty="0"/>
              <a:t>. It </a:t>
            </a:r>
            <a:r>
              <a:rPr lang="cs-CZ" dirty="0" err="1"/>
              <a:t>required</a:t>
            </a:r>
            <a:r>
              <a:rPr lang="cs-CZ" dirty="0"/>
              <a:t> </a:t>
            </a:r>
            <a:r>
              <a:rPr lang="cs-CZ" dirty="0" err="1"/>
              <a:t>bagging</a:t>
            </a:r>
            <a:r>
              <a:rPr lang="cs-CZ" dirty="0"/>
              <a:t> </a:t>
            </a:r>
            <a:r>
              <a:rPr lang="cs-CZ" dirty="0" err="1"/>
              <a:t>of</a:t>
            </a:r>
            <a:r>
              <a:rPr lang="cs-CZ" dirty="0"/>
              <a:t> </a:t>
            </a:r>
            <a:r>
              <a:rPr lang="cs-CZ" dirty="0" err="1"/>
              <a:t>the</a:t>
            </a:r>
            <a:r>
              <a:rPr lang="cs-CZ" dirty="0"/>
              <a:t> </a:t>
            </a:r>
            <a:r>
              <a:rPr lang="cs-CZ" dirty="0" err="1"/>
              <a:t>relevant</a:t>
            </a:r>
            <a:r>
              <a:rPr lang="cs-CZ" dirty="0"/>
              <a:t> part </a:t>
            </a:r>
            <a:r>
              <a:rPr lang="cs-CZ" dirty="0" err="1"/>
              <a:t>of</a:t>
            </a:r>
            <a:r>
              <a:rPr lang="cs-CZ" dirty="0"/>
              <a:t> </a:t>
            </a:r>
            <a:r>
              <a:rPr lang="cs-CZ" dirty="0" err="1"/>
              <a:t>thechnology</a:t>
            </a:r>
            <a:r>
              <a:rPr lang="cs-CZ" dirty="0"/>
              <a:t> (</a:t>
            </a:r>
            <a:r>
              <a:rPr lang="cs-CZ" dirty="0" err="1"/>
              <a:t>armatures</a:t>
            </a:r>
            <a:r>
              <a:rPr lang="cs-CZ" dirty="0"/>
              <a:t>, </a:t>
            </a:r>
            <a:r>
              <a:rPr lang="cs-CZ" dirty="0" err="1"/>
              <a:t>flange</a:t>
            </a:r>
            <a:r>
              <a:rPr lang="cs-CZ" dirty="0"/>
              <a:t> </a:t>
            </a:r>
            <a:r>
              <a:rPr lang="cs-CZ" dirty="0" err="1"/>
              <a:t>connections</a:t>
            </a:r>
            <a:r>
              <a:rPr lang="cs-CZ" dirty="0"/>
              <a:t>, …). </a:t>
            </a:r>
          </a:p>
          <a:p>
            <a:pPr marL="342900" indent="-342900">
              <a:buFont typeface="Arial" panose="020B0604020202020204" pitchFamily="34" charset="0"/>
              <a:buChar char="•"/>
            </a:pPr>
            <a:r>
              <a:rPr lang="cs-CZ" dirty="0" err="1"/>
              <a:t>Doing</a:t>
            </a:r>
            <a:r>
              <a:rPr lang="cs-CZ" dirty="0"/>
              <a:t> </a:t>
            </a:r>
            <a:r>
              <a:rPr lang="cs-CZ" dirty="0" err="1"/>
              <a:t>this</a:t>
            </a:r>
            <a:r>
              <a:rPr lang="cs-CZ" dirty="0"/>
              <a:t> </a:t>
            </a:r>
            <a:r>
              <a:rPr lang="cs-CZ" dirty="0" err="1"/>
              <a:t>every</a:t>
            </a:r>
            <a:r>
              <a:rPr lang="cs-CZ" dirty="0"/>
              <a:t> 2 </a:t>
            </a:r>
            <a:r>
              <a:rPr lang="cs-CZ" dirty="0" err="1"/>
              <a:t>months</a:t>
            </a:r>
            <a:r>
              <a:rPr lang="cs-CZ" dirty="0"/>
              <a:t> </a:t>
            </a:r>
            <a:r>
              <a:rPr lang="cs-CZ" dirty="0" err="1"/>
              <a:t>externally</a:t>
            </a:r>
            <a:r>
              <a:rPr lang="cs-CZ" dirty="0"/>
              <a:t>: 38 000 x 6 = 228 000 €/y, 1 368 000 €/y </a:t>
            </a:r>
            <a:r>
              <a:rPr lang="cs-CZ" dirty="0" err="1"/>
              <a:t>for</a:t>
            </a:r>
            <a:r>
              <a:rPr lang="cs-CZ" dirty="0"/>
              <a:t> </a:t>
            </a:r>
            <a:r>
              <a:rPr lang="cs-CZ" dirty="0" err="1"/>
              <a:t>our</a:t>
            </a:r>
            <a:r>
              <a:rPr lang="cs-CZ" dirty="0"/>
              <a:t> 6 UGS </a:t>
            </a:r>
            <a:r>
              <a:rPr lang="cs-CZ" dirty="0" err="1"/>
              <a:t>roughly</a:t>
            </a:r>
            <a:endParaRPr lang="cs-CZ" dirty="0"/>
          </a:p>
          <a:p>
            <a:pPr marL="342900" indent="-342900">
              <a:buFont typeface="Arial" panose="020B0604020202020204" pitchFamily="34" charset="0"/>
              <a:buChar char="•"/>
            </a:pPr>
            <a:r>
              <a:rPr lang="cs-CZ" dirty="0" err="1"/>
              <a:t>This</a:t>
            </a:r>
            <a:r>
              <a:rPr lang="cs-CZ" dirty="0"/>
              <a:t> </a:t>
            </a:r>
            <a:r>
              <a:rPr lang="cs-CZ" dirty="0" err="1"/>
              <a:t>is</a:t>
            </a:r>
            <a:r>
              <a:rPr lang="cs-CZ" dirty="0"/>
              <a:t> just </a:t>
            </a:r>
            <a:r>
              <a:rPr lang="cs-CZ" dirty="0" err="1"/>
              <a:t>for</a:t>
            </a:r>
            <a:r>
              <a:rPr lang="cs-CZ" dirty="0"/>
              <a:t> LDAR </a:t>
            </a:r>
            <a:r>
              <a:rPr lang="cs-CZ" dirty="0" err="1"/>
              <a:t>survey</a:t>
            </a:r>
            <a:r>
              <a:rPr lang="cs-CZ" dirty="0"/>
              <a:t>, </a:t>
            </a:r>
            <a:r>
              <a:rPr lang="cs-CZ" dirty="0" err="1"/>
              <a:t>costs</a:t>
            </a:r>
            <a:r>
              <a:rPr lang="cs-CZ" dirty="0"/>
              <a:t> </a:t>
            </a:r>
            <a:r>
              <a:rPr lang="cs-CZ" dirty="0" err="1"/>
              <a:t>of</a:t>
            </a:r>
            <a:r>
              <a:rPr lang="cs-CZ" dirty="0"/>
              <a:t> </a:t>
            </a:r>
            <a:r>
              <a:rPr lang="cs-CZ" dirty="0" err="1"/>
              <a:t>repair</a:t>
            </a:r>
            <a:r>
              <a:rPr lang="cs-CZ" dirty="0"/>
              <a:t> are not </a:t>
            </a:r>
            <a:r>
              <a:rPr lang="cs-CZ" dirty="0" err="1"/>
              <a:t>included</a:t>
            </a:r>
            <a:r>
              <a:rPr lang="cs-CZ" dirty="0"/>
              <a:t>…</a:t>
            </a:r>
          </a:p>
        </p:txBody>
      </p:sp>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fontScale="90000"/>
          </a:bodyPr>
          <a:lstStyle/>
          <a:p>
            <a:r>
              <a:rPr lang="cs-CZ" dirty="0" err="1"/>
              <a:t>Costs</a:t>
            </a:r>
            <a:r>
              <a:rPr lang="cs-CZ" dirty="0"/>
              <a:t> </a:t>
            </a:r>
            <a:r>
              <a:rPr lang="cs-CZ" dirty="0" err="1"/>
              <a:t>estimation</a:t>
            </a:r>
            <a:r>
              <a:rPr lang="cs-CZ" dirty="0"/>
              <a:t> </a:t>
            </a:r>
            <a:r>
              <a:rPr lang="cs-CZ" dirty="0" err="1"/>
              <a:t>of</a:t>
            </a:r>
            <a:r>
              <a:rPr lang="cs-CZ" dirty="0"/>
              <a:t> </a:t>
            </a:r>
            <a:r>
              <a:rPr lang="cs-CZ" dirty="0" err="1"/>
              <a:t>increased</a:t>
            </a:r>
            <a:r>
              <a:rPr lang="cs-CZ" dirty="0"/>
              <a:t> LDAR </a:t>
            </a:r>
            <a:r>
              <a:rPr lang="cs-CZ" dirty="0" err="1"/>
              <a:t>survey</a:t>
            </a:r>
            <a:r>
              <a:rPr lang="cs-CZ" dirty="0"/>
              <a:t> </a:t>
            </a:r>
            <a:r>
              <a:rPr lang="cs-CZ" dirty="0" err="1"/>
              <a:t>freqencies</a:t>
            </a:r>
            <a:r>
              <a:rPr lang="cs-CZ" dirty="0"/>
              <a:t> </a:t>
            </a:r>
            <a:r>
              <a:rPr lang="cs-CZ" dirty="0" err="1"/>
              <a:t>at</a:t>
            </a:r>
            <a:r>
              <a:rPr lang="cs-CZ" dirty="0"/>
              <a:t> source level </a:t>
            </a:r>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13</a:t>
            </a:fld>
            <a:endParaRPr lang="en-US" altLang="zh-CN"/>
          </a:p>
        </p:txBody>
      </p:sp>
    </p:spTree>
    <p:extLst>
      <p:ext uri="{BB962C8B-B14F-4D97-AF65-F5344CB8AC3E}">
        <p14:creationId xmlns:p14="http://schemas.microsoft.com/office/powerpoint/2010/main" val="1296649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a:bodyPr>
          <a:lstStyle/>
          <a:p>
            <a:r>
              <a:rPr lang="cs-CZ" dirty="0" err="1"/>
              <a:t>Abatement</a:t>
            </a:r>
            <a:r>
              <a:rPr lang="cs-CZ" dirty="0"/>
              <a:t> </a:t>
            </a:r>
            <a:r>
              <a:rPr lang="cs-CZ" dirty="0" err="1"/>
              <a:t>costs</a:t>
            </a:r>
            <a:r>
              <a:rPr lang="cs-CZ" dirty="0"/>
              <a:t> </a:t>
            </a:r>
            <a:r>
              <a:rPr lang="cs-CZ" dirty="0" err="1"/>
              <a:t>example</a:t>
            </a:r>
            <a:r>
              <a:rPr lang="cs-CZ" dirty="0"/>
              <a:t> </a:t>
            </a:r>
            <a:r>
              <a:rPr lang="cs-CZ" dirty="0" err="1"/>
              <a:t>from</a:t>
            </a:r>
            <a:r>
              <a:rPr lang="cs-CZ" dirty="0"/>
              <a:t> DSO</a:t>
            </a:r>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14</a:t>
            </a:fld>
            <a:endParaRPr lang="en-US" altLang="zh-CN"/>
          </a:p>
        </p:txBody>
      </p:sp>
      <p:sp>
        <p:nvSpPr>
          <p:cNvPr id="15" name="Marcador de número de diapositiva 1">
            <a:extLst>
              <a:ext uri="{FF2B5EF4-FFF2-40B4-BE49-F238E27FC236}">
                <a16:creationId xmlns:a16="http://schemas.microsoft.com/office/drawing/2014/main" id="{66A92A9F-E107-46DF-BD5D-23F8732CC4B0}"/>
              </a:ext>
            </a:extLst>
          </p:cNvPr>
          <p:cNvSpPr>
            <a:spLocks noGrp="1"/>
          </p:cNvSpPr>
          <p:nvPr/>
        </p:nvSpPr>
        <p:spPr>
          <a:xfrm>
            <a:off x="9949776" y="4988510"/>
            <a:ext cx="473273" cy="204788"/>
          </a:xfrm>
          <a:prstGeom prst="rect">
            <a:avLst/>
          </a:prstGeom>
        </p:spPr>
        <p:txBody>
          <a:bodyPr/>
          <a:lstStyle>
            <a:defPPr>
              <a:defRPr lang="es-ES"/>
            </a:defPPr>
            <a:lvl1pPr marL="0" algn="ctr" defTabSz="457200" rtl="0" eaLnBrk="1" latinLnBrk="0" hangingPunct="1">
              <a:defRPr sz="800" b="0" i="0" kern="1200">
                <a:solidFill>
                  <a:schemeClr val="accent3"/>
                </a:solidFill>
                <a:latin typeface="Enagás PT Serif" panose="020A0603040505020204" pitchFamily="18" charset="77"/>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C84A7B8-DCD1-44CA-A629-967FC9CECB50}" type="slidenum">
              <a:rPr lang="en-GB" smtClean="0"/>
              <a:pPr/>
              <a:t>14</a:t>
            </a:fld>
            <a:endParaRPr lang="en-GB"/>
          </a:p>
        </p:txBody>
      </p:sp>
      <p:sp>
        <p:nvSpPr>
          <p:cNvPr id="16" name="TextBox 8">
            <a:extLst>
              <a:ext uri="{FF2B5EF4-FFF2-40B4-BE49-F238E27FC236}">
                <a16:creationId xmlns:a16="http://schemas.microsoft.com/office/drawing/2014/main" id="{F28476DD-ECCB-4968-9DC0-CE0CC33DB742}"/>
              </a:ext>
            </a:extLst>
          </p:cNvPr>
          <p:cNvSpPr txBox="1"/>
          <p:nvPr/>
        </p:nvSpPr>
        <p:spPr>
          <a:xfrm>
            <a:off x="3861882" y="1091565"/>
            <a:ext cx="8061974" cy="6184770"/>
          </a:xfrm>
          <a:prstGeom prst="rect">
            <a:avLst/>
          </a:prstGeom>
          <a:noFill/>
        </p:spPr>
        <p:txBody>
          <a:bodyPr wrap="square" lIns="68580" tIns="34290" rIns="68580" bIns="34290" anchor="t">
            <a:spAutoFit/>
          </a:bodyPr>
          <a:ls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spcBef>
                <a:spcPct val="20000"/>
              </a:spcBef>
            </a:pPr>
            <a:r>
              <a:rPr lang="en-GB" sz="1700" spc="50" dirty="0">
                <a:latin typeface="微软雅黑 (标题)"/>
              </a:rPr>
              <a:t>Example of a valve leaking in a </a:t>
            </a:r>
            <a:r>
              <a:rPr lang="cs-CZ" sz="1700" spc="50" dirty="0" err="1">
                <a:latin typeface="微软雅黑 (标题)"/>
              </a:rPr>
              <a:t>low</a:t>
            </a:r>
            <a:r>
              <a:rPr lang="cs-CZ" sz="1700" spc="50" dirty="0">
                <a:latin typeface="微软雅黑 (标题)"/>
              </a:rPr>
              <a:t> </a:t>
            </a:r>
            <a:r>
              <a:rPr lang="cs-CZ" sz="1700" spc="50" dirty="0" err="1">
                <a:latin typeface="微软雅黑 (标题)"/>
              </a:rPr>
              <a:t>pressure</a:t>
            </a:r>
            <a:r>
              <a:rPr lang="cs-CZ" sz="1700" spc="50" dirty="0">
                <a:latin typeface="微软雅黑 (标题)"/>
              </a:rPr>
              <a:t> </a:t>
            </a:r>
            <a:r>
              <a:rPr lang="en-GB" sz="1700" spc="50" dirty="0">
                <a:latin typeface="微软雅黑 (标题)"/>
              </a:rPr>
              <a:t>valve station</a:t>
            </a:r>
            <a:r>
              <a:rPr lang="cs-CZ" sz="1700" spc="50" dirty="0">
                <a:latin typeface="微软雅黑 (标题)"/>
              </a:rPr>
              <a:t> (s</a:t>
            </a:r>
            <a:r>
              <a:rPr lang="en-GB" sz="1700" spc="50" dirty="0" err="1">
                <a:latin typeface="微软雅黑 (标题)"/>
              </a:rPr>
              <a:t>ource</a:t>
            </a:r>
            <a:r>
              <a:rPr lang="en-GB" sz="1700" spc="50" dirty="0">
                <a:latin typeface="微软雅黑 (标题)"/>
              </a:rPr>
              <a:t>: </a:t>
            </a:r>
            <a:r>
              <a:rPr lang="en-GB" sz="1700" spc="50" dirty="0" err="1">
                <a:latin typeface="微软雅黑 (标题)"/>
              </a:rPr>
              <a:t>Gasunie</a:t>
            </a:r>
            <a:r>
              <a:rPr lang="cs-CZ" sz="1700" spc="50" dirty="0">
                <a:latin typeface="微软雅黑 (标题)"/>
              </a:rPr>
              <a:t>)</a:t>
            </a:r>
            <a:endParaRPr lang="en-GB" sz="1700" spc="50" dirty="0">
              <a:latin typeface="微软雅黑 (标题)"/>
            </a:endParaRPr>
          </a:p>
          <a:p>
            <a:pPr defTabSz="914400">
              <a:spcBef>
                <a:spcPct val="20000"/>
              </a:spcBef>
            </a:pPr>
            <a:endParaRPr lang="en-GB" sz="1700" spc="50" dirty="0">
              <a:latin typeface="微软雅黑 (标题)"/>
            </a:endParaRPr>
          </a:p>
          <a:p>
            <a:pPr marL="285750" indent="-285750" defTabSz="914400">
              <a:spcBef>
                <a:spcPts val="600"/>
              </a:spcBef>
              <a:buFont typeface="Arial" panose="020B0604020202020204" pitchFamily="34" charset="0"/>
              <a:buChar char="–"/>
            </a:pPr>
            <a:r>
              <a:rPr lang="cs-CZ" sz="1700" spc="50" dirty="0">
                <a:latin typeface="微软雅黑 (标题)"/>
              </a:rPr>
              <a:t>L</a:t>
            </a:r>
            <a:r>
              <a:rPr lang="en-GB" sz="1700" spc="50" dirty="0" err="1">
                <a:latin typeface="微软雅黑 (标题)"/>
              </a:rPr>
              <a:t>eak</a:t>
            </a:r>
            <a:r>
              <a:rPr lang="en-GB" sz="1700" spc="50" dirty="0">
                <a:latin typeface="微软雅黑 (标题)"/>
              </a:rPr>
              <a:t> size: 17 g/h</a:t>
            </a:r>
          </a:p>
          <a:p>
            <a:pPr marL="285750" indent="-285750" defTabSz="914400">
              <a:spcBef>
                <a:spcPts val="600"/>
              </a:spcBef>
              <a:buFont typeface="Arial" panose="020B0604020202020204" pitchFamily="34" charset="0"/>
              <a:buChar char="–"/>
            </a:pPr>
            <a:r>
              <a:rPr lang="en-GB" sz="1700" spc="50" dirty="0">
                <a:latin typeface="微软雅黑 (标题)"/>
              </a:rPr>
              <a:t>Annual leak: 150 kg ~ 4,200 kgCO2eq </a:t>
            </a:r>
          </a:p>
          <a:p>
            <a:pPr marL="285750" indent="-285750" defTabSz="914400">
              <a:spcBef>
                <a:spcPts val="600"/>
              </a:spcBef>
              <a:buFont typeface="Arial" panose="020B0604020202020204" pitchFamily="34" charset="0"/>
              <a:buChar char="–"/>
            </a:pPr>
            <a:r>
              <a:rPr lang="en-GB" sz="1700" spc="50" dirty="0">
                <a:latin typeface="微软雅黑 (标题)"/>
              </a:rPr>
              <a:t>Similar to the impact of 2 European household</a:t>
            </a:r>
            <a:r>
              <a:rPr lang="cs-CZ" sz="1700" spc="50" dirty="0">
                <a:latin typeface="微软雅黑 (标题)"/>
              </a:rPr>
              <a:t>‘</a:t>
            </a:r>
            <a:r>
              <a:rPr lang="en-GB" sz="1700" spc="50" dirty="0">
                <a:latin typeface="微软雅黑 (标题)"/>
              </a:rPr>
              <a:t>s annual gas consumption</a:t>
            </a:r>
          </a:p>
          <a:p>
            <a:pPr marL="285750" indent="-285750" defTabSz="914400">
              <a:spcBef>
                <a:spcPts val="600"/>
              </a:spcBef>
              <a:buFont typeface="Arial" panose="020B0604020202020204" pitchFamily="34" charset="0"/>
              <a:buChar char="–"/>
            </a:pPr>
            <a:r>
              <a:rPr lang="en-GB" sz="1700" spc="50" dirty="0">
                <a:latin typeface="微软雅黑 (标题)"/>
              </a:rPr>
              <a:t>In 50 years, the total emission would be 7,5 tCH4</a:t>
            </a:r>
          </a:p>
          <a:p>
            <a:pPr marL="285750" indent="-285750" defTabSz="914400">
              <a:spcBef>
                <a:spcPts val="600"/>
              </a:spcBef>
              <a:buFont typeface="Arial" panose="020B0604020202020204" pitchFamily="34" charset="0"/>
              <a:buChar char="–"/>
            </a:pPr>
            <a:r>
              <a:rPr lang="en-GB" sz="1700" spc="50" dirty="0">
                <a:latin typeface="微软雅黑 (标题)"/>
              </a:rPr>
              <a:t>Repair costs: 500,000 € (</a:t>
            </a:r>
            <a:r>
              <a:rPr lang="en-US" sz="1700" spc="50" dirty="0">
                <a:latin typeface="微软雅黑 (标题)"/>
              </a:rPr>
              <a:t>management, engineering and supervision, permitting, materials, construction, management of surroundings and the (societal) costs of emissions caused by the repair or replacement</a:t>
            </a:r>
            <a:r>
              <a:rPr lang="en-GB" sz="1700" spc="50" dirty="0">
                <a:latin typeface="微软雅黑 (标题)"/>
              </a:rPr>
              <a:t>)</a:t>
            </a:r>
          </a:p>
          <a:p>
            <a:pPr marL="285750" indent="-285750" defTabSz="914400">
              <a:spcBef>
                <a:spcPts val="600"/>
              </a:spcBef>
              <a:buFont typeface="Arial" panose="020B0604020202020204" pitchFamily="34" charset="0"/>
              <a:buChar char="–"/>
            </a:pPr>
            <a:endParaRPr lang="en-GB" sz="1700" spc="50" dirty="0">
              <a:latin typeface="微软雅黑 (标题)"/>
            </a:endParaRPr>
          </a:p>
          <a:p>
            <a:pPr marL="285750" indent="-285750" defTabSz="914400">
              <a:spcBef>
                <a:spcPts val="600"/>
              </a:spcBef>
              <a:buFont typeface="Arial" panose="020B0604020202020204" pitchFamily="34" charset="0"/>
              <a:buChar char="–"/>
            </a:pPr>
            <a:r>
              <a:rPr lang="en-GB" sz="1700" spc="50" dirty="0">
                <a:latin typeface="微软雅黑 (标题)"/>
              </a:rPr>
              <a:t>Abatement costs: 	67,000 €/tCH4 	</a:t>
            </a:r>
          </a:p>
          <a:p>
            <a:pPr marL="285750" indent="-285750" defTabSz="914400">
              <a:spcBef>
                <a:spcPts val="600"/>
              </a:spcBef>
              <a:buFont typeface="Arial" panose="020B0604020202020204" pitchFamily="34" charset="0"/>
              <a:buChar char="–"/>
            </a:pPr>
            <a:r>
              <a:rPr lang="en-GB" sz="1700" spc="50" dirty="0">
                <a:latin typeface="微软雅黑 (标题)"/>
              </a:rPr>
              <a:t>Societal cost</a:t>
            </a:r>
            <a:r>
              <a:rPr lang="en-GB" sz="1700" spc="50" baseline="30000" dirty="0">
                <a:latin typeface="微软雅黑 (标题)"/>
              </a:rPr>
              <a:t>1</a:t>
            </a:r>
            <a:r>
              <a:rPr lang="en-GB" sz="1700" spc="50" dirty="0">
                <a:latin typeface="微软雅黑 (标题)"/>
              </a:rPr>
              <a:t>: 	3,500 €/tCH4   	  </a:t>
            </a:r>
            <a:endParaRPr lang="cs-CZ" sz="1700" spc="50" dirty="0">
              <a:latin typeface="微软雅黑 (标题)"/>
            </a:endParaRPr>
          </a:p>
          <a:p>
            <a:pPr marL="285750" indent="-285750" defTabSz="914400">
              <a:spcBef>
                <a:spcPts val="600"/>
              </a:spcBef>
              <a:buFont typeface="Arial" panose="020B0604020202020204" pitchFamily="34" charset="0"/>
              <a:buChar char="–"/>
            </a:pPr>
            <a:endParaRPr lang="en-GB" sz="1700" spc="50" dirty="0">
              <a:latin typeface="微软雅黑 (标题)"/>
            </a:endParaRPr>
          </a:p>
          <a:p>
            <a:pPr defTabSz="914400">
              <a:spcBef>
                <a:spcPts val="600"/>
              </a:spcBef>
            </a:pPr>
            <a:r>
              <a:rPr lang="en-GB" sz="1700" spc="50" baseline="30000" dirty="0">
                <a:latin typeface="微软雅黑 (标题)"/>
              </a:rPr>
              <a:t>1</a:t>
            </a:r>
            <a:r>
              <a:rPr lang="en-GB" sz="1700" spc="50" dirty="0">
                <a:latin typeface="微软雅黑 (标题)"/>
              </a:rPr>
              <a:t>From EC's Impact Assessment</a:t>
            </a:r>
          </a:p>
          <a:p>
            <a:pPr marL="257175" indent="-257175">
              <a:buFont typeface="Symbol" panose="05050102010706020507" pitchFamily="18" charset="2"/>
              <a:buChar char=""/>
            </a:pPr>
            <a:endParaRPr lang="en-GB" sz="1200" dirty="0">
              <a:solidFill>
                <a:srgbClr val="002060"/>
              </a:solidFill>
              <a:latin typeface="Segoe UI"/>
              <a:cs typeface="Segoe UI"/>
            </a:endParaRPr>
          </a:p>
          <a:p>
            <a:endParaRPr lang="en-GB" sz="1200" dirty="0">
              <a:solidFill>
                <a:srgbClr val="002060"/>
              </a:solidFill>
              <a:latin typeface="Segoe UI"/>
              <a:cs typeface="Segoe UI"/>
            </a:endParaRPr>
          </a:p>
          <a:p>
            <a:pPr marL="257175" indent="-257175">
              <a:buFont typeface="Symbol" panose="05050102010706020507" pitchFamily="18" charset="2"/>
              <a:buChar char=""/>
            </a:pPr>
            <a:endParaRPr lang="en-GB" sz="1200" dirty="0">
              <a:solidFill>
                <a:srgbClr val="002060"/>
              </a:solidFill>
              <a:latin typeface="Segoe UI"/>
              <a:cs typeface="Segoe UI"/>
            </a:endParaRPr>
          </a:p>
          <a:p>
            <a:endParaRPr lang="en-GB" sz="1200" b="1" dirty="0">
              <a:solidFill>
                <a:srgbClr val="002060"/>
              </a:solidFill>
              <a:latin typeface="Segoe UI"/>
              <a:cs typeface="Segoe UI"/>
            </a:endParaRPr>
          </a:p>
          <a:p>
            <a:endParaRPr lang="en-GB" sz="1200" b="1" dirty="0">
              <a:solidFill>
                <a:srgbClr val="002060"/>
              </a:solidFill>
              <a:latin typeface="Segoe UI"/>
              <a:cs typeface="Segoe UI"/>
            </a:endParaRPr>
          </a:p>
          <a:p>
            <a:endParaRPr lang="en-GB" sz="1200" b="1" dirty="0">
              <a:solidFill>
                <a:srgbClr val="002060"/>
              </a:solidFill>
              <a:latin typeface="Segoe UI"/>
              <a:cs typeface="Segoe UI"/>
            </a:endParaRPr>
          </a:p>
        </p:txBody>
      </p:sp>
      <p:pic>
        <p:nvPicPr>
          <p:cNvPr id="18" name="Imagen 8">
            <a:extLst>
              <a:ext uri="{FF2B5EF4-FFF2-40B4-BE49-F238E27FC236}">
                <a16:creationId xmlns:a16="http://schemas.microsoft.com/office/drawing/2014/main" id="{1078EA8D-BEC1-4079-9C7F-C14D4CD83989}"/>
              </a:ext>
            </a:extLst>
          </p:cNvPr>
          <p:cNvPicPr>
            <a:picLocks noChangeAspect="1"/>
          </p:cNvPicPr>
          <p:nvPr/>
        </p:nvPicPr>
        <p:blipFill>
          <a:blip r:embed="rId2"/>
          <a:stretch>
            <a:fillRect/>
          </a:stretch>
        </p:blipFill>
        <p:spPr>
          <a:xfrm>
            <a:off x="525295" y="1317715"/>
            <a:ext cx="2947479" cy="4187292"/>
          </a:xfrm>
          <a:prstGeom prst="rect">
            <a:avLst/>
          </a:prstGeom>
        </p:spPr>
      </p:pic>
    </p:spTree>
    <p:extLst>
      <p:ext uri="{BB962C8B-B14F-4D97-AF65-F5344CB8AC3E}">
        <p14:creationId xmlns:p14="http://schemas.microsoft.com/office/powerpoint/2010/main" val="3887059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7627B345-7033-4749-8738-F8B6EDC53FCB}"/>
              </a:ext>
            </a:extLst>
          </p:cNvPr>
          <p:cNvSpPr>
            <a:spLocks noGrp="1"/>
          </p:cNvSpPr>
          <p:nvPr>
            <p:ph type="body" sz="half" idx="2"/>
          </p:nvPr>
        </p:nvSpPr>
        <p:spPr/>
        <p:txBody>
          <a:bodyPr>
            <a:normAutofit/>
          </a:bodyPr>
          <a:lstStyle/>
          <a:p>
            <a:pPr marL="342900" indent="-342900">
              <a:buFont typeface="Arial" panose="020B0604020202020204" pitchFamily="34" charset="0"/>
              <a:buChar char="•"/>
            </a:pPr>
            <a:r>
              <a:rPr lang="en-US" dirty="0"/>
              <a:t>Member States shall lay down the rules on penalties applicable to infringements of the provisions of </a:t>
            </a:r>
            <a:r>
              <a:rPr lang="cs-CZ" dirty="0"/>
              <a:t>EU CH</a:t>
            </a:r>
            <a:r>
              <a:rPr lang="cs-CZ" baseline="-25000" dirty="0"/>
              <a:t>4</a:t>
            </a:r>
            <a:r>
              <a:rPr lang="cs-CZ" dirty="0"/>
              <a:t> </a:t>
            </a:r>
            <a:r>
              <a:rPr lang="cs-CZ" dirty="0" err="1"/>
              <a:t>emission</a:t>
            </a:r>
            <a:r>
              <a:rPr lang="cs-CZ" dirty="0"/>
              <a:t> r</a:t>
            </a:r>
            <a:r>
              <a:rPr lang="en-US" dirty="0" err="1"/>
              <a:t>egulation</a:t>
            </a:r>
            <a:r>
              <a:rPr lang="en-US" dirty="0"/>
              <a:t> and shall take all measures necessary to ensure that they are implemented.</a:t>
            </a:r>
            <a:endParaRPr lang="cs-CZ" dirty="0"/>
          </a:p>
          <a:p>
            <a:pPr marL="342900" indent="-342900">
              <a:buFont typeface="Arial" panose="020B0604020202020204" pitchFamily="34" charset="0"/>
              <a:buChar char="•"/>
            </a:pPr>
            <a:r>
              <a:rPr lang="en-US" dirty="0"/>
              <a:t>Member States shall notify the rules on penalties to the Commission by 12 months from the date of entry into force of the Regulation</a:t>
            </a:r>
            <a:endParaRPr lang="cs-CZ" dirty="0"/>
          </a:p>
        </p:txBody>
      </p:sp>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a:bodyPr>
          <a:lstStyle/>
          <a:p>
            <a:r>
              <a:rPr lang="cs-CZ" dirty="0" err="1"/>
              <a:t>Penalties</a:t>
            </a:r>
            <a:endParaRPr lang="cs-CZ" dirty="0"/>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15</a:t>
            </a:fld>
            <a:endParaRPr lang="en-US" altLang="zh-CN"/>
          </a:p>
        </p:txBody>
      </p:sp>
    </p:spTree>
    <p:extLst>
      <p:ext uri="{BB962C8B-B14F-4D97-AF65-F5344CB8AC3E}">
        <p14:creationId xmlns:p14="http://schemas.microsoft.com/office/powerpoint/2010/main" val="3039573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EEC670D9-39D7-4439-AE9B-0FEA80D73897}"/>
              </a:ext>
            </a:extLst>
          </p:cNvPr>
          <p:cNvSpPr>
            <a:spLocks noGrp="1"/>
          </p:cNvSpPr>
          <p:nvPr>
            <p:ph type="body" sz="half" idx="2"/>
          </p:nvPr>
        </p:nvSpPr>
        <p:spPr/>
        <p:txBody>
          <a:bodyPr/>
          <a:lstStyle/>
          <a:p>
            <a:pPr marL="342900" indent="-342900">
              <a:buFont typeface="Arial" panose="020B0604020202020204" pitchFamily="34" charset="0"/>
              <a:buChar char="•"/>
            </a:pPr>
            <a:r>
              <a:rPr lang="cs-CZ" dirty="0"/>
              <a:t>Try to influence </a:t>
            </a:r>
            <a:r>
              <a:rPr lang="cs-CZ" dirty="0" err="1"/>
              <a:t>result</a:t>
            </a:r>
            <a:r>
              <a:rPr lang="cs-CZ" dirty="0"/>
              <a:t> </a:t>
            </a:r>
            <a:r>
              <a:rPr lang="cs-CZ" dirty="0" err="1"/>
              <a:t>from</a:t>
            </a:r>
            <a:r>
              <a:rPr lang="cs-CZ" dirty="0"/>
              <a:t> </a:t>
            </a:r>
            <a:r>
              <a:rPr lang="cs-CZ" dirty="0" err="1"/>
              <a:t>Trialogue</a:t>
            </a:r>
            <a:endParaRPr lang="cs-CZ" dirty="0"/>
          </a:p>
          <a:p>
            <a:pPr marL="342900" indent="-342900">
              <a:buFont typeface="Arial" panose="020B0604020202020204" pitchFamily="34" charset="0"/>
              <a:buChar char="•"/>
            </a:pPr>
            <a:r>
              <a:rPr lang="cs-CZ" dirty="0"/>
              <a:t>2-4 pager/</a:t>
            </a:r>
            <a:r>
              <a:rPr lang="cs-CZ" dirty="0" err="1"/>
              <a:t>position</a:t>
            </a:r>
            <a:r>
              <a:rPr lang="cs-CZ" dirty="0"/>
              <a:t> </a:t>
            </a:r>
            <a:r>
              <a:rPr lang="cs-CZ" dirty="0" err="1"/>
              <a:t>paper</a:t>
            </a:r>
            <a:r>
              <a:rPr lang="cs-CZ" dirty="0"/>
              <a:t> to </a:t>
            </a:r>
            <a:r>
              <a:rPr lang="cs-CZ" dirty="0" err="1"/>
              <a:t>react</a:t>
            </a:r>
            <a:r>
              <a:rPr lang="cs-CZ" dirty="0"/>
              <a:t> on EU </a:t>
            </a:r>
            <a:r>
              <a:rPr lang="cs-CZ" dirty="0" err="1"/>
              <a:t>regulation</a:t>
            </a:r>
            <a:r>
              <a:rPr lang="cs-CZ" dirty="0"/>
              <a:t> </a:t>
            </a:r>
            <a:r>
              <a:rPr lang="cs-CZ" dirty="0" err="1"/>
              <a:t>addopted</a:t>
            </a:r>
            <a:r>
              <a:rPr lang="cs-CZ" dirty="0"/>
              <a:t> by EU </a:t>
            </a:r>
            <a:r>
              <a:rPr lang="cs-CZ" dirty="0" err="1"/>
              <a:t>parliament</a:t>
            </a:r>
            <a:r>
              <a:rPr lang="cs-CZ" dirty="0"/>
              <a:t> </a:t>
            </a:r>
            <a:r>
              <a:rPr lang="cs-CZ" dirty="0" err="1"/>
              <a:t>will</a:t>
            </a:r>
            <a:r>
              <a:rPr lang="cs-CZ" dirty="0"/>
              <a:t> </a:t>
            </a:r>
            <a:r>
              <a:rPr lang="cs-CZ" dirty="0" err="1"/>
              <a:t>be</a:t>
            </a:r>
            <a:r>
              <a:rPr lang="cs-CZ" dirty="0"/>
              <a:t> </a:t>
            </a:r>
            <a:r>
              <a:rPr lang="cs-CZ" dirty="0" err="1"/>
              <a:t>prepared</a:t>
            </a:r>
            <a:endParaRPr lang="cs-CZ" dirty="0"/>
          </a:p>
          <a:p>
            <a:pPr marL="342900" indent="-342900">
              <a:buFont typeface="Arial" panose="020B0604020202020204" pitchFamily="34" charset="0"/>
              <a:buChar char="•"/>
            </a:pPr>
            <a:r>
              <a:rPr lang="cs-CZ" dirty="0"/>
              <a:t>Influence </a:t>
            </a:r>
            <a:r>
              <a:rPr lang="cs-CZ" dirty="0" err="1"/>
              <a:t>the</a:t>
            </a:r>
            <a:r>
              <a:rPr lang="cs-CZ" dirty="0"/>
              <a:t> </a:t>
            </a:r>
            <a:r>
              <a:rPr lang="cs-CZ" dirty="0" err="1"/>
              <a:t>Council</a:t>
            </a:r>
            <a:r>
              <a:rPr lang="cs-CZ" dirty="0"/>
              <a:t> on </a:t>
            </a:r>
            <a:r>
              <a:rPr lang="cs-CZ" dirty="0" err="1"/>
              <a:t>national</a:t>
            </a:r>
            <a:r>
              <a:rPr lang="cs-CZ" dirty="0"/>
              <a:t> level on </a:t>
            </a:r>
            <a:r>
              <a:rPr lang="cs-CZ" dirty="0" err="1"/>
              <a:t>individual</a:t>
            </a:r>
            <a:r>
              <a:rPr lang="cs-CZ" dirty="0"/>
              <a:t> </a:t>
            </a:r>
            <a:r>
              <a:rPr lang="cs-CZ" dirty="0" err="1"/>
              <a:t>basis</a:t>
            </a:r>
            <a:endParaRPr lang="cs-CZ" dirty="0"/>
          </a:p>
          <a:p>
            <a:pPr marL="342900" indent="-342900">
              <a:buFont typeface="Arial" panose="020B0604020202020204" pitchFamily="34" charset="0"/>
              <a:buChar char="•"/>
            </a:pPr>
            <a:r>
              <a:rPr lang="cs-CZ" dirty="0" err="1"/>
              <a:t>Trialogue</a:t>
            </a:r>
            <a:r>
              <a:rPr lang="cs-CZ" dirty="0"/>
              <a:t> </a:t>
            </a:r>
            <a:r>
              <a:rPr lang="cs-CZ" dirty="0" err="1"/>
              <a:t>will</a:t>
            </a:r>
            <a:r>
              <a:rPr lang="cs-CZ" dirty="0"/>
              <a:t> not </a:t>
            </a:r>
            <a:r>
              <a:rPr lang="cs-CZ" dirty="0" err="1"/>
              <a:t>be</a:t>
            </a:r>
            <a:r>
              <a:rPr lang="cs-CZ" dirty="0"/>
              <a:t> </a:t>
            </a:r>
            <a:r>
              <a:rPr lang="cs-CZ" dirty="0" err="1"/>
              <a:t>started</a:t>
            </a:r>
            <a:r>
              <a:rPr lang="cs-CZ" dirty="0"/>
              <a:t> </a:t>
            </a:r>
            <a:r>
              <a:rPr lang="cs-CZ" dirty="0" err="1"/>
              <a:t>during</a:t>
            </a:r>
            <a:r>
              <a:rPr lang="cs-CZ" dirty="0"/>
              <a:t> </a:t>
            </a:r>
            <a:r>
              <a:rPr lang="cs-CZ" dirty="0" err="1"/>
              <a:t>Swedish</a:t>
            </a:r>
            <a:r>
              <a:rPr lang="cs-CZ" dirty="0"/>
              <a:t> EU </a:t>
            </a:r>
            <a:r>
              <a:rPr lang="cs-CZ" dirty="0" err="1"/>
              <a:t>presidency</a:t>
            </a:r>
            <a:r>
              <a:rPr lang="cs-CZ" dirty="0"/>
              <a:t> more </a:t>
            </a:r>
            <a:r>
              <a:rPr lang="cs-CZ" dirty="0" err="1"/>
              <a:t>likely</a:t>
            </a:r>
            <a:r>
              <a:rPr lang="cs-CZ" dirty="0"/>
              <a:t> </a:t>
            </a:r>
            <a:r>
              <a:rPr lang="cs-CZ" dirty="0" err="1"/>
              <a:t>Spanish</a:t>
            </a:r>
            <a:endParaRPr lang="cs-CZ" dirty="0"/>
          </a:p>
          <a:p>
            <a:pPr marL="342900" indent="-342900">
              <a:buFont typeface="Arial" panose="020B0604020202020204" pitchFamily="34" charset="0"/>
              <a:buChar char="•"/>
            </a:pPr>
            <a:r>
              <a:rPr lang="cs-CZ" dirty="0" err="1"/>
              <a:t>Expected</a:t>
            </a:r>
            <a:r>
              <a:rPr lang="cs-CZ" dirty="0"/>
              <a:t> EU </a:t>
            </a:r>
            <a:r>
              <a:rPr lang="cs-CZ" dirty="0" err="1"/>
              <a:t>Regulation</a:t>
            </a:r>
            <a:r>
              <a:rPr lang="cs-CZ" dirty="0"/>
              <a:t> </a:t>
            </a:r>
            <a:r>
              <a:rPr lang="en-US" dirty="0"/>
              <a:t>entry into force </a:t>
            </a:r>
            <a:r>
              <a:rPr lang="cs-CZ" dirty="0" err="1"/>
              <a:t>mid</a:t>
            </a:r>
            <a:r>
              <a:rPr lang="cs-CZ" dirty="0"/>
              <a:t> </a:t>
            </a:r>
            <a:r>
              <a:rPr lang="cs-CZ" dirty="0" err="1"/>
              <a:t>of</a:t>
            </a:r>
            <a:r>
              <a:rPr lang="cs-CZ" dirty="0"/>
              <a:t> 2024</a:t>
            </a:r>
          </a:p>
        </p:txBody>
      </p:sp>
      <p:sp>
        <p:nvSpPr>
          <p:cNvPr id="3" name="Nadpis 2">
            <a:extLst>
              <a:ext uri="{FF2B5EF4-FFF2-40B4-BE49-F238E27FC236}">
                <a16:creationId xmlns:a16="http://schemas.microsoft.com/office/drawing/2014/main" id="{280C2E6D-BC75-4B49-B322-B1BD3F7A6AB4}"/>
              </a:ext>
            </a:extLst>
          </p:cNvPr>
          <p:cNvSpPr>
            <a:spLocks noGrp="1"/>
          </p:cNvSpPr>
          <p:nvPr>
            <p:ph type="title"/>
          </p:nvPr>
        </p:nvSpPr>
        <p:spPr/>
        <p:txBody>
          <a:bodyPr/>
          <a:lstStyle/>
          <a:p>
            <a:r>
              <a:rPr lang="cs-CZ" dirty="0" err="1"/>
              <a:t>Further</a:t>
            </a:r>
            <a:r>
              <a:rPr lang="cs-CZ" dirty="0"/>
              <a:t> </a:t>
            </a:r>
            <a:r>
              <a:rPr lang="cs-CZ" dirty="0" err="1"/>
              <a:t>steps</a:t>
            </a:r>
            <a:endParaRPr lang="cs-CZ"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16</a:t>
            </a:fld>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EEC670D9-39D7-4439-AE9B-0FEA80D73897}"/>
              </a:ext>
            </a:extLst>
          </p:cNvPr>
          <p:cNvSpPr>
            <a:spLocks noGrp="1"/>
          </p:cNvSpPr>
          <p:nvPr>
            <p:ph type="body" sz="half" idx="2"/>
          </p:nvPr>
        </p:nvSpPr>
        <p:spPr/>
        <p:txBody>
          <a:bodyPr>
            <a:normAutofit lnSpcReduction="10000"/>
          </a:bodyPr>
          <a:lstStyle/>
          <a:p>
            <a:pPr marL="342900" indent="-342900">
              <a:buFont typeface="Arial" panose="020B0604020202020204" pitchFamily="34" charset="0"/>
              <a:buChar char="•"/>
            </a:pPr>
            <a:r>
              <a:rPr lang="cs-CZ" dirty="0" err="1"/>
              <a:t>Remarks</a:t>
            </a:r>
            <a:r>
              <a:rPr lang="cs-CZ" dirty="0"/>
              <a:t> (</a:t>
            </a:r>
            <a:r>
              <a:rPr lang="cs-CZ" dirty="0" err="1"/>
              <a:t>position</a:t>
            </a:r>
            <a:r>
              <a:rPr lang="cs-CZ" dirty="0"/>
              <a:t> </a:t>
            </a:r>
            <a:r>
              <a:rPr lang="cs-CZ" dirty="0" err="1"/>
              <a:t>papers</a:t>
            </a:r>
            <a:r>
              <a:rPr lang="cs-CZ" dirty="0"/>
              <a:t>, </a:t>
            </a:r>
            <a:r>
              <a:rPr lang="cs-CZ" dirty="0" err="1"/>
              <a:t>change</a:t>
            </a:r>
            <a:r>
              <a:rPr lang="cs-CZ" dirty="0"/>
              <a:t> </a:t>
            </a:r>
            <a:r>
              <a:rPr lang="cs-CZ" dirty="0" err="1"/>
              <a:t>proposals</a:t>
            </a:r>
            <a:r>
              <a:rPr lang="cs-CZ" dirty="0"/>
              <a:t>) </a:t>
            </a:r>
            <a:r>
              <a:rPr lang="cs-CZ" dirty="0" err="1"/>
              <a:t>from</a:t>
            </a:r>
            <a:r>
              <a:rPr lang="cs-CZ" dirty="0"/>
              <a:t> </a:t>
            </a:r>
            <a:r>
              <a:rPr lang="cs-CZ" dirty="0" err="1"/>
              <a:t>industry</a:t>
            </a:r>
            <a:r>
              <a:rPr lang="cs-CZ" dirty="0"/>
              <a:t> via GIE/</a:t>
            </a:r>
            <a:r>
              <a:rPr lang="cs-CZ" dirty="0" err="1"/>
              <a:t>Marcogaz</a:t>
            </a:r>
            <a:r>
              <a:rPr lang="cs-CZ" dirty="0"/>
              <a:t>/</a:t>
            </a:r>
            <a:r>
              <a:rPr lang="cs-CZ" dirty="0" err="1"/>
              <a:t>Eurogas</a:t>
            </a:r>
            <a:r>
              <a:rPr lang="cs-CZ" dirty="0"/>
              <a:t>/GERG/</a:t>
            </a:r>
            <a:r>
              <a:rPr lang="cs-CZ" dirty="0" err="1"/>
              <a:t>Entsog</a:t>
            </a:r>
            <a:r>
              <a:rPr lang="cs-CZ" dirty="0"/>
              <a:t> to CH</a:t>
            </a:r>
            <a:r>
              <a:rPr lang="cs-CZ" baseline="-25000" dirty="0"/>
              <a:t>4</a:t>
            </a:r>
            <a:r>
              <a:rPr lang="cs-CZ" dirty="0"/>
              <a:t> </a:t>
            </a:r>
            <a:r>
              <a:rPr lang="cs-CZ" dirty="0" err="1"/>
              <a:t>emission</a:t>
            </a:r>
            <a:r>
              <a:rPr lang="cs-CZ" dirty="0"/>
              <a:t> </a:t>
            </a:r>
            <a:r>
              <a:rPr lang="cs-CZ" dirty="0" err="1"/>
              <a:t>regulation</a:t>
            </a:r>
            <a:r>
              <a:rPr lang="cs-CZ" dirty="0"/>
              <a:t> </a:t>
            </a:r>
            <a:r>
              <a:rPr lang="cs-CZ" dirty="0" err="1"/>
              <a:t>were</a:t>
            </a:r>
            <a:r>
              <a:rPr lang="cs-CZ" dirty="0"/>
              <a:t> not </a:t>
            </a:r>
            <a:r>
              <a:rPr lang="cs-CZ" dirty="0" err="1"/>
              <a:t>reflected</a:t>
            </a:r>
            <a:r>
              <a:rPr lang="cs-CZ" dirty="0"/>
              <a:t> by EU </a:t>
            </a:r>
            <a:r>
              <a:rPr lang="cs-CZ" dirty="0" err="1"/>
              <a:t>Parliament</a:t>
            </a:r>
            <a:r>
              <a:rPr lang="cs-CZ" dirty="0"/>
              <a:t> and </a:t>
            </a:r>
            <a:r>
              <a:rPr lang="cs-CZ" dirty="0" err="1"/>
              <a:t>Commission</a:t>
            </a:r>
            <a:endParaRPr lang="cs-CZ" dirty="0"/>
          </a:p>
          <a:p>
            <a:pPr marL="342900" indent="-342900">
              <a:buFont typeface="Arial" panose="020B0604020202020204" pitchFamily="34" charset="0"/>
              <a:buChar char="•"/>
            </a:pPr>
            <a:r>
              <a:rPr lang="cs-CZ" dirty="0" err="1"/>
              <a:t>Some</a:t>
            </a:r>
            <a:r>
              <a:rPr lang="cs-CZ" dirty="0"/>
              <a:t> non </a:t>
            </a:r>
            <a:r>
              <a:rPr lang="cs-CZ" dirty="0" err="1"/>
              <a:t>profitable</a:t>
            </a:r>
            <a:r>
              <a:rPr lang="cs-CZ" dirty="0"/>
              <a:t> </a:t>
            </a:r>
            <a:r>
              <a:rPr lang="cs-CZ" dirty="0" err="1"/>
              <a:t>organizations</a:t>
            </a:r>
            <a:r>
              <a:rPr lang="cs-CZ" dirty="0"/>
              <a:t> and </a:t>
            </a:r>
            <a:r>
              <a:rPr lang="cs-CZ" dirty="0" err="1"/>
              <a:t>some</a:t>
            </a:r>
            <a:r>
              <a:rPr lang="cs-CZ" dirty="0"/>
              <a:t> </a:t>
            </a:r>
            <a:r>
              <a:rPr lang="cs-CZ" dirty="0" err="1"/>
              <a:t>service</a:t>
            </a:r>
            <a:r>
              <a:rPr lang="cs-CZ" dirty="0"/>
              <a:t> </a:t>
            </a:r>
            <a:r>
              <a:rPr lang="cs-CZ" dirty="0" err="1"/>
              <a:t>providers</a:t>
            </a:r>
            <a:r>
              <a:rPr lang="cs-CZ" dirty="0"/>
              <a:t> has/had full </a:t>
            </a:r>
            <a:r>
              <a:rPr lang="cs-CZ" dirty="0" err="1"/>
              <a:t>control</a:t>
            </a:r>
            <a:r>
              <a:rPr lang="cs-CZ" dirty="0"/>
              <a:t> on EU </a:t>
            </a:r>
            <a:r>
              <a:rPr lang="cs-CZ" dirty="0" err="1"/>
              <a:t>regulation</a:t>
            </a:r>
            <a:r>
              <a:rPr lang="cs-CZ" dirty="0"/>
              <a:t> </a:t>
            </a:r>
            <a:r>
              <a:rPr lang="cs-CZ" dirty="0" err="1"/>
              <a:t>prescriptive</a:t>
            </a:r>
            <a:r>
              <a:rPr lang="cs-CZ" dirty="0"/>
              <a:t> </a:t>
            </a:r>
            <a:r>
              <a:rPr lang="cs-CZ" dirty="0" err="1"/>
              <a:t>shape</a:t>
            </a:r>
            <a:endParaRPr lang="cs-CZ" dirty="0"/>
          </a:p>
          <a:p>
            <a:pPr marL="342900" indent="-342900">
              <a:buFont typeface="Arial" panose="020B0604020202020204" pitchFamily="34" charset="0"/>
              <a:buChar char="•"/>
            </a:pPr>
            <a:r>
              <a:rPr lang="cs-CZ" dirty="0"/>
              <a:t>IGU </a:t>
            </a:r>
            <a:r>
              <a:rPr lang="cs-CZ" dirty="0" err="1"/>
              <a:t>was</a:t>
            </a:r>
            <a:r>
              <a:rPr lang="cs-CZ" dirty="0"/>
              <a:t> </a:t>
            </a:r>
            <a:r>
              <a:rPr lang="cs-CZ" dirty="0" err="1"/>
              <a:t>totally</a:t>
            </a:r>
            <a:r>
              <a:rPr lang="cs-CZ" dirty="0"/>
              <a:t> </a:t>
            </a:r>
            <a:r>
              <a:rPr lang="cs-CZ" dirty="0" err="1"/>
              <a:t>absent</a:t>
            </a:r>
            <a:r>
              <a:rPr lang="cs-CZ" dirty="0"/>
              <a:t> in </a:t>
            </a:r>
            <a:r>
              <a:rPr lang="cs-CZ" dirty="0" err="1"/>
              <a:t>that</a:t>
            </a:r>
            <a:r>
              <a:rPr lang="cs-CZ" dirty="0"/>
              <a:t> </a:t>
            </a:r>
            <a:r>
              <a:rPr lang="cs-CZ" dirty="0" err="1"/>
              <a:t>process</a:t>
            </a:r>
            <a:r>
              <a:rPr lang="cs-CZ" dirty="0"/>
              <a:t> and no </a:t>
            </a:r>
            <a:r>
              <a:rPr lang="cs-CZ" dirty="0" err="1"/>
              <a:t>Voice</a:t>
            </a:r>
            <a:r>
              <a:rPr lang="cs-CZ" dirty="0"/>
              <a:t> </a:t>
            </a:r>
            <a:r>
              <a:rPr lang="cs-CZ" dirty="0" err="1"/>
              <a:t>of</a:t>
            </a:r>
            <a:r>
              <a:rPr lang="cs-CZ" dirty="0"/>
              <a:t> </a:t>
            </a:r>
            <a:r>
              <a:rPr lang="cs-CZ" dirty="0" err="1"/>
              <a:t>gas</a:t>
            </a:r>
            <a:r>
              <a:rPr lang="cs-CZ" dirty="0"/>
              <a:t> </a:t>
            </a:r>
            <a:r>
              <a:rPr lang="cs-CZ" dirty="0" err="1"/>
              <a:t>was</a:t>
            </a:r>
            <a:r>
              <a:rPr lang="cs-CZ" dirty="0"/>
              <a:t> </a:t>
            </a:r>
            <a:r>
              <a:rPr lang="cs-CZ" dirty="0" err="1"/>
              <a:t>heard</a:t>
            </a:r>
            <a:endParaRPr lang="cs-CZ" dirty="0"/>
          </a:p>
          <a:p>
            <a:pPr marL="342900" indent="-342900">
              <a:buFont typeface="Arial" panose="020B0604020202020204" pitchFamily="34" charset="0"/>
              <a:buChar char="•"/>
            </a:pPr>
            <a:r>
              <a:rPr lang="cs-CZ" dirty="0"/>
              <a:t>The </a:t>
            </a:r>
            <a:r>
              <a:rPr lang="cs-CZ" dirty="0" err="1"/>
              <a:t>Intention</a:t>
            </a:r>
            <a:r>
              <a:rPr lang="cs-CZ" dirty="0"/>
              <a:t> and </a:t>
            </a:r>
            <a:r>
              <a:rPr lang="cs-CZ" dirty="0" err="1"/>
              <a:t>commitment</a:t>
            </a:r>
            <a:r>
              <a:rPr lang="cs-CZ" dirty="0"/>
              <a:t> </a:t>
            </a:r>
            <a:r>
              <a:rPr lang="cs-CZ" dirty="0" err="1"/>
              <a:t>of</a:t>
            </a:r>
            <a:r>
              <a:rPr lang="cs-CZ" dirty="0"/>
              <a:t> CH</a:t>
            </a:r>
            <a:r>
              <a:rPr lang="cs-CZ" baseline="-25000" dirty="0"/>
              <a:t>4</a:t>
            </a:r>
            <a:r>
              <a:rPr lang="cs-CZ" dirty="0"/>
              <a:t> </a:t>
            </a:r>
            <a:r>
              <a:rPr lang="cs-CZ" dirty="0" err="1"/>
              <a:t>emission</a:t>
            </a:r>
            <a:r>
              <a:rPr lang="cs-CZ" dirty="0"/>
              <a:t> </a:t>
            </a:r>
            <a:r>
              <a:rPr lang="cs-CZ" dirty="0" err="1"/>
              <a:t>decreasing</a:t>
            </a:r>
            <a:r>
              <a:rPr lang="cs-CZ" dirty="0"/>
              <a:t> </a:t>
            </a:r>
            <a:r>
              <a:rPr lang="cs-CZ" dirty="0" err="1"/>
              <a:t>from</a:t>
            </a:r>
            <a:r>
              <a:rPr lang="cs-CZ" dirty="0"/>
              <a:t> </a:t>
            </a:r>
            <a:r>
              <a:rPr lang="cs-CZ" dirty="0" err="1"/>
              <a:t>industry</a:t>
            </a:r>
            <a:r>
              <a:rPr lang="cs-CZ" dirty="0"/>
              <a:t> </a:t>
            </a:r>
            <a:r>
              <a:rPr lang="cs-CZ" dirty="0" err="1"/>
              <a:t>was</a:t>
            </a:r>
            <a:r>
              <a:rPr lang="cs-CZ" dirty="0"/>
              <a:t> </a:t>
            </a:r>
            <a:r>
              <a:rPr lang="cs-CZ" dirty="0" err="1"/>
              <a:t>shown</a:t>
            </a:r>
            <a:r>
              <a:rPr lang="cs-CZ" dirty="0"/>
              <a:t> just </a:t>
            </a:r>
            <a:r>
              <a:rPr lang="cs-CZ" dirty="0" err="1"/>
              <a:t>foccus</a:t>
            </a:r>
            <a:r>
              <a:rPr lang="cs-CZ" dirty="0"/>
              <a:t> on </a:t>
            </a:r>
            <a:r>
              <a:rPr lang="cs-CZ" dirty="0" err="1"/>
              <a:t>real</a:t>
            </a:r>
            <a:r>
              <a:rPr lang="cs-CZ" dirty="0"/>
              <a:t> </a:t>
            </a:r>
            <a:r>
              <a:rPr lang="cs-CZ" dirty="0" err="1"/>
              <a:t>emission</a:t>
            </a:r>
            <a:r>
              <a:rPr lang="cs-CZ" dirty="0"/>
              <a:t> </a:t>
            </a:r>
            <a:r>
              <a:rPr lang="cs-CZ" dirty="0" err="1"/>
              <a:t>decreasing</a:t>
            </a:r>
            <a:r>
              <a:rPr lang="cs-CZ" dirty="0"/>
              <a:t> </a:t>
            </a:r>
            <a:r>
              <a:rPr lang="cs-CZ" dirty="0" err="1"/>
              <a:t>instead</a:t>
            </a:r>
            <a:r>
              <a:rPr lang="cs-CZ" dirty="0"/>
              <a:t> </a:t>
            </a:r>
            <a:r>
              <a:rPr lang="cs-CZ" dirty="0" err="1"/>
              <a:t>of</a:t>
            </a:r>
            <a:r>
              <a:rPr lang="cs-CZ" dirty="0"/>
              <a:t> </a:t>
            </a:r>
            <a:r>
              <a:rPr lang="cs-CZ" dirty="0" err="1"/>
              <a:t>administrative</a:t>
            </a:r>
            <a:r>
              <a:rPr lang="cs-CZ" dirty="0"/>
              <a:t> and </a:t>
            </a:r>
            <a:r>
              <a:rPr lang="cs-CZ" dirty="0" err="1"/>
              <a:t>economical</a:t>
            </a:r>
            <a:r>
              <a:rPr lang="cs-CZ" dirty="0"/>
              <a:t> </a:t>
            </a:r>
            <a:r>
              <a:rPr lang="cs-CZ" dirty="0" err="1"/>
              <a:t>burden</a:t>
            </a:r>
            <a:r>
              <a:rPr lang="cs-CZ" dirty="0"/>
              <a:t> </a:t>
            </a:r>
            <a:r>
              <a:rPr lang="cs-CZ" dirty="0" err="1"/>
              <a:t>behind</a:t>
            </a:r>
            <a:r>
              <a:rPr lang="cs-CZ" dirty="0"/>
              <a:t> </a:t>
            </a:r>
            <a:r>
              <a:rPr lang="cs-CZ" dirty="0" err="1"/>
              <a:t>this</a:t>
            </a:r>
            <a:r>
              <a:rPr lang="cs-CZ" dirty="0"/>
              <a:t> </a:t>
            </a:r>
            <a:r>
              <a:rPr lang="cs-CZ" dirty="0" err="1"/>
              <a:t>Regulation</a:t>
            </a:r>
            <a:endParaRPr lang="cs-CZ" dirty="0"/>
          </a:p>
          <a:p>
            <a:pPr marL="342900" indent="-342900">
              <a:buFont typeface="Arial" panose="020B0604020202020204" pitchFamily="34" charset="0"/>
              <a:buChar char="•"/>
            </a:pPr>
            <a:endParaRPr lang="cs-CZ" dirty="0"/>
          </a:p>
        </p:txBody>
      </p:sp>
      <p:sp>
        <p:nvSpPr>
          <p:cNvPr id="3" name="Nadpis 2">
            <a:extLst>
              <a:ext uri="{FF2B5EF4-FFF2-40B4-BE49-F238E27FC236}">
                <a16:creationId xmlns:a16="http://schemas.microsoft.com/office/drawing/2014/main" id="{280C2E6D-BC75-4B49-B322-B1BD3F7A6AB4}"/>
              </a:ext>
            </a:extLst>
          </p:cNvPr>
          <p:cNvSpPr>
            <a:spLocks noGrp="1"/>
          </p:cNvSpPr>
          <p:nvPr>
            <p:ph type="title"/>
          </p:nvPr>
        </p:nvSpPr>
        <p:spPr/>
        <p:txBody>
          <a:bodyPr/>
          <a:lstStyle/>
          <a:p>
            <a:r>
              <a:rPr lang="cs-CZ" dirty="0" err="1"/>
              <a:t>Further</a:t>
            </a:r>
            <a:r>
              <a:rPr lang="cs-CZ" dirty="0"/>
              <a:t> </a:t>
            </a:r>
            <a:r>
              <a:rPr lang="cs-CZ" dirty="0" err="1"/>
              <a:t>comments</a:t>
            </a:r>
            <a:endParaRPr lang="cs-CZ"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17</a:t>
            </a:fld>
            <a:endParaRPr lang="en-US" altLang="zh-CN"/>
          </a:p>
        </p:txBody>
      </p:sp>
    </p:spTree>
    <p:extLst>
      <p:ext uri="{BB962C8B-B14F-4D97-AF65-F5344CB8AC3E}">
        <p14:creationId xmlns:p14="http://schemas.microsoft.com/office/powerpoint/2010/main" val="2967813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B98A9C9E-AA57-4249-A13C-4237D290A7C1}"/>
              </a:ext>
            </a:extLst>
          </p:cNvPr>
          <p:cNvSpPr>
            <a:spLocks noGrp="1"/>
          </p:cNvSpPr>
          <p:nvPr>
            <p:ph type="ctrTitle"/>
          </p:nvPr>
        </p:nvSpPr>
        <p:spPr>
          <a:xfrm>
            <a:off x="1542716" y="1359948"/>
            <a:ext cx="9106568" cy="1314450"/>
          </a:xfrm>
        </p:spPr>
        <p:txBody>
          <a:bodyPr>
            <a:normAutofit/>
          </a:bodyPr>
          <a:lstStyle/>
          <a:p>
            <a:pPr algn="l"/>
            <a:r>
              <a:rPr lang="cs-CZ" sz="2400" dirty="0" err="1">
                <a:solidFill>
                  <a:schemeClr val="tx1"/>
                </a:solidFill>
                <a:latin typeface="Bookman Old Style" panose="02050604050505020204" pitchFamily="18" charset="0"/>
              </a:rPr>
              <a:t>We</a:t>
            </a:r>
            <a:r>
              <a:rPr lang="cs-CZ" sz="2400" dirty="0">
                <a:solidFill>
                  <a:schemeClr val="tx1"/>
                </a:solidFill>
                <a:latin typeface="Bookman Old Style" panose="02050604050505020204" pitchFamily="18" charset="0"/>
              </a:rPr>
              <a:t> </a:t>
            </a:r>
            <a:r>
              <a:rPr lang="cs-CZ" sz="2400" dirty="0" err="1">
                <a:solidFill>
                  <a:schemeClr val="tx1"/>
                </a:solidFill>
                <a:latin typeface="Bookman Old Style" panose="02050604050505020204" pitchFamily="18" charset="0"/>
              </a:rPr>
              <a:t>must</a:t>
            </a:r>
            <a:r>
              <a:rPr lang="cs-CZ" sz="2400" dirty="0">
                <a:solidFill>
                  <a:schemeClr val="tx1"/>
                </a:solidFill>
                <a:latin typeface="Bookman Old Style" panose="02050604050505020204" pitchFamily="18" charset="0"/>
              </a:rPr>
              <a:t> </a:t>
            </a:r>
            <a:r>
              <a:rPr lang="cs-CZ" sz="2400" dirty="0" err="1">
                <a:solidFill>
                  <a:schemeClr val="tx1"/>
                </a:solidFill>
                <a:latin typeface="Bookman Old Style" panose="02050604050505020204" pitchFamily="18" charset="0"/>
              </a:rPr>
              <a:t>fight</a:t>
            </a:r>
            <a:r>
              <a:rPr lang="cs-CZ" sz="2400" dirty="0">
                <a:solidFill>
                  <a:schemeClr val="tx1"/>
                </a:solidFill>
                <a:latin typeface="Bookman Old Style" panose="02050604050505020204" pitchFamily="18" charset="0"/>
              </a:rPr>
              <a:t> </a:t>
            </a:r>
            <a:r>
              <a:rPr lang="cs-CZ" sz="2400" dirty="0" err="1">
                <a:solidFill>
                  <a:schemeClr val="tx1"/>
                </a:solidFill>
                <a:latin typeface="Bookman Old Style" panose="02050604050505020204" pitchFamily="18" charset="0"/>
              </a:rPr>
              <a:t>against</a:t>
            </a:r>
            <a:r>
              <a:rPr lang="cs-CZ" sz="2400" dirty="0">
                <a:solidFill>
                  <a:schemeClr val="tx1"/>
                </a:solidFill>
                <a:latin typeface="Bookman Old Style" panose="02050604050505020204" pitchFamily="18" charset="0"/>
              </a:rPr>
              <a:t> stupidity but </a:t>
            </a:r>
            <a:r>
              <a:rPr lang="cs-CZ" sz="2400" dirty="0" err="1">
                <a:solidFill>
                  <a:schemeClr val="tx1"/>
                </a:solidFill>
                <a:latin typeface="Bookman Old Style" panose="02050604050505020204" pitchFamily="18" charset="0"/>
              </a:rPr>
              <a:t>we</a:t>
            </a:r>
            <a:r>
              <a:rPr lang="cs-CZ" sz="2400" dirty="0">
                <a:solidFill>
                  <a:schemeClr val="tx1"/>
                </a:solidFill>
                <a:latin typeface="Bookman Old Style" panose="02050604050505020204" pitchFamily="18" charset="0"/>
              </a:rPr>
              <a:t> </a:t>
            </a:r>
            <a:r>
              <a:rPr lang="cs-CZ" sz="2400" dirty="0" err="1">
                <a:solidFill>
                  <a:schemeClr val="tx1"/>
                </a:solidFill>
                <a:latin typeface="Bookman Old Style" panose="02050604050505020204" pitchFamily="18" charset="0"/>
              </a:rPr>
              <a:t>will</a:t>
            </a:r>
            <a:r>
              <a:rPr lang="cs-CZ" sz="2400" dirty="0">
                <a:solidFill>
                  <a:schemeClr val="tx1"/>
                </a:solidFill>
                <a:latin typeface="Bookman Old Style" panose="02050604050505020204" pitchFamily="18" charset="0"/>
              </a:rPr>
              <a:t> </a:t>
            </a:r>
            <a:r>
              <a:rPr lang="cs-CZ" sz="2400" dirty="0" err="1">
                <a:solidFill>
                  <a:schemeClr val="tx1"/>
                </a:solidFill>
                <a:latin typeface="Bookman Old Style" panose="02050604050505020204" pitchFamily="18" charset="0"/>
              </a:rPr>
              <a:t>never</a:t>
            </a:r>
            <a:r>
              <a:rPr lang="cs-CZ" sz="2400" dirty="0">
                <a:solidFill>
                  <a:schemeClr val="tx1"/>
                </a:solidFill>
                <a:latin typeface="Bookman Old Style" panose="02050604050505020204" pitchFamily="18" charset="0"/>
              </a:rPr>
              <a:t> </a:t>
            </a:r>
            <a:r>
              <a:rPr lang="cs-CZ" sz="2400" dirty="0" err="1">
                <a:solidFill>
                  <a:schemeClr val="tx1"/>
                </a:solidFill>
                <a:latin typeface="Bookman Old Style" panose="02050604050505020204" pitchFamily="18" charset="0"/>
              </a:rPr>
              <a:t>win</a:t>
            </a:r>
            <a:r>
              <a:rPr lang="cs-CZ" sz="2400" dirty="0">
                <a:solidFill>
                  <a:schemeClr val="tx1"/>
                </a:solidFill>
                <a:latin typeface="Bookman Old Style" panose="02050604050505020204" pitchFamily="18" charset="0"/>
              </a:rPr>
              <a:t>…</a:t>
            </a:r>
          </a:p>
        </p:txBody>
      </p:sp>
      <p:sp>
        <p:nvSpPr>
          <p:cNvPr id="4" name="Zástupný symbol pro číslo snímku 3">
            <a:extLst>
              <a:ext uri="{FF2B5EF4-FFF2-40B4-BE49-F238E27FC236}">
                <a16:creationId xmlns:a16="http://schemas.microsoft.com/office/drawing/2014/main" id="{34C179C9-7B34-4CB6-8572-3F14E17C2BE6}"/>
              </a:ext>
            </a:extLst>
          </p:cNvPr>
          <p:cNvSpPr>
            <a:spLocks noGrp="1"/>
          </p:cNvSpPr>
          <p:nvPr>
            <p:ph type="sldNum" sz="quarter" idx="4294967295"/>
          </p:nvPr>
        </p:nvSpPr>
        <p:spPr>
          <a:xfrm>
            <a:off x="10018713" y="6413500"/>
            <a:ext cx="2173287" cy="317500"/>
          </a:xfrm>
        </p:spPr>
        <p:txBody>
          <a:bodyPr/>
          <a:lstStyle/>
          <a:p>
            <a:fld id="{49AE70B2-8BF9-45C0-BB95-33D1B9D3A854}" type="slidenum">
              <a:rPr lang="zh-CN" altLang="en-US" smtClean="0"/>
              <a:t>18</a:t>
            </a:fld>
            <a:endParaRPr lang="en-US" altLang="zh-CN"/>
          </a:p>
        </p:txBody>
      </p:sp>
      <p:sp>
        <p:nvSpPr>
          <p:cNvPr id="7" name="TextovéPole 6">
            <a:extLst>
              <a:ext uri="{FF2B5EF4-FFF2-40B4-BE49-F238E27FC236}">
                <a16:creationId xmlns:a16="http://schemas.microsoft.com/office/drawing/2014/main" id="{BEBD8035-E38E-487D-818B-EA2AE48BD379}"/>
              </a:ext>
            </a:extLst>
          </p:cNvPr>
          <p:cNvSpPr txBox="1"/>
          <p:nvPr/>
        </p:nvSpPr>
        <p:spPr>
          <a:xfrm>
            <a:off x="6445188" y="5515808"/>
            <a:ext cx="1980029" cy="461665"/>
          </a:xfrm>
          <a:prstGeom prst="rect">
            <a:avLst/>
          </a:prstGeom>
          <a:noFill/>
        </p:spPr>
        <p:txBody>
          <a:bodyPr wrap="none" rtlCol="0">
            <a:spAutoFit/>
          </a:bodyPr>
          <a:lstStyle/>
          <a:p>
            <a:r>
              <a:rPr lang="cs-CZ" sz="2400" b="1" dirty="0">
                <a:latin typeface="Bookman Old Style" panose="02050604050505020204" pitchFamily="18" charset="0"/>
                <a:ea typeface="+mj-ea"/>
                <a:cs typeface="+mj-cs"/>
              </a:rPr>
              <a:t>Jan Werich</a:t>
            </a:r>
          </a:p>
        </p:txBody>
      </p:sp>
      <p:pic>
        <p:nvPicPr>
          <p:cNvPr id="9" name="Obrázek 8" descr="Obsah obrázku Lidská tvář, osoba, černobílá, Kouření&#10;&#10;Popis byl vytvořen automaticky">
            <a:extLst>
              <a:ext uri="{FF2B5EF4-FFF2-40B4-BE49-F238E27FC236}">
                <a16:creationId xmlns:a16="http://schemas.microsoft.com/office/drawing/2014/main" id="{D3BD14AE-C02C-473D-8D03-01CACEA7B3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1814" y="2845293"/>
            <a:ext cx="3483006" cy="2612255"/>
          </a:xfrm>
          <a:prstGeom prst="rect">
            <a:avLst/>
          </a:prstGeom>
        </p:spPr>
      </p:pic>
    </p:spTree>
    <p:extLst>
      <p:ext uri="{BB962C8B-B14F-4D97-AF65-F5344CB8AC3E}">
        <p14:creationId xmlns:p14="http://schemas.microsoft.com/office/powerpoint/2010/main" val="3286024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5DB2518-48B7-46D5-859A-5EEDAE8BB088}"/>
              </a:ext>
            </a:extLst>
          </p:cNvPr>
          <p:cNvSpPr>
            <a:spLocks noGrp="1"/>
          </p:cNvSpPr>
          <p:nvPr>
            <p:ph type="body" sz="half" idx="2"/>
          </p:nvPr>
        </p:nvSpPr>
        <p:spPr>
          <a:xfrm>
            <a:off x="355600" y="1270000"/>
            <a:ext cx="7785223" cy="4988757"/>
          </a:xfrm>
        </p:spPr>
        <p:txBody>
          <a:bodyPr>
            <a:normAutofit fontScale="77500" lnSpcReduction="20000"/>
          </a:bodyPr>
          <a:lstStyle/>
          <a:p>
            <a:pPr>
              <a:spcBef>
                <a:spcPts val="600"/>
              </a:spcBef>
            </a:pPr>
            <a:r>
              <a:rPr lang="en-GB" dirty="0"/>
              <a:t>Results of the Parliament vote: </a:t>
            </a:r>
            <a:r>
              <a:rPr lang="en-US" dirty="0"/>
              <a:t>499 in favor, 79 against and 55 abstentions.</a:t>
            </a:r>
          </a:p>
          <a:p>
            <a:pPr>
              <a:spcBef>
                <a:spcPts val="600"/>
              </a:spcBef>
            </a:pPr>
            <a:r>
              <a:rPr lang="en-US" dirty="0"/>
              <a:t>No amendments from the EPP passed</a:t>
            </a:r>
          </a:p>
          <a:p>
            <a:pPr>
              <a:spcBef>
                <a:spcPts val="600"/>
              </a:spcBef>
            </a:pPr>
            <a:r>
              <a:rPr lang="en-US" dirty="0">
                <a:hlinkClick r:id="rId2"/>
              </a:rPr>
              <a:t>Press release</a:t>
            </a:r>
            <a:r>
              <a:rPr lang="en-US" dirty="0"/>
              <a:t> from the EU Parliament</a:t>
            </a:r>
            <a:endParaRPr lang="cs-CZ" dirty="0"/>
          </a:p>
          <a:p>
            <a:pPr>
              <a:spcBef>
                <a:spcPts val="600"/>
              </a:spcBef>
            </a:pPr>
            <a:r>
              <a:rPr lang="en-US" b="0" i="0" dirty="0">
                <a:solidFill>
                  <a:srgbClr val="505154"/>
                </a:solidFill>
                <a:effectLst/>
                <a:latin typeface="Helvetica" panose="020B0604020202020204" pitchFamily="34" charset="0"/>
              </a:rPr>
              <a:t>After the vote the rapporteur, </a:t>
            </a:r>
            <a:r>
              <a:rPr lang="en-US" b="0" i="0" u="sng" dirty="0">
                <a:solidFill>
                  <a:srgbClr val="3C77BD"/>
                </a:solidFill>
                <a:effectLst/>
                <a:latin typeface="Helvetica" panose="020B0604020202020204" pitchFamily="34" charset="0"/>
                <a:hlinkClick r:id="rId3"/>
              </a:rPr>
              <a:t>Jutta Paulus</a:t>
            </a:r>
            <a:r>
              <a:rPr lang="en-US" b="0" i="0" dirty="0">
                <a:solidFill>
                  <a:srgbClr val="505154"/>
                </a:solidFill>
                <a:effectLst/>
                <a:latin typeface="Helvetica" panose="020B0604020202020204" pitchFamily="34" charset="0"/>
              </a:rPr>
              <a:t> (Group of the Greens/European Free Alliance, DE) said: "Today's vote is a commitment to more climate protection and energy sovereignty in Europe. Without ambitious measures to reduce methane emissions, Europe will miss its climate targets and valuable energy will continue to be wasted. We call for ambitious and stringent methane reduction measures. </a:t>
            </a:r>
            <a:r>
              <a:rPr lang="en-US" b="1" i="0" dirty="0">
                <a:solidFill>
                  <a:srgbClr val="505154"/>
                </a:solidFill>
                <a:effectLst/>
                <a:latin typeface="Helvetica" panose="020B0604020202020204" pitchFamily="34" charset="0"/>
              </a:rPr>
              <a:t>In the energy sector, three quarters of methane emissions can be avoided through simple measures and without large investments. </a:t>
            </a:r>
            <a:r>
              <a:rPr lang="en-US" b="0" i="0" dirty="0">
                <a:solidFill>
                  <a:srgbClr val="505154"/>
                </a:solidFill>
                <a:effectLst/>
                <a:latin typeface="Helvetica" panose="020B0604020202020204" pitchFamily="34" charset="0"/>
              </a:rPr>
              <a:t>As Europe imports more than 80% of the fossil fuels it burns, is essential to expand the scope to energy imports."</a:t>
            </a:r>
            <a:endParaRPr lang="en-US" dirty="0"/>
          </a:p>
        </p:txBody>
      </p:sp>
      <p:sp>
        <p:nvSpPr>
          <p:cNvPr id="3" name="Nadpis 2">
            <a:extLst>
              <a:ext uri="{FF2B5EF4-FFF2-40B4-BE49-F238E27FC236}">
                <a16:creationId xmlns:a16="http://schemas.microsoft.com/office/drawing/2014/main" id="{8EED2194-F181-4496-9321-2A2439EECC6A}"/>
              </a:ext>
            </a:extLst>
          </p:cNvPr>
          <p:cNvSpPr>
            <a:spLocks noGrp="1"/>
          </p:cNvSpPr>
          <p:nvPr>
            <p:ph type="title"/>
          </p:nvPr>
        </p:nvSpPr>
        <p:spPr/>
        <p:txBody>
          <a:bodyPr>
            <a:normAutofit fontScale="90000"/>
          </a:bodyPr>
          <a:lstStyle/>
          <a:p>
            <a:r>
              <a:rPr lang="cs-CZ" dirty="0"/>
              <a:t>New CH</a:t>
            </a:r>
            <a:r>
              <a:rPr lang="cs-CZ" baseline="-25000" dirty="0"/>
              <a:t>4</a:t>
            </a:r>
            <a:r>
              <a:rPr lang="cs-CZ" dirty="0"/>
              <a:t> </a:t>
            </a:r>
            <a:r>
              <a:rPr lang="cs-CZ" dirty="0" err="1"/>
              <a:t>emission</a:t>
            </a:r>
            <a:r>
              <a:rPr lang="cs-CZ" dirty="0"/>
              <a:t> </a:t>
            </a:r>
            <a:r>
              <a:rPr lang="cs-CZ" dirty="0" err="1"/>
              <a:t>regulation</a:t>
            </a:r>
            <a:r>
              <a:rPr lang="cs-CZ" dirty="0"/>
              <a:t> </a:t>
            </a:r>
            <a:r>
              <a:rPr lang="cs-CZ" dirty="0" err="1"/>
              <a:t>was</a:t>
            </a:r>
            <a:r>
              <a:rPr lang="cs-CZ" dirty="0"/>
              <a:t> </a:t>
            </a:r>
            <a:r>
              <a:rPr lang="cs-CZ" dirty="0" err="1"/>
              <a:t>approved</a:t>
            </a:r>
            <a:r>
              <a:rPr lang="cs-CZ" dirty="0"/>
              <a:t> by EU </a:t>
            </a:r>
            <a:r>
              <a:rPr lang="cs-CZ" dirty="0" err="1"/>
              <a:t>Parliament</a:t>
            </a:r>
            <a:r>
              <a:rPr lang="cs-CZ" dirty="0"/>
              <a:t> on 10/5/2023</a:t>
            </a:r>
          </a:p>
        </p:txBody>
      </p:sp>
      <p:sp>
        <p:nvSpPr>
          <p:cNvPr id="4" name="Zástupný symbol pro číslo snímku 3">
            <a:extLst>
              <a:ext uri="{FF2B5EF4-FFF2-40B4-BE49-F238E27FC236}">
                <a16:creationId xmlns:a16="http://schemas.microsoft.com/office/drawing/2014/main" id="{9A0C5ADC-B839-4820-9EBA-75FB16CA616B}"/>
              </a:ext>
            </a:extLst>
          </p:cNvPr>
          <p:cNvSpPr>
            <a:spLocks noGrp="1"/>
          </p:cNvSpPr>
          <p:nvPr>
            <p:ph type="sldNum" sz="quarter" idx="12"/>
          </p:nvPr>
        </p:nvSpPr>
        <p:spPr/>
        <p:txBody>
          <a:bodyPr/>
          <a:lstStyle/>
          <a:p>
            <a:fld id="{49AE70B2-8BF9-45C0-BB95-33D1B9D3A854}" type="slidenum">
              <a:rPr lang="zh-CN" altLang="en-US" smtClean="0"/>
              <a:t>2</a:t>
            </a:fld>
            <a:endParaRPr lang="en-US" altLang="zh-CN" dirty="0"/>
          </a:p>
        </p:txBody>
      </p:sp>
      <p:pic>
        <p:nvPicPr>
          <p:cNvPr id="5" name="Picture 2" descr="Image">
            <a:extLst>
              <a:ext uri="{FF2B5EF4-FFF2-40B4-BE49-F238E27FC236}">
                <a16:creationId xmlns:a16="http://schemas.microsoft.com/office/drawing/2014/main" id="{1E46B04B-F952-4060-AD33-4B713EEFD3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6326" y="738822"/>
            <a:ext cx="3676626" cy="18072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a:extLst>
              <a:ext uri="{FF2B5EF4-FFF2-40B4-BE49-F238E27FC236}">
                <a16:creationId xmlns:a16="http://schemas.microsoft.com/office/drawing/2014/main" id="{FE008167-953E-4323-9C71-443ED887FE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838" b="30032"/>
          <a:stretch/>
        </p:blipFill>
        <p:spPr bwMode="auto">
          <a:xfrm>
            <a:off x="8589618" y="2210540"/>
            <a:ext cx="3172154" cy="406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2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35DB2518-48B7-46D5-859A-5EEDAE8BB088}"/>
              </a:ext>
            </a:extLst>
          </p:cNvPr>
          <p:cNvSpPr>
            <a:spLocks noGrp="1"/>
          </p:cNvSpPr>
          <p:nvPr>
            <p:ph type="body" sz="half" idx="2"/>
          </p:nvPr>
        </p:nvSpPr>
        <p:spPr>
          <a:xfrm>
            <a:off x="355600" y="1270000"/>
            <a:ext cx="11484610" cy="5059779"/>
          </a:xfrm>
        </p:spPr>
        <p:txBody>
          <a:bodyPr>
            <a:normAutofit/>
          </a:bodyPr>
          <a:lstStyle/>
          <a:p>
            <a:pPr>
              <a:spcBef>
                <a:spcPts val="600"/>
              </a:spcBef>
            </a:pPr>
            <a:r>
              <a:rPr lang="en-US" dirty="0"/>
              <a:t>From the press:</a:t>
            </a:r>
          </a:p>
          <a:p>
            <a:pPr lvl="1"/>
            <a:r>
              <a:rPr lang="en-US" sz="1400" i="1" dirty="0"/>
              <a:t>Lawmakers defeated an effort by a clutch of conservative MEPs to weaken the Parliament’s stance.</a:t>
            </a:r>
          </a:p>
          <a:p>
            <a:pPr lvl="1"/>
            <a:r>
              <a:rPr lang="en-US" sz="1400" b="1" i="1" dirty="0"/>
              <a:t>Tighter rules for monitoring emissions, as well as more stringent leak detection and repair (LDAR) requirements to tackle leaky fossil fuel infrastructure.</a:t>
            </a:r>
          </a:p>
          <a:p>
            <a:pPr lvl="1"/>
            <a:r>
              <a:rPr lang="en-US" sz="1400" i="1" dirty="0"/>
              <a:t>The Parliament also asked the Commission to come up with a framework to ensure exporting countries have to abide by similar rules.</a:t>
            </a:r>
          </a:p>
          <a:p>
            <a:pPr lvl="1"/>
            <a:r>
              <a:rPr lang="en-US" sz="1400" i="1" dirty="0"/>
              <a:t>This bill will be the bloc’s first legislation, while countries such as Canada, the United States or Nigeria already have frameworks in place. Companies in the U.S., the other Global Methane Pledge founder, will have to pay for excessive methane emissions from next year, for example.</a:t>
            </a:r>
          </a:p>
          <a:p>
            <a:pPr lvl="1"/>
            <a:r>
              <a:rPr lang="en-US" sz="1400" b="1" i="1" dirty="0"/>
              <a:t>Targeting the energy sector is relatively cheap and easy compared to tackling agriculture — which is responsible for more than half of EU methane emissions — or waste, responsible for about a quarter</a:t>
            </a:r>
            <a:r>
              <a:rPr lang="en-US" sz="1100" i="1" dirty="0"/>
              <a:t>.</a:t>
            </a:r>
            <a:endParaRPr lang="cs-CZ" sz="1100" dirty="0"/>
          </a:p>
        </p:txBody>
      </p:sp>
      <p:sp>
        <p:nvSpPr>
          <p:cNvPr id="3" name="Nadpis 2">
            <a:extLst>
              <a:ext uri="{FF2B5EF4-FFF2-40B4-BE49-F238E27FC236}">
                <a16:creationId xmlns:a16="http://schemas.microsoft.com/office/drawing/2014/main" id="{8EED2194-F181-4496-9321-2A2439EECC6A}"/>
              </a:ext>
            </a:extLst>
          </p:cNvPr>
          <p:cNvSpPr>
            <a:spLocks noGrp="1"/>
          </p:cNvSpPr>
          <p:nvPr>
            <p:ph type="title"/>
          </p:nvPr>
        </p:nvSpPr>
        <p:spPr/>
        <p:txBody>
          <a:bodyPr>
            <a:normAutofit fontScale="90000"/>
          </a:bodyPr>
          <a:lstStyle/>
          <a:p>
            <a:r>
              <a:rPr lang="cs-CZ" dirty="0"/>
              <a:t>New CH</a:t>
            </a:r>
            <a:r>
              <a:rPr lang="cs-CZ" baseline="-25000" dirty="0"/>
              <a:t>4</a:t>
            </a:r>
            <a:r>
              <a:rPr lang="cs-CZ" dirty="0"/>
              <a:t> </a:t>
            </a:r>
            <a:r>
              <a:rPr lang="cs-CZ" dirty="0" err="1"/>
              <a:t>emission</a:t>
            </a:r>
            <a:r>
              <a:rPr lang="cs-CZ" dirty="0"/>
              <a:t> </a:t>
            </a:r>
            <a:r>
              <a:rPr lang="cs-CZ" dirty="0" err="1"/>
              <a:t>regulation</a:t>
            </a:r>
            <a:r>
              <a:rPr lang="cs-CZ" dirty="0"/>
              <a:t> </a:t>
            </a:r>
            <a:r>
              <a:rPr lang="cs-CZ" dirty="0" err="1"/>
              <a:t>was</a:t>
            </a:r>
            <a:r>
              <a:rPr lang="cs-CZ" dirty="0"/>
              <a:t> </a:t>
            </a:r>
            <a:r>
              <a:rPr lang="cs-CZ" dirty="0" err="1"/>
              <a:t>approved</a:t>
            </a:r>
            <a:r>
              <a:rPr lang="cs-CZ" dirty="0"/>
              <a:t> by EU </a:t>
            </a:r>
            <a:r>
              <a:rPr lang="cs-CZ" dirty="0" err="1"/>
              <a:t>Parliament</a:t>
            </a:r>
            <a:r>
              <a:rPr lang="cs-CZ" dirty="0"/>
              <a:t> on 10/5/2023</a:t>
            </a:r>
          </a:p>
        </p:txBody>
      </p:sp>
      <p:sp>
        <p:nvSpPr>
          <p:cNvPr id="4" name="Zástupný symbol pro číslo snímku 3">
            <a:extLst>
              <a:ext uri="{FF2B5EF4-FFF2-40B4-BE49-F238E27FC236}">
                <a16:creationId xmlns:a16="http://schemas.microsoft.com/office/drawing/2014/main" id="{9A0C5ADC-B839-4820-9EBA-75FB16CA616B}"/>
              </a:ext>
            </a:extLst>
          </p:cNvPr>
          <p:cNvSpPr>
            <a:spLocks noGrp="1"/>
          </p:cNvSpPr>
          <p:nvPr>
            <p:ph type="sldNum" sz="quarter" idx="12"/>
          </p:nvPr>
        </p:nvSpPr>
        <p:spPr/>
        <p:txBody>
          <a:bodyPr/>
          <a:lstStyle/>
          <a:p>
            <a:fld id="{49AE70B2-8BF9-45C0-BB95-33D1B9D3A854}" type="slidenum">
              <a:rPr lang="zh-CN" altLang="en-US" smtClean="0"/>
              <a:t>3</a:t>
            </a:fld>
            <a:endParaRPr lang="en-US" altLang="zh-CN" dirty="0"/>
          </a:p>
        </p:txBody>
      </p:sp>
    </p:spTree>
    <p:extLst>
      <p:ext uri="{BB962C8B-B14F-4D97-AF65-F5344CB8AC3E}">
        <p14:creationId xmlns:p14="http://schemas.microsoft.com/office/powerpoint/2010/main" val="3184971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流程图: 联系 1"/>
          <p:cNvSpPr/>
          <p:nvPr userDrawn="1"/>
        </p:nvSpPr>
        <p:spPr>
          <a:xfrm>
            <a:off x="2767521" y="807720"/>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联系 14"/>
          <p:cNvSpPr/>
          <p:nvPr userDrawn="1"/>
        </p:nvSpPr>
        <p:spPr>
          <a:xfrm>
            <a:off x="2767521" y="2545080"/>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19"/>
          <p:cNvSpPr>
            <a:spLocks noGrp="1"/>
          </p:cNvSpPr>
          <p:nvPr>
            <p:custDataLst>
              <p:tags r:id="rId1"/>
            </p:custDataLst>
          </p:nvPr>
        </p:nvSpPr>
        <p:spPr>
          <a:xfrm>
            <a:off x="2946708" y="923925"/>
            <a:ext cx="342900" cy="483870"/>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pPr lvl="0"/>
            <a:r>
              <a:rPr lang="en-US" altLang="zh-CN" spc="0">
                <a:solidFill>
                  <a:schemeClr val="bg1"/>
                </a:solidFill>
                <a:uFillTx/>
              </a:rPr>
              <a:t>1</a:t>
            </a:r>
          </a:p>
        </p:txBody>
      </p:sp>
      <p:sp>
        <p:nvSpPr>
          <p:cNvPr id="8" name="流程图: 联系 7"/>
          <p:cNvSpPr/>
          <p:nvPr userDrawn="1"/>
        </p:nvSpPr>
        <p:spPr>
          <a:xfrm>
            <a:off x="2767521" y="1715312"/>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占位符 19"/>
          <p:cNvSpPr>
            <a:spLocks noGrp="1"/>
          </p:cNvSpPr>
          <p:nvPr>
            <p:custDataLst>
              <p:tags r:id="rId2"/>
            </p:custDataLst>
          </p:nvPr>
        </p:nvSpPr>
        <p:spPr>
          <a:xfrm>
            <a:off x="2946708" y="1830882"/>
            <a:ext cx="342900" cy="483870"/>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pPr lvl="0"/>
            <a:r>
              <a:rPr lang="en-US" altLang="zh-CN" spc="0">
                <a:solidFill>
                  <a:schemeClr val="bg1"/>
                </a:solidFill>
                <a:uFillTx/>
              </a:rPr>
              <a:t>2</a:t>
            </a:r>
          </a:p>
        </p:txBody>
      </p:sp>
      <p:sp>
        <p:nvSpPr>
          <p:cNvPr id="22" name="文本占位符 19"/>
          <p:cNvSpPr>
            <a:spLocks noGrp="1"/>
          </p:cNvSpPr>
          <p:nvPr>
            <p:custDataLst>
              <p:tags r:id="rId3"/>
            </p:custDataLst>
          </p:nvPr>
        </p:nvSpPr>
        <p:spPr>
          <a:xfrm>
            <a:off x="2947343" y="2660015"/>
            <a:ext cx="342900" cy="483870"/>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pPr lvl="0"/>
            <a:r>
              <a:rPr lang="en-US" altLang="zh-CN" spc="0" dirty="0">
                <a:solidFill>
                  <a:schemeClr val="bg1"/>
                </a:solidFill>
                <a:uFillTx/>
              </a:rPr>
              <a:t>3</a:t>
            </a:r>
          </a:p>
        </p:txBody>
      </p:sp>
      <p:sp>
        <p:nvSpPr>
          <p:cNvPr id="21" name="文本占位符 19"/>
          <p:cNvSpPr>
            <a:spLocks noGrp="1"/>
          </p:cNvSpPr>
          <p:nvPr>
            <p:custDataLst>
              <p:tags r:id="rId4"/>
            </p:custDataLst>
          </p:nvPr>
        </p:nvSpPr>
        <p:spPr>
          <a:xfrm>
            <a:off x="4000190" y="844556"/>
            <a:ext cx="7345472" cy="666115"/>
          </a:xfrm>
          <a:prstGeom prst="rect">
            <a:avLst/>
          </a:prstGeom>
        </p:spPr>
        <p:txBody>
          <a:bodyPr vert="horz" lIns="90000" tIns="46800" rIns="90000" bIns="46800" rtlCol="0" anchor="ctr"/>
          <a:lstStyle/>
          <a:p>
            <a:r>
              <a:rPr lang="cs-CZ" altLang="zh-CN" sz="3200" b="1" spc="100" dirty="0" err="1">
                <a:solidFill>
                  <a:srgbClr val="0066B3"/>
                </a:solidFill>
                <a:latin typeface="微软雅黑 (标题)"/>
                <a:sym typeface="+mn-ea"/>
              </a:rPr>
              <a:t>Measurement</a:t>
            </a:r>
            <a:r>
              <a:rPr lang="cs-CZ" altLang="zh-CN" sz="3200" b="1" spc="100" dirty="0">
                <a:solidFill>
                  <a:srgbClr val="0066B3"/>
                </a:solidFill>
                <a:latin typeface="微软雅黑 (标题)"/>
                <a:sym typeface="+mn-ea"/>
              </a:rPr>
              <a:t>, reporting, </a:t>
            </a:r>
            <a:r>
              <a:rPr lang="cs-CZ" altLang="zh-CN" sz="3200" b="1" spc="100" dirty="0" err="1">
                <a:solidFill>
                  <a:srgbClr val="0066B3"/>
                </a:solidFill>
                <a:latin typeface="微软雅黑 (标题)"/>
                <a:sym typeface="+mn-ea"/>
              </a:rPr>
              <a:t>verification</a:t>
            </a:r>
            <a:endParaRPr lang="en-GB" altLang="zh-CN" sz="3200" b="1" spc="100" dirty="0">
              <a:solidFill>
                <a:srgbClr val="0066B3"/>
              </a:solidFill>
              <a:latin typeface="微软雅黑 (标题)"/>
              <a:sym typeface="+mn-ea"/>
            </a:endParaRPr>
          </a:p>
        </p:txBody>
      </p:sp>
      <p:sp>
        <p:nvSpPr>
          <p:cNvPr id="23" name="文本占位符 14"/>
          <p:cNvSpPr>
            <a:spLocks noGrp="1"/>
          </p:cNvSpPr>
          <p:nvPr>
            <p:custDataLst>
              <p:tags r:id="rId5"/>
            </p:custDataLst>
          </p:nvPr>
        </p:nvSpPr>
        <p:spPr>
          <a:xfrm>
            <a:off x="4000195" y="1742395"/>
            <a:ext cx="6624163" cy="666115"/>
          </a:xfrm>
          <a:prstGeom prst="rect">
            <a:avLst/>
          </a:prstGeom>
        </p:spPr>
        <p:txBody>
          <a:bodyPr vert="horz" lIns="90000" tIns="46800" rIns="90000" bIns="46800" rtlCol="0">
            <a:normAutofit/>
          </a:bodyPr>
          <a:lstStyle>
            <a:lvl1pPr>
              <a:buNone/>
              <a:defRPr sz="2400" b="1" u="none" strike="noStrike" kern="1200" cap="none" spc="100" normalizeH="0">
                <a:solidFill>
                  <a:srgbClr val="0066B3"/>
                </a:solidFill>
                <a:uFillTx/>
              </a:defRPr>
            </a:lvl1pPr>
          </a:lstStyle>
          <a:p>
            <a:pPr lvl="0"/>
            <a:r>
              <a:rPr lang="cs-CZ" altLang="zh-CN" sz="3200" dirty="0" err="1">
                <a:latin typeface="微软雅黑 (标题)"/>
                <a:sym typeface="+mn-ea"/>
              </a:rPr>
              <a:t>Leak</a:t>
            </a:r>
            <a:r>
              <a:rPr lang="cs-CZ" altLang="zh-CN" sz="3200" dirty="0">
                <a:latin typeface="微软雅黑 (标题)"/>
                <a:sym typeface="+mn-ea"/>
              </a:rPr>
              <a:t> </a:t>
            </a:r>
            <a:r>
              <a:rPr lang="cs-CZ" altLang="zh-CN" sz="3200" dirty="0" err="1">
                <a:latin typeface="微软雅黑 (标题)"/>
                <a:sym typeface="+mn-ea"/>
              </a:rPr>
              <a:t>detection</a:t>
            </a:r>
            <a:r>
              <a:rPr lang="cs-CZ" altLang="zh-CN" sz="3200" dirty="0">
                <a:latin typeface="微软雅黑 (标题)"/>
                <a:sym typeface="+mn-ea"/>
              </a:rPr>
              <a:t> and </a:t>
            </a:r>
            <a:r>
              <a:rPr lang="cs-CZ" altLang="zh-CN" sz="3200" dirty="0" err="1">
                <a:latin typeface="微软雅黑 (标题)"/>
                <a:sym typeface="+mn-ea"/>
              </a:rPr>
              <a:t>repair</a:t>
            </a:r>
            <a:endParaRPr lang="en-GB" altLang="zh-CN" sz="3200" dirty="0">
              <a:latin typeface="微软雅黑 (标题)"/>
            </a:endParaRPr>
          </a:p>
        </p:txBody>
      </p:sp>
      <p:sp>
        <p:nvSpPr>
          <p:cNvPr id="29" name="文本占位符 14"/>
          <p:cNvSpPr>
            <a:spLocks noGrp="1"/>
          </p:cNvSpPr>
          <p:nvPr>
            <p:custDataLst>
              <p:tags r:id="rId6"/>
            </p:custDataLst>
          </p:nvPr>
        </p:nvSpPr>
        <p:spPr>
          <a:xfrm>
            <a:off x="4000190" y="2626244"/>
            <a:ext cx="7247818" cy="1090574"/>
          </a:xfrm>
          <a:prstGeom prst="rect">
            <a:avLst/>
          </a:prstGeom>
        </p:spPr>
        <p:txBody>
          <a:bodyPr vert="horz" lIns="90000" tIns="46800" rIns="90000" bIns="46800" rtlCol="0">
            <a:normAutofit/>
          </a:bodyPr>
          <a:lstStyle>
            <a:lvl1pPr>
              <a:buNone/>
              <a:defRPr sz="2400" b="1" u="none" strike="noStrike" kern="1200" cap="none" spc="100" normalizeH="0">
                <a:solidFill>
                  <a:srgbClr val="0066B3"/>
                </a:solidFill>
                <a:uFillTx/>
              </a:defRPr>
            </a:lvl1pPr>
          </a:lstStyle>
          <a:p>
            <a:pPr lvl="0"/>
            <a:r>
              <a:rPr lang="cs-CZ" altLang="zh-CN" sz="3200" b="1" spc="100" dirty="0" err="1">
                <a:solidFill>
                  <a:srgbClr val="0066B3"/>
                </a:solidFill>
                <a:latin typeface="微软雅黑 (标题)"/>
                <a:sym typeface="+mn-ea"/>
              </a:rPr>
              <a:t>Venting</a:t>
            </a:r>
            <a:r>
              <a:rPr lang="cs-CZ" altLang="zh-CN" sz="3200" b="1" spc="100" dirty="0">
                <a:solidFill>
                  <a:srgbClr val="0066B3"/>
                </a:solidFill>
                <a:latin typeface="微软雅黑 (标题)"/>
                <a:sym typeface="+mn-ea"/>
              </a:rPr>
              <a:t> and </a:t>
            </a:r>
            <a:r>
              <a:rPr lang="cs-CZ" altLang="zh-CN" sz="3200" b="1" spc="100" dirty="0" err="1">
                <a:solidFill>
                  <a:srgbClr val="0066B3"/>
                </a:solidFill>
                <a:latin typeface="微软雅黑 (标题)"/>
                <a:sym typeface="+mn-ea"/>
              </a:rPr>
              <a:t>flaring</a:t>
            </a:r>
            <a:endParaRPr lang="en-GB" altLang="zh-CN" sz="3200" dirty="0">
              <a:latin typeface="微软雅黑 (标题)"/>
            </a:endParaRPr>
          </a:p>
        </p:txBody>
      </p:sp>
      <p:sp>
        <p:nvSpPr>
          <p:cNvPr id="11" name="流程图: 联系 14">
            <a:extLst>
              <a:ext uri="{FF2B5EF4-FFF2-40B4-BE49-F238E27FC236}">
                <a16:creationId xmlns:a16="http://schemas.microsoft.com/office/drawing/2014/main" id="{E7F1C828-20A4-4990-8A90-58A88E79D3DE}"/>
              </a:ext>
            </a:extLst>
          </p:cNvPr>
          <p:cNvSpPr/>
          <p:nvPr/>
        </p:nvSpPr>
        <p:spPr>
          <a:xfrm>
            <a:off x="2783731" y="3427053"/>
            <a:ext cx="701273" cy="701040"/>
          </a:xfrm>
          <a:prstGeom prst="flowChartConnector">
            <a:avLst/>
          </a:prstGeom>
          <a:solidFill>
            <a:srgbClr val="0066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占位符 19">
            <a:extLst>
              <a:ext uri="{FF2B5EF4-FFF2-40B4-BE49-F238E27FC236}">
                <a16:creationId xmlns:a16="http://schemas.microsoft.com/office/drawing/2014/main" id="{2C00555F-2417-40F7-9DBC-313052F0592C}"/>
              </a:ext>
            </a:extLst>
          </p:cNvPr>
          <p:cNvSpPr>
            <a:spLocks noGrp="1"/>
          </p:cNvSpPr>
          <p:nvPr>
            <p:custDataLst>
              <p:tags r:id="rId7"/>
            </p:custDataLst>
          </p:nvPr>
        </p:nvSpPr>
        <p:spPr>
          <a:xfrm>
            <a:off x="2963553" y="3541988"/>
            <a:ext cx="342900" cy="483870"/>
          </a:xfrm>
          <a:prstGeom prst="rect">
            <a:avLst/>
          </a:prstGeom>
        </p:spPr>
        <p:txBody>
          <a:bodyPr vert="horz" lIns="90000" tIns="46800" rIns="90000" bIns="46800" rtlCol="0">
            <a:noAutofit/>
          </a:bodyPr>
          <a:lstStyle>
            <a:lvl1pPr>
              <a:buNone/>
              <a:defRPr sz="2400" b="1" u="none" strike="noStrike" kern="1200" cap="none" spc="100" normalizeH="0">
                <a:solidFill>
                  <a:srgbClr val="0066B3"/>
                </a:solidFill>
                <a:uFillTx/>
              </a:defRPr>
            </a:lvl1pPr>
          </a:lstStyle>
          <a:p>
            <a:pPr lvl="0"/>
            <a:r>
              <a:rPr lang="cs-CZ" altLang="zh-CN" spc="0" dirty="0">
                <a:solidFill>
                  <a:schemeClr val="bg1"/>
                </a:solidFill>
              </a:rPr>
              <a:t>4</a:t>
            </a:r>
            <a:endParaRPr lang="en-US" altLang="zh-CN" spc="0" dirty="0">
              <a:solidFill>
                <a:schemeClr val="bg1"/>
              </a:solidFill>
              <a:uFillTx/>
            </a:endParaRPr>
          </a:p>
        </p:txBody>
      </p:sp>
      <p:sp>
        <p:nvSpPr>
          <p:cNvPr id="13" name="文本占位符 14">
            <a:extLst>
              <a:ext uri="{FF2B5EF4-FFF2-40B4-BE49-F238E27FC236}">
                <a16:creationId xmlns:a16="http://schemas.microsoft.com/office/drawing/2014/main" id="{8247475E-CEE8-4956-8CFB-6EE2BD9C0817}"/>
              </a:ext>
            </a:extLst>
          </p:cNvPr>
          <p:cNvSpPr>
            <a:spLocks noGrp="1"/>
          </p:cNvSpPr>
          <p:nvPr>
            <p:custDataLst>
              <p:tags r:id="rId8"/>
            </p:custDataLst>
          </p:nvPr>
        </p:nvSpPr>
        <p:spPr>
          <a:xfrm>
            <a:off x="4000190" y="3480571"/>
            <a:ext cx="7247818" cy="1090574"/>
          </a:xfrm>
          <a:prstGeom prst="rect">
            <a:avLst/>
          </a:prstGeom>
        </p:spPr>
        <p:txBody>
          <a:bodyPr vert="horz" lIns="90000" tIns="46800" rIns="90000" bIns="46800" rtlCol="0">
            <a:normAutofit/>
          </a:bodyPr>
          <a:lstStyle>
            <a:lvl1pPr>
              <a:buNone/>
              <a:defRPr sz="2400" b="1" u="none" strike="noStrike" kern="1200" cap="none" spc="100" normalizeH="0">
                <a:solidFill>
                  <a:srgbClr val="0066B3"/>
                </a:solidFill>
                <a:uFillTx/>
              </a:defRPr>
            </a:lvl1pPr>
          </a:lstStyle>
          <a:p>
            <a:pPr lvl="0"/>
            <a:r>
              <a:rPr lang="cs-CZ" altLang="zh-CN" sz="3200" dirty="0" err="1">
                <a:latin typeface="微软雅黑 (标题)"/>
                <a:sym typeface="+mn-ea"/>
              </a:rPr>
              <a:t>Cost</a:t>
            </a:r>
            <a:r>
              <a:rPr lang="cs-CZ" altLang="zh-CN" sz="3200" dirty="0">
                <a:latin typeface="微软雅黑 (标题)"/>
                <a:sym typeface="+mn-ea"/>
              </a:rPr>
              <a:t> </a:t>
            </a:r>
            <a:r>
              <a:rPr lang="cs-CZ" altLang="zh-CN" sz="3200" dirty="0" err="1">
                <a:latin typeface="微软雅黑 (标题)"/>
                <a:sym typeface="+mn-ea"/>
              </a:rPr>
              <a:t>estimation</a:t>
            </a:r>
            <a:endParaRPr lang="en-GB" altLang="zh-CN" sz="3200" dirty="0">
              <a:latin typeface="微软雅黑 (标题)"/>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cs-CZ" altLang="zh-CN" sz="3200" b="1" spc="100" dirty="0" err="1">
                <a:solidFill>
                  <a:srgbClr val="0066B3"/>
                </a:solidFill>
                <a:latin typeface="微软雅黑 (标题)"/>
                <a:sym typeface="+mn-ea"/>
              </a:rPr>
              <a:t>Measurement</a:t>
            </a:r>
            <a:r>
              <a:rPr lang="cs-CZ" altLang="zh-CN" sz="3200" b="1" spc="100" dirty="0">
                <a:solidFill>
                  <a:srgbClr val="0066B3"/>
                </a:solidFill>
                <a:latin typeface="微软雅黑 (标题)"/>
                <a:sym typeface="+mn-ea"/>
              </a:rPr>
              <a:t>, reporting, </a:t>
            </a:r>
            <a:r>
              <a:rPr lang="cs-CZ" altLang="zh-CN" sz="3200" b="1" spc="100" dirty="0" err="1">
                <a:solidFill>
                  <a:srgbClr val="0066B3"/>
                </a:solidFill>
                <a:latin typeface="微软雅黑 (标题)"/>
                <a:sym typeface="+mn-ea"/>
              </a:rPr>
              <a:t>verification</a:t>
            </a:r>
            <a:endParaRPr lang="en-GB" altLang="zh-CN" sz="3200" b="1" spc="100" dirty="0">
              <a:solidFill>
                <a:srgbClr val="0066B3"/>
              </a:solidFill>
              <a:latin typeface="微软雅黑 (标题)"/>
              <a:sym typeface="+mn-ea"/>
            </a:endParaRPr>
          </a:p>
        </p:txBody>
      </p:sp>
      <p:sp>
        <p:nvSpPr>
          <p:cNvPr id="4" name="副标题 3"/>
          <p:cNvSpPr>
            <a:spLocks noGrp="1"/>
          </p:cNvSpPr>
          <p:nvPr>
            <p:ph type="subTitle" idx="1"/>
          </p:nvPr>
        </p:nvSpPr>
        <p:spPr/>
        <p:txBody>
          <a:bodyPr/>
          <a:lstStyle/>
          <a:p>
            <a:r>
              <a:rPr lang="en-US" altLang="zh-CN" dirty="0"/>
              <a:t>1</a:t>
            </a:r>
          </a:p>
        </p:txBody>
      </p:sp>
      <p:sp>
        <p:nvSpPr>
          <p:cNvPr id="2" name="灯片编号占位符 1"/>
          <p:cNvSpPr>
            <a:spLocks noGrp="1"/>
          </p:cNvSpPr>
          <p:nvPr>
            <p:ph type="sldNum" sz="quarter" idx="12"/>
          </p:nvPr>
        </p:nvSpPr>
        <p:spPr/>
        <p:txBody>
          <a:bodyPr/>
          <a:lstStyle/>
          <a:p>
            <a:fld id="{49AE70B2-8BF9-45C0-BB95-33D1B9D3A854}" type="slidenum">
              <a:rPr lang="zh-CN" altLang="en-US" smtClean="0"/>
              <a:t>5</a:t>
            </a:fld>
            <a:endParaRPr lang="zh-CN" altLang="en-US"/>
          </a:p>
        </p:txBody>
      </p:sp>
    </p:spTree>
    <p:extLst>
      <p:ext uri="{BB962C8B-B14F-4D97-AF65-F5344CB8AC3E}">
        <p14:creationId xmlns:p14="http://schemas.microsoft.com/office/powerpoint/2010/main" val="2621625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7627B345-7033-4749-8738-F8B6EDC53FCB}"/>
              </a:ext>
            </a:extLst>
          </p:cNvPr>
          <p:cNvSpPr>
            <a:spLocks noGrp="1"/>
          </p:cNvSpPr>
          <p:nvPr>
            <p:ph type="body" sz="half" idx="2"/>
          </p:nvPr>
        </p:nvSpPr>
        <p:spPr>
          <a:xfrm>
            <a:off x="355600" y="1270000"/>
            <a:ext cx="11484610" cy="5143500"/>
          </a:xfrm>
        </p:spPr>
        <p:txBody>
          <a:bodyPr>
            <a:normAutofit fontScale="77500" lnSpcReduction="20000"/>
          </a:bodyPr>
          <a:lstStyle/>
          <a:p>
            <a:pPr marL="342900" indent="-342900">
              <a:buFont typeface="Arial" panose="020B0604020202020204" pitchFamily="34" charset="0"/>
              <a:buChar char="•"/>
            </a:pPr>
            <a:r>
              <a:rPr lang="cs-CZ" dirty="0" err="1"/>
              <a:t>Collection</a:t>
            </a:r>
            <a:r>
              <a:rPr lang="cs-CZ" dirty="0"/>
              <a:t> </a:t>
            </a:r>
            <a:r>
              <a:rPr lang="cs-CZ" dirty="0" err="1"/>
              <a:t>of</a:t>
            </a:r>
            <a:r>
              <a:rPr lang="cs-CZ" dirty="0"/>
              <a:t> methane </a:t>
            </a:r>
            <a:r>
              <a:rPr lang="cs-CZ" dirty="0" err="1"/>
              <a:t>emission</a:t>
            </a:r>
            <a:r>
              <a:rPr lang="cs-CZ" dirty="0"/>
              <a:t> data </a:t>
            </a:r>
            <a:r>
              <a:rPr lang="cs-CZ" dirty="0" err="1"/>
              <a:t>across</a:t>
            </a:r>
            <a:r>
              <a:rPr lang="cs-CZ" dirty="0"/>
              <a:t> </a:t>
            </a:r>
            <a:r>
              <a:rPr lang="cs-CZ" dirty="0" err="1"/>
              <a:t>whole</a:t>
            </a:r>
            <a:r>
              <a:rPr lang="cs-CZ" dirty="0"/>
              <a:t> </a:t>
            </a:r>
            <a:r>
              <a:rPr lang="cs-CZ" dirty="0" err="1"/>
              <a:t>gas</a:t>
            </a:r>
            <a:r>
              <a:rPr lang="cs-CZ" dirty="0"/>
              <a:t> </a:t>
            </a:r>
            <a:r>
              <a:rPr lang="cs-CZ" dirty="0" err="1"/>
              <a:t>chain</a:t>
            </a:r>
            <a:r>
              <a:rPr lang="cs-CZ" dirty="0"/>
              <a:t> and EU </a:t>
            </a:r>
            <a:r>
              <a:rPr lang="cs-CZ" dirty="0" err="1"/>
              <a:t>countries</a:t>
            </a:r>
            <a:r>
              <a:rPr lang="cs-CZ" dirty="0"/>
              <a:t> </a:t>
            </a:r>
            <a:r>
              <a:rPr lang="cs-CZ" b="1" dirty="0"/>
              <a:t>MRV</a:t>
            </a:r>
            <a:r>
              <a:rPr lang="cs-CZ" dirty="0"/>
              <a:t> (</a:t>
            </a:r>
            <a:r>
              <a:rPr lang="cs-CZ" dirty="0" err="1"/>
              <a:t>measuring</a:t>
            </a:r>
            <a:r>
              <a:rPr lang="cs-CZ" dirty="0"/>
              <a:t>, reporting, </a:t>
            </a:r>
            <a:r>
              <a:rPr lang="cs-CZ" dirty="0" err="1"/>
              <a:t>verification</a:t>
            </a:r>
            <a:r>
              <a:rPr lang="cs-CZ" dirty="0"/>
              <a:t>) </a:t>
            </a:r>
            <a:r>
              <a:rPr lang="cs-CZ" dirty="0" err="1"/>
              <a:t>is</a:t>
            </a:r>
            <a:r>
              <a:rPr lang="cs-CZ" dirty="0"/>
              <a:t> </a:t>
            </a:r>
            <a:r>
              <a:rPr lang="cs-CZ" dirty="0" err="1"/>
              <a:t>implemented</a:t>
            </a:r>
            <a:r>
              <a:rPr lang="cs-CZ" dirty="0"/>
              <a:t>. It </a:t>
            </a:r>
            <a:r>
              <a:rPr lang="cs-CZ" dirty="0" err="1"/>
              <a:t>should</a:t>
            </a:r>
            <a:r>
              <a:rPr lang="cs-CZ" dirty="0"/>
              <a:t> </a:t>
            </a:r>
            <a:r>
              <a:rPr lang="cs-CZ" dirty="0" err="1"/>
              <a:t>be</a:t>
            </a:r>
            <a:r>
              <a:rPr lang="cs-CZ" dirty="0"/>
              <a:t> done </a:t>
            </a:r>
            <a:r>
              <a:rPr lang="cs-CZ" dirty="0" err="1"/>
              <a:t>according</a:t>
            </a:r>
            <a:r>
              <a:rPr lang="cs-CZ" dirty="0"/>
              <a:t> OGMP 2. </a:t>
            </a:r>
            <a:r>
              <a:rPr lang="cs-CZ" dirty="0" err="1"/>
              <a:t>methodology</a:t>
            </a:r>
            <a:r>
              <a:rPr lang="cs-CZ" dirty="0"/>
              <a:t>.</a:t>
            </a:r>
          </a:p>
          <a:p>
            <a:pPr marL="342900" indent="-342900">
              <a:buFont typeface="Arial" panose="020B0604020202020204" pitchFamily="34" charset="0"/>
              <a:buChar char="•"/>
            </a:pPr>
            <a:r>
              <a:rPr lang="cs-CZ" dirty="0" err="1"/>
              <a:t>Competent</a:t>
            </a:r>
            <a:r>
              <a:rPr lang="cs-CZ" dirty="0"/>
              <a:t> </a:t>
            </a:r>
            <a:r>
              <a:rPr lang="cs-CZ" dirty="0" err="1"/>
              <a:t>authorities</a:t>
            </a:r>
            <a:r>
              <a:rPr lang="cs-CZ" dirty="0"/>
              <a:t> </a:t>
            </a:r>
            <a:r>
              <a:rPr lang="cs-CZ" dirty="0" err="1"/>
              <a:t>of</a:t>
            </a:r>
            <a:r>
              <a:rPr lang="cs-CZ" dirty="0"/>
              <a:t> </a:t>
            </a:r>
            <a:r>
              <a:rPr lang="cs-CZ" dirty="0" err="1"/>
              <a:t>each</a:t>
            </a:r>
            <a:r>
              <a:rPr lang="cs-CZ" dirty="0"/>
              <a:t> </a:t>
            </a:r>
            <a:r>
              <a:rPr lang="cs-CZ" dirty="0" err="1"/>
              <a:t>member</a:t>
            </a:r>
            <a:r>
              <a:rPr lang="cs-CZ" dirty="0"/>
              <a:t> </a:t>
            </a:r>
            <a:r>
              <a:rPr lang="cs-CZ" dirty="0" err="1"/>
              <a:t>state</a:t>
            </a:r>
            <a:r>
              <a:rPr lang="cs-CZ" dirty="0"/>
              <a:t> </a:t>
            </a:r>
            <a:r>
              <a:rPr lang="cs-CZ" dirty="0" err="1"/>
              <a:t>should</a:t>
            </a:r>
            <a:r>
              <a:rPr lang="cs-CZ" dirty="0"/>
              <a:t> </a:t>
            </a:r>
            <a:r>
              <a:rPr lang="cs-CZ" dirty="0" err="1"/>
              <a:t>perform</a:t>
            </a:r>
            <a:r>
              <a:rPr lang="cs-CZ" dirty="0"/>
              <a:t> </a:t>
            </a:r>
            <a:r>
              <a:rPr lang="cs-CZ" b="1" dirty="0" err="1"/>
              <a:t>inspections</a:t>
            </a:r>
            <a:r>
              <a:rPr lang="cs-CZ" dirty="0"/>
              <a:t> </a:t>
            </a:r>
            <a:r>
              <a:rPr lang="cs-CZ" dirty="0" err="1"/>
              <a:t>the</a:t>
            </a:r>
            <a:r>
              <a:rPr lang="cs-CZ" dirty="0"/>
              <a:t> </a:t>
            </a:r>
            <a:r>
              <a:rPr lang="cs-CZ" dirty="0" err="1"/>
              <a:t>first</a:t>
            </a:r>
            <a:r>
              <a:rPr lang="cs-CZ" dirty="0"/>
              <a:t> </a:t>
            </a:r>
            <a:r>
              <a:rPr lang="cs-CZ" dirty="0" err="1"/>
              <a:t>inspection</a:t>
            </a:r>
            <a:r>
              <a:rPr lang="cs-CZ" dirty="0"/>
              <a:t> </a:t>
            </a:r>
            <a:r>
              <a:rPr lang="cs-CZ" dirty="0" err="1"/>
              <a:t>should</a:t>
            </a:r>
            <a:r>
              <a:rPr lang="cs-CZ" dirty="0"/>
              <a:t> </a:t>
            </a:r>
            <a:r>
              <a:rPr lang="cs-CZ" dirty="0" err="1"/>
              <a:t>be</a:t>
            </a:r>
            <a:r>
              <a:rPr lang="cs-CZ" dirty="0"/>
              <a:t> </a:t>
            </a:r>
            <a:r>
              <a:rPr lang="cs-CZ" dirty="0" err="1"/>
              <a:t>completed</a:t>
            </a:r>
            <a:r>
              <a:rPr lang="cs-CZ" dirty="0"/>
              <a:t> </a:t>
            </a:r>
            <a:r>
              <a:rPr lang="cs-CZ" strike="sngStrike" dirty="0"/>
              <a:t>18</a:t>
            </a:r>
            <a:r>
              <a:rPr lang="cs-CZ" dirty="0"/>
              <a:t> </a:t>
            </a:r>
            <a:r>
              <a:rPr lang="cs-CZ" b="1" dirty="0">
                <a:solidFill>
                  <a:srgbClr val="FF0000"/>
                </a:solidFill>
              </a:rPr>
              <a:t>21</a:t>
            </a:r>
            <a:r>
              <a:rPr lang="cs-CZ" dirty="0"/>
              <a:t> </a:t>
            </a:r>
            <a:r>
              <a:rPr lang="cs-CZ" dirty="0" err="1"/>
              <a:t>months</a:t>
            </a:r>
            <a:r>
              <a:rPr lang="cs-CZ" dirty="0"/>
              <a:t> </a:t>
            </a:r>
            <a:r>
              <a:rPr lang="en-US" dirty="0"/>
              <a:t>after the date of entry into force of </a:t>
            </a:r>
            <a:r>
              <a:rPr lang="en-US" dirty="0" err="1"/>
              <a:t>th</a:t>
            </a:r>
            <a:r>
              <a:rPr lang="cs-CZ" dirty="0"/>
              <a:t>e</a:t>
            </a:r>
            <a:r>
              <a:rPr lang="en-US" dirty="0"/>
              <a:t> Regulation</a:t>
            </a:r>
            <a:endParaRPr lang="cs-CZ" dirty="0"/>
          </a:p>
          <a:p>
            <a:pPr marL="342900" indent="-342900">
              <a:buFont typeface="Arial" panose="020B0604020202020204" pitchFamily="34" charset="0"/>
              <a:buChar char="•"/>
            </a:pPr>
            <a:r>
              <a:rPr lang="cs-CZ" dirty="0"/>
              <a:t>Reporting and </a:t>
            </a:r>
            <a:r>
              <a:rPr lang="cs-CZ" dirty="0" err="1"/>
              <a:t>methodology</a:t>
            </a:r>
            <a:r>
              <a:rPr lang="cs-CZ" dirty="0"/>
              <a:t> </a:t>
            </a:r>
            <a:r>
              <a:rPr lang="cs-CZ" dirty="0" err="1"/>
              <a:t>must</a:t>
            </a:r>
            <a:r>
              <a:rPr lang="cs-CZ" dirty="0"/>
              <a:t> </a:t>
            </a:r>
            <a:r>
              <a:rPr lang="cs-CZ" dirty="0" err="1"/>
              <a:t>be</a:t>
            </a:r>
            <a:r>
              <a:rPr lang="cs-CZ" dirty="0"/>
              <a:t> </a:t>
            </a:r>
            <a:r>
              <a:rPr lang="cs-CZ" dirty="0" err="1"/>
              <a:t>checked</a:t>
            </a:r>
            <a:r>
              <a:rPr lang="cs-CZ" dirty="0"/>
              <a:t> by </a:t>
            </a:r>
            <a:r>
              <a:rPr lang="cs-CZ" b="1" dirty="0"/>
              <a:t>independent and </a:t>
            </a:r>
            <a:r>
              <a:rPr lang="cs-CZ" b="1" dirty="0" err="1"/>
              <a:t>accredited</a:t>
            </a:r>
            <a:r>
              <a:rPr lang="cs-CZ" b="1" dirty="0"/>
              <a:t> </a:t>
            </a:r>
            <a:r>
              <a:rPr lang="cs-CZ" b="1" dirty="0" err="1"/>
              <a:t>verifiers</a:t>
            </a:r>
            <a:endParaRPr lang="cs-CZ" b="1" dirty="0"/>
          </a:p>
          <a:p>
            <a:pPr marL="342900" indent="-342900">
              <a:buFont typeface="Arial" panose="020B0604020202020204" pitchFamily="34" charset="0"/>
              <a:buChar char="•"/>
            </a:pPr>
            <a:r>
              <a:rPr lang="cs-CZ" dirty="0"/>
              <a:t>Data on methane </a:t>
            </a:r>
            <a:r>
              <a:rPr lang="cs-CZ" dirty="0" err="1"/>
              <a:t>emissions</a:t>
            </a:r>
            <a:r>
              <a:rPr lang="cs-CZ" dirty="0"/>
              <a:t> </a:t>
            </a:r>
            <a:r>
              <a:rPr lang="cs-CZ" dirty="0" err="1"/>
              <a:t>will</a:t>
            </a:r>
            <a:r>
              <a:rPr lang="cs-CZ" dirty="0"/>
              <a:t> </a:t>
            </a:r>
            <a:r>
              <a:rPr lang="cs-CZ" dirty="0" err="1"/>
              <a:t>be</a:t>
            </a:r>
            <a:r>
              <a:rPr lang="cs-CZ" dirty="0"/>
              <a:t> </a:t>
            </a:r>
            <a:r>
              <a:rPr lang="cs-CZ" dirty="0" err="1"/>
              <a:t>accessed</a:t>
            </a:r>
            <a:r>
              <a:rPr lang="cs-CZ" dirty="0"/>
              <a:t> to IMEO (International Methane </a:t>
            </a:r>
            <a:r>
              <a:rPr lang="cs-CZ" dirty="0" err="1"/>
              <a:t>Emissions</a:t>
            </a:r>
            <a:r>
              <a:rPr lang="cs-CZ" dirty="0"/>
              <a:t> </a:t>
            </a:r>
            <a:r>
              <a:rPr lang="cs-CZ" dirty="0" err="1"/>
              <a:t>Observatory</a:t>
            </a:r>
            <a:r>
              <a:rPr lang="cs-CZ" dirty="0"/>
              <a:t>)</a:t>
            </a:r>
          </a:p>
          <a:p>
            <a:pPr marL="342900" indent="-342900">
              <a:buFont typeface="Arial" panose="020B0604020202020204" pitchFamily="34" charset="0"/>
              <a:buChar char="•"/>
            </a:pPr>
            <a:r>
              <a:rPr lang="cs-CZ" dirty="0" err="1"/>
              <a:t>Operators</a:t>
            </a:r>
            <a:r>
              <a:rPr lang="cs-CZ" dirty="0"/>
              <a:t> </a:t>
            </a:r>
            <a:r>
              <a:rPr lang="cs-CZ" dirty="0" err="1"/>
              <a:t>should</a:t>
            </a:r>
            <a:r>
              <a:rPr lang="cs-CZ" dirty="0"/>
              <a:t> </a:t>
            </a:r>
            <a:r>
              <a:rPr lang="cs-CZ" dirty="0" err="1"/>
              <a:t>submitt</a:t>
            </a:r>
            <a:r>
              <a:rPr lang="cs-CZ" dirty="0"/>
              <a:t> </a:t>
            </a:r>
            <a:r>
              <a:rPr lang="cs-CZ" dirty="0" err="1"/>
              <a:t>their</a:t>
            </a:r>
            <a:r>
              <a:rPr lang="cs-CZ" dirty="0"/>
              <a:t> methane </a:t>
            </a:r>
            <a:r>
              <a:rPr lang="cs-CZ" dirty="0" err="1"/>
              <a:t>emission</a:t>
            </a:r>
            <a:r>
              <a:rPr lang="cs-CZ" dirty="0"/>
              <a:t> data report on </a:t>
            </a:r>
            <a:r>
              <a:rPr lang="cs-CZ" dirty="0" err="1"/>
              <a:t>operated</a:t>
            </a:r>
            <a:r>
              <a:rPr lang="cs-CZ" dirty="0"/>
              <a:t> </a:t>
            </a:r>
            <a:r>
              <a:rPr lang="cs-CZ" dirty="0" err="1"/>
              <a:t>assets</a:t>
            </a:r>
            <a:r>
              <a:rPr lang="cs-CZ" dirty="0"/>
              <a:t>: </a:t>
            </a:r>
          </a:p>
          <a:p>
            <a:pPr marL="1028700" lvl="1" indent="-342900">
              <a:buFont typeface="Arial" panose="020B0604020202020204" pitchFamily="34" charset="0"/>
              <a:buChar char="•"/>
            </a:pPr>
            <a:r>
              <a:rPr lang="cs-CZ" dirty="0" err="1"/>
              <a:t>calculated</a:t>
            </a:r>
            <a:r>
              <a:rPr lang="cs-CZ" dirty="0"/>
              <a:t> </a:t>
            </a:r>
            <a:r>
              <a:rPr lang="cs-CZ" dirty="0" err="1"/>
              <a:t>based</a:t>
            </a:r>
            <a:r>
              <a:rPr lang="cs-CZ" dirty="0"/>
              <a:t> on </a:t>
            </a:r>
            <a:r>
              <a:rPr lang="cs-CZ" b="1" dirty="0" err="1"/>
              <a:t>generic</a:t>
            </a:r>
            <a:r>
              <a:rPr lang="cs-CZ" b="1" dirty="0"/>
              <a:t> </a:t>
            </a:r>
            <a:r>
              <a:rPr lang="cs-CZ" b="1" dirty="0" err="1"/>
              <a:t>emission</a:t>
            </a:r>
            <a:r>
              <a:rPr lang="cs-CZ" b="1" dirty="0"/>
              <a:t> </a:t>
            </a:r>
            <a:r>
              <a:rPr lang="cs-CZ" b="1" dirty="0" err="1"/>
              <a:t>factors</a:t>
            </a:r>
            <a:r>
              <a:rPr lang="cs-CZ" b="1" dirty="0"/>
              <a:t> </a:t>
            </a:r>
            <a:r>
              <a:rPr lang="cs-CZ" b="1" dirty="0" err="1"/>
              <a:t>for</a:t>
            </a:r>
            <a:r>
              <a:rPr lang="cs-CZ" b="1" dirty="0"/>
              <a:t> </a:t>
            </a:r>
            <a:r>
              <a:rPr lang="cs-CZ" b="1" dirty="0" err="1"/>
              <a:t>each</a:t>
            </a:r>
            <a:r>
              <a:rPr lang="cs-CZ" b="1" dirty="0"/>
              <a:t> source </a:t>
            </a:r>
            <a:r>
              <a:rPr lang="cs-CZ" dirty="0" err="1"/>
              <a:t>latest</a:t>
            </a:r>
            <a:r>
              <a:rPr lang="cs-CZ" dirty="0"/>
              <a:t> </a:t>
            </a:r>
            <a:r>
              <a:rPr lang="cs-CZ" strike="sngStrike" dirty="0"/>
              <a:t>18</a:t>
            </a:r>
            <a:r>
              <a:rPr lang="cs-CZ" dirty="0"/>
              <a:t> </a:t>
            </a:r>
            <a:r>
              <a:rPr lang="cs-CZ" b="1" dirty="0">
                <a:solidFill>
                  <a:srgbClr val="FF0000"/>
                </a:solidFill>
              </a:rPr>
              <a:t>10</a:t>
            </a:r>
            <a:r>
              <a:rPr lang="cs-CZ" dirty="0"/>
              <a:t> </a:t>
            </a:r>
            <a:r>
              <a:rPr lang="cs-CZ" dirty="0" err="1"/>
              <a:t>months</a:t>
            </a:r>
            <a:r>
              <a:rPr lang="cs-CZ" dirty="0"/>
              <a:t> </a:t>
            </a:r>
            <a:r>
              <a:rPr lang="en-US" dirty="0"/>
              <a:t>after the date of entry into force of </a:t>
            </a:r>
            <a:r>
              <a:rPr lang="en-US" dirty="0" err="1"/>
              <a:t>th</a:t>
            </a:r>
            <a:r>
              <a:rPr lang="cs-CZ" dirty="0"/>
              <a:t>e</a:t>
            </a:r>
            <a:r>
              <a:rPr lang="en-US" dirty="0"/>
              <a:t> Regulation</a:t>
            </a:r>
            <a:r>
              <a:rPr lang="cs-CZ" dirty="0"/>
              <a:t>, </a:t>
            </a:r>
          </a:p>
          <a:p>
            <a:pPr marL="1028700" lvl="1" indent="-342900">
              <a:buFont typeface="Arial" panose="020B0604020202020204" pitchFamily="34" charset="0"/>
              <a:buChar char="•"/>
            </a:pPr>
            <a:r>
              <a:rPr lang="cs-CZ" dirty="0" err="1"/>
              <a:t>based</a:t>
            </a:r>
            <a:r>
              <a:rPr lang="cs-CZ" dirty="0"/>
              <a:t> on </a:t>
            </a:r>
            <a:r>
              <a:rPr lang="cs-CZ" b="1" dirty="0"/>
              <a:t>source level </a:t>
            </a:r>
            <a:r>
              <a:rPr lang="cs-CZ" b="1" dirty="0" err="1"/>
              <a:t>measurement</a:t>
            </a:r>
            <a:r>
              <a:rPr lang="cs-CZ" b="1" dirty="0"/>
              <a:t> and </a:t>
            </a:r>
            <a:r>
              <a:rPr lang="cs-CZ" b="1" dirty="0" err="1"/>
              <a:t>specific</a:t>
            </a:r>
            <a:r>
              <a:rPr lang="cs-CZ" b="1" dirty="0"/>
              <a:t> </a:t>
            </a:r>
            <a:r>
              <a:rPr lang="cs-CZ" b="1" dirty="0" err="1"/>
              <a:t>emission</a:t>
            </a:r>
            <a:r>
              <a:rPr lang="cs-CZ" b="1" dirty="0"/>
              <a:t> </a:t>
            </a:r>
            <a:r>
              <a:rPr lang="cs-CZ" b="1" dirty="0" err="1"/>
              <a:t>factors</a:t>
            </a:r>
            <a:r>
              <a:rPr lang="cs-CZ" b="1" dirty="0"/>
              <a:t> </a:t>
            </a:r>
            <a:r>
              <a:rPr lang="cs-CZ" dirty="0" err="1"/>
              <a:t>latest</a:t>
            </a:r>
            <a:r>
              <a:rPr lang="cs-CZ" dirty="0"/>
              <a:t> </a:t>
            </a:r>
            <a:r>
              <a:rPr lang="cs-CZ" strike="sngStrike" dirty="0"/>
              <a:t>24</a:t>
            </a:r>
            <a:r>
              <a:rPr lang="cs-CZ" dirty="0"/>
              <a:t> </a:t>
            </a:r>
            <a:r>
              <a:rPr lang="cs-CZ" b="1" dirty="0">
                <a:solidFill>
                  <a:srgbClr val="FF0000"/>
                </a:solidFill>
              </a:rPr>
              <a:t>12</a:t>
            </a:r>
            <a:r>
              <a:rPr lang="cs-CZ" dirty="0"/>
              <a:t> </a:t>
            </a:r>
            <a:r>
              <a:rPr lang="cs-CZ" dirty="0" err="1"/>
              <a:t>months</a:t>
            </a:r>
            <a:r>
              <a:rPr lang="cs-CZ" dirty="0"/>
              <a:t> </a:t>
            </a:r>
            <a:r>
              <a:rPr lang="en-US" dirty="0"/>
              <a:t>after the date of entry into force of </a:t>
            </a:r>
            <a:r>
              <a:rPr lang="en-US" dirty="0" err="1"/>
              <a:t>th</a:t>
            </a:r>
            <a:r>
              <a:rPr lang="cs-CZ" dirty="0"/>
              <a:t>e</a:t>
            </a:r>
            <a:r>
              <a:rPr lang="en-US" dirty="0"/>
              <a:t> Regulation</a:t>
            </a:r>
            <a:r>
              <a:rPr lang="cs-CZ" dirty="0"/>
              <a:t>, </a:t>
            </a:r>
          </a:p>
          <a:p>
            <a:pPr marL="1028700" lvl="1" indent="-342900">
              <a:buFont typeface="Arial" panose="020B0604020202020204" pitchFamily="34" charset="0"/>
              <a:buChar char="•"/>
            </a:pPr>
            <a:r>
              <a:rPr lang="cs-CZ" dirty="0" err="1"/>
              <a:t>based</a:t>
            </a:r>
            <a:r>
              <a:rPr lang="cs-CZ" dirty="0"/>
              <a:t> on </a:t>
            </a:r>
            <a:r>
              <a:rPr lang="cs-CZ" b="1" dirty="0"/>
              <a:t>source level </a:t>
            </a:r>
            <a:r>
              <a:rPr lang="cs-CZ" b="1" dirty="0" err="1"/>
              <a:t>measurement</a:t>
            </a:r>
            <a:r>
              <a:rPr lang="cs-CZ" b="1" dirty="0"/>
              <a:t> </a:t>
            </a:r>
            <a:r>
              <a:rPr lang="cs-CZ" b="1" dirty="0" err="1"/>
              <a:t>complemented</a:t>
            </a:r>
            <a:r>
              <a:rPr lang="cs-CZ" b="1" dirty="0"/>
              <a:t> by </a:t>
            </a:r>
            <a:r>
              <a:rPr lang="cs-CZ" b="1" dirty="0" err="1"/>
              <a:t>site</a:t>
            </a:r>
            <a:r>
              <a:rPr lang="cs-CZ" b="1" dirty="0"/>
              <a:t> level </a:t>
            </a:r>
            <a:r>
              <a:rPr lang="cs-CZ" b="1" dirty="0" err="1"/>
              <a:t>measurement</a:t>
            </a:r>
            <a:r>
              <a:rPr lang="cs-CZ" b="1" dirty="0"/>
              <a:t> </a:t>
            </a:r>
            <a:r>
              <a:rPr lang="cs-CZ" dirty="0" err="1"/>
              <a:t>latest</a:t>
            </a:r>
            <a:r>
              <a:rPr lang="cs-CZ" dirty="0"/>
              <a:t> 36 </a:t>
            </a:r>
            <a:r>
              <a:rPr lang="cs-CZ" dirty="0" err="1"/>
              <a:t>months</a:t>
            </a:r>
            <a:r>
              <a:rPr lang="cs-CZ" dirty="0"/>
              <a:t> </a:t>
            </a:r>
            <a:r>
              <a:rPr lang="en-US" dirty="0"/>
              <a:t>after the date of entry into force of </a:t>
            </a:r>
            <a:r>
              <a:rPr lang="en-US" dirty="0" err="1"/>
              <a:t>th</a:t>
            </a:r>
            <a:r>
              <a:rPr lang="cs-CZ" dirty="0"/>
              <a:t>e</a:t>
            </a:r>
            <a:r>
              <a:rPr lang="en-US" dirty="0"/>
              <a:t> Regulation</a:t>
            </a: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a:p>
            <a:pPr marL="342900" indent="-342900">
              <a:buFont typeface="Arial" panose="020B0604020202020204" pitchFamily="34" charset="0"/>
              <a:buChar char="•"/>
            </a:pPr>
            <a:endParaRPr lang="cs-CZ" dirty="0"/>
          </a:p>
        </p:txBody>
      </p:sp>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a:bodyPr>
          <a:lstStyle/>
          <a:p>
            <a:r>
              <a:rPr lang="cs-CZ" altLang="zh-CN" sz="3200" b="1" spc="100" dirty="0" err="1">
                <a:solidFill>
                  <a:srgbClr val="0066B3"/>
                </a:solidFill>
                <a:latin typeface="微软雅黑 (标题)"/>
                <a:sym typeface="+mn-ea"/>
              </a:rPr>
              <a:t>Measurement</a:t>
            </a:r>
            <a:r>
              <a:rPr lang="cs-CZ" altLang="zh-CN" sz="3200" b="1" spc="100" dirty="0">
                <a:solidFill>
                  <a:srgbClr val="0066B3"/>
                </a:solidFill>
                <a:latin typeface="微软雅黑 (标题)"/>
                <a:sym typeface="+mn-ea"/>
              </a:rPr>
              <a:t>, reporting, </a:t>
            </a:r>
            <a:r>
              <a:rPr lang="cs-CZ" altLang="zh-CN" sz="3200" b="1" spc="100" dirty="0" err="1">
                <a:solidFill>
                  <a:srgbClr val="0066B3"/>
                </a:solidFill>
                <a:latin typeface="微软雅黑 (标题)"/>
                <a:sym typeface="+mn-ea"/>
              </a:rPr>
              <a:t>verification</a:t>
            </a:r>
            <a:r>
              <a:rPr lang="cs-CZ" altLang="zh-CN" sz="3200" b="1" spc="100" dirty="0">
                <a:solidFill>
                  <a:srgbClr val="0066B3"/>
                </a:solidFill>
                <a:latin typeface="微软雅黑 (标题)"/>
                <a:sym typeface="+mn-ea"/>
              </a:rPr>
              <a:t> (</a:t>
            </a:r>
            <a:r>
              <a:rPr lang="cs-CZ" altLang="zh-CN" sz="3200" b="1" spc="100" dirty="0" err="1">
                <a:solidFill>
                  <a:srgbClr val="0066B3"/>
                </a:solidFill>
                <a:latin typeface="微软雅黑 (标题)"/>
                <a:sym typeface="+mn-ea"/>
              </a:rPr>
              <a:t>Article</a:t>
            </a:r>
            <a:r>
              <a:rPr lang="cs-CZ" altLang="zh-CN" sz="3200" b="1" spc="100" dirty="0">
                <a:solidFill>
                  <a:srgbClr val="0066B3"/>
                </a:solidFill>
                <a:latin typeface="微软雅黑 (标题)"/>
                <a:sym typeface="+mn-ea"/>
              </a:rPr>
              <a:t> 12)</a:t>
            </a:r>
            <a:endParaRPr lang="cs-CZ" dirty="0"/>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6</a:t>
            </a:fld>
            <a:endParaRPr lang="en-US" altLang="zh-CN"/>
          </a:p>
        </p:txBody>
      </p:sp>
    </p:spTree>
    <p:extLst>
      <p:ext uri="{BB962C8B-B14F-4D97-AF65-F5344CB8AC3E}">
        <p14:creationId xmlns:p14="http://schemas.microsoft.com/office/powerpoint/2010/main" val="3841739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副标题 3"/>
          <p:cNvSpPr>
            <a:spLocks noGrp="1"/>
          </p:cNvSpPr>
          <p:nvPr>
            <p:ph type="subTitle" idx="1"/>
          </p:nvPr>
        </p:nvSpPr>
        <p:spPr/>
        <p:txBody>
          <a:bodyPr/>
          <a:lstStyle/>
          <a:p>
            <a:r>
              <a:rPr lang="cs-CZ" altLang="zh-CN" dirty="0"/>
              <a:t>2</a:t>
            </a:r>
            <a:endParaRPr lang="en-US" altLang="zh-CN"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7</a:t>
            </a:fld>
            <a:endParaRPr lang="zh-CN" altLang="en-US"/>
          </a:p>
        </p:txBody>
      </p:sp>
      <p:sp>
        <p:nvSpPr>
          <p:cNvPr id="7" name="Nadpis 6">
            <a:extLst>
              <a:ext uri="{FF2B5EF4-FFF2-40B4-BE49-F238E27FC236}">
                <a16:creationId xmlns:a16="http://schemas.microsoft.com/office/drawing/2014/main" id="{2BF58193-FDC8-4752-AFA1-6C1A85A1CB43}"/>
              </a:ext>
            </a:extLst>
          </p:cNvPr>
          <p:cNvSpPr>
            <a:spLocks noGrp="1"/>
          </p:cNvSpPr>
          <p:nvPr>
            <p:ph type="ctrTitle"/>
          </p:nvPr>
        </p:nvSpPr>
        <p:spPr/>
        <p:txBody>
          <a:bodyPr/>
          <a:lstStyle/>
          <a:p>
            <a:r>
              <a:rPr lang="cs-CZ" altLang="zh-CN" sz="3200" dirty="0" err="1">
                <a:latin typeface="微软雅黑 (标题)"/>
                <a:sym typeface="+mn-ea"/>
              </a:rPr>
              <a:t>Leak</a:t>
            </a:r>
            <a:r>
              <a:rPr lang="cs-CZ" altLang="zh-CN" sz="3200" dirty="0">
                <a:latin typeface="微软雅黑 (标题)"/>
                <a:sym typeface="+mn-ea"/>
              </a:rPr>
              <a:t> </a:t>
            </a:r>
            <a:r>
              <a:rPr lang="cs-CZ" altLang="zh-CN" sz="3200" dirty="0" err="1">
                <a:latin typeface="微软雅黑 (标题)"/>
                <a:sym typeface="+mn-ea"/>
              </a:rPr>
              <a:t>detection</a:t>
            </a:r>
            <a:r>
              <a:rPr lang="cs-CZ" altLang="zh-CN" sz="3200" dirty="0">
                <a:latin typeface="微软雅黑 (标题)"/>
                <a:sym typeface="+mn-ea"/>
              </a:rPr>
              <a:t> and </a:t>
            </a:r>
            <a:r>
              <a:rPr lang="cs-CZ" altLang="zh-CN" sz="3200" dirty="0" err="1">
                <a:latin typeface="微软雅黑 (标题)"/>
                <a:sym typeface="+mn-ea"/>
              </a:rPr>
              <a:t>repair</a:t>
            </a:r>
            <a:endParaRPr lang="cs-CZ" dirty="0"/>
          </a:p>
        </p:txBody>
      </p:sp>
    </p:spTree>
    <p:extLst>
      <p:ext uri="{BB962C8B-B14F-4D97-AF65-F5344CB8AC3E}">
        <p14:creationId xmlns:p14="http://schemas.microsoft.com/office/powerpoint/2010/main" val="1451494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text 7">
            <a:extLst>
              <a:ext uri="{FF2B5EF4-FFF2-40B4-BE49-F238E27FC236}">
                <a16:creationId xmlns:a16="http://schemas.microsoft.com/office/drawing/2014/main" id="{7627B345-7033-4749-8738-F8B6EDC53FCB}"/>
              </a:ext>
            </a:extLst>
          </p:cNvPr>
          <p:cNvSpPr>
            <a:spLocks noGrp="1"/>
          </p:cNvSpPr>
          <p:nvPr>
            <p:ph type="body" sz="half" idx="2"/>
          </p:nvPr>
        </p:nvSpPr>
        <p:spPr>
          <a:xfrm>
            <a:off x="355600" y="1091565"/>
            <a:ext cx="11480800" cy="5241142"/>
          </a:xfrm>
        </p:spPr>
        <p:txBody>
          <a:bodyPr>
            <a:normAutofit fontScale="77500" lnSpcReduction="20000"/>
          </a:bodyPr>
          <a:lstStyle/>
          <a:p>
            <a:pPr marL="342900" indent="-342900">
              <a:buFont typeface="Arial" panose="020B0604020202020204" pitchFamily="34" charset="0"/>
              <a:buChar char="•"/>
            </a:pPr>
            <a:r>
              <a:rPr lang="cs-CZ" dirty="0" err="1"/>
              <a:t>Leak</a:t>
            </a:r>
            <a:r>
              <a:rPr lang="cs-CZ" dirty="0"/>
              <a:t> </a:t>
            </a:r>
            <a:r>
              <a:rPr lang="cs-CZ" dirty="0" err="1"/>
              <a:t>detection</a:t>
            </a:r>
            <a:r>
              <a:rPr lang="cs-CZ" dirty="0"/>
              <a:t> and </a:t>
            </a:r>
            <a:r>
              <a:rPr lang="cs-CZ" dirty="0" err="1"/>
              <a:t>repair</a:t>
            </a:r>
            <a:r>
              <a:rPr lang="cs-CZ" dirty="0"/>
              <a:t> (LDAR) </a:t>
            </a:r>
            <a:r>
              <a:rPr lang="cs-CZ" dirty="0" err="1"/>
              <a:t>approach</a:t>
            </a:r>
            <a:r>
              <a:rPr lang="cs-CZ" dirty="0"/>
              <a:t> </a:t>
            </a:r>
            <a:r>
              <a:rPr lang="cs-CZ" dirty="0" err="1"/>
              <a:t>is</a:t>
            </a:r>
            <a:r>
              <a:rPr lang="cs-CZ" dirty="0"/>
              <a:t> </a:t>
            </a:r>
            <a:r>
              <a:rPr lang="cs-CZ" dirty="0" err="1"/>
              <a:t>implemented</a:t>
            </a:r>
            <a:r>
              <a:rPr lang="cs-CZ" dirty="0"/>
              <a:t> by </a:t>
            </a:r>
            <a:r>
              <a:rPr lang="cs-CZ" dirty="0" err="1"/>
              <a:t>the</a:t>
            </a:r>
            <a:r>
              <a:rPr lang="cs-CZ" dirty="0"/>
              <a:t> </a:t>
            </a:r>
            <a:r>
              <a:rPr lang="cs-CZ" dirty="0" err="1"/>
              <a:t>Regulation</a:t>
            </a:r>
            <a:endParaRPr lang="cs-CZ" dirty="0"/>
          </a:p>
          <a:p>
            <a:pPr marL="342900" indent="-342900">
              <a:buFont typeface="Arial" panose="020B0604020202020204" pitchFamily="34" charset="0"/>
              <a:buChar char="•"/>
            </a:pPr>
            <a:r>
              <a:rPr lang="cs-CZ" dirty="0"/>
              <a:t>O</a:t>
            </a:r>
            <a:r>
              <a:rPr lang="en-US" dirty="0" err="1"/>
              <a:t>perators</a:t>
            </a:r>
            <a:r>
              <a:rPr lang="en-US" dirty="0"/>
              <a:t> shall submit a </a:t>
            </a:r>
            <a:r>
              <a:rPr lang="cs-CZ" dirty="0"/>
              <a:t>LDAR</a:t>
            </a:r>
            <a:r>
              <a:rPr lang="en-US" dirty="0"/>
              <a:t> </a:t>
            </a:r>
            <a:r>
              <a:rPr lang="en-US" dirty="0" err="1"/>
              <a:t>programme</a:t>
            </a:r>
            <a:r>
              <a:rPr lang="en-US" dirty="0"/>
              <a:t> to the competent authorities</a:t>
            </a:r>
            <a:r>
              <a:rPr lang="cs-CZ" dirty="0"/>
              <a:t> </a:t>
            </a:r>
            <a:r>
              <a:rPr lang="cs-CZ" dirty="0" err="1"/>
              <a:t>latest</a:t>
            </a:r>
            <a:r>
              <a:rPr lang="cs-CZ" dirty="0"/>
              <a:t> 6 </a:t>
            </a:r>
            <a:r>
              <a:rPr lang="cs-CZ" dirty="0" err="1"/>
              <a:t>months</a:t>
            </a:r>
            <a:r>
              <a:rPr lang="cs-CZ" dirty="0"/>
              <a:t> </a:t>
            </a:r>
            <a:r>
              <a:rPr lang="en-US" dirty="0"/>
              <a:t>after the date of entry into force of </a:t>
            </a:r>
            <a:r>
              <a:rPr lang="en-US" dirty="0" err="1"/>
              <a:t>th</a:t>
            </a:r>
            <a:r>
              <a:rPr lang="cs-CZ" dirty="0"/>
              <a:t>e</a:t>
            </a:r>
            <a:r>
              <a:rPr lang="en-US" dirty="0"/>
              <a:t> Regulation</a:t>
            </a:r>
            <a:endParaRPr lang="cs-CZ" dirty="0"/>
          </a:p>
          <a:p>
            <a:pPr marL="342900" indent="-342900">
              <a:buFont typeface="Arial" panose="020B0604020202020204" pitchFamily="34" charset="0"/>
              <a:buChar char="•"/>
            </a:pPr>
            <a:r>
              <a:rPr lang="cs-CZ" dirty="0"/>
              <a:t>O</a:t>
            </a:r>
            <a:r>
              <a:rPr lang="en-US" dirty="0" err="1"/>
              <a:t>perators</a:t>
            </a:r>
            <a:r>
              <a:rPr lang="en-US" dirty="0"/>
              <a:t> shall </a:t>
            </a:r>
            <a:r>
              <a:rPr lang="cs-CZ" dirty="0" err="1"/>
              <a:t>carry</a:t>
            </a:r>
            <a:r>
              <a:rPr lang="cs-CZ" dirty="0"/>
              <a:t> out LDAR </a:t>
            </a:r>
            <a:r>
              <a:rPr lang="cs-CZ" dirty="0" err="1"/>
              <a:t>survey</a:t>
            </a:r>
            <a:r>
              <a:rPr lang="cs-CZ" dirty="0"/>
              <a:t> </a:t>
            </a:r>
            <a:r>
              <a:rPr lang="cs-CZ" dirty="0" err="1"/>
              <a:t>according</a:t>
            </a:r>
            <a:r>
              <a:rPr lang="cs-CZ" dirty="0"/>
              <a:t> LDAR </a:t>
            </a:r>
            <a:r>
              <a:rPr lang="en-US" dirty="0" err="1"/>
              <a:t>programme</a:t>
            </a:r>
            <a:r>
              <a:rPr lang="en-US" dirty="0"/>
              <a:t> </a:t>
            </a:r>
            <a:r>
              <a:rPr lang="cs-CZ" dirty="0" err="1"/>
              <a:t>latest</a:t>
            </a:r>
            <a:r>
              <a:rPr lang="cs-CZ" dirty="0"/>
              <a:t> </a:t>
            </a:r>
            <a:r>
              <a:rPr lang="cs-CZ" strike="sngStrike" dirty="0"/>
              <a:t>12</a:t>
            </a:r>
            <a:r>
              <a:rPr lang="cs-CZ" dirty="0"/>
              <a:t> </a:t>
            </a:r>
            <a:r>
              <a:rPr lang="cs-CZ" b="1" dirty="0">
                <a:solidFill>
                  <a:srgbClr val="FF0000"/>
                </a:solidFill>
              </a:rPr>
              <a:t>9</a:t>
            </a:r>
            <a:r>
              <a:rPr lang="cs-CZ" dirty="0"/>
              <a:t> </a:t>
            </a:r>
            <a:r>
              <a:rPr lang="cs-CZ" dirty="0" err="1"/>
              <a:t>months</a:t>
            </a:r>
            <a:r>
              <a:rPr lang="cs-CZ" dirty="0"/>
              <a:t> </a:t>
            </a:r>
            <a:r>
              <a:rPr lang="en-US" dirty="0"/>
              <a:t>after the date of entry into force of </a:t>
            </a:r>
            <a:r>
              <a:rPr lang="en-US" dirty="0" err="1"/>
              <a:t>th</a:t>
            </a:r>
            <a:r>
              <a:rPr lang="cs-CZ" dirty="0"/>
              <a:t>e</a:t>
            </a:r>
            <a:r>
              <a:rPr lang="en-US" dirty="0"/>
              <a:t> Regulation</a:t>
            </a:r>
            <a:endParaRPr lang="cs-CZ" dirty="0"/>
          </a:p>
          <a:p>
            <a:pPr marL="1028700" lvl="1" indent="-342900">
              <a:buFont typeface="Arial" panose="020B0604020202020204" pitchFamily="34" charset="0"/>
              <a:buChar char="•"/>
            </a:pPr>
            <a:r>
              <a:rPr lang="en-US" b="1" dirty="0">
                <a:solidFill>
                  <a:srgbClr val="FF0000"/>
                </a:solidFill>
              </a:rPr>
              <a:t>Aboveground components: 17 g/h, every 2 months, at the level of each source</a:t>
            </a:r>
          </a:p>
          <a:p>
            <a:pPr marL="1028700" lvl="1" indent="-342900">
              <a:buFont typeface="Arial" panose="020B0604020202020204" pitchFamily="34" charset="0"/>
              <a:buChar char="•"/>
            </a:pPr>
            <a:r>
              <a:rPr lang="en-US" b="1" dirty="0">
                <a:solidFill>
                  <a:srgbClr val="FF0000"/>
                </a:solidFill>
              </a:rPr>
              <a:t>Aboveground components: 50 ppm or 1 g/h, every 4 months, at the contact of each source</a:t>
            </a:r>
          </a:p>
          <a:p>
            <a:pPr marL="1028700" lvl="1" indent="-342900">
              <a:buFont typeface="Arial" panose="020B0604020202020204" pitchFamily="34" charset="0"/>
              <a:buChar char="•"/>
            </a:pPr>
            <a:r>
              <a:rPr lang="en-US" b="1" dirty="0">
                <a:solidFill>
                  <a:srgbClr val="FF0000"/>
                </a:solidFill>
              </a:rPr>
              <a:t>Underground components: 500 ppm or 5 g/h, every 5 months </a:t>
            </a:r>
            <a:endParaRPr lang="cs-CZ" b="1" dirty="0">
              <a:solidFill>
                <a:srgbClr val="FF0000"/>
              </a:solidFill>
            </a:endParaRPr>
          </a:p>
          <a:p>
            <a:pPr marL="342900" indent="-342900">
              <a:buFont typeface="Arial" panose="020B0604020202020204" pitchFamily="34" charset="0"/>
              <a:buChar char="•"/>
            </a:pPr>
            <a:r>
              <a:rPr lang="en-US" dirty="0"/>
              <a:t>Operators shall repair or replace all components found to be emitting of methane at standard temperature and pressure</a:t>
            </a:r>
            <a:r>
              <a:rPr lang="cs-CZ" dirty="0"/>
              <a:t> in </a:t>
            </a:r>
            <a:r>
              <a:rPr lang="cs-CZ" strike="sngStrike" dirty="0"/>
              <a:t>30</a:t>
            </a:r>
            <a:r>
              <a:rPr lang="cs-CZ" dirty="0"/>
              <a:t> </a:t>
            </a:r>
            <a:r>
              <a:rPr lang="cs-CZ" b="1" dirty="0">
                <a:solidFill>
                  <a:srgbClr val="FF0000"/>
                </a:solidFill>
              </a:rPr>
              <a:t>5</a:t>
            </a:r>
            <a:r>
              <a:rPr lang="cs-CZ" dirty="0"/>
              <a:t> </a:t>
            </a:r>
            <a:r>
              <a:rPr lang="cs-CZ" dirty="0" err="1"/>
              <a:t>days</a:t>
            </a:r>
            <a:r>
              <a:rPr lang="cs-CZ" dirty="0"/>
              <a:t> </a:t>
            </a:r>
            <a:r>
              <a:rPr lang="cs-CZ" dirty="0" err="1"/>
              <a:t>for</a:t>
            </a:r>
            <a:r>
              <a:rPr lang="cs-CZ" dirty="0"/>
              <a:t> a 1st </a:t>
            </a:r>
            <a:r>
              <a:rPr lang="cs-CZ" dirty="0" err="1"/>
              <a:t>attempt</a:t>
            </a:r>
            <a:r>
              <a:rPr lang="cs-CZ" dirty="0"/>
              <a:t>, </a:t>
            </a:r>
            <a:r>
              <a:rPr lang="cs-CZ" dirty="0" err="1"/>
              <a:t>then</a:t>
            </a:r>
            <a:r>
              <a:rPr lang="cs-CZ" dirty="0"/>
              <a:t> in 30 </a:t>
            </a:r>
            <a:r>
              <a:rPr lang="cs-CZ" dirty="0" err="1"/>
              <a:t>days</a:t>
            </a:r>
            <a:r>
              <a:rPr lang="cs-CZ" dirty="0"/>
              <a:t> </a:t>
            </a:r>
            <a:r>
              <a:rPr lang="cs-CZ" dirty="0" err="1"/>
              <a:t>with</a:t>
            </a:r>
            <a:r>
              <a:rPr lang="cs-CZ" dirty="0"/>
              <a:t> proper </a:t>
            </a:r>
            <a:r>
              <a:rPr lang="cs-CZ" dirty="0" err="1"/>
              <a:t>explanation</a:t>
            </a:r>
            <a:r>
              <a:rPr lang="cs-CZ" dirty="0"/>
              <a:t> to </a:t>
            </a:r>
            <a:r>
              <a:rPr lang="cs-CZ" dirty="0" err="1"/>
              <a:t>the</a:t>
            </a:r>
            <a:r>
              <a:rPr lang="cs-CZ" dirty="0"/>
              <a:t> </a:t>
            </a:r>
            <a:r>
              <a:rPr lang="cs-CZ" dirty="0" err="1"/>
              <a:t>Authority</a:t>
            </a:r>
            <a:r>
              <a:rPr lang="cs-CZ" dirty="0"/>
              <a:t>. In case </a:t>
            </a:r>
            <a:r>
              <a:rPr lang="cs-CZ" dirty="0" err="1"/>
              <a:t>of</a:t>
            </a:r>
            <a:r>
              <a:rPr lang="cs-CZ" dirty="0"/>
              <a:t> </a:t>
            </a:r>
            <a:r>
              <a:rPr lang="cs-CZ" dirty="0" err="1"/>
              <a:t>the</a:t>
            </a:r>
            <a:r>
              <a:rPr lang="cs-CZ" dirty="0"/>
              <a:t> </a:t>
            </a:r>
            <a:r>
              <a:rPr lang="cs-CZ" dirty="0" err="1"/>
              <a:t>leaky</a:t>
            </a:r>
            <a:r>
              <a:rPr lang="cs-CZ" dirty="0"/>
              <a:t> </a:t>
            </a:r>
            <a:r>
              <a:rPr lang="cs-CZ" dirty="0" err="1"/>
              <a:t>equipment</a:t>
            </a:r>
            <a:r>
              <a:rPr lang="cs-CZ" dirty="0"/>
              <a:t> </a:t>
            </a:r>
            <a:r>
              <a:rPr lang="cs-CZ" dirty="0" err="1"/>
              <a:t>requires</a:t>
            </a:r>
            <a:r>
              <a:rPr lang="cs-CZ" dirty="0"/>
              <a:t> </a:t>
            </a:r>
            <a:r>
              <a:rPr lang="cs-CZ" dirty="0" err="1"/>
              <a:t>downtime</a:t>
            </a:r>
            <a:r>
              <a:rPr lang="cs-CZ" dirty="0"/>
              <a:t> </a:t>
            </a:r>
            <a:r>
              <a:rPr lang="cs-CZ" dirty="0" err="1"/>
              <a:t>or</a:t>
            </a:r>
            <a:r>
              <a:rPr lang="cs-CZ" dirty="0"/>
              <a:t> </a:t>
            </a:r>
            <a:r>
              <a:rPr lang="cs-CZ" dirty="0" err="1"/>
              <a:t>due</a:t>
            </a:r>
            <a:r>
              <a:rPr lang="cs-CZ" dirty="0"/>
              <a:t> to </a:t>
            </a:r>
            <a:r>
              <a:rPr lang="cs-CZ" dirty="0" err="1"/>
              <a:t>other</a:t>
            </a:r>
            <a:r>
              <a:rPr lang="cs-CZ" dirty="0"/>
              <a:t> </a:t>
            </a:r>
            <a:r>
              <a:rPr lang="cs-CZ" dirty="0" err="1"/>
              <a:t>mentioned</a:t>
            </a:r>
            <a:r>
              <a:rPr lang="cs-CZ" dirty="0"/>
              <a:t> </a:t>
            </a:r>
            <a:r>
              <a:rPr lang="cs-CZ" dirty="0" err="1"/>
              <a:t>serious</a:t>
            </a:r>
            <a:r>
              <a:rPr lang="cs-CZ" dirty="0"/>
              <a:t> </a:t>
            </a:r>
            <a:r>
              <a:rPr lang="cs-CZ" dirty="0" err="1"/>
              <a:t>issues</a:t>
            </a:r>
            <a:r>
              <a:rPr lang="cs-CZ" dirty="0"/>
              <a:t> </a:t>
            </a:r>
            <a:r>
              <a:rPr lang="cs-CZ" dirty="0" err="1"/>
              <a:t>it</a:t>
            </a:r>
            <a:r>
              <a:rPr lang="cs-CZ" dirty="0"/>
              <a:t> </a:t>
            </a:r>
            <a:r>
              <a:rPr lang="cs-CZ" dirty="0" err="1"/>
              <a:t>should</a:t>
            </a:r>
            <a:r>
              <a:rPr lang="cs-CZ" dirty="0"/>
              <a:t> </a:t>
            </a:r>
            <a:r>
              <a:rPr lang="cs-CZ" dirty="0" err="1"/>
              <a:t>be</a:t>
            </a:r>
            <a:r>
              <a:rPr lang="cs-CZ" dirty="0"/>
              <a:t> </a:t>
            </a:r>
            <a:r>
              <a:rPr lang="cs-CZ" dirty="0" err="1"/>
              <a:t>repaired</a:t>
            </a:r>
            <a:r>
              <a:rPr lang="cs-CZ" dirty="0"/>
              <a:t> </a:t>
            </a:r>
            <a:r>
              <a:rPr lang="cs-CZ" dirty="0" err="1"/>
              <a:t>within</a:t>
            </a:r>
            <a:r>
              <a:rPr lang="cs-CZ" dirty="0"/>
              <a:t> </a:t>
            </a:r>
            <a:r>
              <a:rPr lang="cs-CZ" dirty="0" err="1"/>
              <a:t>one</a:t>
            </a:r>
            <a:r>
              <a:rPr lang="cs-CZ" dirty="0"/>
              <a:t> </a:t>
            </a:r>
            <a:r>
              <a:rPr lang="cs-CZ" dirty="0" err="1"/>
              <a:t>year</a:t>
            </a:r>
            <a:r>
              <a:rPr lang="cs-CZ" dirty="0"/>
              <a:t>.</a:t>
            </a:r>
          </a:p>
          <a:p>
            <a:pPr marL="342900" indent="-342900">
              <a:buFont typeface="Arial" panose="020B0604020202020204" pitchFamily="34" charset="0"/>
              <a:buChar char="•"/>
            </a:pPr>
            <a:r>
              <a:rPr lang="cs-CZ" dirty="0"/>
              <a:t>Post </a:t>
            </a:r>
            <a:r>
              <a:rPr lang="cs-CZ" dirty="0" err="1"/>
              <a:t>repair</a:t>
            </a:r>
            <a:r>
              <a:rPr lang="cs-CZ" dirty="0"/>
              <a:t> </a:t>
            </a:r>
            <a:r>
              <a:rPr lang="cs-CZ" dirty="0" err="1"/>
              <a:t>inspection</a:t>
            </a:r>
            <a:r>
              <a:rPr lang="cs-CZ" dirty="0"/>
              <a:t> </a:t>
            </a:r>
            <a:r>
              <a:rPr lang="cs-CZ" dirty="0" err="1"/>
              <a:t>is</a:t>
            </a:r>
            <a:r>
              <a:rPr lang="cs-CZ" dirty="0"/>
              <a:t> </a:t>
            </a:r>
            <a:r>
              <a:rPr lang="cs-CZ" dirty="0" err="1"/>
              <a:t>required</a:t>
            </a:r>
            <a:r>
              <a:rPr lang="cs-CZ" dirty="0"/>
              <a:t> in 30 </a:t>
            </a:r>
            <a:r>
              <a:rPr lang="cs-CZ" dirty="0" err="1"/>
              <a:t>days</a:t>
            </a:r>
            <a:r>
              <a:rPr lang="cs-CZ" dirty="0"/>
              <a:t> </a:t>
            </a:r>
            <a:r>
              <a:rPr lang="cs-CZ" dirty="0" err="1"/>
              <a:t>after</a:t>
            </a:r>
            <a:r>
              <a:rPr lang="cs-CZ" dirty="0"/>
              <a:t> </a:t>
            </a:r>
            <a:r>
              <a:rPr lang="cs-CZ" dirty="0" err="1"/>
              <a:t>repair</a:t>
            </a:r>
            <a:r>
              <a:rPr lang="cs-CZ" dirty="0"/>
              <a:t> and report </a:t>
            </a:r>
            <a:r>
              <a:rPr lang="cs-CZ" dirty="0" err="1"/>
              <a:t>must</a:t>
            </a:r>
            <a:r>
              <a:rPr lang="cs-CZ" dirty="0"/>
              <a:t> </a:t>
            </a:r>
            <a:r>
              <a:rPr lang="cs-CZ" dirty="0" err="1"/>
              <a:t>be</a:t>
            </a:r>
            <a:r>
              <a:rPr lang="cs-CZ" dirty="0"/>
              <a:t> </a:t>
            </a:r>
            <a:r>
              <a:rPr lang="cs-CZ" dirty="0" err="1"/>
              <a:t>elaborated</a:t>
            </a:r>
            <a:endParaRPr lang="cs-CZ" dirty="0"/>
          </a:p>
          <a:p>
            <a:pPr marL="342900" indent="-342900">
              <a:buFont typeface="Arial" panose="020B0604020202020204" pitchFamily="34" charset="0"/>
              <a:buChar char="•"/>
            </a:pPr>
            <a:endParaRPr lang="cs-CZ" dirty="0"/>
          </a:p>
        </p:txBody>
      </p:sp>
      <p:sp>
        <p:nvSpPr>
          <p:cNvPr id="7" name="Nadpis 6">
            <a:extLst>
              <a:ext uri="{FF2B5EF4-FFF2-40B4-BE49-F238E27FC236}">
                <a16:creationId xmlns:a16="http://schemas.microsoft.com/office/drawing/2014/main" id="{6C30772B-AA5A-4748-B88C-BB54C375633D}"/>
              </a:ext>
            </a:extLst>
          </p:cNvPr>
          <p:cNvSpPr>
            <a:spLocks noGrp="1"/>
          </p:cNvSpPr>
          <p:nvPr>
            <p:ph type="title"/>
          </p:nvPr>
        </p:nvSpPr>
        <p:spPr/>
        <p:txBody>
          <a:bodyPr>
            <a:normAutofit/>
          </a:bodyPr>
          <a:lstStyle/>
          <a:p>
            <a:r>
              <a:rPr lang="cs-CZ" dirty="0"/>
              <a:t>New EU </a:t>
            </a:r>
            <a:r>
              <a:rPr lang="cs-CZ" dirty="0" err="1"/>
              <a:t>regulation</a:t>
            </a:r>
            <a:r>
              <a:rPr lang="cs-CZ" dirty="0"/>
              <a:t> on CH4 </a:t>
            </a:r>
            <a:r>
              <a:rPr lang="cs-CZ" dirty="0" err="1"/>
              <a:t>emission</a:t>
            </a:r>
            <a:r>
              <a:rPr lang="cs-CZ" dirty="0"/>
              <a:t> </a:t>
            </a:r>
            <a:r>
              <a:rPr lang="cs-CZ" dirty="0" err="1"/>
              <a:t>implementations</a:t>
            </a:r>
            <a:r>
              <a:rPr lang="cs-CZ" dirty="0"/>
              <a:t> </a:t>
            </a:r>
          </a:p>
        </p:txBody>
      </p:sp>
      <p:sp>
        <p:nvSpPr>
          <p:cNvPr id="5" name="灯片编号占位符 4">
            <a:extLst>
              <a:ext uri="{FF2B5EF4-FFF2-40B4-BE49-F238E27FC236}">
                <a16:creationId xmlns:a16="http://schemas.microsoft.com/office/drawing/2014/main" id="{14C5C424-B004-16E1-BB7A-6CD6DA4B0AD0}"/>
              </a:ext>
            </a:extLst>
          </p:cNvPr>
          <p:cNvSpPr>
            <a:spLocks noGrp="1"/>
          </p:cNvSpPr>
          <p:nvPr>
            <p:ph type="sldNum" sz="quarter" idx="12"/>
          </p:nvPr>
        </p:nvSpPr>
        <p:spPr/>
        <p:txBody>
          <a:bodyPr/>
          <a:lstStyle/>
          <a:p>
            <a:fld id="{49AE70B2-8BF9-45C0-BB95-33D1B9D3A854}" type="slidenum">
              <a:rPr lang="zh-CN" altLang="en-US" smtClean="0"/>
              <a:t>8</a:t>
            </a:fld>
            <a:endParaRPr lang="en-US" altLang="zh-CN" dirty="0"/>
          </a:p>
        </p:txBody>
      </p:sp>
    </p:spTree>
    <p:extLst>
      <p:ext uri="{BB962C8B-B14F-4D97-AF65-F5344CB8AC3E}">
        <p14:creationId xmlns:p14="http://schemas.microsoft.com/office/powerpoint/2010/main" val="3942926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r>
              <a:rPr lang="cs-CZ" altLang="ko-KR" dirty="0" err="1">
                <a:ea typeface="微软雅黑" panose="020B0503020204020204" charset="-122"/>
                <a:sym typeface="+mn-ea"/>
              </a:rPr>
              <a:t>Venting</a:t>
            </a:r>
            <a:r>
              <a:rPr lang="cs-CZ" altLang="ko-KR" dirty="0">
                <a:ea typeface="微软雅黑" panose="020B0503020204020204" charset="-122"/>
                <a:sym typeface="+mn-ea"/>
              </a:rPr>
              <a:t> and </a:t>
            </a:r>
            <a:r>
              <a:rPr lang="cs-CZ" altLang="ko-KR" dirty="0" err="1">
                <a:ea typeface="微软雅黑" panose="020B0503020204020204" charset="-122"/>
                <a:sym typeface="+mn-ea"/>
              </a:rPr>
              <a:t>flaring</a:t>
            </a:r>
            <a:endParaRPr lang="zh-CN" altLang="en-US" dirty="0"/>
          </a:p>
        </p:txBody>
      </p:sp>
      <p:sp>
        <p:nvSpPr>
          <p:cNvPr id="4" name="副标题 3"/>
          <p:cNvSpPr>
            <a:spLocks noGrp="1"/>
          </p:cNvSpPr>
          <p:nvPr>
            <p:ph type="subTitle" idx="1"/>
          </p:nvPr>
        </p:nvSpPr>
        <p:spPr/>
        <p:txBody>
          <a:bodyPr/>
          <a:lstStyle/>
          <a:p>
            <a:r>
              <a:rPr lang="cs-CZ" altLang="zh-CN" dirty="0"/>
              <a:t>3</a:t>
            </a:r>
            <a:endParaRPr lang="en-US" altLang="zh-CN" dirty="0"/>
          </a:p>
        </p:txBody>
      </p:sp>
      <p:sp>
        <p:nvSpPr>
          <p:cNvPr id="2" name="灯片编号占位符 1"/>
          <p:cNvSpPr>
            <a:spLocks noGrp="1"/>
          </p:cNvSpPr>
          <p:nvPr>
            <p:ph type="sldNum" sz="quarter" idx="12"/>
          </p:nvPr>
        </p:nvSpPr>
        <p:spPr/>
        <p:txBody>
          <a:bodyPr/>
          <a:lstStyle/>
          <a:p>
            <a:fld id="{49AE70B2-8BF9-45C0-BB95-33D1B9D3A854}" type="slidenum">
              <a:rPr lang="zh-CN" altLang="en-US" smtClean="0"/>
              <a:t>9</a:t>
            </a:fld>
            <a:endParaRPr lang="zh-CN" altLang="en-US"/>
          </a:p>
        </p:txBody>
      </p:sp>
    </p:spTree>
    <p:extLst>
      <p:ext uri="{BB962C8B-B14F-4D97-AF65-F5344CB8AC3E}">
        <p14:creationId xmlns:p14="http://schemas.microsoft.com/office/powerpoint/2010/main" val="740233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GRiYzkwMTIzOTA2YTkxZWZjZjY0NDdkODYyYzJlMTI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1578</Words>
  <Application>Microsoft Office PowerPoint</Application>
  <PresentationFormat>Širokouhlá</PresentationFormat>
  <Paragraphs>122</Paragraphs>
  <Slides>19</Slides>
  <Notes>0</Notes>
  <HiddenSlides>0</HiddenSlides>
  <MMClips>0</MMClips>
  <ScaleCrop>false</ScaleCrop>
  <HeadingPairs>
    <vt:vector size="6" baseType="variant">
      <vt:variant>
        <vt:lpstr>Použité písma</vt:lpstr>
      </vt:variant>
      <vt:variant>
        <vt:i4>11</vt:i4>
      </vt:variant>
      <vt:variant>
        <vt:lpstr>Motív</vt:lpstr>
      </vt:variant>
      <vt:variant>
        <vt:i4>1</vt:i4>
      </vt:variant>
      <vt:variant>
        <vt:lpstr>Nadpisy snímok</vt:lpstr>
      </vt:variant>
      <vt:variant>
        <vt:i4>19</vt:i4>
      </vt:variant>
    </vt:vector>
  </HeadingPairs>
  <TitlesOfParts>
    <vt:vector size="31" baseType="lpstr">
      <vt:lpstr>微软雅黑</vt:lpstr>
      <vt:lpstr>Arial</vt:lpstr>
      <vt:lpstr>Bookman Old Style</vt:lpstr>
      <vt:lpstr>Calibri</vt:lpstr>
      <vt:lpstr>Enagás PT Serif</vt:lpstr>
      <vt:lpstr>Helvetica</vt:lpstr>
      <vt:lpstr>Segoe UI</vt:lpstr>
      <vt:lpstr>Symbol</vt:lpstr>
      <vt:lpstr>Wingdings</vt:lpstr>
      <vt:lpstr>微软雅黑 (标题)</vt:lpstr>
      <vt:lpstr>微软雅黑（标题）</vt:lpstr>
      <vt:lpstr>Office 主题​​</vt:lpstr>
      <vt:lpstr>Latest news in EU CH4 emission regulation, impact on UGSs</vt:lpstr>
      <vt:lpstr>New CH4 emission regulation was approved by EU Parliament on 10/5/2023</vt:lpstr>
      <vt:lpstr>New CH4 emission regulation was approved by EU Parliament on 10/5/2023</vt:lpstr>
      <vt:lpstr>Prezentácia programu PowerPoint</vt:lpstr>
      <vt:lpstr>Measurement, reporting, verification</vt:lpstr>
      <vt:lpstr>Measurement, reporting, verification (Article 12)</vt:lpstr>
      <vt:lpstr>Leak detection and repair</vt:lpstr>
      <vt:lpstr>New EU regulation on CH4 emission implementations </vt:lpstr>
      <vt:lpstr>Venting and flaring</vt:lpstr>
      <vt:lpstr>Venting and flaring</vt:lpstr>
      <vt:lpstr>Venting and flaring</vt:lpstr>
      <vt:lpstr>Cost estimation</vt:lpstr>
      <vt:lpstr>Costs estimation of increased LDAR survey freqencies at source level </vt:lpstr>
      <vt:lpstr>Abatement costs example from DSO</vt:lpstr>
      <vt:lpstr>Penalties</vt:lpstr>
      <vt:lpstr>Further steps</vt:lpstr>
      <vt:lpstr>Further comments</vt:lpstr>
      <vt:lpstr>We must fight against stupidity but we will never win…</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Bocmanová Petra</cp:lastModifiedBy>
  <cp:revision>768</cp:revision>
  <dcterms:created xsi:type="dcterms:W3CDTF">2019-06-19T02:08:00Z</dcterms:created>
  <dcterms:modified xsi:type="dcterms:W3CDTF">2023-06-01T06:49:37Z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2052-11.1.0.11875</vt:lpwstr>
  </property>
  <property fmtid="{D5CDD505-2E9C-101B-9397-08002B2CF9AE}" pid="3" name="ICV">
    <vt:lpwstr>4CCBAA3747634532BDE9C8C56A3C92DE</vt:lpwstr>
  </property>
</Properties>
</file>