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18"/>
  </p:notesMasterIdLst>
  <p:handoutMasterIdLst>
    <p:handoutMasterId r:id="rId19"/>
  </p:handoutMasterIdLst>
  <p:sldIdLst>
    <p:sldId id="256" r:id="rId5"/>
    <p:sldId id="2145706421" r:id="rId6"/>
    <p:sldId id="2145706419" r:id="rId7"/>
    <p:sldId id="2145706417" r:id="rId8"/>
    <p:sldId id="2145706391" r:id="rId9"/>
    <p:sldId id="2145706420" r:id="rId10"/>
    <p:sldId id="1646" r:id="rId11"/>
    <p:sldId id="2145706422" r:id="rId12"/>
    <p:sldId id="2145706423" r:id="rId13"/>
    <p:sldId id="1630" r:id="rId14"/>
    <p:sldId id="2145706424" r:id="rId15"/>
    <p:sldId id="2145706425" r:id="rId16"/>
    <p:sldId id="1626" r:id="rId17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Lyons" initials="TL" lastIdx="17" clrIdx="0">
    <p:extLst>
      <p:ext uri="{19B8F6BF-5375-455C-9EA6-DF929625EA0E}">
        <p15:presenceInfo xmlns:p15="http://schemas.microsoft.com/office/powerpoint/2012/main" userId="S-1-5-21-223822166-1072248714-1847928074-87299" providerId="AD"/>
      </p:ext>
    </p:extLst>
  </p:cmAuthor>
  <p:cmAuthor id="2" name="Edwina Nyhan" initials="EN" lastIdx="3" clrIdx="1">
    <p:extLst>
      <p:ext uri="{19B8F6BF-5375-455C-9EA6-DF929625EA0E}">
        <p15:presenceInfo xmlns:p15="http://schemas.microsoft.com/office/powerpoint/2012/main" userId="S::edwina.nyhan@gasnetworks.ie::33364e51-8c07-42e4-b093-910419b6d2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CCCBDB"/>
    <a:srgbClr val="E7E7EE"/>
    <a:srgbClr val="06038D"/>
    <a:srgbClr val="84BD00"/>
    <a:srgbClr val="685BC7"/>
    <a:srgbClr val="B2B4B2"/>
    <a:srgbClr val="04038D"/>
    <a:srgbClr val="FF0099"/>
    <a:srgbClr val="5D2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'Gas in Ireland'!$B$40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'Gas in Ireland'!$A$41:$A$47</c:f>
              <c:strCache>
                <c:ptCount val="7"/>
                <c:pt idx="0">
                  <c:v>Electricity Imports (net)</c:v>
                </c:pt>
                <c:pt idx="1">
                  <c:v>Wastes (Non-Renewables)</c:v>
                </c:pt>
                <c:pt idx="2">
                  <c:v>Peat</c:v>
                </c:pt>
                <c:pt idx="3">
                  <c:v>Coal</c:v>
                </c:pt>
                <c:pt idx="4">
                  <c:v>Renewables</c:v>
                </c:pt>
                <c:pt idx="5">
                  <c:v>Natural Gas</c:v>
                </c:pt>
                <c:pt idx="6">
                  <c:v>Oil</c:v>
                </c:pt>
              </c:strCache>
            </c:strRef>
          </c:cat>
          <c:val>
            <c:numRef>
              <c:f>'Gas in Ireland'!$B$41:$B$47</c:f>
              <c:numCache>
                <c:formatCode>0%</c:formatCode>
                <c:ptCount val="7"/>
                <c:pt idx="0" formatCode="0.0%">
                  <c:v>9.5947002866601933E-3</c:v>
                </c:pt>
                <c:pt idx="1">
                  <c:v>1.0036033208771397E-2</c:v>
                </c:pt>
                <c:pt idx="2">
                  <c:v>1.9E-2</c:v>
                </c:pt>
                <c:pt idx="3">
                  <c:v>6.6000000000000003E-2</c:v>
                </c:pt>
                <c:pt idx="4" formatCode="0.0%">
                  <c:v>0.11899999999999999</c:v>
                </c:pt>
                <c:pt idx="5">
                  <c:v>0.316</c:v>
                </c:pt>
                <c:pt idx="6">
                  <c:v>0.45900000000000002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39-4A40-8DD7-AF3B8923B8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55209936"/>
        <c:axId val="755210328"/>
      </c:barChart>
      <c:catAx>
        <c:axId val="755209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55210328"/>
        <c:crosses val="autoZero"/>
        <c:auto val="1"/>
        <c:lblAlgn val="ctr"/>
        <c:lblOffset val="100"/>
        <c:noMultiLvlLbl val="0"/>
      </c:catAx>
      <c:valAx>
        <c:axId val="755210328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5520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9FD247-58EC-4241-B712-1E386DBB2DAF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AC60C6B0-7A51-4B2A-AD92-5DFB96C7D08C}">
      <dgm:prSet phldrT="[Text]" custT="1"/>
      <dgm:spPr/>
      <dgm:t>
        <a:bodyPr/>
        <a:lstStyle/>
        <a:p>
          <a:r>
            <a:rPr lang="en-IE" sz="1600" b="1" kern="1200">
              <a:solidFill>
                <a:srgbClr val="003399"/>
              </a:solidFill>
              <a:latin typeface="+mn-lt"/>
              <a:ea typeface="+mn-ea"/>
              <a:cs typeface="+mn-cs"/>
            </a:rPr>
            <a:t>Natural Gas</a:t>
          </a:r>
          <a:r>
            <a:rPr lang="en-IE" sz="1600" b="1" kern="1200">
              <a:solidFill>
                <a:srgbClr val="0099FF">
                  <a:lumMod val="50000"/>
                </a:srgbClr>
              </a:solidFill>
            </a:rPr>
            <a:t> </a:t>
          </a:r>
          <a:r>
            <a:rPr lang="en-IE" sz="1600" kern="1200">
              <a:solidFill>
                <a:srgbClr val="0099FF">
                  <a:lumMod val="50000"/>
                </a:srgbClr>
              </a:solidFill>
            </a:rPr>
            <a:t>accounts for 40% of direct energy used in heat.</a:t>
          </a:r>
          <a:endParaRPr lang="en-IE" sz="1600" kern="1200"/>
        </a:p>
      </dgm:t>
    </dgm:pt>
    <dgm:pt modelId="{46B23A41-A9E6-4500-9A8B-877FE9E786E2}" type="parTrans" cxnId="{B748929C-4B42-40E2-862A-2C3A975794C9}">
      <dgm:prSet/>
      <dgm:spPr/>
      <dgm:t>
        <a:bodyPr/>
        <a:lstStyle/>
        <a:p>
          <a:endParaRPr lang="en-IE"/>
        </a:p>
      </dgm:t>
    </dgm:pt>
    <dgm:pt modelId="{F4823AEA-8470-4FD4-85BC-A88A98926CCB}" type="sibTrans" cxnId="{B748929C-4B42-40E2-862A-2C3A975794C9}">
      <dgm:prSet/>
      <dgm:spPr/>
      <dgm:t>
        <a:bodyPr/>
        <a:lstStyle/>
        <a:p>
          <a:endParaRPr lang="en-IE"/>
        </a:p>
      </dgm:t>
    </dgm:pt>
    <dgm:pt modelId="{E4765353-3D34-4E8A-9A1B-5D9809E0F498}">
      <dgm:prSet phldrT="[Text]"/>
      <dgm:spPr>
        <a:noFill/>
        <a:ln>
          <a:noFill/>
        </a:ln>
      </dgm:spPr>
      <dgm:t>
        <a:bodyPr/>
        <a:lstStyle/>
        <a:p>
          <a:endParaRPr lang="en-IE"/>
        </a:p>
      </dgm:t>
    </dgm:pt>
    <dgm:pt modelId="{3F1CE639-179A-4580-9917-24DF73B35B60}" type="sibTrans" cxnId="{E021CED5-8647-4CF0-B23E-20B951274BEB}">
      <dgm:prSet/>
      <dgm:spPr/>
      <dgm:t>
        <a:bodyPr/>
        <a:lstStyle/>
        <a:p>
          <a:endParaRPr lang="en-IE"/>
        </a:p>
      </dgm:t>
    </dgm:pt>
    <dgm:pt modelId="{10BF17BB-4117-4079-854E-F568FF24E85D}" type="parTrans" cxnId="{E021CED5-8647-4CF0-B23E-20B951274BEB}">
      <dgm:prSet/>
      <dgm:spPr/>
      <dgm:t>
        <a:bodyPr/>
        <a:lstStyle/>
        <a:p>
          <a:endParaRPr lang="en-IE"/>
        </a:p>
      </dgm:t>
    </dgm:pt>
    <dgm:pt modelId="{D84FF191-129D-4304-8F98-B27A9A6BAF83}">
      <dgm:prSet phldrT="[Text]" custT="1"/>
      <dgm:spPr/>
      <dgm:t>
        <a:bodyPr/>
        <a:lstStyle/>
        <a:p>
          <a:r>
            <a:rPr lang="en-GB" sz="1600" kern="1200">
              <a:solidFill>
                <a:srgbClr val="02529B"/>
              </a:solidFill>
            </a:rPr>
            <a:t>32% of Irelands primary energy needs are met by </a:t>
          </a:r>
          <a:r>
            <a:rPr lang="en-GB" sz="1600" b="1" kern="1200">
              <a:solidFill>
                <a:srgbClr val="003399"/>
              </a:solidFill>
              <a:latin typeface="Calibri" panose="020F0502020204030204"/>
              <a:ea typeface="+mn-ea"/>
              <a:cs typeface="+mn-cs"/>
            </a:rPr>
            <a:t>Natural Gas.</a:t>
          </a:r>
          <a:endParaRPr lang="en-IE" sz="1600" b="1" kern="1200">
            <a:solidFill>
              <a:srgbClr val="003399"/>
            </a:solidFill>
            <a:latin typeface="Calibri" panose="020F0502020204030204"/>
            <a:ea typeface="+mn-ea"/>
            <a:cs typeface="+mn-cs"/>
          </a:endParaRPr>
        </a:p>
      </dgm:t>
    </dgm:pt>
    <dgm:pt modelId="{447D3DB5-F928-494D-950F-48AE8BAEB205}" type="sibTrans" cxnId="{DDB8EA64-8883-409D-86C1-D887632FF77C}">
      <dgm:prSet/>
      <dgm:spPr/>
      <dgm:t>
        <a:bodyPr/>
        <a:lstStyle/>
        <a:p>
          <a:endParaRPr lang="en-IE"/>
        </a:p>
      </dgm:t>
    </dgm:pt>
    <dgm:pt modelId="{C1915BED-E4FE-4D17-9787-342AF7F89ECD}" type="parTrans" cxnId="{DDB8EA64-8883-409D-86C1-D887632FF77C}">
      <dgm:prSet/>
      <dgm:spPr/>
      <dgm:t>
        <a:bodyPr/>
        <a:lstStyle/>
        <a:p>
          <a:endParaRPr lang="en-IE"/>
        </a:p>
      </dgm:t>
    </dgm:pt>
    <dgm:pt modelId="{6C6620A6-594C-4607-B0EF-765DE1AD8029}">
      <dgm:prSet phldrT="[Text]" custT="1"/>
      <dgm:spPr/>
      <dgm:t>
        <a:bodyPr/>
        <a:lstStyle/>
        <a:p>
          <a:r>
            <a:rPr lang="en-GB" sz="1600" kern="1200">
              <a:solidFill>
                <a:srgbClr val="0099FF">
                  <a:lumMod val="50000"/>
                </a:srgbClr>
              </a:solidFill>
            </a:rPr>
            <a:t>49% of electricity is generated using </a:t>
          </a:r>
          <a:r>
            <a:rPr lang="en-GB" sz="1600" b="1" kern="1200">
              <a:solidFill>
                <a:srgbClr val="003399"/>
              </a:solidFill>
              <a:latin typeface="Calibri" panose="020F0502020204030204"/>
              <a:ea typeface="+mn-ea"/>
              <a:cs typeface="+mn-cs"/>
            </a:rPr>
            <a:t>Natural Gas.</a:t>
          </a:r>
          <a:endParaRPr lang="en-IE" sz="1600" b="1" kern="1200">
            <a:solidFill>
              <a:srgbClr val="003399"/>
            </a:solidFill>
            <a:latin typeface="Calibri" panose="020F0502020204030204"/>
            <a:ea typeface="+mn-ea"/>
            <a:cs typeface="+mn-cs"/>
          </a:endParaRPr>
        </a:p>
      </dgm:t>
    </dgm:pt>
    <dgm:pt modelId="{464A1FE1-9224-48E6-9D6F-F0ED0749670E}" type="sibTrans" cxnId="{7FA04BCA-2258-49AA-90D5-D1B9AA61FDAF}">
      <dgm:prSet/>
      <dgm:spPr/>
      <dgm:t>
        <a:bodyPr/>
        <a:lstStyle/>
        <a:p>
          <a:endParaRPr lang="en-IE"/>
        </a:p>
      </dgm:t>
    </dgm:pt>
    <dgm:pt modelId="{5483880F-8F34-4814-A999-534760FF0A9A}" type="parTrans" cxnId="{7FA04BCA-2258-49AA-90D5-D1B9AA61FDAF}">
      <dgm:prSet/>
      <dgm:spPr/>
      <dgm:t>
        <a:bodyPr/>
        <a:lstStyle/>
        <a:p>
          <a:endParaRPr lang="en-IE"/>
        </a:p>
      </dgm:t>
    </dgm:pt>
    <dgm:pt modelId="{753164A4-B8B2-4DCA-B2E9-4F0CCA80D9F0}" type="pres">
      <dgm:prSet presAssocID="{0D9FD247-58EC-4241-B712-1E386DBB2DAF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744145A3-BD7E-4011-AD15-EAE0E54678BC}" type="pres">
      <dgm:prSet presAssocID="{E4765353-3D34-4E8A-9A1B-5D9809E0F498}" presName="Parent" presStyleLbl="node1" presStyleIdx="0" presStyleCnt="2">
        <dgm:presLayoutVars>
          <dgm:chMax val="4"/>
          <dgm:chPref val="3"/>
        </dgm:presLayoutVars>
      </dgm:prSet>
      <dgm:spPr/>
    </dgm:pt>
    <dgm:pt modelId="{7CB2060D-3DEC-4A5B-BA20-575E850D0803}" type="pres">
      <dgm:prSet presAssocID="{D84FF191-129D-4304-8F98-B27A9A6BAF83}" presName="Accent" presStyleLbl="node1" presStyleIdx="1" presStyleCnt="2" custScaleX="92768" custScaleY="120923" custLinFactNeighborX="402" custLinFactNeighborY="-624"/>
      <dgm:spPr>
        <a:solidFill>
          <a:srgbClr val="02529B"/>
        </a:solidFill>
        <a:ln>
          <a:solidFill>
            <a:srgbClr val="00509A"/>
          </a:solidFill>
        </a:ln>
      </dgm:spPr>
    </dgm:pt>
    <dgm:pt modelId="{483FE691-2631-43E9-B844-8493047D6211}" type="pres">
      <dgm:prSet presAssocID="{D84FF191-129D-4304-8F98-B27A9A6BAF83}" presName="Image1" presStyleLbl="fgImgPlace1" presStyleIdx="0" presStyleCnt="3"/>
      <dgm:spPr>
        <a:solidFill>
          <a:srgbClr val="02529B"/>
        </a:solidFill>
        <a:ln>
          <a:solidFill>
            <a:srgbClr val="00509A"/>
          </a:solidFill>
        </a:ln>
      </dgm:spPr>
    </dgm:pt>
    <dgm:pt modelId="{C705259D-4B87-4135-A5CF-EBEBCE3156C0}" type="pres">
      <dgm:prSet presAssocID="{D84FF191-129D-4304-8F98-B27A9A6BAF83}" presName="Child1" presStyleLbl="revTx" presStyleIdx="0" presStyleCnt="3" custLinFactNeighborX="1507" custLinFactNeighborY="-13292">
        <dgm:presLayoutVars>
          <dgm:chMax val="0"/>
          <dgm:chPref val="0"/>
          <dgm:bulletEnabled val="1"/>
        </dgm:presLayoutVars>
      </dgm:prSet>
      <dgm:spPr/>
    </dgm:pt>
    <dgm:pt modelId="{58ECFBDC-4A16-4445-A19F-5335042B843C}" type="pres">
      <dgm:prSet presAssocID="{6C6620A6-594C-4607-B0EF-765DE1AD8029}" presName="Image2" presStyleCnt="0"/>
      <dgm:spPr/>
    </dgm:pt>
    <dgm:pt modelId="{3D93C3C9-C443-4846-82BB-6881B3E0BAFA}" type="pres">
      <dgm:prSet presAssocID="{6C6620A6-594C-4607-B0EF-765DE1AD8029}" presName="Image" presStyleLbl="fgImgPlace1" presStyleIdx="1" presStyleCnt="3"/>
      <dgm:spPr/>
    </dgm:pt>
    <dgm:pt modelId="{E854D127-590C-4AC7-89CB-5A3199E5C595}" type="pres">
      <dgm:prSet presAssocID="{6C6620A6-594C-4607-B0EF-765DE1AD8029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AF6DB91-4A9A-416E-B99A-ACA91B7DAF48}" type="pres">
      <dgm:prSet presAssocID="{AC60C6B0-7A51-4B2A-AD92-5DFB96C7D08C}" presName="Image3" presStyleCnt="0"/>
      <dgm:spPr/>
    </dgm:pt>
    <dgm:pt modelId="{221217D1-BFF4-46C0-A11D-2FE840530F84}" type="pres">
      <dgm:prSet presAssocID="{AC60C6B0-7A51-4B2A-AD92-5DFB96C7D08C}" presName="Image" presStyleLbl="fgImgPlace1" presStyleIdx="2" presStyleCnt="3"/>
      <dgm:spPr/>
    </dgm:pt>
    <dgm:pt modelId="{A9657E0F-75B9-4C15-A90E-0041F814AEFE}" type="pres">
      <dgm:prSet presAssocID="{AC60C6B0-7A51-4B2A-AD92-5DFB96C7D08C}" presName="Child3" presStyleLbl="revTx" presStyleIdx="2" presStyleCnt="3" custLinFactNeighborX="2786" custLinFactNeighborY="45">
        <dgm:presLayoutVars>
          <dgm:chMax val="0"/>
          <dgm:chPref val="0"/>
          <dgm:bulletEnabled val="1"/>
        </dgm:presLayoutVars>
      </dgm:prSet>
      <dgm:spPr/>
    </dgm:pt>
  </dgm:ptLst>
  <dgm:cxnLst>
    <dgm:cxn modelId="{8AAD9B26-0EEA-4C89-BDB5-890E631B38CE}" type="presOf" srcId="{D84FF191-129D-4304-8F98-B27A9A6BAF83}" destId="{C705259D-4B87-4135-A5CF-EBEBCE3156C0}" srcOrd="0" destOrd="0" presId="urn:microsoft.com/office/officeart/2011/layout/RadialPictureList"/>
    <dgm:cxn modelId="{813D0B2D-28D7-4CE3-B421-A41F543D4348}" type="presOf" srcId="{AC60C6B0-7A51-4B2A-AD92-5DFB96C7D08C}" destId="{A9657E0F-75B9-4C15-A90E-0041F814AEFE}" srcOrd="0" destOrd="0" presId="urn:microsoft.com/office/officeart/2011/layout/RadialPictureList"/>
    <dgm:cxn modelId="{FF97FE5F-BC48-42FE-A3F2-1FC4F0A26BA7}" type="presOf" srcId="{0D9FD247-58EC-4241-B712-1E386DBB2DAF}" destId="{753164A4-B8B2-4DCA-B2E9-4F0CCA80D9F0}" srcOrd="0" destOrd="0" presId="urn:microsoft.com/office/officeart/2011/layout/RadialPictureList"/>
    <dgm:cxn modelId="{DDB8EA64-8883-409D-86C1-D887632FF77C}" srcId="{E4765353-3D34-4E8A-9A1B-5D9809E0F498}" destId="{D84FF191-129D-4304-8F98-B27A9A6BAF83}" srcOrd="0" destOrd="0" parTransId="{C1915BED-E4FE-4D17-9787-342AF7F89ECD}" sibTransId="{447D3DB5-F928-494D-950F-48AE8BAEB205}"/>
    <dgm:cxn modelId="{B748929C-4B42-40E2-862A-2C3A975794C9}" srcId="{E4765353-3D34-4E8A-9A1B-5D9809E0F498}" destId="{AC60C6B0-7A51-4B2A-AD92-5DFB96C7D08C}" srcOrd="2" destOrd="0" parTransId="{46B23A41-A9E6-4500-9A8B-877FE9E786E2}" sibTransId="{F4823AEA-8470-4FD4-85BC-A88A98926CCB}"/>
    <dgm:cxn modelId="{D67D1FB4-06DC-4BC7-8B67-3049319D1AA9}" type="presOf" srcId="{6C6620A6-594C-4607-B0EF-765DE1AD8029}" destId="{E854D127-590C-4AC7-89CB-5A3199E5C595}" srcOrd="0" destOrd="0" presId="urn:microsoft.com/office/officeart/2011/layout/RadialPictureList"/>
    <dgm:cxn modelId="{00C118BC-CAF4-4AC1-9555-5194B040F872}" type="presOf" srcId="{E4765353-3D34-4E8A-9A1B-5D9809E0F498}" destId="{744145A3-BD7E-4011-AD15-EAE0E54678BC}" srcOrd="0" destOrd="0" presId="urn:microsoft.com/office/officeart/2011/layout/RadialPictureList"/>
    <dgm:cxn modelId="{7FA04BCA-2258-49AA-90D5-D1B9AA61FDAF}" srcId="{E4765353-3D34-4E8A-9A1B-5D9809E0F498}" destId="{6C6620A6-594C-4607-B0EF-765DE1AD8029}" srcOrd="1" destOrd="0" parTransId="{5483880F-8F34-4814-A999-534760FF0A9A}" sibTransId="{464A1FE1-9224-48E6-9D6F-F0ED0749670E}"/>
    <dgm:cxn modelId="{E021CED5-8647-4CF0-B23E-20B951274BEB}" srcId="{0D9FD247-58EC-4241-B712-1E386DBB2DAF}" destId="{E4765353-3D34-4E8A-9A1B-5D9809E0F498}" srcOrd="0" destOrd="0" parTransId="{10BF17BB-4117-4079-854E-F568FF24E85D}" sibTransId="{3F1CE639-179A-4580-9917-24DF73B35B60}"/>
    <dgm:cxn modelId="{ECE82BAE-6434-446D-9DD6-24BCDF1996F1}" type="presParOf" srcId="{753164A4-B8B2-4DCA-B2E9-4F0CCA80D9F0}" destId="{744145A3-BD7E-4011-AD15-EAE0E54678BC}" srcOrd="0" destOrd="0" presId="urn:microsoft.com/office/officeart/2011/layout/RadialPictureList"/>
    <dgm:cxn modelId="{FA19373F-D8FA-424B-A62D-1013AF93BDA7}" type="presParOf" srcId="{753164A4-B8B2-4DCA-B2E9-4F0CCA80D9F0}" destId="{7CB2060D-3DEC-4A5B-BA20-575E850D0803}" srcOrd="1" destOrd="0" presId="urn:microsoft.com/office/officeart/2011/layout/RadialPictureList"/>
    <dgm:cxn modelId="{D5A5AA42-5816-4D2B-9874-B021C07A5B39}" type="presParOf" srcId="{753164A4-B8B2-4DCA-B2E9-4F0CCA80D9F0}" destId="{483FE691-2631-43E9-B844-8493047D6211}" srcOrd="2" destOrd="0" presId="urn:microsoft.com/office/officeart/2011/layout/RadialPictureList"/>
    <dgm:cxn modelId="{70F3F169-DD27-4A66-B67E-4E31E64FBFFE}" type="presParOf" srcId="{753164A4-B8B2-4DCA-B2E9-4F0CCA80D9F0}" destId="{C705259D-4B87-4135-A5CF-EBEBCE3156C0}" srcOrd="3" destOrd="0" presId="urn:microsoft.com/office/officeart/2011/layout/RadialPictureList"/>
    <dgm:cxn modelId="{9E06E735-9A97-406B-BA59-28866BB8A0A3}" type="presParOf" srcId="{753164A4-B8B2-4DCA-B2E9-4F0CCA80D9F0}" destId="{58ECFBDC-4A16-4445-A19F-5335042B843C}" srcOrd="4" destOrd="0" presId="urn:microsoft.com/office/officeart/2011/layout/RadialPictureList"/>
    <dgm:cxn modelId="{369CA1CF-F065-4E30-B056-B7D6E6284749}" type="presParOf" srcId="{58ECFBDC-4A16-4445-A19F-5335042B843C}" destId="{3D93C3C9-C443-4846-82BB-6881B3E0BAFA}" srcOrd="0" destOrd="0" presId="urn:microsoft.com/office/officeart/2011/layout/RadialPictureList"/>
    <dgm:cxn modelId="{73359BB6-D471-4E0D-9D01-5EC6E2123C39}" type="presParOf" srcId="{753164A4-B8B2-4DCA-B2E9-4F0CCA80D9F0}" destId="{E854D127-590C-4AC7-89CB-5A3199E5C595}" srcOrd="5" destOrd="0" presId="urn:microsoft.com/office/officeart/2011/layout/RadialPictureList"/>
    <dgm:cxn modelId="{14239A91-33B2-4A08-9058-D4AC07C3AF73}" type="presParOf" srcId="{753164A4-B8B2-4DCA-B2E9-4F0CCA80D9F0}" destId="{8AF6DB91-4A9A-416E-B99A-ACA91B7DAF48}" srcOrd="6" destOrd="0" presId="urn:microsoft.com/office/officeart/2011/layout/RadialPictureList"/>
    <dgm:cxn modelId="{7C3BF7E2-8577-4B28-ABCC-86D61F784E4A}" type="presParOf" srcId="{8AF6DB91-4A9A-416E-B99A-ACA91B7DAF48}" destId="{221217D1-BFF4-46C0-A11D-2FE840530F84}" srcOrd="0" destOrd="0" presId="urn:microsoft.com/office/officeart/2011/layout/RadialPictureList"/>
    <dgm:cxn modelId="{5F5CA2CD-2680-48D6-9884-671978DBF643}" type="presParOf" srcId="{753164A4-B8B2-4DCA-B2E9-4F0CCA80D9F0}" destId="{A9657E0F-75B9-4C15-A90E-0041F814AEFE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76D4E0-80DE-4C86-A9BF-CD1B07F857A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0BA74D33-8C44-4E64-BB44-A74CB529EEE7}">
      <dgm:prSet phldrT="[Text]"/>
      <dgm:spPr/>
      <dgm:t>
        <a:bodyPr/>
        <a:lstStyle/>
        <a:p>
          <a:r>
            <a:rPr lang="en-US"/>
            <a:t>2030</a:t>
          </a:r>
          <a:endParaRPr lang="en-IE"/>
        </a:p>
      </dgm:t>
    </dgm:pt>
    <dgm:pt modelId="{079175CB-F70D-4F21-9E94-494D3EC672B8}" type="parTrans" cxnId="{F0EFB012-F3BE-4FDC-B0EA-8588A839833D}">
      <dgm:prSet/>
      <dgm:spPr/>
      <dgm:t>
        <a:bodyPr/>
        <a:lstStyle/>
        <a:p>
          <a:endParaRPr lang="en-IE"/>
        </a:p>
      </dgm:t>
    </dgm:pt>
    <dgm:pt modelId="{B96267A0-857D-4189-80A7-F50F5048FFFC}" type="sibTrans" cxnId="{F0EFB012-F3BE-4FDC-B0EA-8588A839833D}">
      <dgm:prSet/>
      <dgm:spPr/>
      <dgm:t>
        <a:bodyPr/>
        <a:lstStyle/>
        <a:p>
          <a:endParaRPr lang="en-IE"/>
        </a:p>
      </dgm:t>
    </dgm:pt>
    <dgm:pt modelId="{AD03C629-2501-4D5F-BA73-44AABF22D26D}">
      <dgm:prSet phldrT="[Text]"/>
      <dgm:spPr/>
      <dgm:t>
        <a:bodyPr/>
        <a:lstStyle/>
        <a:p>
          <a:r>
            <a:rPr lang="en-US"/>
            <a:t>2040</a:t>
          </a:r>
          <a:endParaRPr lang="en-IE"/>
        </a:p>
      </dgm:t>
    </dgm:pt>
    <dgm:pt modelId="{EC2687E9-CAEB-4E71-BF59-581CB63EA08B}" type="parTrans" cxnId="{3C463CEA-1CD8-489F-8ED7-9BBFFDA0DD88}">
      <dgm:prSet/>
      <dgm:spPr/>
      <dgm:t>
        <a:bodyPr/>
        <a:lstStyle/>
        <a:p>
          <a:endParaRPr lang="en-IE"/>
        </a:p>
      </dgm:t>
    </dgm:pt>
    <dgm:pt modelId="{C05CC812-852F-4AE3-9076-E45A157CE072}" type="sibTrans" cxnId="{3C463CEA-1CD8-489F-8ED7-9BBFFDA0DD88}">
      <dgm:prSet/>
      <dgm:spPr/>
      <dgm:t>
        <a:bodyPr/>
        <a:lstStyle/>
        <a:p>
          <a:endParaRPr lang="en-IE"/>
        </a:p>
      </dgm:t>
    </dgm:pt>
    <dgm:pt modelId="{04FC169C-713D-4EDA-B602-5C06C6A15172}">
      <dgm:prSet phldrT="[Text]"/>
      <dgm:spPr/>
      <dgm:t>
        <a:bodyPr/>
        <a:lstStyle/>
        <a:p>
          <a:r>
            <a:rPr lang="en-US"/>
            <a:t>2050</a:t>
          </a:r>
          <a:endParaRPr lang="en-IE"/>
        </a:p>
      </dgm:t>
    </dgm:pt>
    <dgm:pt modelId="{A66B69A7-D8B8-440D-8C2C-E81BF95F7BFC}" type="parTrans" cxnId="{41D8ABF8-0508-4B36-A513-EE7E242FFA7C}">
      <dgm:prSet/>
      <dgm:spPr/>
      <dgm:t>
        <a:bodyPr/>
        <a:lstStyle/>
        <a:p>
          <a:endParaRPr lang="en-IE"/>
        </a:p>
      </dgm:t>
    </dgm:pt>
    <dgm:pt modelId="{2124A013-A39C-4129-9673-9D286207327C}" type="sibTrans" cxnId="{41D8ABF8-0508-4B36-A513-EE7E242FFA7C}">
      <dgm:prSet/>
      <dgm:spPr/>
      <dgm:t>
        <a:bodyPr/>
        <a:lstStyle/>
        <a:p>
          <a:endParaRPr lang="en-IE"/>
        </a:p>
      </dgm:t>
    </dgm:pt>
    <dgm:pt modelId="{12450D7B-63FC-4EB4-8165-CBD0615B3BE7}">
      <dgm:prSet phldrT="[Text]"/>
      <dgm:spPr/>
      <dgm:t>
        <a:bodyPr/>
        <a:lstStyle/>
        <a:p>
          <a:r>
            <a:rPr lang="en-US"/>
            <a:t>GNI TYNDP</a:t>
          </a:r>
          <a:endParaRPr lang="en-IE"/>
        </a:p>
      </dgm:t>
    </dgm:pt>
    <dgm:pt modelId="{93C965E5-423E-4A41-BBED-2BC278DD3297}" type="sibTrans" cxnId="{CCA1213B-00FF-4487-8A6C-677F6CFA29F8}">
      <dgm:prSet/>
      <dgm:spPr/>
      <dgm:t>
        <a:bodyPr/>
        <a:lstStyle/>
        <a:p>
          <a:endParaRPr lang="en-IE"/>
        </a:p>
      </dgm:t>
    </dgm:pt>
    <dgm:pt modelId="{FC179AF1-6F2C-421F-93A8-49067B1D26B2}" type="parTrans" cxnId="{CCA1213B-00FF-4487-8A6C-677F6CFA29F8}">
      <dgm:prSet/>
      <dgm:spPr/>
      <dgm:t>
        <a:bodyPr/>
        <a:lstStyle/>
        <a:p>
          <a:endParaRPr lang="en-IE"/>
        </a:p>
      </dgm:t>
    </dgm:pt>
    <dgm:pt modelId="{82B9F843-6314-4556-B7EC-BF833F9F68B8}">
      <dgm:prSet phldrT="[Text]"/>
      <dgm:spPr/>
      <dgm:t>
        <a:bodyPr/>
        <a:lstStyle/>
        <a:p>
          <a:r>
            <a:rPr lang="en-GB"/>
            <a:t>sectoral emissions targets (5.7 </a:t>
          </a:r>
          <a:r>
            <a:rPr lang="en-GB" err="1"/>
            <a:t>TWh</a:t>
          </a:r>
          <a:r>
            <a:rPr lang="en-GB"/>
            <a:t> biomethane and ~5.4 </a:t>
          </a:r>
          <a:r>
            <a:rPr lang="en-GB" err="1"/>
            <a:t>TWh</a:t>
          </a:r>
          <a:r>
            <a:rPr lang="en-GB"/>
            <a:t> hydrogen)</a:t>
          </a:r>
          <a:endParaRPr lang="en-IE"/>
        </a:p>
      </dgm:t>
    </dgm:pt>
    <dgm:pt modelId="{79F8AD7F-7E70-4930-AB5B-5988E2424AE0}" type="parTrans" cxnId="{5CB4861B-216F-4DAF-95B3-1446F20AB36B}">
      <dgm:prSet/>
      <dgm:spPr/>
      <dgm:t>
        <a:bodyPr/>
        <a:lstStyle/>
        <a:p>
          <a:endParaRPr lang="en-IE"/>
        </a:p>
      </dgm:t>
    </dgm:pt>
    <dgm:pt modelId="{F36129E3-B188-4FD9-9C09-4CC1386A92C6}" type="sibTrans" cxnId="{5CB4861B-216F-4DAF-95B3-1446F20AB36B}">
      <dgm:prSet/>
      <dgm:spPr/>
      <dgm:t>
        <a:bodyPr/>
        <a:lstStyle/>
        <a:p>
          <a:endParaRPr lang="en-IE"/>
        </a:p>
      </dgm:t>
    </dgm:pt>
    <dgm:pt modelId="{BCD97D74-494C-4AAB-8EE6-8BC042E38843}">
      <dgm:prSet/>
      <dgm:spPr/>
      <dgm:t>
        <a:bodyPr/>
        <a:lstStyle/>
        <a:p>
          <a:r>
            <a:rPr lang="en-GB"/>
            <a:t>EirGrid - 2.2 </a:t>
          </a:r>
          <a:r>
            <a:rPr lang="en-GB" err="1"/>
            <a:t>TWh</a:t>
          </a:r>
          <a:r>
            <a:rPr lang="en-GB"/>
            <a:t> biomethane, 0 </a:t>
          </a:r>
          <a:r>
            <a:rPr lang="en-GB" err="1"/>
            <a:t>TWh</a:t>
          </a:r>
          <a:r>
            <a:rPr lang="en-GB"/>
            <a:t> hydrogen for </a:t>
          </a:r>
          <a:r>
            <a:rPr lang="en-GB" err="1"/>
            <a:t>powergen</a:t>
          </a:r>
          <a:r>
            <a:rPr lang="en-GB"/>
            <a:t> 2030</a:t>
          </a:r>
        </a:p>
      </dgm:t>
    </dgm:pt>
    <dgm:pt modelId="{86199444-6837-4477-940B-18AEB353086E}" type="parTrans" cxnId="{40FCD3F8-6E49-4502-A1B2-11D8AB8EA1DD}">
      <dgm:prSet/>
      <dgm:spPr/>
      <dgm:t>
        <a:bodyPr/>
        <a:lstStyle/>
        <a:p>
          <a:endParaRPr lang="en-IE"/>
        </a:p>
      </dgm:t>
    </dgm:pt>
    <dgm:pt modelId="{63FC0362-4F31-4AAA-9D88-C1EC169C61FE}" type="sibTrans" cxnId="{40FCD3F8-6E49-4502-A1B2-11D8AB8EA1DD}">
      <dgm:prSet/>
      <dgm:spPr/>
      <dgm:t>
        <a:bodyPr/>
        <a:lstStyle/>
        <a:p>
          <a:endParaRPr lang="en-IE"/>
        </a:p>
      </dgm:t>
    </dgm:pt>
    <dgm:pt modelId="{2FA1E837-8047-4141-AC57-75B837E8144D}">
      <dgm:prSet/>
      <dgm:spPr/>
      <dgm:t>
        <a:bodyPr/>
        <a:lstStyle/>
        <a:p>
          <a:r>
            <a:rPr lang="en-GB"/>
            <a:t>EirGrid: Electricity final demand of 45.1 </a:t>
          </a:r>
          <a:r>
            <a:rPr lang="en-GB" err="1"/>
            <a:t>TWh</a:t>
          </a:r>
          <a:endParaRPr lang="en-GB"/>
        </a:p>
      </dgm:t>
    </dgm:pt>
    <dgm:pt modelId="{DA2F5445-8A91-4904-B814-3EA47DCCCF1A}" type="parTrans" cxnId="{E3F8405A-7873-41C8-9CC0-D4BB43C7C0DF}">
      <dgm:prSet/>
      <dgm:spPr/>
      <dgm:t>
        <a:bodyPr/>
        <a:lstStyle/>
        <a:p>
          <a:endParaRPr lang="en-IE"/>
        </a:p>
      </dgm:t>
    </dgm:pt>
    <dgm:pt modelId="{4CE0034A-511F-4C2A-A2ED-A5FF591AD188}" type="sibTrans" cxnId="{E3F8405A-7873-41C8-9CC0-D4BB43C7C0DF}">
      <dgm:prSet/>
      <dgm:spPr/>
      <dgm:t>
        <a:bodyPr/>
        <a:lstStyle/>
        <a:p>
          <a:endParaRPr lang="en-IE"/>
        </a:p>
      </dgm:t>
    </dgm:pt>
    <dgm:pt modelId="{D34CDFFE-BD9B-46F6-8E40-DC28BEE3B874}">
      <dgm:prSet/>
      <dgm:spPr/>
      <dgm:t>
        <a:bodyPr/>
        <a:lstStyle/>
        <a:p>
          <a:r>
            <a:rPr lang="en-GB"/>
            <a:t>GNI’s Conversion Limited Model: </a:t>
          </a:r>
        </a:p>
        <a:p>
          <a:r>
            <a:rPr lang="en-GB"/>
            <a:t>Fit for 55, </a:t>
          </a:r>
          <a:r>
            <a:rPr lang="en-GB" err="1"/>
            <a:t>REPowerEU</a:t>
          </a:r>
          <a:endParaRPr lang="en-GB"/>
        </a:p>
      </dgm:t>
    </dgm:pt>
    <dgm:pt modelId="{7985B0DA-A836-4364-AF4E-8B84FED96072}" type="parTrans" cxnId="{1940CB3B-A8A3-4E05-89E0-1407F078F122}">
      <dgm:prSet/>
      <dgm:spPr/>
      <dgm:t>
        <a:bodyPr/>
        <a:lstStyle/>
        <a:p>
          <a:endParaRPr lang="en-IE"/>
        </a:p>
      </dgm:t>
    </dgm:pt>
    <dgm:pt modelId="{F1264CF7-8FC0-42F9-A73D-F8670F5695FF}" type="sibTrans" cxnId="{1940CB3B-A8A3-4E05-89E0-1407F078F122}">
      <dgm:prSet/>
      <dgm:spPr/>
      <dgm:t>
        <a:bodyPr/>
        <a:lstStyle/>
        <a:p>
          <a:endParaRPr lang="en-IE"/>
        </a:p>
      </dgm:t>
    </dgm:pt>
    <dgm:pt modelId="{1DDDB4F9-BE5C-45A0-B666-56BB89AA12D3}" type="pres">
      <dgm:prSet presAssocID="{7876D4E0-80DE-4C86-A9BF-CD1B07F857A1}" presName="diagram" presStyleCnt="0">
        <dgm:presLayoutVars>
          <dgm:dir/>
          <dgm:resizeHandles val="exact"/>
        </dgm:presLayoutVars>
      </dgm:prSet>
      <dgm:spPr/>
    </dgm:pt>
    <dgm:pt modelId="{8DD98A93-D59F-4871-BA5E-4C2D4D4747A6}" type="pres">
      <dgm:prSet presAssocID="{0BA74D33-8C44-4E64-BB44-A74CB529EEE7}" presName="node" presStyleLbl="node1" presStyleIdx="0" presStyleCnt="8" custScaleY="36627">
        <dgm:presLayoutVars>
          <dgm:bulletEnabled val="1"/>
        </dgm:presLayoutVars>
      </dgm:prSet>
      <dgm:spPr/>
    </dgm:pt>
    <dgm:pt modelId="{30C8B50D-2C58-497F-BD9C-184B7BC7C888}" type="pres">
      <dgm:prSet presAssocID="{B96267A0-857D-4189-80A7-F50F5048FFFC}" presName="sibTrans" presStyleCnt="0"/>
      <dgm:spPr/>
    </dgm:pt>
    <dgm:pt modelId="{84012F59-1590-411E-AF17-F8AF4E64E9F0}" type="pres">
      <dgm:prSet presAssocID="{AD03C629-2501-4D5F-BA73-44AABF22D26D}" presName="node" presStyleLbl="node1" presStyleIdx="1" presStyleCnt="8" custScaleY="36627">
        <dgm:presLayoutVars>
          <dgm:bulletEnabled val="1"/>
        </dgm:presLayoutVars>
      </dgm:prSet>
      <dgm:spPr/>
    </dgm:pt>
    <dgm:pt modelId="{D21EFF7F-5707-48A6-99D1-5F11342CDDC7}" type="pres">
      <dgm:prSet presAssocID="{C05CC812-852F-4AE3-9076-E45A157CE072}" presName="sibTrans" presStyleCnt="0"/>
      <dgm:spPr/>
    </dgm:pt>
    <dgm:pt modelId="{83995B32-A73A-4E15-BDC1-312DB12008CE}" type="pres">
      <dgm:prSet presAssocID="{04FC169C-713D-4EDA-B602-5C06C6A15172}" presName="node" presStyleLbl="node1" presStyleIdx="2" presStyleCnt="8" custScaleY="37704">
        <dgm:presLayoutVars>
          <dgm:bulletEnabled val="1"/>
        </dgm:presLayoutVars>
      </dgm:prSet>
      <dgm:spPr/>
    </dgm:pt>
    <dgm:pt modelId="{929E0D77-29D7-4996-A162-97B667934803}" type="pres">
      <dgm:prSet presAssocID="{2124A013-A39C-4129-9673-9D286207327C}" presName="sibTrans" presStyleCnt="0"/>
      <dgm:spPr/>
    </dgm:pt>
    <dgm:pt modelId="{A9419BFE-B407-4C1D-864D-0D9331C80B16}" type="pres">
      <dgm:prSet presAssocID="{12450D7B-63FC-4EB4-8165-CBD0615B3BE7}" presName="node" presStyleLbl="node1" presStyleIdx="3" presStyleCnt="8" custLinFactNeighborX="-285" custLinFactNeighborY="-2149">
        <dgm:presLayoutVars>
          <dgm:bulletEnabled val="1"/>
        </dgm:presLayoutVars>
      </dgm:prSet>
      <dgm:spPr/>
    </dgm:pt>
    <dgm:pt modelId="{6FD82A27-FA09-4650-8083-552E2D0F22E1}" type="pres">
      <dgm:prSet presAssocID="{93C965E5-423E-4A41-BBED-2BC278DD3297}" presName="sibTrans" presStyleCnt="0"/>
      <dgm:spPr/>
    </dgm:pt>
    <dgm:pt modelId="{FB2D636B-E4DE-4D9C-A76E-054758A7964B}" type="pres">
      <dgm:prSet presAssocID="{82B9F843-6314-4556-B7EC-BF833F9F68B8}" presName="node" presStyleLbl="node1" presStyleIdx="4" presStyleCnt="8" custScaleX="207501" custLinFactY="12618" custLinFactNeighborX="1662" custLinFactNeighborY="100000">
        <dgm:presLayoutVars>
          <dgm:bulletEnabled val="1"/>
        </dgm:presLayoutVars>
      </dgm:prSet>
      <dgm:spPr/>
    </dgm:pt>
    <dgm:pt modelId="{6CCFBEC7-C2F5-4409-935B-2488556C1BE3}" type="pres">
      <dgm:prSet presAssocID="{F36129E3-B188-4FD9-9C09-4CC1386A92C6}" presName="sibTrans" presStyleCnt="0"/>
      <dgm:spPr/>
    </dgm:pt>
    <dgm:pt modelId="{A783588B-2925-48D3-9E6A-F69D7A1548A2}" type="pres">
      <dgm:prSet presAssocID="{D34CDFFE-BD9B-46F6-8E40-DC28BEE3B874}" presName="node" presStyleLbl="node1" presStyleIdx="5" presStyleCnt="8" custScaleX="320444" custScaleY="44392" custLinFactY="8482" custLinFactNeighborX="-693" custLinFactNeighborY="100000">
        <dgm:presLayoutVars>
          <dgm:bulletEnabled val="1"/>
        </dgm:presLayoutVars>
      </dgm:prSet>
      <dgm:spPr/>
    </dgm:pt>
    <dgm:pt modelId="{57A2A3F5-36B5-4CCF-9AFF-14123C1ADE71}" type="pres">
      <dgm:prSet presAssocID="{F1264CF7-8FC0-42F9-A73D-F8670F5695FF}" presName="sibTrans" presStyleCnt="0"/>
      <dgm:spPr/>
    </dgm:pt>
    <dgm:pt modelId="{F1723882-9F68-4AF6-8F4D-696868377E86}" type="pres">
      <dgm:prSet presAssocID="{2FA1E837-8047-4141-AC57-75B837E8144D}" presName="node" presStyleLbl="node1" presStyleIdx="6" presStyleCnt="8" custScaleX="209187" custLinFactX="10669" custLinFactY="-77690" custLinFactNeighborX="100000" custLinFactNeighborY="-100000">
        <dgm:presLayoutVars>
          <dgm:bulletEnabled val="1"/>
        </dgm:presLayoutVars>
      </dgm:prSet>
      <dgm:spPr/>
    </dgm:pt>
    <dgm:pt modelId="{295DCC41-48AB-4AAA-AB9F-AF8281367C6D}" type="pres">
      <dgm:prSet presAssocID="{4CE0034A-511F-4C2A-A2ED-A5FF591AD188}" presName="sibTrans" presStyleCnt="0"/>
      <dgm:spPr/>
    </dgm:pt>
    <dgm:pt modelId="{5AB9390C-79E3-46E6-8E95-1A13B353FB82}" type="pres">
      <dgm:prSet presAssocID="{BCD97D74-494C-4AAB-8EE6-8BC042E38843}" presName="node" presStyleLbl="node1" presStyleIdx="7" presStyleCnt="8" custLinFactX="-100000" custLinFactNeighborX="-118406" custLinFactNeighborY="-64348">
        <dgm:presLayoutVars>
          <dgm:bulletEnabled val="1"/>
        </dgm:presLayoutVars>
      </dgm:prSet>
      <dgm:spPr/>
    </dgm:pt>
  </dgm:ptLst>
  <dgm:cxnLst>
    <dgm:cxn modelId="{F0EFB012-F3BE-4FDC-B0EA-8588A839833D}" srcId="{7876D4E0-80DE-4C86-A9BF-CD1B07F857A1}" destId="{0BA74D33-8C44-4E64-BB44-A74CB529EEE7}" srcOrd="0" destOrd="0" parTransId="{079175CB-F70D-4F21-9E94-494D3EC672B8}" sibTransId="{B96267A0-857D-4189-80A7-F50F5048FFFC}"/>
    <dgm:cxn modelId="{5CB4861B-216F-4DAF-95B3-1446F20AB36B}" srcId="{7876D4E0-80DE-4C86-A9BF-CD1B07F857A1}" destId="{82B9F843-6314-4556-B7EC-BF833F9F68B8}" srcOrd="4" destOrd="0" parTransId="{79F8AD7F-7E70-4930-AB5B-5988E2424AE0}" sibTransId="{F36129E3-B188-4FD9-9C09-4CC1386A92C6}"/>
    <dgm:cxn modelId="{44B57820-CA02-4B2F-887A-EFDC6FD50401}" type="presOf" srcId="{12450D7B-63FC-4EB4-8165-CBD0615B3BE7}" destId="{A9419BFE-B407-4C1D-864D-0D9331C80B16}" srcOrd="0" destOrd="0" presId="urn:microsoft.com/office/officeart/2005/8/layout/default"/>
    <dgm:cxn modelId="{CCA1213B-00FF-4487-8A6C-677F6CFA29F8}" srcId="{7876D4E0-80DE-4C86-A9BF-CD1B07F857A1}" destId="{12450D7B-63FC-4EB4-8165-CBD0615B3BE7}" srcOrd="3" destOrd="0" parTransId="{FC179AF1-6F2C-421F-93A8-49067B1D26B2}" sibTransId="{93C965E5-423E-4A41-BBED-2BC278DD3297}"/>
    <dgm:cxn modelId="{1940CB3B-A8A3-4E05-89E0-1407F078F122}" srcId="{7876D4E0-80DE-4C86-A9BF-CD1B07F857A1}" destId="{D34CDFFE-BD9B-46F6-8E40-DC28BEE3B874}" srcOrd="5" destOrd="0" parTransId="{7985B0DA-A836-4364-AF4E-8B84FED96072}" sibTransId="{F1264CF7-8FC0-42F9-A73D-F8670F5695FF}"/>
    <dgm:cxn modelId="{0C9B414B-956D-4F38-8967-50DB8E8CEFED}" type="presOf" srcId="{AD03C629-2501-4D5F-BA73-44AABF22D26D}" destId="{84012F59-1590-411E-AF17-F8AF4E64E9F0}" srcOrd="0" destOrd="0" presId="urn:microsoft.com/office/officeart/2005/8/layout/default"/>
    <dgm:cxn modelId="{E3F8405A-7873-41C8-9CC0-D4BB43C7C0DF}" srcId="{7876D4E0-80DE-4C86-A9BF-CD1B07F857A1}" destId="{2FA1E837-8047-4141-AC57-75B837E8144D}" srcOrd="6" destOrd="0" parTransId="{DA2F5445-8A91-4904-B814-3EA47DCCCF1A}" sibTransId="{4CE0034A-511F-4C2A-A2ED-A5FF591AD188}"/>
    <dgm:cxn modelId="{34736C7B-502B-4E6B-9A32-B567698E3704}" type="presOf" srcId="{04FC169C-713D-4EDA-B602-5C06C6A15172}" destId="{83995B32-A73A-4E15-BDC1-312DB12008CE}" srcOrd="0" destOrd="0" presId="urn:microsoft.com/office/officeart/2005/8/layout/default"/>
    <dgm:cxn modelId="{AF46DDB2-29D8-44B2-885D-DC130DA69426}" type="presOf" srcId="{0BA74D33-8C44-4E64-BB44-A74CB529EEE7}" destId="{8DD98A93-D59F-4871-BA5E-4C2D4D4747A6}" srcOrd="0" destOrd="0" presId="urn:microsoft.com/office/officeart/2005/8/layout/default"/>
    <dgm:cxn modelId="{D5752AC0-607D-4209-A93E-FB2F2229DAA6}" type="presOf" srcId="{D34CDFFE-BD9B-46F6-8E40-DC28BEE3B874}" destId="{A783588B-2925-48D3-9E6A-F69D7A1548A2}" srcOrd="0" destOrd="0" presId="urn:microsoft.com/office/officeart/2005/8/layout/default"/>
    <dgm:cxn modelId="{695834CE-C8C3-435B-BD68-8C1CC0BDD23E}" type="presOf" srcId="{2FA1E837-8047-4141-AC57-75B837E8144D}" destId="{F1723882-9F68-4AF6-8F4D-696868377E86}" srcOrd="0" destOrd="0" presId="urn:microsoft.com/office/officeart/2005/8/layout/default"/>
    <dgm:cxn modelId="{45AFF2D4-2D3D-4DBB-9324-9604A37B90BF}" type="presOf" srcId="{82B9F843-6314-4556-B7EC-BF833F9F68B8}" destId="{FB2D636B-E4DE-4D9C-A76E-054758A7964B}" srcOrd="0" destOrd="0" presId="urn:microsoft.com/office/officeart/2005/8/layout/default"/>
    <dgm:cxn modelId="{30285AD9-9862-4F87-A8E3-70FEF49B8FB2}" type="presOf" srcId="{7876D4E0-80DE-4C86-A9BF-CD1B07F857A1}" destId="{1DDDB4F9-BE5C-45A0-B666-56BB89AA12D3}" srcOrd="0" destOrd="0" presId="urn:microsoft.com/office/officeart/2005/8/layout/default"/>
    <dgm:cxn modelId="{3C463CEA-1CD8-489F-8ED7-9BBFFDA0DD88}" srcId="{7876D4E0-80DE-4C86-A9BF-CD1B07F857A1}" destId="{AD03C629-2501-4D5F-BA73-44AABF22D26D}" srcOrd="1" destOrd="0" parTransId="{EC2687E9-CAEB-4E71-BF59-581CB63EA08B}" sibTransId="{C05CC812-852F-4AE3-9076-E45A157CE072}"/>
    <dgm:cxn modelId="{7B87F4F7-7DB5-4033-AF6F-AF164DB0C6E7}" type="presOf" srcId="{BCD97D74-494C-4AAB-8EE6-8BC042E38843}" destId="{5AB9390C-79E3-46E6-8E95-1A13B353FB82}" srcOrd="0" destOrd="0" presId="urn:microsoft.com/office/officeart/2005/8/layout/default"/>
    <dgm:cxn modelId="{41D8ABF8-0508-4B36-A513-EE7E242FFA7C}" srcId="{7876D4E0-80DE-4C86-A9BF-CD1B07F857A1}" destId="{04FC169C-713D-4EDA-B602-5C06C6A15172}" srcOrd="2" destOrd="0" parTransId="{A66B69A7-D8B8-440D-8C2C-E81BF95F7BFC}" sibTransId="{2124A013-A39C-4129-9673-9D286207327C}"/>
    <dgm:cxn modelId="{40FCD3F8-6E49-4502-A1B2-11D8AB8EA1DD}" srcId="{7876D4E0-80DE-4C86-A9BF-CD1B07F857A1}" destId="{BCD97D74-494C-4AAB-8EE6-8BC042E38843}" srcOrd="7" destOrd="0" parTransId="{86199444-6837-4477-940B-18AEB353086E}" sibTransId="{63FC0362-4F31-4AAA-9D88-C1EC169C61FE}"/>
    <dgm:cxn modelId="{E92DDE3C-C8D5-4393-923A-4BBFA42E58D3}" type="presParOf" srcId="{1DDDB4F9-BE5C-45A0-B666-56BB89AA12D3}" destId="{8DD98A93-D59F-4871-BA5E-4C2D4D4747A6}" srcOrd="0" destOrd="0" presId="urn:microsoft.com/office/officeart/2005/8/layout/default"/>
    <dgm:cxn modelId="{7357F41E-7A36-4B85-BE15-EC1BEF535BEC}" type="presParOf" srcId="{1DDDB4F9-BE5C-45A0-B666-56BB89AA12D3}" destId="{30C8B50D-2C58-497F-BD9C-184B7BC7C888}" srcOrd="1" destOrd="0" presId="urn:microsoft.com/office/officeart/2005/8/layout/default"/>
    <dgm:cxn modelId="{2455E4FB-1281-40EF-8CDC-9447BD0272C5}" type="presParOf" srcId="{1DDDB4F9-BE5C-45A0-B666-56BB89AA12D3}" destId="{84012F59-1590-411E-AF17-F8AF4E64E9F0}" srcOrd="2" destOrd="0" presId="urn:microsoft.com/office/officeart/2005/8/layout/default"/>
    <dgm:cxn modelId="{2562D668-E24A-4372-8107-0D95F576C168}" type="presParOf" srcId="{1DDDB4F9-BE5C-45A0-B666-56BB89AA12D3}" destId="{D21EFF7F-5707-48A6-99D1-5F11342CDDC7}" srcOrd="3" destOrd="0" presId="urn:microsoft.com/office/officeart/2005/8/layout/default"/>
    <dgm:cxn modelId="{E5AFA744-168D-4DDA-B66A-E50E5B52F0A3}" type="presParOf" srcId="{1DDDB4F9-BE5C-45A0-B666-56BB89AA12D3}" destId="{83995B32-A73A-4E15-BDC1-312DB12008CE}" srcOrd="4" destOrd="0" presId="urn:microsoft.com/office/officeart/2005/8/layout/default"/>
    <dgm:cxn modelId="{F93B1361-A28C-45FA-9007-3C2E2AC175DB}" type="presParOf" srcId="{1DDDB4F9-BE5C-45A0-B666-56BB89AA12D3}" destId="{929E0D77-29D7-4996-A162-97B667934803}" srcOrd="5" destOrd="0" presId="urn:microsoft.com/office/officeart/2005/8/layout/default"/>
    <dgm:cxn modelId="{0E3E6113-1B43-4B5B-8FC5-AEE1946850B9}" type="presParOf" srcId="{1DDDB4F9-BE5C-45A0-B666-56BB89AA12D3}" destId="{A9419BFE-B407-4C1D-864D-0D9331C80B16}" srcOrd="6" destOrd="0" presId="urn:microsoft.com/office/officeart/2005/8/layout/default"/>
    <dgm:cxn modelId="{3009AE73-F884-4865-824F-3145C7EC3831}" type="presParOf" srcId="{1DDDB4F9-BE5C-45A0-B666-56BB89AA12D3}" destId="{6FD82A27-FA09-4650-8083-552E2D0F22E1}" srcOrd="7" destOrd="0" presId="urn:microsoft.com/office/officeart/2005/8/layout/default"/>
    <dgm:cxn modelId="{E131E53E-7D5C-4493-8525-B50A5690169E}" type="presParOf" srcId="{1DDDB4F9-BE5C-45A0-B666-56BB89AA12D3}" destId="{FB2D636B-E4DE-4D9C-A76E-054758A7964B}" srcOrd="8" destOrd="0" presId="urn:microsoft.com/office/officeart/2005/8/layout/default"/>
    <dgm:cxn modelId="{E794FE53-C6DD-4F3D-B45C-192AD71D4DFE}" type="presParOf" srcId="{1DDDB4F9-BE5C-45A0-B666-56BB89AA12D3}" destId="{6CCFBEC7-C2F5-4409-935B-2488556C1BE3}" srcOrd="9" destOrd="0" presId="urn:microsoft.com/office/officeart/2005/8/layout/default"/>
    <dgm:cxn modelId="{66B5064B-84DB-4DA9-B3D1-5E62E13B92CC}" type="presParOf" srcId="{1DDDB4F9-BE5C-45A0-B666-56BB89AA12D3}" destId="{A783588B-2925-48D3-9E6A-F69D7A1548A2}" srcOrd="10" destOrd="0" presId="urn:microsoft.com/office/officeart/2005/8/layout/default"/>
    <dgm:cxn modelId="{6167F6B0-4EBF-4381-B397-3FB5291D1D86}" type="presParOf" srcId="{1DDDB4F9-BE5C-45A0-B666-56BB89AA12D3}" destId="{57A2A3F5-36B5-4CCF-9AFF-14123C1ADE71}" srcOrd="11" destOrd="0" presId="urn:microsoft.com/office/officeart/2005/8/layout/default"/>
    <dgm:cxn modelId="{FD813286-1249-4C2C-8745-710E7BE33428}" type="presParOf" srcId="{1DDDB4F9-BE5C-45A0-B666-56BB89AA12D3}" destId="{F1723882-9F68-4AF6-8F4D-696868377E86}" srcOrd="12" destOrd="0" presId="urn:microsoft.com/office/officeart/2005/8/layout/default"/>
    <dgm:cxn modelId="{B5158787-846C-4715-8D96-E923021165B1}" type="presParOf" srcId="{1DDDB4F9-BE5C-45A0-B666-56BB89AA12D3}" destId="{295DCC41-48AB-4AAA-AB9F-AF8281367C6D}" srcOrd="13" destOrd="0" presId="urn:microsoft.com/office/officeart/2005/8/layout/default"/>
    <dgm:cxn modelId="{C15AA3B8-5BD2-47BE-818F-FA0EA17A54A1}" type="presParOf" srcId="{1DDDB4F9-BE5C-45A0-B666-56BB89AA12D3}" destId="{5AB9390C-79E3-46E6-8E95-1A13B353FB8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145A3-BD7E-4011-AD15-EAE0E54678BC}">
      <dsp:nvSpPr>
        <dsp:cNvPr id="0" name=""/>
        <dsp:cNvSpPr/>
      </dsp:nvSpPr>
      <dsp:spPr>
        <a:xfrm>
          <a:off x="1116315" y="1781565"/>
          <a:ext cx="2329347" cy="2329463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6500" kern="1200"/>
        </a:p>
      </dsp:txBody>
      <dsp:txXfrm>
        <a:off x="1457440" y="2122707"/>
        <a:ext cx="1647097" cy="1647179"/>
      </dsp:txXfrm>
    </dsp:sp>
    <dsp:sp modelId="{7CB2060D-3DEC-4A5B-BA20-575E850D0803}">
      <dsp:nvSpPr>
        <dsp:cNvPr id="0" name=""/>
        <dsp:cNvSpPr/>
      </dsp:nvSpPr>
      <dsp:spPr>
        <a:xfrm>
          <a:off x="103772" y="-56233"/>
          <a:ext cx="4355996" cy="5919009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02529B"/>
        </a:solidFill>
        <a:ln w="12700" cap="flat" cmpd="sng" algn="ctr">
          <a:solidFill>
            <a:srgbClr val="00509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FE691-2631-43E9-B844-8493047D6211}">
      <dsp:nvSpPr>
        <dsp:cNvPr id="0" name=""/>
        <dsp:cNvSpPr/>
      </dsp:nvSpPr>
      <dsp:spPr>
        <a:xfrm>
          <a:off x="3372588" y="899022"/>
          <a:ext cx="1247840" cy="1248188"/>
        </a:xfrm>
        <a:prstGeom prst="ellipse">
          <a:avLst/>
        </a:prstGeom>
        <a:solidFill>
          <a:srgbClr val="02529B"/>
        </a:solidFill>
        <a:ln w="12700" cap="flat" cmpd="sng" algn="ctr">
          <a:solidFill>
            <a:srgbClr val="00509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5259D-4B87-4135-A5CF-EBEBCE3156C0}">
      <dsp:nvSpPr>
        <dsp:cNvPr id="0" name=""/>
        <dsp:cNvSpPr/>
      </dsp:nvSpPr>
      <dsp:spPr>
        <a:xfrm>
          <a:off x="4740249" y="758517"/>
          <a:ext cx="1670282" cy="1208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1600" kern="1200">
              <a:solidFill>
                <a:srgbClr val="02529B"/>
              </a:solidFill>
            </a:rPr>
            <a:t>32% of Irelands primary energy needs are met by </a:t>
          </a:r>
          <a:r>
            <a:rPr lang="en-GB" sz="1600" b="1" kern="1200">
              <a:solidFill>
                <a:srgbClr val="003399"/>
              </a:solidFill>
              <a:latin typeface="Calibri" panose="020F0502020204030204"/>
              <a:ea typeface="+mn-ea"/>
              <a:cs typeface="+mn-cs"/>
            </a:rPr>
            <a:t>Natural Gas.</a:t>
          </a:r>
          <a:endParaRPr lang="en-IE" sz="1600" b="1" kern="1200">
            <a:solidFill>
              <a:srgbClr val="003399"/>
            </a:solidFill>
            <a:latin typeface="Calibri" panose="020F0502020204030204"/>
            <a:ea typeface="+mn-ea"/>
            <a:cs typeface="+mn-cs"/>
          </a:endParaRPr>
        </a:p>
      </dsp:txBody>
      <dsp:txXfrm>
        <a:off x="4740249" y="758517"/>
        <a:ext cx="1670282" cy="1208051"/>
      </dsp:txXfrm>
    </dsp:sp>
    <dsp:sp modelId="{3D93C3C9-C443-4846-82BB-6881B3E0BAFA}">
      <dsp:nvSpPr>
        <dsp:cNvPr id="0" name=""/>
        <dsp:cNvSpPr/>
      </dsp:nvSpPr>
      <dsp:spPr>
        <a:xfrm>
          <a:off x="3854882" y="2319020"/>
          <a:ext cx="1247840" cy="12481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4D127-590C-4AC7-89CB-5A3199E5C595}">
      <dsp:nvSpPr>
        <dsp:cNvPr id="0" name=""/>
        <dsp:cNvSpPr/>
      </dsp:nvSpPr>
      <dsp:spPr>
        <a:xfrm>
          <a:off x="5204331" y="2336642"/>
          <a:ext cx="1670282" cy="1208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1600" kern="1200">
              <a:solidFill>
                <a:srgbClr val="0099FF">
                  <a:lumMod val="50000"/>
                </a:srgbClr>
              </a:solidFill>
            </a:rPr>
            <a:t>49% of electricity is generated using </a:t>
          </a:r>
          <a:r>
            <a:rPr lang="en-GB" sz="1600" b="1" kern="1200">
              <a:solidFill>
                <a:srgbClr val="003399"/>
              </a:solidFill>
              <a:latin typeface="Calibri" panose="020F0502020204030204"/>
              <a:ea typeface="+mn-ea"/>
              <a:cs typeface="+mn-cs"/>
            </a:rPr>
            <a:t>Natural Gas.</a:t>
          </a:r>
          <a:endParaRPr lang="en-IE" sz="1600" b="1" kern="1200">
            <a:solidFill>
              <a:srgbClr val="003399"/>
            </a:solidFill>
            <a:latin typeface="Calibri" panose="020F0502020204030204"/>
            <a:ea typeface="+mn-ea"/>
            <a:cs typeface="+mn-cs"/>
          </a:endParaRPr>
        </a:p>
      </dsp:txBody>
      <dsp:txXfrm>
        <a:off x="5204331" y="2336642"/>
        <a:ext cx="1670282" cy="1208051"/>
      </dsp:txXfrm>
    </dsp:sp>
    <dsp:sp modelId="{221217D1-BFF4-46C0-A11D-2FE840530F84}">
      <dsp:nvSpPr>
        <dsp:cNvPr id="0" name=""/>
        <dsp:cNvSpPr/>
      </dsp:nvSpPr>
      <dsp:spPr>
        <a:xfrm>
          <a:off x="3372588" y="3759088"/>
          <a:ext cx="1247840" cy="12481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57E0F-75B9-4C15-A90E-0041F814AEFE}">
      <dsp:nvSpPr>
        <dsp:cNvPr id="0" name=""/>
        <dsp:cNvSpPr/>
      </dsp:nvSpPr>
      <dsp:spPr>
        <a:xfrm>
          <a:off x="4761612" y="3785085"/>
          <a:ext cx="1670282" cy="1208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E" sz="1600" b="1" kern="1200">
              <a:solidFill>
                <a:srgbClr val="003399"/>
              </a:solidFill>
              <a:latin typeface="+mn-lt"/>
              <a:ea typeface="+mn-ea"/>
              <a:cs typeface="+mn-cs"/>
            </a:rPr>
            <a:t>Natural Gas</a:t>
          </a:r>
          <a:r>
            <a:rPr lang="en-IE" sz="1600" b="1" kern="1200">
              <a:solidFill>
                <a:srgbClr val="0099FF">
                  <a:lumMod val="50000"/>
                </a:srgbClr>
              </a:solidFill>
            </a:rPr>
            <a:t> </a:t>
          </a:r>
          <a:r>
            <a:rPr lang="en-IE" sz="1600" kern="1200">
              <a:solidFill>
                <a:srgbClr val="0099FF">
                  <a:lumMod val="50000"/>
                </a:srgbClr>
              </a:solidFill>
            </a:rPr>
            <a:t>accounts for 40% of direct energy used in heat.</a:t>
          </a:r>
          <a:endParaRPr lang="en-IE" sz="1600" kern="1200"/>
        </a:p>
      </dsp:txBody>
      <dsp:txXfrm>
        <a:off x="4761612" y="3785085"/>
        <a:ext cx="1670282" cy="12080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98A93-D59F-4871-BA5E-4C2D4D4747A6}">
      <dsp:nvSpPr>
        <dsp:cNvPr id="0" name=""/>
        <dsp:cNvSpPr/>
      </dsp:nvSpPr>
      <dsp:spPr>
        <a:xfrm>
          <a:off x="102259" y="9385"/>
          <a:ext cx="2492565" cy="5477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2030</a:t>
          </a:r>
          <a:endParaRPr lang="en-IE" sz="1700" kern="1200"/>
        </a:p>
      </dsp:txBody>
      <dsp:txXfrm>
        <a:off x="102259" y="9385"/>
        <a:ext cx="2492565" cy="547771"/>
      </dsp:txXfrm>
    </dsp:sp>
    <dsp:sp modelId="{84012F59-1590-411E-AF17-F8AF4E64E9F0}">
      <dsp:nvSpPr>
        <dsp:cNvPr id="0" name=""/>
        <dsp:cNvSpPr/>
      </dsp:nvSpPr>
      <dsp:spPr>
        <a:xfrm>
          <a:off x="2844081" y="9385"/>
          <a:ext cx="2492565" cy="5477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2040</a:t>
          </a:r>
          <a:endParaRPr lang="en-IE" sz="1700" kern="1200"/>
        </a:p>
      </dsp:txBody>
      <dsp:txXfrm>
        <a:off x="2844081" y="9385"/>
        <a:ext cx="2492565" cy="547771"/>
      </dsp:txXfrm>
    </dsp:sp>
    <dsp:sp modelId="{83995B32-A73A-4E15-BDC1-312DB12008CE}">
      <dsp:nvSpPr>
        <dsp:cNvPr id="0" name=""/>
        <dsp:cNvSpPr/>
      </dsp:nvSpPr>
      <dsp:spPr>
        <a:xfrm>
          <a:off x="5585904" y="1332"/>
          <a:ext cx="2492565" cy="5638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2050</a:t>
          </a:r>
          <a:endParaRPr lang="en-IE" sz="1700" kern="1200"/>
        </a:p>
      </dsp:txBody>
      <dsp:txXfrm>
        <a:off x="5585904" y="1332"/>
        <a:ext cx="2492565" cy="563878"/>
      </dsp:txXfrm>
    </dsp:sp>
    <dsp:sp modelId="{A9419BFE-B407-4C1D-864D-0D9331C80B16}">
      <dsp:nvSpPr>
        <dsp:cNvPr id="0" name=""/>
        <dsp:cNvSpPr/>
      </dsp:nvSpPr>
      <dsp:spPr>
        <a:xfrm>
          <a:off x="126299" y="782327"/>
          <a:ext cx="2492565" cy="14955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GNI TYNDP</a:t>
          </a:r>
          <a:endParaRPr lang="en-IE" sz="1700" kern="1200"/>
        </a:p>
      </dsp:txBody>
      <dsp:txXfrm>
        <a:off x="126299" y="782327"/>
        <a:ext cx="2492565" cy="1495539"/>
      </dsp:txXfrm>
    </dsp:sp>
    <dsp:sp modelId="{FB2D636B-E4DE-4D9C-A76E-054758A7964B}">
      <dsp:nvSpPr>
        <dsp:cNvPr id="0" name=""/>
        <dsp:cNvSpPr/>
      </dsp:nvSpPr>
      <dsp:spPr>
        <a:xfrm>
          <a:off x="2916652" y="2498713"/>
          <a:ext cx="5172099" cy="14955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sectoral emissions targets (5.7 </a:t>
          </a:r>
          <a:r>
            <a:rPr lang="en-GB" sz="1700" kern="1200" err="1"/>
            <a:t>TWh</a:t>
          </a:r>
          <a:r>
            <a:rPr lang="en-GB" sz="1700" kern="1200"/>
            <a:t> biomethane and ~5.4 </a:t>
          </a:r>
          <a:r>
            <a:rPr lang="en-GB" sz="1700" kern="1200" err="1"/>
            <a:t>TWh</a:t>
          </a:r>
          <a:r>
            <a:rPr lang="en-GB" sz="1700" kern="1200"/>
            <a:t> hydrogen)</a:t>
          </a:r>
          <a:endParaRPr lang="en-IE" sz="1700" kern="1200"/>
        </a:p>
      </dsp:txBody>
      <dsp:txXfrm>
        <a:off x="2916652" y="2498713"/>
        <a:ext cx="5172099" cy="1495539"/>
      </dsp:txXfrm>
    </dsp:sp>
    <dsp:sp modelId="{A783588B-2925-48D3-9E6A-F69D7A1548A2}">
      <dsp:nvSpPr>
        <dsp:cNvPr id="0" name=""/>
        <dsp:cNvSpPr/>
      </dsp:nvSpPr>
      <dsp:spPr>
        <a:xfrm>
          <a:off x="79452" y="4181654"/>
          <a:ext cx="7987277" cy="6638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GNI’s Conversion Limited Model: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Fit for 55, </a:t>
          </a:r>
          <a:r>
            <a:rPr lang="en-GB" sz="1700" kern="1200" err="1"/>
            <a:t>REPowerEU</a:t>
          </a:r>
          <a:endParaRPr lang="en-GB" sz="1700" kern="1200"/>
        </a:p>
      </dsp:txBody>
      <dsp:txXfrm>
        <a:off x="79452" y="4181654"/>
        <a:ext cx="7987277" cy="663899"/>
      </dsp:txXfrm>
    </dsp:sp>
    <dsp:sp modelId="{F1723882-9F68-4AF6-8F4D-696868377E86}">
      <dsp:nvSpPr>
        <dsp:cNvPr id="0" name=""/>
        <dsp:cNvSpPr/>
      </dsp:nvSpPr>
      <dsp:spPr>
        <a:xfrm>
          <a:off x="2870889" y="814995"/>
          <a:ext cx="5214123" cy="14955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EirGrid: Electricity final demand of 45.1 </a:t>
          </a:r>
          <a:r>
            <a:rPr lang="en-GB" sz="1700" kern="1200" err="1"/>
            <a:t>TWh</a:t>
          </a:r>
          <a:endParaRPr lang="en-GB" sz="1700" kern="1200"/>
        </a:p>
      </dsp:txBody>
      <dsp:txXfrm>
        <a:off x="2870889" y="814995"/>
        <a:ext cx="5214123" cy="1495539"/>
      </dsp:txXfrm>
    </dsp:sp>
    <dsp:sp modelId="{5AB9390C-79E3-46E6-8E95-1A13B353FB82}">
      <dsp:nvSpPr>
        <dsp:cNvPr id="0" name=""/>
        <dsp:cNvSpPr/>
      </dsp:nvSpPr>
      <dsp:spPr>
        <a:xfrm>
          <a:off x="131858" y="2510069"/>
          <a:ext cx="2492565" cy="14955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EirGrid - 2.2 </a:t>
          </a:r>
          <a:r>
            <a:rPr lang="en-GB" sz="1700" kern="1200" err="1"/>
            <a:t>TWh</a:t>
          </a:r>
          <a:r>
            <a:rPr lang="en-GB" sz="1700" kern="1200"/>
            <a:t> biomethane, 0 </a:t>
          </a:r>
          <a:r>
            <a:rPr lang="en-GB" sz="1700" kern="1200" err="1"/>
            <a:t>TWh</a:t>
          </a:r>
          <a:r>
            <a:rPr lang="en-GB" sz="1700" kern="1200"/>
            <a:t> hydrogen for </a:t>
          </a:r>
          <a:r>
            <a:rPr lang="en-GB" sz="1700" kern="1200" err="1"/>
            <a:t>powergen</a:t>
          </a:r>
          <a:r>
            <a:rPr lang="en-GB" sz="1700" kern="1200"/>
            <a:t> 2030</a:t>
          </a:r>
        </a:p>
      </dsp:txBody>
      <dsp:txXfrm>
        <a:off x="131858" y="2510069"/>
        <a:ext cx="2492565" cy="1495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905" cy="49768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880" y="0"/>
            <a:ext cx="2951905" cy="49768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D1291B1F-356A-4233-B56B-E165839D6F91}" type="datetimeFigureOut">
              <a:rPr lang="en-GB" smtClean="0"/>
              <a:pPr/>
              <a:t>06/04/2023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241"/>
            <a:ext cx="2951905" cy="497682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880" y="9443241"/>
            <a:ext cx="2951905" cy="497682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FD2B21CD-EB0D-4895-B287-8962EE86E85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601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885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2" cy="49885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6BEE331D-32C6-4D24-B56A-50D95C4ACFA8}" type="datetimeFigureOut">
              <a:rPr lang="en-IE" smtClean="0"/>
              <a:pPr/>
              <a:t>06/04/2023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4"/>
            <a:ext cx="5448300" cy="3914865"/>
          </a:xfrm>
          <a:prstGeom prst="rect">
            <a:avLst/>
          </a:prstGeom>
        </p:spPr>
        <p:txBody>
          <a:bodyPr vert="horz" lIns="91595" tIns="45798" rIns="91595" bIns="457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1162" cy="498852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3"/>
            <a:ext cx="2951162" cy="498852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69751563-B6B5-40FE-87E5-F7B807024D5F}" type="slidenum">
              <a:rPr lang="en-IE" smtClean="0"/>
              <a:pPr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909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51563-B6B5-40FE-87E5-F7B807024D5F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056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26F3A940-923E-8647-81E7-A4EB9BBE46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6C4BD156-9B22-BA47-BF0D-88493951A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100" b="0">
              <a:solidFill>
                <a:srgbClr val="262626"/>
              </a:solidFill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63F8E144-4A5B-5A4B-899F-4E249AEAD2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F0498-A211-204D-9C26-C6A7CC64E52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607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51CB28-B3A7-2F4A-85F5-B8DDE14EA42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39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51CB28-B3A7-2F4A-85F5-B8DDE14EA42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38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800" y="2044305"/>
            <a:ext cx="9653336" cy="155414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0800" y="3788851"/>
            <a:ext cx="9653336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40800" y="5864714"/>
            <a:ext cx="288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IE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4136" y="5864714"/>
            <a:ext cx="64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2"/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644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00" y="1589127"/>
            <a:ext cx="3528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/>
              <a:pPr/>
              <a:t>‹Nr.›</a:t>
            </a:fld>
            <a:endParaRPr lang="en-IE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332000" y="1589127"/>
            <a:ext cx="3528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04000" y="1589127"/>
            <a:ext cx="3528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684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00" y="1589127"/>
            <a:ext cx="5364000" cy="198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/>
              <a:pPr/>
              <a:t>‹Nr.›</a:t>
            </a:fld>
            <a:endParaRPr lang="en-IE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68000" y="1589127"/>
            <a:ext cx="5364000" cy="198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60000" y="3722741"/>
            <a:ext cx="5364000" cy="198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68000" y="3722741"/>
            <a:ext cx="5364000" cy="198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727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00" y="1589127"/>
            <a:ext cx="2610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/>
              <a:pPr/>
              <a:t>‹Nr.›</a:t>
            </a:fld>
            <a:endParaRPr lang="en-IE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414000" y="1589127"/>
            <a:ext cx="2610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168000" y="1589127"/>
            <a:ext cx="2610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922000" y="1589127"/>
            <a:ext cx="2610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3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00" y="1589127"/>
            <a:ext cx="3528000" cy="1987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/>
              <a:pPr/>
              <a:t>‹Nr.›</a:t>
            </a:fld>
            <a:endParaRPr lang="en-IE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332000" y="1589127"/>
            <a:ext cx="3528000" cy="1987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04000" y="1589127"/>
            <a:ext cx="3528000" cy="1987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60000" y="3722741"/>
            <a:ext cx="3528000" cy="1987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332000" y="3722741"/>
            <a:ext cx="3528000" cy="1987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8004000" y="3722741"/>
            <a:ext cx="3528000" cy="1987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967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8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00" y="1589127"/>
            <a:ext cx="2610000" cy="198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/>
              <a:pPr/>
              <a:t>‹Nr.›</a:t>
            </a:fld>
            <a:endParaRPr lang="en-IE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414000" y="1589127"/>
            <a:ext cx="2610000" cy="198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168000" y="1589127"/>
            <a:ext cx="2610000" cy="198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922000" y="1589127"/>
            <a:ext cx="2610000" cy="198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660000" y="3722741"/>
            <a:ext cx="2610000" cy="198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6" name="Content Placeholder 2"/>
          <p:cNvSpPr>
            <a:spLocks noGrp="1"/>
          </p:cNvSpPr>
          <p:nvPr>
            <p:ph idx="17"/>
          </p:nvPr>
        </p:nvSpPr>
        <p:spPr>
          <a:xfrm>
            <a:off x="3414000" y="3722741"/>
            <a:ext cx="2610000" cy="198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6168000" y="3722741"/>
            <a:ext cx="2610000" cy="198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8" name="Content Placeholder 2"/>
          <p:cNvSpPr>
            <a:spLocks noGrp="1"/>
          </p:cNvSpPr>
          <p:nvPr>
            <p:ph idx="19"/>
          </p:nvPr>
        </p:nvSpPr>
        <p:spPr>
          <a:xfrm>
            <a:off x="8922000" y="3722741"/>
            <a:ext cx="2610000" cy="1987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146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00" y="1589127"/>
            <a:ext cx="5364000" cy="72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89127"/>
            <a:ext cx="5364000" cy="72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/>
              <a:pPr/>
              <a:t>‹Nr.›</a:t>
            </a:fld>
            <a:endParaRPr lang="en-IE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60000" y="2451941"/>
            <a:ext cx="5364000" cy="32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172200" y="2451941"/>
            <a:ext cx="5364000" cy="32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27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/>
              <a:pPr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88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89C6887-9B03-B64F-AE97-700EF344EC5C}"/>
              </a:ext>
            </a:extLst>
          </p:cNvPr>
          <p:cNvCxnSpPr>
            <a:cxnSpLocks/>
          </p:cNvCxnSpPr>
          <p:nvPr userDrawn="1"/>
        </p:nvCxnSpPr>
        <p:spPr>
          <a:xfrm>
            <a:off x="334434" y="1234017"/>
            <a:ext cx="11544300" cy="0"/>
          </a:xfrm>
          <a:prstGeom prst="line">
            <a:avLst/>
          </a:prstGeom>
          <a:ln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B19FE3-C532-7A49-9B54-44D8A6C1CC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70684" y="6237817"/>
            <a:ext cx="886883" cy="395816"/>
          </a:xfrm>
        </p:spPr>
        <p:txBody>
          <a:bodyPr lIns="0" tIns="0" rIns="0" bIns="0" anchor="b" anchorCtr="0"/>
          <a:lstStyle>
            <a:lvl1pPr algn="r">
              <a:defRPr sz="1200">
                <a:solidFill>
                  <a:srgbClr val="0603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3DE7F1-396E-E14A-B2BB-BF1782803FDC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92352D1-7523-3A42-A7C1-32A7EE7424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5604" y="494851"/>
            <a:ext cx="1379997" cy="55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6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/>
              <a:pPr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599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no 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/>
              <a:pPr/>
              <a:t>‹Nr.›</a:t>
            </a:fld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597" y="5998436"/>
            <a:ext cx="139606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265113" indent="-265113">
              <a:defRPr/>
            </a:lvl2pPr>
            <a:lvl3pPr marL="719138" indent="-274638">
              <a:defRPr/>
            </a:lvl3pPr>
            <a:lvl4pPr marL="1252538" indent="-266700">
              <a:defRPr/>
            </a:lvl4pPr>
            <a:lvl5pPr marL="1704975" indent="-2667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/>
              <a:pPr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252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60800" y="1589127"/>
            <a:ext cx="10871200" cy="4122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/>
              <a:pPr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178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lu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40800" y="2044305"/>
            <a:ext cx="9653336" cy="155414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40800" y="3788851"/>
            <a:ext cx="9653336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240800" y="5864714"/>
            <a:ext cx="288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I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4136" y="5864714"/>
            <a:ext cx="64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2"/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147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Aqu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40800" y="2044305"/>
            <a:ext cx="9653336" cy="155414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40800" y="3788851"/>
            <a:ext cx="9653336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240800" y="5864714"/>
            <a:ext cx="288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I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4136" y="5864714"/>
            <a:ext cx="64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2"/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807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00" y="1589127"/>
            <a:ext cx="5364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/>
              <a:pPr/>
              <a:t>‹Nr.›</a:t>
            </a:fld>
            <a:endParaRPr lang="en-IE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68000" y="1589127"/>
            <a:ext cx="5364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08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168000" y="1589127"/>
            <a:ext cx="5364000" cy="412081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00" y="1589127"/>
            <a:ext cx="5364000" cy="4120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/>
              <a:pPr/>
              <a:t>‹Nr.›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928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00" y="1589127"/>
            <a:ext cx="10872000" cy="412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2400" y="6080083"/>
            <a:ext cx="8498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000" y="6080083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DD9C4D5-18C8-4FD5-8DD3-707473F66EE9}" type="slidenum">
              <a:rPr lang="en-IE" smtClean="0"/>
              <a:pPr/>
              <a:t>‹Nr.›</a:t>
            </a:fld>
            <a:endParaRPr lang="en-IE"/>
          </a:p>
        </p:txBody>
      </p:sp>
      <p:cxnSp>
        <p:nvCxnSpPr>
          <p:cNvPr id="13" name="Straight Connector 12"/>
          <p:cNvCxnSpPr/>
          <p:nvPr/>
        </p:nvCxnSpPr>
        <p:spPr>
          <a:xfrm>
            <a:off x="660000" y="1295999"/>
            <a:ext cx="1087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0000" y="1295999"/>
            <a:ext cx="1087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597" y="5998436"/>
            <a:ext cx="139606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6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83" r:id="rId3"/>
    <p:sldLayoutId id="2147483681" r:id="rId4"/>
    <p:sldLayoutId id="2147483680" r:id="rId5"/>
    <p:sldLayoutId id="2147483668" r:id="rId6"/>
    <p:sldLayoutId id="2147483682" r:id="rId7"/>
    <p:sldLayoutId id="2147483669" r:id="rId8"/>
    <p:sldLayoutId id="2147483679" r:id="rId9"/>
    <p:sldLayoutId id="2147483670" r:id="rId10"/>
    <p:sldLayoutId id="2147483674" r:id="rId11"/>
    <p:sldLayoutId id="2147483672" r:id="rId12"/>
    <p:sldLayoutId id="2147483671" r:id="rId13"/>
    <p:sldLayoutId id="2147483673" r:id="rId14"/>
    <p:sldLayoutId id="2147483675" r:id="rId15"/>
    <p:sldLayoutId id="2147483676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74638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3638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16075" indent="-276225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65113" algn="l" defTabSz="914400" rtl="0" eaLnBrk="1" latinLnBrk="0" hangingPunct="1">
        <a:lnSpc>
          <a:spcPct val="10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0.png"/><Relationship Id="rId5" Type="http://schemas.openxmlformats.org/officeDocument/2006/relationships/diagramLayout" Target="../diagrams/layout1.xml"/><Relationship Id="rId15" Type="http://schemas.openxmlformats.org/officeDocument/2006/relationships/chart" Target="../charts/char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gasnetworks.ie/docs/hydrogen-blen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4000" dirty="0"/>
              <a:t>Hydrogen in Ireland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Summary – IGU DC meeting Lisbon 2023</a:t>
            </a:r>
            <a:endParaRPr lang="ga-IE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40800" y="5864714"/>
            <a:ext cx="3258464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April 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6758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805154-D8F6-DB5D-DDCB-731CEF55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/>
              <a:pPr/>
              <a:t>10</a:t>
            </a:fld>
            <a:endParaRPr lang="en-IE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8C7A9AD-6C7B-D4C1-6465-0B92408BE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1722872"/>
              </p:ext>
            </p:extLst>
          </p:nvPr>
        </p:nvGraphicFramePr>
        <p:xfrm>
          <a:off x="1979271" y="1392563"/>
          <a:ext cx="8180729" cy="4969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5ABBA1F-41B7-ADC2-705C-704D1389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</p:spPr>
        <p:txBody>
          <a:bodyPr/>
          <a:lstStyle/>
          <a:p>
            <a:r>
              <a:rPr lang="en-US" dirty="0"/>
              <a:t>H2 – long-term scenario planning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722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E57D-3134-8AAF-C154-76C203941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Ireland – offshore wind potential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08C05-AF71-5135-499C-575602594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/>
              <a:pPr/>
              <a:t>11</a:t>
            </a:fld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E7B675-91BF-E90E-85B8-E7E43D6B6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514" y="1301126"/>
            <a:ext cx="7884143" cy="542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3814E-DF39-7998-2583-13F5B863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Natural Gas/Hydrogen Network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7A280-7268-7EF9-F5E8-B7FEBD08A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H2-ready </a:t>
            </a:r>
            <a:r>
              <a:rPr lang="en-US" sz="3200" dirty="0" err="1"/>
              <a:t>powergen</a:t>
            </a:r>
            <a:endParaRPr lang="en-US" sz="3200" dirty="0"/>
          </a:p>
          <a:p>
            <a:r>
              <a:rPr lang="en-US" sz="3200" dirty="0"/>
              <a:t>Clusters with 100% H2 production, storage &amp; transport</a:t>
            </a:r>
          </a:p>
          <a:p>
            <a:r>
              <a:rPr lang="en-US" sz="3200" dirty="0"/>
              <a:t>H2 Blends to 20% in NG network</a:t>
            </a:r>
          </a:p>
          <a:p>
            <a:r>
              <a:rPr lang="en-US" sz="3200" dirty="0"/>
              <a:t>Transition to 100% H2 network connecting H2 clusters, in parallel with NG network</a:t>
            </a:r>
          </a:p>
          <a:p>
            <a:r>
              <a:rPr lang="en-US" sz="3200" dirty="0"/>
              <a:t>H2 export via EU H2 backbone</a:t>
            </a:r>
          </a:p>
          <a:p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690F8-DC94-0EA4-33B5-9F01A5F87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39463-00D1-E559-D6D2-3CB35928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/>
              <a:pPr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610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0B36A-7444-4878-A194-C5B9ED443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Thank You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2623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5470F874-329F-A84E-A94D-91E12FF146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550" indent="-38098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3925" indent="-3047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3493" indent="-3047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3062" indent="-30478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52632" indent="-304784" defTabSz="609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962202" indent="-304784" defTabSz="609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71772" indent="-304784" defTabSz="609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81341" indent="-304784" defTabSz="609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70" fontAlgn="base">
              <a:spcBef>
                <a:spcPct val="0"/>
              </a:spcBef>
              <a:spcAft>
                <a:spcPct val="0"/>
              </a:spcAft>
            </a:pPr>
            <a:fld id="{F3469AD9-1B17-6848-9033-C31332B47714}" type="slidenum">
              <a:rPr lang="en-US" altLang="en-US">
                <a:solidFill>
                  <a:prstClr val="white"/>
                </a:solidFill>
                <a:latin typeface="Arial" panose="020B0604020202020204" pitchFamily="34" charset="0"/>
              </a:rPr>
              <a:pPr defTabSz="60957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5050F00A-B966-C24C-A438-D266287625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4434" y="386862"/>
            <a:ext cx="7016751" cy="704849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IE" altLang="en-US" sz="3200" dirty="0">
                <a:solidFill>
                  <a:srgbClr val="060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Networks Ireland network</a:t>
            </a:r>
            <a:endParaRPr lang="en-US" altLang="en-US" sz="3200" dirty="0">
              <a:solidFill>
                <a:srgbClr val="060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FCC5E-E581-97DD-1641-D420A7F86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029" y="1312426"/>
            <a:ext cx="5846170" cy="551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22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16C3D6-3651-6C46-9C61-8D6AACA3D7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DE7F1-396E-E14A-B2BB-BF1782803FD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53495CF-CAD6-4E0A-B0A1-51985F68B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71" y="446369"/>
            <a:ext cx="8570507" cy="71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IE" sz="2400">
                <a:solidFill>
                  <a:srgbClr val="06038D"/>
                </a:solidFill>
                <a:latin typeface="Arial"/>
                <a:cs typeface="Arial"/>
              </a:rPr>
              <a:t>The gas network is central to Ireland’s energy system</a:t>
            </a:r>
            <a:endParaRPr lang="en-US" sz="2400">
              <a:solidFill>
                <a:srgbClr val="06038D"/>
              </a:solidFill>
              <a:latin typeface="Arial"/>
              <a:cs typeface="Arial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6A55AFD-2755-DA4F-8359-659D6898EA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69247" y="5207387"/>
            <a:ext cx="1228541" cy="122854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D7B4E60-C2EC-8CE6-2F97-87A9E87EABBB}"/>
              </a:ext>
            </a:extLst>
          </p:cNvPr>
          <p:cNvSpPr txBox="1"/>
          <p:nvPr/>
        </p:nvSpPr>
        <p:spPr>
          <a:xfrm>
            <a:off x="6748970" y="1587087"/>
            <a:ext cx="462257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defRPr/>
            </a:pPr>
            <a:r>
              <a:rPr lang="en-GB" sz="1600" b="1">
                <a:solidFill>
                  <a:srgbClr val="003399"/>
                </a:solidFill>
              </a:rPr>
              <a:t>Ireland Total Primary Energy Requirement (TPER) by Fuel source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F69863A-CCD5-F070-1451-04917C2810BB}"/>
              </a:ext>
            </a:extLst>
          </p:cNvPr>
          <p:cNvSpPr txBox="1"/>
          <p:nvPr/>
        </p:nvSpPr>
        <p:spPr>
          <a:xfrm flipV="1">
            <a:off x="6748970" y="2284787"/>
            <a:ext cx="4724400" cy="18000"/>
          </a:xfrm>
          <a:prstGeom prst="rect">
            <a:avLst/>
          </a:prstGeom>
          <a:solidFill>
            <a:srgbClr val="00509A"/>
          </a:solidFill>
          <a:ln>
            <a:solidFill>
              <a:srgbClr val="00509A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IE" sz="1400" b="1">
              <a:solidFill>
                <a:schemeClr val="bg1"/>
              </a:solidFill>
            </a:endParaRPr>
          </a:p>
        </p:txBody>
      </p:sp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8ABF6B75-F0FC-F334-74A9-03FE2B688732}"/>
              </a:ext>
            </a:extLst>
          </p:cNvPr>
          <p:cNvGraphicFramePr/>
          <p:nvPr/>
        </p:nvGraphicFramePr>
        <p:xfrm>
          <a:off x="-992546" y="1040293"/>
          <a:ext cx="6959510" cy="5867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2" name="Rectangle 51">
            <a:extLst>
              <a:ext uri="{FF2B5EF4-FFF2-40B4-BE49-F238E27FC236}">
                <a16:creationId xmlns:a16="http://schemas.microsoft.com/office/drawing/2014/main" id="{FC1EF6F6-6314-39FB-EE86-0B86D78A7C26}"/>
              </a:ext>
            </a:extLst>
          </p:cNvPr>
          <p:cNvSpPr/>
          <p:nvPr/>
        </p:nvSpPr>
        <p:spPr>
          <a:xfrm>
            <a:off x="253995" y="4221042"/>
            <a:ext cx="2312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E" sz="1600" b="1">
                <a:solidFill>
                  <a:srgbClr val="00509A"/>
                </a:solidFill>
                <a:latin typeface="Calibri (body)"/>
              </a:rPr>
              <a:t>Natural Gas in Ireland</a:t>
            </a:r>
          </a:p>
        </p:txBody>
      </p:sp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02A5FD1A-39FB-72F6-9D4F-EFDB083EF2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7068" y="2894054"/>
            <a:ext cx="978961" cy="1392191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2DAB732B-58FF-D3B7-F64D-3C2597B55190}"/>
              </a:ext>
            </a:extLst>
          </p:cNvPr>
          <p:cNvSpPr/>
          <p:nvPr/>
        </p:nvSpPr>
        <p:spPr>
          <a:xfrm>
            <a:off x="2398707" y="4813071"/>
            <a:ext cx="1247840" cy="1248188"/>
          </a:xfrm>
          <a:prstGeom prst="ellipse">
            <a:avLst/>
          </a:prstGeom>
          <a:solidFill>
            <a:srgbClr val="02529B"/>
          </a:solidFill>
          <a:ln>
            <a:solidFill>
              <a:srgbClr val="00509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7C772CD-E353-E33F-8B4B-75818434BF27}"/>
              </a:ext>
            </a:extLst>
          </p:cNvPr>
          <p:cNvSpPr/>
          <p:nvPr/>
        </p:nvSpPr>
        <p:spPr>
          <a:xfrm>
            <a:off x="2870528" y="3358337"/>
            <a:ext cx="1247840" cy="1248188"/>
          </a:xfrm>
          <a:prstGeom prst="ellipse">
            <a:avLst/>
          </a:prstGeom>
          <a:solidFill>
            <a:srgbClr val="02529B"/>
          </a:solidFill>
          <a:ln>
            <a:solidFill>
              <a:srgbClr val="00509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0" name="Picture 5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0225F66-9EB3-6A0E-9604-F9A7951664D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839" t="3640" r="4150" b="3159"/>
          <a:stretch/>
        </p:blipFill>
        <p:spPr>
          <a:xfrm>
            <a:off x="2950049" y="3448819"/>
            <a:ext cx="1088799" cy="1080000"/>
          </a:xfrm>
          <a:prstGeom prst="ellipse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3066C7A3-DAF7-7C9F-159C-C3855CE4429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145" t="2631" r="1507" b="2164"/>
          <a:stretch/>
        </p:blipFill>
        <p:spPr>
          <a:xfrm>
            <a:off x="2482627" y="4889665"/>
            <a:ext cx="1080000" cy="1095000"/>
          </a:xfrm>
          <a:prstGeom prst="ellipse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B5E73870-5061-0F6C-FC31-C37199FE4785}"/>
              </a:ext>
            </a:extLst>
          </p:cNvPr>
          <p:cNvSpPr/>
          <p:nvPr/>
        </p:nvSpPr>
        <p:spPr>
          <a:xfrm>
            <a:off x="2476691" y="2019631"/>
            <a:ext cx="1078062" cy="1032042"/>
          </a:xfrm>
          <a:prstGeom prst="ellipse">
            <a:avLst/>
          </a:prstGeom>
          <a:solidFill>
            <a:schemeClr val="bg1"/>
          </a:solidFill>
          <a:ln>
            <a:solidFill>
              <a:srgbClr val="00509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6" name="Picture 28" descr="Power">
            <a:extLst>
              <a:ext uri="{FF2B5EF4-FFF2-40B4-BE49-F238E27FC236}">
                <a16:creationId xmlns:a16="http://schemas.microsoft.com/office/drawing/2014/main" id="{ABA4A341-85AC-BE03-394A-E3C1934850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566259" y="2091549"/>
            <a:ext cx="896432" cy="896432"/>
          </a:xfrm>
          <a:prstGeom prst="ellipse">
            <a:avLst/>
          </a:prstGeom>
        </p:spPr>
      </p:pic>
      <p:pic>
        <p:nvPicPr>
          <p:cNvPr id="68" name="Picture 6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45BA0E-7882-3997-A0E8-82D728FA77B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839" t="3640" r="4150" b="3159"/>
          <a:stretch/>
        </p:blipFill>
        <p:spPr>
          <a:xfrm>
            <a:off x="2950049" y="3459972"/>
            <a:ext cx="1088799" cy="1080000"/>
          </a:xfrm>
          <a:prstGeom prst="ellipse">
            <a:avLst/>
          </a:prstGeom>
        </p:spPr>
      </p:pic>
      <p:pic>
        <p:nvPicPr>
          <p:cNvPr id="70" name="Picture 28" descr="Power">
            <a:extLst>
              <a:ext uri="{FF2B5EF4-FFF2-40B4-BE49-F238E27FC236}">
                <a16:creationId xmlns:a16="http://schemas.microsoft.com/office/drawing/2014/main" id="{881A5ECB-39EA-5557-6215-9A4D9D1096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538231" y="2114396"/>
            <a:ext cx="896432" cy="896432"/>
          </a:xfrm>
          <a:prstGeom prst="ellipse">
            <a:avLst/>
          </a:prstGeom>
        </p:spPr>
      </p:pic>
      <p:graphicFrame>
        <p:nvGraphicFramePr>
          <p:cNvPr id="72" name="Chart 71">
            <a:extLst>
              <a:ext uri="{FF2B5EF4-FFF2-40B4-BE49-F238E27FC236}">
                <a16:creationId xmlns:a16="http://schemas.microsoft.com/office/drawing/2014/main" id="{0007EC6B-25E3-17DD-5FF5-53B632AB1956}"/>
              </a:ext>
            </a:extLst>
          </p:cNvPr>
          <p:cNvGraphicFramePr>
            <a:graphicFrameLocks/>
          </p:cNvGraphicFramePr>
          <p:nvPr/>
        </p:nvGraphicFramePr>
        <p:xfrm>
          <a:off x="6748970" y="2639923"/>
          <a:ext cx="4845251" cy="3444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1814939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16C3D6-3651-6C46-9C61-8D6AACA3D7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DE7F1-396E-E14A-B2BB-BF1782803FD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53495CF-CAD6-4E0A-B0A1-51985F68B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36" y="412752"/>
            <a:ext cx="8570507" cy="70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IE" altLang="en-US" sz="2400">
                <a:solidFill>
                  <a:srgbClr val="06038D"/>
                </a:solidFill>
                <a:latin typeface="Arial"/>
                <a:cs typeface="Arial"/>
              </a:rPr>
              <a:t>Fuel Mix in Power Generation – December 2022</a:t>
            </a:r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6A55AFD-2755-DA4F-8359-659D6898EA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69247" y="5207387"/>
            <a:ext cx="1228541" cy="1228541"/>
          </a:xfrm>
          <a:prstGeom prst="rect">
            <a:avLst/>
          </a:prstGeom>
        </p:spPr>
      </p:pic>
      <p:pic>
        <p:nvPicPr>
          <p:cNvPr id="3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1E1DD56A-4EED-FD82-EAFB-8D1F5EC11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97" y="1377650"/>
            <a:ext cx="11236101" cy="52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9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4C9A-2930-4C09-96A2-C00F7E98A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</p:spPr>
        <p:txBody>
          <a:bodyPr/>
          <a:lstStyle/>
          <a:p>
            <a:r>
              <a:rPr lang="en-GB" dirty="0"/>
              <a:t>Ireland Gas Supply Sources</a:t>
            </a:r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97FE4D-4B11-40C1-9058-C8D6B09E2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45" y="1313188"/>
            <a:ext cx="4116685" cy="5171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11A090-DE30-4426-815A-F5C03F530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378" y="1324170"/>
            <a:ext cx="1176630" cy="12375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F8A6B3-CF77-42E2-AC1E-C3A00CEC6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857" y="5610880"/>
            <a:ext cx="1036410" cy="12375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A954F9-9F92-4F99-B232-09D53707A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492" y="4442251"/>
            <a:ext cx="1036410" cy="12619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657F8D-5541-4825-B7C8-D795AD4CFD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2571" y="2935281"/>
            <a:ext cx="1353429" cy="1255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BDAD6B-1F89-4C54-845D-22E5FA5D74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5428" y="5578845"/>
            <a:ext cx="1207113" cy="12314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29CC7A-7837-4D91-8D6D-F9E4817331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801" y="3450564"/>
            <a:ext cx="1359526" cy="1255885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2BE5EA52-3601-452D-A538-7727B5945EC4}"/>
              </a:ext>
            </a:extLst>
          </p:cNvPr>
          <p:cNvSpPr/>
          <p:nvPr/>
        </p:nvSpPr>
        <p:spPr>
          <a:xfrm rot="7751729">
            <a:off x="3983772" y="2113136"/>
            <a:ext cx="466558" cy="100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F2F2B1E3-A3DD-45E8-B7FC-0543E072E43F}"/>
              </a:ext>
            </a:extLst>
          </p:cNvPr>
          <p:cNvSpPr/>
          <p:nvPr/>
        </p:nvSpPr>
        <p:spPr>
          <a:xfrm rot="10957537">
            <a:off x="4170476" y="3433018"/>
            <a:ext cx="518876" cy="137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48C3EBF-810C-4BFA-BD9A-E9D4E8F1BD38}"/>
              </a:ext>
            </a:extLst>
          </p:cNvPr>
          <p:cNvSpPr/>
          <p:nvPr/>
        </p:nvSpPr>
        <p:spPr>
          <a:xfrm rot="18768377">
            <a:off x="2627299" y="5660528"/>
            <a:ext cx="371133" cy="1274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227BB4D-65F6-4EE6-9B81-5A045F93946C}"/>
              </a:ext>
            </a:extLst>
          </p:cNvPr>
          <p:cNvSpPr/>
          <p:nvPr/>
        </p:nvSpPr>
        <p:spPr>
          <a:xfrm rot="1541371">
            <a:off x="1177287" y="4013782"/>
            <a:ext cx="378156" cy="129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Arrow: Up-Down 24">
            <a:extLst>
              <a:ext uri="{FF2B5EF4-FFF2-40B4-BE49-F238E27FC236}">
                <a16:creationId xmlns:a16="http://schemas.microsoft.com/office/drawing/2014/main" id="{69EE692E-C30D-482E-9ECC-B8979CCFD7C8}"/>
              </a:ext>
            </a:extLst>
          </p:cNvPr>
          <p:cNvSpPr/>
          <p:nvPr/>
        </p:nvSpPr>
        <p:spPr>
          <a:xfrm rot="17762433">
            <a:off x="4957137" y="5704819"/>
            <a:ext cx="148809" cy="33086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D46A9D-BA70-4E86-A228-3211D550FBAA}"/>
              </a:ext>
            </a:extLst>
          </p:cNvPr>
          <p:cNvSpPr txBox="1"/>
          <p:nvPr/>
        </p:nvSpPr>
        <p:spPr>
          <a:xfrm>
            <a:off x="6719003" y="1647286"/>
            <a:ext cx="4417083" cy="34009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000" dirty="0"/>
              <a:t>Indigenous gas production in west of Ireland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000" dirty="0"/>
              <a:t>No gas storage since 2022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000" dirty="0"/>
              <a:t>Single UK entry point to Ireland supplies 80% of demand, although the declining Corrib supply will bring this to more than 90% over the 10 year horizon.  </a:t>
            </a:r>
            <a:endParaRPr lang="en-IE" sz="2000" dirty="0">
              <a:cs typeface="Arial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000" dirty="0"/>
              <a:t>UK has plans to introduce Hydrogen by 2025</a:t>
            </a:r>
            <a:endParaRPr lang="en-IE" sz="2000" dirty="0"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D1F566-FA0A-84F0-AA27-0D424AFFCE33}"/>
              </a:ext>
            </a:extLst>
          </p:cNvPr>
          <p:cNvSpPr/>
          <p:nvPr/>
        </p:nvSpPr>
        <p:spPr>
          <a:xfrm>
            <a:off x="134471" y="4650441"/>
            <a:ext cx="1042145" cy="470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cs typeface="Arial"/>
              </a:rPr>
              <a:t>c.25%</a:t>
            </a:r>
            <a:endParaRPr lang="en-US" sz="14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9AAE8D-AA28-93FA-3721-B35570E134E4}"/>
              </a:ext>
            </a:extLst>
          </p:cNvPr>
          <p:cNvSpPr/>
          <p:nvPr/>
        </p:nvSpPr>
        <p:spPr>
          <a:xfrm>
            <a:off x="2005853" y="3485028"/>
            <a:ext cx="1042145" cy="470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cs typeface="Arial"/>
              </a:rPr>
              <a:t>c.75%</a:t>
            </a:r>
            <a:endParaRPr lang="en-US" sz="140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1E24A69-13FA-10FC-21F2-AE69536823A1}"/>
              </a:ext>
            </a:extLst>
          </p:cNvPr>
          <p:cNvSpPr/>
          <p:nvPr/>
        </p:nvSpPr>
        <p:spPr>
          <a:xfrm rot="8100000">
            <a:off x="2598918" y="4116183"/>
            <a:ext cx="608523" cy="261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493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DC16-D7F5-E1E4-392B-811D1DE6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Hydrogen Backbone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755D1-0F5A-2B7E-441C-2653A2E5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/>
              <a:pPr/>
              <a:t>6</a:t>
            </a:fld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5B121B-A806-B288-F623-F09C75A51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50" y="1552460"/>
            <a:ext cx="8560240" cy="451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9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7E9F-A588-BA33-3F64-55EDE80E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00" y="376012"/>
            <a:ext cx="10872000" cy="936000"/>
          </a:xfrm>
        </p:spPr>
        <p:txBody>
          <a:bodyPr/>
          <a:lstStyle/>
          <a:p>
            <a:r>
              <a:rPr lang="en-US" dirty="0"/>
              <a:t>Hydrogen Programme at GNI</a:t>
            </a:r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A7887-7AAA-19B4-E33F-023B9CDC8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95F02-5AB2-F841-FAAA-EEEC6ACDF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/>
              <a:pPr/>
              <a:t>7</a:t>
            </a:fld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A79550-C320-4E0E-1363-291C8848A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88" y="1717587"/>
            <a:ext cx="11144823" cy="34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592DB-EFEE-E216-C6B4-04EBFD389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/>
              <a:t>HyTest</a:t>
            </a:r>
            <a:r>
              <a:rPr lang="en-US" sz="2800" dirty="0"/>
              <a:t> – testing Hydrogen blends - 2022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Testing of Blends of Hydrogen and Natural Gas (gasnetworks.ie)</a:t>
            </a:r>
            <a:r>
              <a:rPr lang="en-US" sz="2000" dirty="0"/>
              <a:t> </a:t>
            </a:r>
            <a:endParaRPr lang="en-IE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7341D-549D-9ED3-F7C3-8D731D661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/>
              <a:pPr/>
              <a:t>8</a:t>
            </a:fld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012437-2BFD-15CA-F7C6-DA519DE69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79" y="1301126"/>
            <a:ext cx="6959958" cy="26861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EFD82A-1879-F2EF-6F26-CDFF92BAA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50" y="4006638"/>
            <a:ext cx="6426530" cy="251472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F8A9542-23E1-660E-C851-28D0C31D8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452" y="1414583"/>
            <a:ext cx="37719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2F7FBA7-64EF-BDDB-B26D-358F326A7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452" y="4319806"/>
            <a:ext cx="3206062" cy="240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61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BF743-865C-2737-3188-F5539E6D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9C4D5-18C8-4FD5-8DD3-707473F66EE9}" type="slidenum">
              <a:rPr lang="en-IE" smtClean="0"/>
              <a:pPr/>
              <a:t>9</a:t>
            </a:fld>
            <a:endParaRPr lang="en-I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00097B-F1E4-97F6-C920-73CA9CFF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00" y="365126"/>
            <a:ext cx="10872000" cy="936000"/>
          </a:xfrm>
        </p:spPr>
        <p:txBody>
          <a:bodyPr/>
          <a:lstStyle/>
          <a:p>
            <a:r>
              <a:rPr lang="en-US" dirty="0"/>
              <a:t>Hydrogen Network Assessment</a:t>
            </a:r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504F4A-5CBB-8709-335C-C1818A8F0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488" y="720674"/>
            <a:ext cx="4318512" cy="22494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EA0563-DEC1-8CA4-7692-367D64D15B22}"/>
              </a:ext>
            </a:extLst>
          </p:cNvPr>
          <p:cNvSpPr txBox="1"/>
          <p:nvPr/>
        </p:nvSpPr>
        <p:spPr>
          <a:xfrm>
            <a:off x="283028" y="2095786"/>
            <a:ext cx="39950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Objectives: </a:t>
            </a:r>
          </a:p>
          <a:p>
            <a:r>
              <a:rPr lang="en-US" dirty="0"/>
              <a:t>1.To evaluate the potential impacts of </a:t>
            </a:r>
          </a:p>
          <a:p>
            <a:r>
              <a:rPr lang="en-US" dirty="0"/>
              <a:t>hydrogen and natural gas blends on </a:t>
            </a:r>
          </a:p>
          <a:p>
            <a:r>
              <a:rPr lang="en-US" dirty="0"/>
              <a:t>the gas network </a:t>
            </a:r>
          </a:p>
          <a:p>
            <a:endParaRPr lang="en-US" dirty="0"/>
          </a:p>
          <a:p>
            <a:r>
              <a:rPr lang="en-US" dirty="0"/>
              <a:t>2.To assess the impacts of hydrogen blends on current network operations and the integrity of the gas networks. </a:t>
            </a:r>
          </a:p>
          <a:p>
            <a:endParaRPr lang="en-US" dirty="0"/>
          </a:p>
          <a:p>
            <a:r>
              <a:rPr lang="en-US" dirty="0"/>
              <a:t>3.To determine the impacts of hydrogen </a:t>
            </a:r>
          </a:p>
          <a:p>
            <a:r>
              <a:rPr lang="en-US" dirty="0"/>
              <a:t>blends on downstream end-user appliances.</a:t>
            </a:r>
            <a:endParaRPr lang="en-I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0CE59A-2F78-C388-357A-4AA5B03DD980}"/>
              </a:ext>
            </a:extLst>
          </p:cNvPr>
          <p:cNvSpPr txBox="1"/>
          <p:nvPr/>
        </p:nvSpPr>
        <p:spPr>
          <a:xfrm>
            <a:off x="4609317" y="2117558"/>
            <a:ext cx="37882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1.6 Next steps </a:t>
            </a:r>
          </a:p>
          <a:p>
            <a:r>
              <a:rPr lang="en-US" dirty="0"/>
              <a:t>Commence a pilot hydrogen blending project on the gas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validate the safe operation of the network, end user appliances and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complement technical studies and laboratory trials and enable the development required regulatory safety demonstrations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experience, awareness and confidence in hydrogen blending in an operational environment that can be scaled up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519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sNetworks_Template">
  <a:themeElements>
    <a:clrScheme name="Gas Networks Ireland">
      <a:dk1>
        <a:srgbClr val="000000"/>
      </a:dk1>
      <a:lt1>
        <a:srgbClr val="FFFFFF"/>
      </a:lt1>
      <a:dk2>
        <a:srgbClr val="06038D"/>
      </a:dk2>
      <a:lt2>
        <a:srgbClr val="FFFFFF"/>
      </a:lt2>
      <a:accent1>
        <a:srgbClr val="06038D"/>
      </a:accent1>
      <a:accent2>
        <a:srgbClr val="0099FF"/>
      </a:accent2>
      <a:accent3>
        <a:srgbClr val="009CA6"/>
      </a:accent3>
      <a:accent4>
        <a:srgbClr val="84BD00"/>
      </a:accent4>
      <a:accent5>
        <a:srgbClr val="B2B4B2"/>
      </a:accent5>
      <a:accent6>
        <a:srgbClr val="685BC7"/>
      </a:accent6>
      <a:hlink>
        <a:srgbClr val="FF0099"/>
      </a:hlink>
      <a:folHlink>
        <a:srgbClr val="5F259F"/>
      </a:folHlink>
    </a:clrScheme>
    <a:fontScheme name="Gas Networks Ire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sNetworks_Template.pptx" id="{C49B9311-8EC2-4DFA-882C-ABDCABF3F97D}" vid="{0A010420-F5BC-4964-B32D-0448985DF0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A83CAA486E92488956579E1564B5C4" ma:contentTypeVersion="2" ma:contentTypeDescription="Create a new document." ma:contentTypeScope="" ma:versionID="bb1b6739eb55234cba37e8de3c6ba18f">
  <xsd:schema xmlns:xsd="http://www.w3.org/2001/XMLSchema" xmlns:xs="http://www.w3.org/2001/XMLSchema" xmlns:p="http://schemas.microsoft.com/office/2006/metadata/properties" xmlns:ns2="73544a74-bbc1-4db7-9c01-7bd4ce6d81d9" targetNamespace="http://schemas.microsoft.com/office/2006/metadata/properties" ma:root="true" ma:fieldsID="792aed0b8c98fe592bc9f6ed5d9ec2cb" ns2:_="">
    <xsd:import namespace="73544a74-bbc1-4db7-9c01-7bd4ce6d81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44a74-bbc1-4db7-9c01-7bd4ce6d81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52B28F-A7BE-4129-8BB2-1A46886C1758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73544a74-bbc1-4db7-9c01-7bd4ce6d81d9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20EDAE7-69EE-49B2-87D3-F9FCCB96ABFA}">
  <ds:schemaRefs>
    <ds:schemaRef ds:uri="73544a74-bbc1-4db7-9c01-7bd4ce6d81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26203D9-1A8F-40D9-B165-E1705380B7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GasNetworks_Template</Template>
  <TotalTime>0</TotalTime>
  <Words>411</Words>
  <Application>Microsoft Office PowerPoint</Application>
  <PresentationFormat>Breitbild</PresentationFormat>
  <Paragraphs>68</Paragraphs>
  <Slides>13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(body)</vt:lpstr>
      <vt:lpstr>Wingdings</vt:lpstr>
      <vt:lpstr>GasNetworks_Template</vt:lpstr>
      <vt:lpstr>Hydrogen in Ireland</vt:lpstr>
      <vt:lpstr>Gas Networks Ireland network</vt:lpstr>
      <vt:lpstr>PowerPoint-Präsentation</vt:lpstr>
      <vt:lpstr>PowerPoint-Präsentation</vt:lpstr>
      <vt:lpstr>Ireland Gas Supply Sources</vt:lpstr>
      <vt:lpstr>EU Hydrogen Backbone</vt:lpstr>
      <vt:lpstr>Hydrogen Programme at GNI</vt:lpstr>
      <vt:lpstr>HyTest – testing Hydrogen blends - 2022 Testing of Blends of Hydrogen and Natural Gas (gasnetworks.ie) </vt:lpstr>
      <vt:lpstr>Hydrogen Network Assessment</vt:lpstr>
      <vt:lpstr>H2 – long-term scenario planning</vt:lpstr>
      <vt:lpstr>Ireland – offshore wind potential</vt:lpstr>
      <vt:lpstr>Future Natural Gas/Hydrogen Network</vt:lpstr>
      <vt:lpstr>Thank You</vt:lpstr>
    </vt:vector>
  </TitlesOfParts>
  <Company>Bord Gais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Corrib Forward Flow</dc:title>
  <dc:creator>TLyons</dc:creator>
  <cp:lastModifiedBy>Klaas, Uwe</cp:lastModifiedBy>
  <cp:revision>4</cp:revision>
  <cp:lastPrinted>2020-01-31T15:29:30Z</cp:lastPrinted>
  <dcterms:created xsi:type="dcterms:W3CDTF">2014-12-04T09:38:39Z</dcterms:created>
  <dcterms:modified xsi:type="dcterms:W3CDTF">2023-04-06T11:00:10Z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0x0101000DA83CAA486E92488956579E1564B5C4</vt:lpwstr>
  </property>
</Properties>
</file>