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5"/>
    <p:sldMasterId id="2147483686" r:id="rId6"/>
  </p:sldMasterIdLst>
  <p:notesMasterIdLst>
    <p:notesMasterId r:id="rId22"/>
  </p:notesMasterIdLst>
  <p:sldIdLst>
    <p:sldId id="300" r:id="rId7"/>
    <p:sldId id="259" r:id="rId8"/>
    <p:sldId id="262" r:id="rId9"/>
    <p:sldId id="2147377365" r:id="rId10"/>
    <p:sldId id="2147377388" r:id="rId11"/>
    <p:sldId id="2147377367" r:id="rId12"/>
    <p:sldId id="2147377385" r:id="rId13"/>
    <p:sldId id="2147377387" r:id="rId14"/>
    <p:sldId id="320" r:id="rId15"/>
    <p:sldId id="258" r:id="rId16"/>
    <p:sldId id="2147377386" r:id="rId17"/>
    <p:sldId id="2147377389" r:id="rId18"/>
    <p:sldId id="2147377359" r:id="rId19"/>
    <p:sldId id="2147377343" r:id="rId20"/>
    <p:sldId id="308" r:id="rId21"/>
  </p:sldIdLst>
  <p:sldSz cx="12192000" cy="6858000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맑은 고딕" panose="020B0503020000020004" pitchFamily="34" charset="-127"/>
        <a:ea typeface="맑은 고딕" panose="020B0503020000020004" pitchFamily="34" charset="-127"/>
        <a:cs typeface="+mn-cs"/>
        <a:sym typeface="맑은 고딕" panose="020B0503020000020004" pitchFamily="34" charset="-127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맑은 고딕" panose="020B0503020000020004" pitchFamily="34" charset="-127"/>
        <a:ea typeface="맑은 고딕" panose="020B0503020000020004" pitchFamily="34" charset="-127"/>
        <a:cs typeface="+mn-cs"/>
        <a:sym typeface="맑은 고딕" panose="020B0503020000020004" pitchFamily="34" charset="-127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맑은 고딕" panose="020B0503020000020004" pitchFamily="34" charset="-127"/>
        <a:ea typeface="맑은 고딕" panose="020B0503020000020004" pitchFamily="34" charset="-127"/>
        <a:cs typeface="+mn-cs"/>
        <a:sym typeface="맑은 고딕" panose="020B0503020000020004" pitchFamily="34" charset="-127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맑은 고딕" panose="020B0503020000020004" pitchFamily="34" charset="-127"/>
        <a:ea typeface="맑은 고딕" panose="020B0503020000020004" pitchFamily="34" charset="-127"/>
        <a:cs typeface="+mn-cs"/>
        <a:sym typeface="맑은 고딕" panose="020B0503020000020004" pitchFamily="34" charset="-127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맑은 고딕" panose="020B0503020000020004" pitchFamily="34" charset="-127"/>
        <a:ea typeface="맑은 고딕" panose="020B0503020000020004" pitchFamily="34" charset="-127"/>
        <a:cs typeface="+mn-cs"/>
        <a:sym typeface="맑은 고딕" panose="020B0503020000020004" pitchFamily="34" charset="-127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맑은 고딕" panose="020B0503020000020004" pitchFamily="34" charset="-127"/>
        <a:ea typeface="맑은 고딕" panose="020B0503020000020004" pitchFamily="34" charset="-127"/>
        <a:cs typeface="+mn-cs"/>
        <a:sym typeface="맑은 고딕" panose="020B0503020000020004" pitchFamily="34" charset="-127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맑은 고딕" panose="020B0503020000020004" pitchFamily="34" charset="-127"/>
        <a:ea typeface="맑은 고딕" panose="020B0503020000020004" pitchFamily="34" charset="-127"/>
        <a:cs typeface="+mn-cs"/>
        <a:sym typeface="맑은 고딕" panose="020B0503020000020004" pitchFamily="34" charset="-127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맑은 고딕" panose="020B0503020000020004" pitchFamily="34" charset="-127"/>
        <a:ea typeface="맑은 고딕" panose="020B0503020000020004" pitchFamily="34" charset="-127"/>
        <a:cs typeface="+mn-cs"/>
        <a:sym typeface="맑은 고딕" panose="020B0503020000020004" pitchFamily="34" charset="-127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맑은 고딕" panose="020B0503020000020004" pitchFamily="34" charset="-127"/>
        <a:ea typeface="맑은 고딕" panose="020B0503020000020004" pitchFamily="34" charset="-127"/>
        <a:cs typeface="+mn-cs"/>
        <a:sym typeface="맑은 고딕" panose="020B0503020000020004" pitchFamily="34" charset="-127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BE94"/>
    <a:srgbClr val="009C43"/>
    <a:srgbClr val="8EC21F"/>
    <a:srgbClr val="0C458F"/>
    <a:srgbClr val="288ACC"/>
    <a:srgbClr val="27C9F5"/>
    <a:srgbClr val="88C946"/>
    <a:srgbClr val="FFFFFF"/>
    <a:srgbClr val="01B4EE"/>
    <a:srgbClr val="0D6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CBA6BD-6665-46D5-A991-8AD098E8A6C4}" v="57" dt="2023-05-31T07:54:58.81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07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34">
            <a:extLst>
              <a:ext uri="{FF2B5EF4-FFF2-40B4-BE49-F238E27FC236}">
                <a16:creationId xmlns:a16="http://schemas.microsoft.com/office/drawing/2014/main" id="{EC5F6182-63A8-4B50-BE89-84F936085C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099" name="Shape 35">
            <a:extLst>
              <a:ext uri="{FF2B5EF4-FFF2-40B4-BE49-F238E27FC236}">
                <a16:creationId xmlns:a16="http://schemas.microsoft.com/office/drawing/2014/main" id="{61A8D23E-5A93-43A3-AEA5-7DEB4B6C0F7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ko-KR">
              <a:sym typeface="맑은 고딕" panose="020B0503020000020004" pitchFamily="34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맑은 고딕" panose="020B0503020000020004" pitchFamily="34" charset="-127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맑은 고딕" panose="020B0503020000020004" pitchFamily="34" charset="-127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맑은 고딕" panose="020B0503020000020004" pitchFamily="34" charset="-127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맑은 고딕" panose="020B0503020000020004" pitchFamily="34" charset="-127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맑은 고딕" panose="020B0503020000020004" pitchFamily="34" charset="-127"/>
      </a:defRPr>
    </a:lvl5pPr>
    <a:lvl6pPr indent="1143000" latinLnBrk="0">
      <a:defRPr sz="1200">
        <a:latin typeface="+mn-lt"/>
        <a:ea typeface="+mn-ea"/>
        <a:cs typeface="+mn-cs"/>
        <a:sym typeface="맑은 고딕"/>
      </a:defRPr>
    </a:lvl6pPr>
    <a:lvl7pPr indent="1371600" latinLnBrk="0">
      <a:defRPr sz="1200">
        <a:latin typeface="+mn-lt"/>
        <a:ea typeface="+mn-ea"/>
        <a:cs typeface="+mn-cs"/>
        <a:sym typeface="맑은 고딕"/>
      </a:defRPr>
    </a:lvl7pPr>
    <a:lvl8pPr indent="1600200" latinLnBrk="0">
      <a:defRPr sz="1200">
        <a:latin typeface="+mn-lt"/>
        <a:ea typeface="+mn-ea"/>
        <a:cs typeface="+mn-cs"/>
        <a:sym typeface="맑은 고딕"/>
      </a:defRPr>
    </a:lvl8pPr>
    <a:lvl9pPr indent="1828800" latinLnBrk="0">
      <a:defRPr sz="1200">
        <a:latin typeface="+mn-lt"/>
        <a:ea typeface="+mn-ea"/>
        <a:cs typeface="+mn-cs"/>
        <a:sym typeface="맑은 고딕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77241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08CB8-CF70-7D42-B195-D3046E37999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523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Relationship Id="rId4" Type="http://schemas.openxmlformats.org/officeDocument/2006/relationships/image" Target="../media/image4.jp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4.jp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5.jpe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5.jpe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5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28.xml"/><Relationship Id="rId7" Type="http://schemas.openxmlformats.org/officeDocument/2006/relationships/image" Target="../media/image5.jpe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8" b="75849"/>
          <a:stretch/>
        </p:blipFill>
        <p:spPr>
          <a:xfrm>
            <a:off x="9463176" y="0"/>
            <a:ext cx="2728823" cy="165627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3203575" y="2117090"/>
            <a:ext cx="5772150" cy="1314450"/>
          </a:xfrm>
        </p:spPr>
        <p:txBody>
          <a:bodyPr lIns="90000" tIns="46800" rIns="90000" bIns="46800" anchor="b" anchorCtr="0">
            <a:normAutofit/>
          </a:bodyPr>
          <a:lstStyle>
            <a:lvl1pPr algn="dist" eaLnBrk="1" fontAlgn="auto" latinLnBrk="0" hangingPunct="1">
              <a:lnSpc>
                <a:spcPts val="5000"/>
              </a:lnSpc>
              <a:defRPr sz="4000" u="none" strike="noStrike" kern="1200" cap="none" spc="0" normalizeH="0">
                <a:solidFill>
                  <a:srgbClr val="0066B3"/>
                </a:solidFill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Add Title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5086985" y="4832350"/>
            <a:ext cx="2005330" cy="421005"/>
          </a:xfrm>
        </p:spPr>
        <p:txBody>
          <a:bodyPr lIns="90000" tIns="46800" rIns="90000" bIns="46800">
            <a:noAutofit/>
          </a:bodyPr>
          <a:lstStyle>
            <a:lvl1pPr marL="0" indent="0" algn="dist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200" b="1" u="none" strike="noStrike" kern="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202X.XX.XX</a:t>
            </a:r>
          </a:p>
        </p:txBody>
      </p:sp>
    </p:spTree>
    <p:extLst>
      <p:ext uri="{BB962C8B-B14F-4D97-AF65-F5344CB8AC3E}">
        <p14:creationId xmlns:p14="http://schemas.microsoft.com/office/powerpoint/2010/main" val="169877943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Content4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en-US" altLang="zh-CN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55600" y="386080"/>
            <a:ext cx="11484610" cy="705485"/>
          </a:xfrm>
        </p:spPr>
        <p:txBody>
          <a:bodyPr>
            <a:normAutofit/>
          </a:bodyPr>
          <a:lstStyle>
            <a:lvl1pPr>
              <a:defRPr sz="2000" u="none" strike="noStrike" kern="120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</a:lstStyle>
          <a:p>
            <a:r>
              <a:rPr lang="zh-CN" altLang="en-US" dirty="0">
                <a:sym typeface="+mn-ea"/>
              </a:rPr>
              <a:t>Add Title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121361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age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EC0BE2B-D38C-65DE-B602-DD27FD7B7A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050251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0645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Administrator\Desktop\图片31.jpg图片31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011530" y="6413500"/>
            <a:ext cx="2172970" cy="31686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en-US" altLang="zh-CN"/>
          </a:p>
        </p:txBody>
      </p:sp>
      <p:sp>
        <p:nvSpPr>
          <p:cNvPr id="2" name="矩形 1"/>
          <p:cNvSpPr/>
          <p:nvPr userDrawn="1"/>
        </p:nvSpPr>
        <p:spPr>
          <a:xfrm>
            <a:off x="256203" y="420182"/>
            <a:ext cx="224860" cy="478072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66121" y="420182"/>
            <a:ext cx="104359" cy="478072"/>
          </a:xfrm>
          <a:prstGeom prst="rect">
            <a:avLst/>
          </a:prstGeom>
          <a:solidFill>
            <a:srgbClr val="889EB8"/>
          </a:solidFill>
          <a:ln>
            <a:solidFill>
              <a:srgbClr val="889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930341" y="353465"/>
            <a:ext cx="8381365" cy="611505"/>
          </a:xfrm>
        </p:spPr>
        <p:txBody>
          <a:bodyPr lIns="90000" tIns="46800" rIns="90000" bIns="46800" anchor="b" anchorCtr="0">
            <a:noAutofit/>
          </a:bodyPr>
          <a:lstStyle>
            <a:lvl1pPr algn="l" eaLnBrk="1" fontAlgn="auto" latinLnBrk="0" hangingPunct="1">
              <a:lnSpc>
                <a:spcPct val="100000"/>
              </a:lnSpc>
              <a:defRPr sz="2800" u="none" strike="noStrike" kern="1200" cap="none" spc="0" normalizeH="0">
                <a:solidFill>
                  <a:schemeClr val="bg2">
                    <a:lumMod val="25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39903250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B0653EEC-9DA1-42A1-FF37-3ECBEAA6EF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744" y="944563"/>
            <a:ext cx="11256890" cy="540000"/>
          </a:xfrm>
        </p:spPr>
        <p:txBody>
          <a:bodyPr vert="horz" lIns="90000" tIns="36000" rIns="90000" bIns="3600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1800" b="0" i="1" kern="1200" noProof="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smtClean="0">
                <a:solidFill>
                  <a:srgbClr val="403387"/>
                </a:solidFill>
                <a:latin typeface="+mj-lt"/>
                <a:ea typeface="+mj-ea"/>
                <a:cs typeface="+mj-cs"/>
              </a:defRPr>
            </a:lvl2pPr>
            <a:lvl3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smtClean="0">
                <a:solidFill>
                  <a:srgbClr val="403387"/>
                </a:solidFill>
                <a:latin typeface="+mj-lt"/>
                <a:ea typeface="+mj-ea"/>
                <a:cs typeface="+mj-cs"/>
              </a:defRPr>
            </a:lvl3pPr>
            <a:lvl4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smtClean="0">
                <a:solidFill>
                  <a:srgbClr val="403387"/>
                </a:solidFill>
                <a:latin typeface="+mj-lt"/>
                <a:ea typeface="+mj-ea"/>
                <a:cs typeface="+mj-cs"/>
              </a:defRPr>
            </a:lvl4pPr>
            <a:lvl5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dirty="0" smtClean="0">
                <a:solidFill>
                  <a:srgbClr val="403387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endParaRPr lang="en-GB" noProof="0" dirty="0"/>
          </a:p>
        </p:txBody>
      </p:sp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id="{B6402BC6-260F-65E3-F1DF-E7E7DEFAA326}"/>
              </a:ext>
            </a:extLst>
          </p:cNvPr>
          <p:cNvCxnSpPr/>
          <p:nvPr userDrawn="1"/>
        </p:nvCxnSpPr>
        <p:spPr>
          <a:xfrm>
            <a:off x="0" y="890167"/>
            <a:ext cx="4633913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2E5C98E-EDCF-2C49-4365-F9B409D71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44" y="1484563"/>
            <a:ext cx="11256891" cy="4814637"/>
          </a:xfrm>
          <a:prstGeom prst="rect">
            <a:avLst/>
          </a:prstGeom>
          <a:noFill/>
        </p:spPr>
        <p:txBody>
          <a:bodyPr vert="horz" lIns="180000" tIns="144000" rIns="180000" bIns="144000" rtlCol="0">
            <a:normAutofit/>
          </a:bodyPr>
          <a:lstStyle>
            <a:lvl1pPr marL="0" indent="0" defTabSz="179388">
              <a:buFontTx/>
              <a:buNone/>
              <a:tabLst>
                <a:tab pos="10672763" algn="l"/>
              </a:tabLst>
              <a:defRPr sz="1600" b="1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 marL="449263" indent="0"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4pPr>
            <a:lvl5pPr>
              <a:tabLst/>
              <a:defRPr sz="1200" i="1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9F76EB-2682-58CD-301A-F121D8DC7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43" y="296310"/>
            <a:ext cx="11256891" cy="593856"/>
          </a:xfrm>
        </p:spPr>
        <p:txBody>
          <a:bodyPr/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2470DF-6FBC-1534-1A46-F50A58444A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23811" y="6448333"/>
            <a:ext cx="319139" cy="226714"/>
          </a:xfrm>
        </p:spPr>
        <p:txBody>
          <a:bodyPr/>
          <a:lstStyle/>
          <a:p>
            <a:fld id="{5B4A2616-67FD-244D-A9A6-1B1EB77FB7D4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3404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68450" y="2704518"/>
            <a:ext cx="8443384" cy="889388"/>
          </a:xfrm>
        </p:spPr>
        <p:txBody>
          <a:bodyPr/>
          <a:lstStyle>
            <a:lvl1pPr>
              <a:defRPr sz="4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286000" y="3797300"/>
            <a:ext cx="7188200" cy="1282700"/>
          </a:xfrm>
        </p:spPr>
        <p:txBody>
          <a:bodyPr/>
          <a:lstStyle>
            <a:lvl1pPr marL="0" indent="0" algn="ctr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图片 3">
            <a:extLst>
              <a:ext uri="{FF2B5EF4-FFF2-40B4-BE49-F238E27FC236}">
                <a16:creationId xmlns:a16="http://schemas.microsoft.com/office/drawing/2014/main" id="{AD9D8008-A94B-DA7A-876D-5CAEC7934B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4056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49A551-BD01-4418-A48A-8728D1696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300720F-03A0-4632-A099-BBBF4BE97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E22822-C297-4DCF-A5E4-D13E8DBC0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C409FA6-C412-43DB-96D8-2E0AE9E36863}" type="datetimeFigureOut">
              <a:rPr lang="fr-FR" smtClean="0"/>
              <a:pPr/>
              <a:t>31/05/2023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1AECF3-9B7A-42B2-B31F-D330E80CC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C95B6A-B3D0-46D3-A9B0-8B9566660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637F44E-43D6-4231-B708-CFA70C3A013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667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id="{A46FF1FE-A162-6437-ED52-2FA95E1F91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8192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43A02C-8F48-447A-B104-25277A1FE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887691" cy="715530"/>
          </a:xfrm>
        </p:spPr>
        <p:txBody>
          <a:bodyPr>
            <a:normAutofit/>
          </a:bodyPr>
          <a:lstStyle>
            <a:lvl1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750C5D-A99E-44BC-B876-ADE19C620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C409FA6-C412-43DB-96D8-2E0AE9E36863}" type="datetimeFigureOut">
              <a:rPr lang="fr-FR" smtClean="0"/>
              <a:pPr/>
              <a:t>31/05/2023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4A4254-A81F-4A00-B745-F6E2B4B7A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C92BEF-A495-466D-9711-04F57CDEC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637F44E-43D6-4231-B708-CFA70C3A013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6A7E3F4C-A88E-440E-9351-072807FF5E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199" y="1330036"/>
            <a:ext cx="10515599" cy="4846927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42913" indent="-179388">
              <a:defRPr lang="fr-FR" sz="2000" b="1" kern="1200" dirty="0" smtClean="0">
                <a:solidFill>
                  <a:srgbClr val="187FC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85800" indent="-228600">
              <a:defRPr/>
            </a:lvl3pPr>
            <a:lvl5pPr marL="623888" indent="-180975" defTabSz="803275"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1344613" indent="-228600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7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4"/>
            <a:r>
              <a:rPr lang="fr-FR" dirty="0"/>
              <a:t>Troisième niveau</a:t>
            </a:r>
          </a:p>
          <a:p>
            <a:pPr lvl="5"/>
            <a:r>
              <a:rPr lang="fr-FR" dirty="0"/>
              <a:t>Quatrième niveau</a:t>
            </a:r>
          </a:p>
          <a:p>
            <a:pPr lvl="6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00694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43A02C-8F48-447A-B104-25277A1FE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4349" y="136525"/>
            <a:ext cx="6101542" cy="42524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750C5D-A99E-44BC-B876-ADE19C620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9FA6-C412-43DB-96D8-2E0AE9E36863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4A4254-A81F-4A00-B745-F6E2B4B7A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C92BEF-A495-466D-9711-04F57CDEC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F44E-43D6-4231-B708-CFA70C3A0137}" type="slidenum">
              <a:rPr lang="fr-FR" smtClean="0"/>
              <a:t>‹#›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6A7E3F4C-A88E-440E-9351-072807FF5E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624349" y="1330036"/>
            <a:ext cx="7869382" cy="4876799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2913" indent="-179388">
              <a:defRPr lang="fr-FR" sz="2000" b="1" kern="1200" dirty="0" smtClean="0">
                <a:solidFill>
                  <a:srgbClr val="187FC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>
              <a:defRPr/>
            </a:lvl3pPr>
            <a:lvl5pPr marL="623888" indent="-180975" defTabSz="803275"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44613" indent="-228600">
              <a:defRPr/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4"/>
            <a:r>
              <a:rPr lang="fr-FR" dirty="0"/>
              <a:t>Troisième niveau</a:t>
            </a:r>
          </a:p>
          <a:p>
            <a:pPr lvl="5"/>
            <a:r>
              <a:rPr lang="fr-FR" dirty="0"/>
              <a:t>Quatrième niveau</a:t>
            </a:r>
          </a:p>
          <a:p>
            <a:pPr lvl="6"/>
            <a:r>
              <a:rPr lang="fr-FR" dirty="0"/>
              <a:t>Cinquième niveau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94F36ED-08FE-F0A3-F6FD-55BDD4A7CD49}"/>
              </a:ext>
            </a:extLst>
          </p:cNvPr>
          <p:cNvSpPr/>
          <p:nvPr userDrawn="1"/>
        </p:nvSpPr>
        <p:spPr>
          <a:xfrm>
            <a:off x="0" y="0"/>
            <a:ext cx="3452553" cy="635635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5248F34-1BE8-6837-994D-2A251A7724E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4539" y="1150650"/>
            <a:ext cx="2485506" cy="2019270"/>
          </a:xfrm>
        </p:spPr>
        <p:txBody>
          <a:bodyPr anchor="b">
            <a:normAutofit/>
          </a:bodyPr>
          <a:lstStyle>
            <a:lvl1pPr marL="0" indent="0" algn="r">
              <a:buFont typeface="Wingdings" panose="05000000000000000000" pitchFamily="2" charset="2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3525" indent="0">
              <a:buNone/>
              <a:defRPr lang="fr-FR" sz="18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>
              <a:defRPr/>
            </a:lvl3pPr>
            <a:lvl5pPr marL="442913" indent="0" defTabSz="803275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116013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234C7E67-E111-CA55-9AD2-E92072237C0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4539" y="3336175"/>
            <a:ext cx="2485506" cy="1742180"/>
          </a:xfrm>
        </p:spPr>
        <p:txBody>
          <a:bodyPr>
            <a:normAutofit/>
          </a:bodyPr>
          <a:lstStyle>
            <a:lvl1pPr marL="0" indent="0" algn="r">
              <a:buFont typeface="Wingdings" panose="05000000000000000000" pitchFamily="2" charset="2"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2913" indent="-179388" algn="r"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>
              <a:defRPr/>
            </a:lvl3pPr>
            <a:lvl5pPr marL="623888" indent="-180975" algn="r" defTabSz="803275"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116013" indent="0">
              <a:buNone/>
              <a:defRPr sz="1100">
                <a:solidFill>
                  <a:schemeClr val="bg1"/>
                </a:solidFill>
              </a:defRPr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4"/>
            <a:r>
              <a:rPr lang="fr-FR" dirty="0"/>
              <a:t>Troisième niveau</a:t>
            </a:r>
          </a:p>
          <a:p>
            <a:pPr lvl="5"/>
            <a:endParaRPr lang="fr-FR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7755268-9B4E-8160-3D6E-82733FACFEF2}"/>
              </a:ext>
            </a:extLst>
          </p:cNvPr>
          <p:cNvCxnSpPr/>
          <p:nvPr userDrawn="1"/>
        </p:nvCxnSpPr>
        <p:spPr>
          <a:xfrm flipH="1">
            <a:off x="634539" y="3253047"/>
            <a:ext cx="24855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BEB7A43C-4FCB-9A42-FC99-88C47B59A5CF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624349" y="561774"/>
            <a:ext cx="7741225" cy="4571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3525" indent="0">
              <a:buNone/>
              <a:defRPr lang="fr-FR" sz="1600" b="1" kern="1200" dirty="0" smtClean="0">
                <a:solidFill>
                  <a:srgbClr val="187FC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>
              <a:defRPr/>
            </a:lvl3pPr>
            <a:lvl5pPr marL="623888" indent="-180975" defTabSz="803275"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44613" indent="-228600">
              <a:defRPr sz="1400"/>
            </a:lvl6pPr>
            <a:lvl7pPr>
              <a:defRPr sz="1400"/>
            </a:lvl7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5474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89282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8BF7A-F267-4145-A733-F5CF76A7D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E96DC6-3B27-41E7-B4CF-7D12EB0B6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53EBEB-F7EB-4BF9-A58F-7B780E4A3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C409FA6-C412-43DB-96D8-2E0AE9E36863}" type="datetimeFigureOut">
              <a:rPr lang="fr-FR" smtClean="0"/>
              <a:pPr/>
              <a:t>31/05/2023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FEB0E3-A840-4D23-AFB3-86F2EE540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F7514D-6368-48BB-8AB1-D18C7A646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637F44E-43D6-4231-B708-CFA70C3A013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73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6A16A7-830E-415D-BF93-D2056105F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C796B1-6D33-48E8-AE5F-77B8BC910D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5F33D92-7D2B-4CEF-B860-A80EEA01A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8FDEA4B-4904-4FFF-976B-A52C1B0CF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C409FA6-C412-43DB-96D8-2E0AE9E36863}" type="datetimeFigureOut">
              <a:rPr lang="fr-FR" smtClean="0"/>
              <a:pPr/>
              <a:t>31/05/2023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6FF485-5AE6-4605-8D73-13D747D66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313FEB-1654-4CA3-9794-BDAE60058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637F44E-43D6-4231-B708-CFA70C3A013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71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F30D57-B3DE-411C-B310-214DAA974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148BC0-9778-4F6B-8709-27CD57334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FF94259-3FCD-4708-98D4-C0019075E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7993AA2-1579-4E85-B5CE-3383E29B0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9A6D787-CA26-4DB7-A48B-4B78E7612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B5961B8-40E0-4AEF-8213-AA17836B6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9FA6-C412-43DB-96D8-2E0AE9E36863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5DB8482-A534-48E0-BDE3-45649A55D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9E345D-CD92-495D-9D91-0023194B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F44E-43D6-4231-B708-CFA70C3A01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516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AFBB41-AF81-450F-8D51-91E691DF8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4DC29D0-D6B8-4961-8FBE-56FFE65A5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9FA6-C412-43DB-96D8-2E0AE9E36863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C97021-27F4-4272-A855-6A5733A2D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3A68728-3FE7-4DED-ADC4-12055E995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F44E-43D6-4231-B708-CFA70C3A01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406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0FF63E0-3278-4065-B3DB-60C0CE528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9FA6-C412-43DB-96D8-2E0AE9E36863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604889C-C2BA-47D1-B8CA-A36C8E9E9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CE6183F-A264-4299-87B8-7E3B2127F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F44E-43D6-4231-B708-CFA70C3A01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06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6AA09E-950A-45BD-AA4C-A9336CE87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3FD8B8-9485-4254-9754-A137E2616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862500F-7F51-49A7-921D-F05BEBD72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E24C373-E433-4887-96D8-2E2735A06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9FA6-C412-43DB-96D8-2E0AE9E36863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91E818-E25E-40D3-A6BB-C29867FD0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B5C070-0334-45AD-AC45-16A26C0F2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F44E-43D6-4231-B708-CFA70C3A01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3359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5C3C40-28A3-4612-84F6-0B885A06E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C48BFCF-A413-4924-B954-94C7CA17B6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A0BF43-D4AF-43BC-94DC-8318CC552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169003-456C-4DA4-8C6D-4575580D2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9FA6-C412-43DB-96D8-2E0AE9E36863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2DD1505-EA98-44DF-9279-2F034AE3E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E266CA-DE87-46BF-A81D-AAF4C663E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F44E-43D6-4231-B708-CFA70C3A01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7977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0D6821-EF7E-4675-A6DD-75F50BBAF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A81761A-046C-44C2-A165-C7C489A6F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2FDEDB-9DDA-4CBB-9A46-B3D8B3F1A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9FA6-C412-43DB-96D8-2E0AE9E36863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C4B277-C4AA-42A7-B290-D5785AB70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EB3867-F3C3-4791-B81E-5E16BF4BD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F44E-43D6-4231-B708-CFA70C3A01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093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3E20354-961E-43B0-AAB3-C3DE62D795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9911436-F556-4F7B-8086-20A774C12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F4789B-39F4-423D-A72B-059816A80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9FA6-C412-43DB-96D8-2E0AE9E36863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9640D9-9CCF-42D5-94BF-A6C3898C5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94CBC6-FD4F-4A22-9F70-4772F8C9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F44E-43D6-4231-B708-CFA70C3A01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719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B0653EEC-9DA1-42A1-FF37-3ECBEAA6EF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762" y="944563"/>
            <a:ext cx="11417927" cy="540000"/>
          </a:xfrm>
        </p:spPr>
        <p:txBody>
          <a:bodyPr vert="horz" lIns="90000" tIns="36000" rIns="90000" bIns="3600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1600" b="0" i="1" kern="1200" noProof="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smtClean="0">
                <a:solidFill>
                  <a:srgbClr val="403387"/>
                </a:solidFill>
                <a:latin typeface="+mj-lt"/>
                <a:ea typeface="+mj-ea"/>
                <a:cs typeface="+mj-cs"/>
              </a:defRPr>
            </a:lvl2pPr>
            <a:lvl3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smtClean="0">
                <a:solidFill>
                  <a:srgbClr val="403387"/>
                </a:solidFill>
                <a:latin typeface="+mj-lt"/>
                <a:ea typeface="+mj-ea"/>
                <a:cs typeface="+mj-cs"/>
              </a:defRPr>
            </a:lvl3pPr>
            <a:lvl4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smtClean="0">
                <a:solidFill>
                  <a:srgbClr val="403387"/>
                </a:solidFill>
                <a:latin typeface="+mj-lt"/>
                <a:ea typeface="+mj-ea"/>
                <a:cs typeface="+mj-cs"/>
              </a:defRPr>
            </a:lvl4pPr>
            <a:lvl5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dirty="0" smtClean="0">
                <a:solidFill>
                  <a:srgbClr val="403387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endParaRPr lang="en-GB" noProof="0" dirty="0"/>
          </a:p>
        </p:txBody>
      </p:sp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id="{B6402BC6-260F-65E3-F1DF-E7E7DEFAA326}"/>
              </a:ext>
            </a:extLst>
          </p:cNvPr>
          <p:cNvCxnSpPr/>
          <p:nvPr userDrawn="1"/>
        </p:nvCxnSpPr>
        <p:spPr>
          <a:xfrm>
            <a:off x="0" y="890167"/>
            <a:ext cx="4633913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BFB7F72-2324-04AA-1676-7919E33F6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62" y="265293"/>
            <a:ext cx="11412000" cy="457818"/>
          </a:xfrm>
        </p:spPr>
        <p:txBody>
          <a:bodyPr anchor="t" anchorCtr="0"/>
          <a:lstStyle>
            <a:lvl1pPr>
              <a:lnSpc>
                <a:spcPct val="95000"/>
              </a:lnSpc>
              <a:defRPr sz="2400"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8453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56279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B0653EEC-9DA1-42A1-FF37-3ECBEAA6EF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745" y="944563"/>
            <a:ext cx="11256890" cy="540000"/>
          </a:xfrm>
        </p:spPr>
        <p:txBody>
          <a:bodyPr vert="horz" lIns="90000" tIns="36000" rIns="90000" bIns="3600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1600" b="0" i="1" kern="1200" noProof="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smtClean="0">
                <a:solidFill>
                  <a:srgbClr val="403387"/>
                </a:solidFill>
                <a:latin typeface="+mj-lt"/>
                <a:ea typeface="+mj-ea"/>
                <a:cs typeface="+mj-cs"/>
              </a:defRPr>
            </a:lvl2pPr>
            <a:lvl3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smtClean="0">
                <a:solidFill>
                  <a:srgbClr val="403387"/>
                </a:solidFill>
                <a:latin typeface="+mj-lt"/>
                <a:ea typeface="+mj-ea"/>
                <a:cs typeface="+mj-cs"/>
              </a:defRPr>
            </a:lvl3pPr>
            <a:lvl4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smtClean="0">
                <a:solidFill>
                  <a:srgbClr val="403387"/>
                </a:solidFill>
                <a:latin typeface="+mj-lt"/>
                <a:ea typeface="+mj-ea"/>
                <a:cs typeface="+mj-cs"/>
              </a:defRPr>
            </a:lvl4pPr>
            <a:lvl5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dirty="0" smtClean="0">
                <a:solidFill>
                  <a:srgbClr val="403387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endParaRPr lang="en-GB" noProof="0" dirty="0"/>
          </a:p>
        </p:txBody>
      </p:sp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id="{B6402BC6-260F-65E3-F1DF-E7E7DEFAA326}"/>
              </a:ext>
            </a:extLst>
          </p:cNvPr>
          <p:cNvCxnSpPr/>
          <p:nvPr userDrawn="1"/>
        </p:nvCxnSpPr>
        <p:spPr>
          <a:xfrm>
            <a:off x="0" y="890167"/>
            <a:ext cx="4633913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2E5C98E-EDCF-2C49-4365-F9B409D71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45" y="1912882"/>
            <a:ext cx="5593836" cy="3282307"/>
          </a:xfrm>
          <a:prstGeom prst="rect">
            <a:avLst/>
          </a:prstGeom>
          <a:noFill/>
        </p:spPr>
        <p:txBody>
          <a:bodyPr vert="horz" lIns="72000" tIns="72000" rIns="72000" bIns="72000" rtlCol="0">
            <a:noAutofit/>
          </a:bodyPr>
          <a:lstStyle>
            <a:lvl1pPr marL="0" indent="0" defTabSz="179388">
              <a:buFontTx/>
              <a:buNone/>
              <a:tabLst>
                <a:tab pos="10672763" algn="l"/>
              </a:tabLst>
              <a:defRPr sz="1800" b="1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449263" indent="0">
              <a:buNone/>
              <a:defRPr sz="1400" i="1">
                <a:solidFill>
                  <a:schemeClr val="bg2">
                    <a:lumMod val="50000"/>
                  </a:schemeClr>
                </a:solidFill>
              </a:defRPr>
            </a:lvl4pPr>
            <a:lvl5pPr>
              <a:tabLst/>
              <a:defRPr sz="1400" i="1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9F76EB-2682-58CD-301A-F121D8DC7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43" y="296310"/>
            <a:ext cx="11256891" cy="593856"/>
          </a:xfrm>
        </p:spPr>
        <p:txBody>
          <a:bodyPr/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A70CDB3-1432-F3DC-F6B6-01160BEB8A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67261" y="6448333"/>
            <a:ext cx="7410450" cy="226714"/>
          </a:xfrm>
        </p:spPr>
        <p:txBody>
          <a:bodyPr/>
          <a:lstStyle/>
          <a:p>
            <a:r>
              <a:rPr lang="en-US"/>
              <a:t>European Affairs | Storengy |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2470DF-6FBC-1534-1A46-F50A58444A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23811" y="6448333"/>
            <a:ext cx="319139" cy="226714"/>
          </a:xfrm>
        </p:spPr>
        <p:txBody>
          <a:bodyPr/>
          <a:lstStyle/>
          <a:p>
            <a:fld id="{5B4A2616-67FD-244D-A9A6-1B1EB77FB7D4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DDD53F07-EF60-CC38-D77F-AD351FB5D14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28744" y="5195190"/>
            <a:ext cx="5593836" cy="1135719"/>
          </a:xfrm>
          <a:prstGeom prst="rect">
            <a:avLst/>
          </a:prstGeom>
          <a:noFill/>
        </p:spPr>
        <p:txBody>
          <a:bodyPr vert="horz" lIns="72000" tIns="72000" rIns="72000" bIns="72000" rtlCol="0">
            <a:noAutofit/>
          </a:bodyPr>
          <a:lstStyle>
            <a:lvl1pPr marL="0" indent="0" defTabSz="179388">
              <a:buFontTx/>
              <a:buNone/>
              <a:tabLst>
                <a:tab pos="10672763" algn="l"/>
              </a:tabLst>
              <a:defRPr sz="1400" b="1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50000"/>
                  </a:schemeClr>
                </a:solidFill>
              </a:defRPr>
            </a:lvl3pPr>
            <a:lvl4pPr marL="449263" indent="0">
              <a:buNone/>
              <a:defRPr sz="1100" i="1">
                <a:solidFill>
                  <a:schemeClr val="bg2">
                    <a:lumMod val="50000"/>
                  </a:schemeClr>
                </a:solidFill>
              </a:defRPr>
            </a:lvl4pPr>
            <a:lvl5pPr>
              <a:tabLst/>
              <a:defRPr sz="1100" i="1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6C74F9A-8F0F-B0B6-BB60-85E2D515458C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8743" y="1500329"/>
            <a:ext cx="5593836" cy="412552"/>
          </a:xfrm>
          <a:prstGeom prst="rect">
            <a:avLst/>
          </a:prstGeom>
          <a:noFill/>
        </p:spPr>
        <p:txBody>
          <a:bodyPr vert="horz" lIns="72000" tIns="72000" rIns="72000" bIns="72000" rtlCol="0" anchor="ctr">
            <a:noAutofit/>
          </a:bodyPr>
          <a:lstStyle>
            <a:lvl1pPr marL="0" indent="0" defTabSz="179388">
              <a:buFontTx/>
              <a:buNone/>
              <a:tabLst>
                <a:tab pos="10672763" algn="l"/>
              </a:tabLst>
              <a:defRPr sz="1600" b="0">
                <a:solidFill>
                  <a:schemeClr val="tx1"/>
                </a:solidFill>
              </a:defRPr>
            </a:lvl1pPr>
            <a:lvl2pPr marL="7938" indent="0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2pPr>
            <a:lvl3pPr marL="22225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449263" indent="0">
              <a:buNone/>
              <a:defRPr sz="1400" i="1">
                <a:solidFill>
                  <a:schemeClr val="bg2">
                    <a:lumMod val="50000"/>
                  </a:schemeClr>
                </a:solidFill>
              </a:defRPr>
            </a:lvl4pPr>
            <a:lvl5pPr>
              <a:tabLst/>
              <a:defRPr sz="1400" i="1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47CBD377-CDA6-C2C3-CE59-5D489158605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5991798" y="1912882"/>
            <a:ext cx="5593836" cy="3282307"/>
          </a:xfrm>
          <a:prstGeom prst="rect">
            <a:avLst/>
          </a:prstGeom>
          <a:noFill/>
        </p:spPr>
        <p:txBody>
          <a:bodyPr vert="horz" lIns="72000" tIns="72000" rIns="72000" bIns="72000" rtlCol="0">
            <a:noAutofit/>
          </a:bodyPr>
          <a:lstStyle>
            <a:lvl1pPr marL="0" indent="0" defTabSz="179388">
              <a:buFontTx/>
              <a:buNone/>
              <a:tabLst>
                <a:tab pos="10672763" algn="l"/>
              </a:tabLst>
              <a:defRPr sz="1800" b="1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449263" indent="0">
              <a:buNone/>
              <a:defRPr sz="1400" i="1">
                <a:solidFill>
                  <a:schemeClr val="bg2">
                    <a:lumMod val="50000"/>
                  </a:schemeClr>
                </a:solidFill>
              </a:defRPr>
            </a:lvl4pPr>
            <a:lvl5pPr>
              <a:tabLst/>
              <a:defRPr sz="1400" i="1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A6593599-05B5-5F2F-97B6-CB422864B7C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5991797" y="5195190"/>
            <a:ext cx="5593836" cy="1135719"/>
          </a:xfrm>
          <a:prstGeom prst="rect">
            <a:avLst/>
          </a:prstGeom>
          <a:noFill/>
        </p:spPr>
        <p:txBody>
          <a:bodyPr vert="horz" lIns="72000" tIns="72000" rIns="72000" bIns="72000" rtlCol="0">
            <a:noAutofit/>
          </a:bodyPr>
          <a:lstStyle>
            <a:lvl1pPr marL="0" indent="0" defTabSz="179388">
              <a:buFontTx/>
              <a:buNone/>
              <a:tabLst>
                <a:tab pos="10672763" algn="l"/>
              </a:tabLst>
              <a:defRPr sz="1400" b="1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50000"/>
                  </a:schemeClr>
                </a:solidFill>
              </a:defRPr>
            </a:lvl3pPr>
            <a:lvl4pPr marL="449263" indent="0">
              <a:buNone/>
              <a:defRPr sz="1100" i="1">
                <a:solidFill>
                  <a:schemeClr val="bg2">
                    <a:lumMod val="50000"/>
                  </a:schemeClr>
                </a:solidFill>
              </a:defRPr>
            </a:lvl4pPr>
            <a:lvl5pPr>
              <a:tabLst/>
              <a:defRPr sz="1100" i="1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78F41B0B-EAF7-D496-6128-96A86B9EEDCF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5991796" y="1500329"/>
            <a:ext cx="5593836" cy="412552"/>
          </a:xfrm>
          <a:prstGeom prst="rect">
            <a:avLst/>
          </a:prstGeom>
          <a:noFill/>
        </p:spPr>
        <p:txBody>
          <a:bodyPr vert="horz" lIns="72000" tIns="72000" rIns="72000" bIns="72000" rtlCol="0" anchor="ctr">
            <a:noAutofit/>
          </a:bodyPr>
          <a:lstStyle>
            <a:lvl1pPr marL="0" indent="0" defTabSz="179388">
              <a:buFontTx/>
              <a:buNone/>
              <a:tabLst>
                <a:tab pos="10672763" algn="l"/>
              </a:tabLst>
              <a:defRPr sz="1600" b="0">
                <a:solidFill>
                  <a:schemeClr val="tx1"/>
                </a:solidFill>
              </a:defRPr>
            </a:lvl1pPr>
            <a:lvl2pPr marL="7938" indent="0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2pPr>
            <a:lvl3pPr marL="22225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449263" indent="0">
              <a:buNone/>
              <a:defRPr sz="1400" i="1">
                <a:solidFill>
                  <a:schemeClr val="bg2">
                    <a:lumMod val="50000"/>
                  </a:schemeClr>
                </a:solidFill>
              </a:defRPr>
            </a:lvl4pPr>
            <a:lvl5pPr>
              <a:tabLst/>
              <a:defRPr sz="1400" i="1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28A31B94-0895-8D22-9378-8C8537D99145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28743" y="5195189"/>
            <a:ext cx="5593836" cy="1135719"/>
          </a:xfrm>
          <a:prstGeom prst="rect">
            <a:avLst/>
          </a:prstGeom>
          <a:noFill/>
        </p:spPr>
        <p:txBody>
          <a:bodyPr vert="horz" lIns="72000" tIns="72000" rIns="72000" bIns="72000" rtlCol="0">
            <a:noAutofit/>
          </a:bodyPr>
          <a:lstStyle>
            <a:lvl1pPr marL="0" indent="0" defTabSz="179388">
              <a:buFontTx/>
              <a:buNone/>
              <a:tabLst>
                <a:tab pos="10672763" algn="l"/>
              </a:tabLst>
              <a:defRPr sz="1400" b="1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50000"/>
                  </a:schemeClr>
                </a:solidFill>
              </a:defRPr>
            </a:lvl3pPr>
            <a:lvl4pPr marL="449263" indent="0">
              <a:buNone/>
              <a:defRPr sz="1100" i="1">
                <a:solidFill>
                  <a:schemeClr val="bg2">
                    <a:lumMod val="50000"/>
                  </a:schemeClr>
                </a:solidFill>
              </a:defRPr>
            </a:lvl4pPr>
            <a:lvl5pPr>
              <a:tabLst/>
              <a:defRPr sz="1100" i="1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F2B9BCF-D421-2A95-C6EF-26B8310F735E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5991796" y="5195189"/>
            <a:ext cx="5593836" cy="1135719"/>
          </a:xfrm>
          <a:prstGeom prst="rect">
            <a:avLst/>
          </a:prstGeom>
          <a:noFill/>
        </p:spPr>
        <p:txBody>
          <a:bodyPr vert="horz" lIns="72000" tIns="72000" rIns="72000" bIns="72000" rtlCol="0">
            <a:noAutofit/>
          </a:bodyPr>
          <a:lstStyle>
            <a:lvl1pPr marL="0" indent="0" defTabSz="179388">
              <a:buFontTx/>
              <a:buNone/>
              <a:tabLst>
                <a:tab pos="10672763" algn="l"/>
              </a:tabLst>
              <a:defRPr sz="1400" b="1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50000"/>
                  </a:schemeClr>
                </a:solidFill>
              </a:defRPr>
            </a:lvl3pPr>
            <a:lvl4pPr marL="449263" indent="0">
              <a:buNone/>
              <a:defRPr sz="1100" i="1">
                <a:solidFill>
                  <a:schemeClr val="bg2">
                    <a:lumMod val="50000"/>
                  </a:schemeClr>
                </a:solidFill>
              </a:defRPr>
            </a:lvl4pPr>
            <a:lvl5pPr>
              <a:tabLst/>
              <a:defRPr sz="1100" i="1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4565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2738120" y="2401570"/>
            <a:ext cx="8381365" cy="611505"/>
          </a:xfrm>
        </p:spPr>
        <p:txBody>
          <a:bodyPr lIns="90000" tIns="46800" rIns="90000" bIns="46800" anchor="b" anchorCtr="0">
            <a:noAutofit/>
          </a:bodyPr>
          <a:lstStyle>
            <a:lvl1pPr algn="l" eaLnBrk="1" fontAlgn="auto" latinLnBrk="0" hangingPunct="1">
              <a:lnSpc>
                <a:spcPct val="100000"/>
              </a:lnSpc>
              <a:defRPr sz="3200" u="none" strike="noStrike" kern="1200" cap="none" spc="0" normalizeH="0">
                <a:solidFill>
                  <a:srgbClr val="0066B3"/>
                </a:solidFill>
                <a:uFillTx/>
                <a:latin typeface="微软雅黑" panose="020B0503020204020204" charset="-122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</a:p>
        </p:txBody>
      </p:sp>
      <p:sp>
        <p:nvSpPr>
          <p:cNvPr id="5" name="流程图: 联系 4"/>
          <p:cNvSpPr/>
          <p:nvPr userDrawn="1"/>
        </p:nvSpPr>
        <p:spPr>
          <a:xfrm>
            <a:off x="1783906" y="2356485"/>
            <a:ext cx="701273" cy="701040"/>
          </a:xfrm>
          <a:prstGeom prst="flowChartConnector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951345" y="2496503"/>
            <a:ext cx="366395" cy="421005"/>
          </a:xfrm>
        </p:spPr>
        <p:txBody>
          <a:bodyPr lIns="90000" tIns="46800" rIns="90000" bIns="468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400" b="1" u="none" strike="noStrike" kern="0" cap="none" spc="0" normalizeH="0">
                <a:solidFill>
                  <a:schemeClr val="bg1"/>
                </a:solidFill>
                <a:uFillTx/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dist"/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968169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1"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1"/>
            </p:custDataLst>
          </p:nvPr>
        </p:nvSpPr>
        <p:spPr>
          <a:xfrm>
            <a:off x="355600" y="1270000"/>
            <a:ext cx="11484610" cy="4670425"/>
          </a:xfrm>
        </p:spPr>
        <p:txBody>
          <a:bodyPr vert="horz" lIns="90000" tIns="46800" rIns="90000" bIns="46800" rtlCol="0">
            <a:normAutofit/>
          </a:bodyPr>
          <a:lstStyle>
            <a:lvl1pPr marL="0" indent="0" algn="just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1200"/>
              </a:spcAft>
              <a:buNone/>
              <a:defRPr sz="2000" b="0" u="none" strike="noStrike" kern="1200" cap="none" spc="50" normalizeH="0">
                <a:solidFill>
                  <a:schemeClr val="tx1"/>
                </a:solidFill>
                <a:uFillTx/>
                <a:latin typeface="微软雅黑 (标题)"/>
              </a:defRPr>
            </a:lvl1pPr>
          </a:lstStyle>
          <a:p>
            <a:pPr lvl="0"/>
            <a:r>
              <a:rPr lang="zh-CN" altLang="en-US" dirty="0"/>
              <a:t>Add your words here，according to your need to draw the text box size.Please read the instructions and more work at the end of the manual template.</a:t>
            </a:r>
          </a:p>
          <a:p>
            <a:pPr lvl="0"/>
            <a:r>
              <a:rPr lang="zh-CN" altLang="en-US" dirty="0">
                <a:sym typeface="+mn-ea"/>
              </a:rPr>
              <a:t>Add your words here，according to your need to draw the text box size.Please read the instructions and more work at the end of the manual template.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Add your words here，according to your need to draw the text box size.Please read the instructions and more work at the end of the manual template.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Add your words here，according to your need to draw the text box size.Please read the instructions and more work at the end of the manual template.</a:t>
            </a:r>
            <a:endParaRPr lang="zh-CN" altLang="en-US" dirty="0"/>
          </a:p>
          <a:p>
            <a:pPr lvl="0"/>
            <a:endParaRPr lang="zh-CN" altLang="en-US" dirty="0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55600" y="386080"/>
            <a:ext cx="11484610" cy="705485"/>
          </a:xfrm>
        </p:spPr>
        <p:txBody>
          <a:bodyPr>
            <a:normAutofit/>
          </a:bodyPr>
          <a:lstStyle>
            <a:lvl1pPr>
              <a:defRPr sz="2000" u="none" strike="noStrike" kern="120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</a:lstStyle>
          <a:p>
            <a:r>
              <a:rPr lang="zh-CN" altLang="en-US" dirty="0">
                <a:sym typeface="+mn-ea"/>
              </a:rPr>
              <a:t>Add Title 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4949638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2"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1"/>
            </p:custDataLst>
          </p:nvPr>
        </p:nvSpPr>
        <p:spPr>
          <a:xfrm>
            <a:off x="356870" y="1271270"/>
            <a:ext cx="11456035" cy="4759325"/>
          </a:xfrm>
        </p:spPr>
        <p:txBody>
          <a:bodyPr vert="horz" lIns="90000" tIns="46800" rIns="90000" bIns="46800" rtlCol="0">
            <a:normAutofit/>
          </a:bodyPr>
          <a:lstStyle>
            <a:lvl1pPr eaLnBrk="1" fontAlgn="auto" latinLnBrk="0" hangingPunct="1">
              <a:spcAft>
                <a:spcPts val="1200"/>
              </a:spcAft>
              <a:defRPr sz="1800" b="0" u="none" strike="noStrike" kern="1200" cap="none" spc="50" normalizeH="0">
                <a:solidFill>
                  <a:schemeClr val="tx1"/>
                </a:solidFill>
                <a:uFillTx/>
                <a:latin typeface="+mj-lt"/>
              </a:defRPr>
            </a:lvl1pPr>
            <a:lvl2pPr marL="457200" indent="0" eaLnBrk="1" fontAlgn="auto" latinLnBrk="0" hangingPunct="1">
              <a:lnSpc>
                <a:spcPct val="150000"/>
              </a:lnSpc>
              <a:spcAft>
                <a:spcPts val="1200"/>
              </a:spcAft>
              <a:buNone/>
              <a:defRPr sz="2000" u="none" strike="noStrike" kern="1200" cap="none" spc="50" normalizeH="0">
                <a:solidFill>
                  <a:srgbClr val="445469"/>
                </a:solidFill>
                <a:uFillTx/>
              </a:defRPr>
            </a:lvl2pPr>
            <a:lvl3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3pPr>
            <a:lvl4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4pPr>
            <a:lvl5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5pPr>
          </a:lstStyle>
          <a:p>
            <a:pPr lvl="0"/>
            <a:r>
              <a:rPr lang="zh-CN" altLang="en-US" dirty="0"/>
              <a:t>Add your words here，according to your need to draw the text box size.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en-US" altLang="zh-CN"/>
          </a:p>
        </p:txBody>
      </p:sp>
      <p:sp>
        <p:nvSpPr>
          <p:cNvPr id="4" name="标题 3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56870" y="474662"/>
            <a:ext cx="11484610" cy="705485"/>
          </a:xfrm>
        </p:spPr>
        <p:txBody>
          <a:bodyPr>
            <a:normAutofit/>
          </a:bodyPr>
          <a:lstStyle>
            <a:lvl1pPr>
              <a:defRPr sz="2000" u="none" strike="noStrike" kern="1200" cap="none" spc="0" normalizeH="0">
                <a:solidFill>
                  <a:srgbClr val="0066B3"/>
                </a:solidFill>
                <a:uFillTx/>
                <a:latin typeface="+mj-lt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653725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2">
    <p:bg>
      <p:bgPr>
        <a:blipFill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1"/>
            </p:custDataLst>
          </p:nvPr>
        </p:nvSpPr>
        <p:spPr>
          <a:xfrm>
            <a:off x="356871" y="2104845"/>
            <a:ext cx="5578104" cy="2350777"/>
          </a:xfrm>
        </p:spPr>
        <p:txBody>
          <a:bodyPr vert="horz" lIns="90000" tIns="46800" rIns="90000" bIns="46800" rtlCol="0">
            <a:normAutofit/>
          </a:bodyPr>
          <a:lstStyle>
            <a:lvl1pPr eaLnBrk="1" fontAlgn="auto" latinLnBrk="0" hangingPunct="1">
              <a:spcAft>
                <a:spcPts val="1200"/>
              </a:spcAft>
              <a:defRPr sz="1800" b="0" u="none" strike="noStrike" kern="1200" cap="none" spc="50" normalizeH="0">
                <a:solidFill>
                  <a:schemeClr val="tx1"/>
                </a:solidFill>
                <a:uFillTx/>
                <a:latin typeface="微软雅黑 (标题)"/>
              </a:defRPr>
            </a:lvl1pPr>
            <a:lvl2pPr marL="457200" indent="0" eaLnBrk="1" fontAlgn="auto" latinLnBrk="0" hangingPunct="1">
              <a:lnSpc>
                <a:spcPct val="150000"/>
              </a:lnSpc>
              <a:spcAft>
                <a:spcPts val="1200"/>
              </a:spcAft>
              <a:buNone/>
              <a:defRPr sz="2000" u="none" strike="noStrike" kern="1200" cap="none" spc="50" normalizeH="0">
                <a:solidFill>
                  <a:srgbClr val="445469"/>
                </a:solidFill>
                <a:uFillTx/>
              </a:defRPr>
            </a:lvl2pPr>
            <a:lvl3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3pPr>
            <a:lvl4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4pPr>
            <a:lvl5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5pPr>
          </a:lstStyle>
          <a:p>
            <a:pPr lvl="0"/>
            <a:r>
              <a:rPr lang="zh-CN" altLang="en-US" dirty="0"/>
              <a:t>Add your words here，according to your need to draw the text box size.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en-US" altLang="zh-CN"/>
          </a:p>
        </p:txBody>
      </p:sp>
      <p:sp>
        <p:nvSpPr>
          <p:cNvPr id="4" name="标题 3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55600" y="386080"/>
            <a:ext cx="11484610" cy="705485"/>
          </a:xfrm>
        </p:spPr>
        <p:txBody>
          <a:bodyPr>
            <a:normAutofit/>
          </a:bodyPr>
          <a:lstStyle>
            <a:lvl1pPr>
              <a:defRPr sz="2000" u="none" strike="noStrike" kern="120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  <a:endParaRPr lang="zh-CN" altLang="en-US" dirty="0"/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C5CB7937-CA76-0187-24FD-C4AA7E6B5442}"/>
              </a:ext>
            </a:extLst>
          </p:cNvPr>
          <p:cNvSpPr>
            <a:spLocks noGrp="1"/>
          </p:cNvSpPr>
          <p:nvPr>
            <p:ph idx="13" hasCustomPrompt="1"/>
            <p:custDataLst>
              <p:tags r:id="rId4"/>
            </p:custDataLst>
          </p:nvPr>
        </p:nvSpPr>
        <p:spPr>
          <a:xfrm>
            <a:off x="6096000" y="2104845"/>
            <a:ext cx="5578104" cy="2350777"/>
          </a:xfrm>
        </p:spPr>
        <p:txBody>
          <a:bodyPr vert="horz" lIns="90000" tIns="46800" rIns="90000" bIns="46800" rtlCol="0">
            <a:normAutofit/>
          </a:bodyPr>
          <a:lstStyle>
            <a:lvl1pPr eaLnBrk="1" fontAlgn="auto" latinLnBrk="0" hangingPunct="1">
              <a:spcAft>
                <a:spcPts val="1200"/>
              </a:spcAft>
              <a:defRPr sz="1800" b="0" u="none" strike="noStrike" kern="1200" cap="none" spc="50" normalizeH="0">
                <a:solidFill>
                  <a:schemeClr val="tx1"/>
                </a:solidFill>
                <a:uFillTx/>
                <a:latin typeface="微软雅黑 (标题)"/>
              </a:defRPr>
            </a:lvl1pPr>
            <a:lvl2pPr marL="457200" indent="0" eaLnBrk="1" fontAlgn="auto" latinLnBrk="0" hangingPunct="1">
              <a:lnSpc>
                <a:spcPct val="150000"/>
              </a:lnSpc>
              <a:spcAft>
                <a:spcPts val="1200"/>
              </a:spcAft>
              <a:buNone/>
              <a:defRPr sz="2000" u="none" strike="noStrike" kern="1200" cap="none" spc="50" normalizeH="0">
                <a:solidFill>
                  <a:srgbClr val="445469"/>
                </a:solidFill>
                <a:uFillTx/>
              </a:defRPr>
            </a:lvl2pPr>
            <a:lvl3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3pPr>
            <a:lvl4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4pPr>
            <a:lvl5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5pPr>
          </a:lstStyle>
          <a:p>
            <a:pPr lvl="0"/>
            <a:r>
              <a:rPr lang="zh-CN" altLang="en-US" dirty="0"/>
              <a:t>Add your words here，according to your need to draw the text box size.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76326473-B821-EE26-3544-BBA71E0B52B7}"/>
              </a:ext>
            </a:extLst>
          </p:cNvPr>
          <p:cNvSpPr>
            <a:spLocks noGrp="1"/>
          </p:cNvSpPr>
          <p:nvPr>
            <p:ph idx="16" hasCustomPrompt="1"/>
            <p:custDataLst>
              <p:tags r:id="rId5"/>
            </p:custDataLst>
          </p:nvPr>
        </p:nvSpPr>
        <p:spPr>
          <a:xfrm>
            <a:off x="355600" y="1381820"/>
            <a:ext cx="5578104" cy="723025"/>
          </a:xfrm>
        </p:spPr>
        <p:txBody>
          <a:bodyPr vert="horz" lIns="90000" tIns="46800" rIns="90000" bIns="46800" rtlCol="0">
            <a:normAutofit/>
          </a:bodyPr>
          <a:lstStyle>
            <a:lvl1pPr marL="0" indent="0" eaLnBrk="1" fontAlgn="auto" latinLnBrk="0" hangingPunct="1">
              <a:spcAft>
                <a:spcPts val="1200"/>
              </a:spcAft>
              <a:buNone/>
              <a:defRPr sz="1600" b="1" u="none" strike="noStrike" kern="1200" cap="none" spc="50" normalizeH="0">
                <a:solidFill>
                  <a:schemeClr val="accent1">
                    <a:lumMod val="50000"/>
                  </a:schemeClr>
                </a:solidFill>
                <a:uFillTx/>
                <a:latin typeface="+mj-lt"/>
              </a:defRPr>
            </a:lvl1pPr>
            <a:lvl2pPr marL="457200" indent="0" eaLnBrk="1" fontAlgn="auto" latinLnBrk="0" hangingPunct="1">
              <a:lnSpc>
                <a:spcPct val="150000"/>
              </a:lnSpc>
              <a:spcAft>
                <a:spcPts val="1200"/>
              </a:spcAft>
              <a:buNone/>
              <a:defRPr sz="2000" u="none" strike="noStrike" kern="1200" cap="none" spc="50" normalizeH="0">
                <a:solidFill>
                  <a:srgbClr val="445469"/>
                </a:solidFill>
                <a:uFillTx/>
              </a:defRPr>
            </a:lvl2pPr>
            <a:lvl3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3pPr>
            <a:lvl4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4pPr>
            <a:lvl5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5pPr>
          </a:lstStyle>
          <a:p>
            <a:pPr lvl="0"/>
            <a:r>
              <a:rPr lang="zh-CN" altLang="en-US" dirty="0"/>
              <a:t>Add your words here，according to your need to draw the text box size</a:t>
            </a: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8ED6AD5E-38F7-C4D5-10D0-1FA44C64AF8B}"/>
              </a:ext>
            </a:extLst>
          </p:cNvPr>
          <p:cNvSpPr>
            <a:spLocks noGrp="1"/>
          </p:cNvSpPr>
          <p:nvPr>
            <p:ph idx="17" hasCustomPrompt="1"/>
            <p:custDataLst>
              <p:tags r:id="rId6"/>
            </p:custDataLst>
          </p:nvPr>
        </p:nvSpPr>
        <p:spPr>
          <a:xfrm>
            <a:off x="6094729" y="1381820"/>
            <a:ext cx="5578104" cy="723025"/>
          </a:xfrm>
        </p:spPr>
        <p:txBody>
          <a:bodyPr vert="horz" lIns="90000" tIns="46800" rIns="90000" bIns="46800" rtlCol="0">
            <a:normAutofit/>
          </a:bodyPr>
          <a:lstStyle>
            <a:lvl1pPr marL="0" indent="0" eaLnBrk="1" fontAlgn="auto" latinLnBrk="0" hangingPunct="1">
              <a:spcAft>
                <a:spcPts val="1200"/>
              </a:spcAft>
              <a:buNone/>
              <a:defRPr sz="1600" b="1" u="none" strike="noStrike" kern="1200" cap="none" spc="50" normalizeH="0">
                <a:solidFill>
                  <a:schemeClr val="accent1">
                    <a:lumMod val="50000"/>
                  </a:schemeClr>
                </a:solidFill>
                <a:uFillTx/>
                <a:latin typeface="+mj-lt"/>
              </a:defRPr>
            </a:lvl1pPr>
            <a:lvl2pPr marL="457200" indent="0" eaLnBrk="1" fontAlgn="auto" latinLnBrk="0" hangingPunct="1">
              <a:lnSpc>
                <a:spcPct val="150000"/>
              </a:lnSpc>
              <a:spcAft>
                <a:spcPts val="1200"/>
              </a:spcAft>
              <a:buNone/>
              <a:defRPr sz="2000" u="none" strike="noStrike" kern="1200" cap="none" spc="50" normalizeH="0">
                <a:solidFill>
                  <a:srgbClr val="445469"/>
                </a:solidFill>
                <a:uFillTx/>
              </a:defRPr>
            </a:lvl2pPr>
            <a:lvl3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3pPr>
            <a:lvl4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4pPr>
            <a:lvl5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5pPr>
          </a:lstStyle>
          <a:p>
            <a:pPr lvl="0"/>
            <a:r>
              <a:rPr lang="zh-CN" altLang="en-US" dirty="0"/>
              <a:t>Add your words here，according to your need to draw the text box size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1A90A389-0D9C-A7C9-1002-BDBA4AF3B7A4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078997" y="4499958"/>
            <a:ext cx="5593836" cy="1544082"/>
          </a:xfrm>
          <a:prstGeom prst="rect">
            <a:avLst/>
          </a:prstGeom>
          <a:noFill/>
        </p:spPr>
        <p:txBody>
          <a:bodyPr vert="horz" lIns="72000" tIns="72000" rIns="72000" bIns="72000" rtlCol="0">
            <a:noAutofit/>
          </a:bodyPr>
          <a:lstStyle>
            <a:lvl1pPr marL="0" indent="0" defTabSz="179388">
              <a:spcAft>
                <a:spcPts val="0"/>
              </a:spcAft>
              <a:buFontTx/>
              <a:buNone/>
              <a:tabLst>
                <a:tab pos="10672763" algn="l"/>
              </a:tabLst>
              <a:defRPr sz="1400" b="1">
                <a:solidFill>
                  <a:schemeClr val="accent1"/>
                </a:solidFill>
              </a:defRPr>
            </a:lvl1pPr>
            <a:lvl2pPr marL="177800" indent="-177800">
              <a:spcAft>
                <a:spcPts val="0"/>
              </a:spcAft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spcAft>
                <a:spcPts val="0"/>
              </a:spcAft>
              <a:defRPr sz="1100">
                <a:solidFill>
                  <a:schemeClr val="bg2">
                    <a:lumMod val="50000"/>
                  </a:schemeClr>
                </a:solidFill>
              </a:defRPr>
            </a:lvl3pPr>
            <a:lvl4pPr marL="449263" indent="0">
              <a:spcAft>
                <a:spcPts val="0"/>
              </a:spcAft>
              <a:buNone/>
              <a:defRPr sz="1100" i="1">
                <a:solidFill>
                  <a:schemeClr val="bg2">
                    <a:lumMod val="50000"/>
                  </a:schemeClr>
                </a:solidFill>
              </a:defRPr>
            </a:lvl4pPr>
            <a:lvl5pPr>
              <a:tabLst/>
              <a:defRPr sz="1100" i="1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311C0C42-F45B-48F5-54D7-486CF068AD00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355600" y="4499957"/>
            <a:ext cx="5593836" cy="1544082"/>
          </a:xfrm>
          <a:prstGeom prst="rect">
            <a:avLst/>
          </a:prstGeom>
          <a:noFill/>
        </p:spPr>
        <p:txBody>
          <a:bodyPr vert="horz" lIns="72000" tIns="72000" rIns="72000" bIns="72000" rtlCol="0">
            <a:noAutofit/>
          </a:bodyPr>
          <a:lstStyle>
            <a:lvl1pPr marL="0" indent="0" defTabSz="179388">
              <a:spcAft>
                <a:spcPts val="0"/>
              </a:spcAft>
              <a:buFontTx/>
              <a:buNone/>
              <a:tabLst>
                <a:tab pos="10672763" algn="l"/>
              </a:tabLst>
              <a:defRPr sz="1400" b="1">
                <a:solidFill>
                  <a:schemeClr val="accent1"/>
                </a:solidFill>
              </a:defRPr>
            </a:lvl1pPr>
            <a:lvl2pPr marL="228600" indent="-228600">
              <a:spcAft>
                <a:spcPts val="0"/>
              </a:spcAft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spcAft>
                <a:spcPts val="0"/>
              </a:spcAft>
              <a:defRPr sz="1100">
                <a:solidFill>
                  <a:schemeClr val="bg2">
                    <a:lumMod val="50000"/>
                  </a:schemeClr>
                </a:solidFill>
              </a:defRPr>
            </a:lvl3pPr>
            <a:lvl4pPr marL="449263" indent="0">
              <a:spcAft>
                <a:spcPts val="0"/>
              </a:spcAft>
              <a:buNone/>
              <a:defRPr sz="1100" i="1">
                <a:solidFill>
                  <a:schemeClr val="bg2">
                    <a:lumMod val="50000"/>
                  </a:schemeClr>
                </a:solidFill>
              </a:defRPr>
            </a:lvl4pPr>
            <a:lvl5pPr>
              <a:tabLst/>
              <a:defRPr sz="1100" i="1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3783849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2"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1"/>
            </p:custDataLst>
          </p:nvPr>
        </p:nvSpPr>
        <p:spPr>
          <a:xfrm>
            <a:off x="355600" y="1440873"/>
            <a:ext cx="5578104" cy="4666209"/>
          </a:xfrm>
        </p:spPr>
        <p:txBody>
          <a:bodyPr vert="horz" lIns="90000" tIns="46800" rIns="90000" bIns="46800" rtlCol="0">
            <a:normAutofit/>
          </a:bodyPr>
          <a:lstStyle>
            <a:lvl1pPr eaLnBrk="1" fontAlgn="auto" latinLnBrk="0" hangingPunct="1">
              <a:spcAft>
                <a:spcPts val="1200"/>
              </a:spcAft>
              <a:defRPr sz="1800" b="0" u="none" strike="noStrike" kern="1200" cap="none" spc="50" normalizeH="0">
                <a:solidFill>
                  <a:schemeClr val="tx1"/>
                </a:solidFill>
                <a:uFillTx/>
                <a:latin typeface="+mn-lt"/>
              </a:defRPr>
            </a:lvl1pPr>
            <a:lvl2pPr marL="457200" indent="0" eaLnBrk="1" fontAlgn="auto" latinLnBrk="0" hangingPunct="1">
              <a:lnSpc>
                <a:spcPct val="150000"/>
              </a:lnSpc>
              <a:spcAft>
                <a:spcPts val="1200"/>
              </a:spcAft>
              <a:buNone/>
              <a:defRPr sz="2000" u="none" strike="noStrike" kern="1200" cap="none" spc="50" normalizeH="0">
                <a:solidFill>
                  <a:srgbClr val="445469"/>
                </a:solidFill>
                <a:uFillTx/>
              </a:defRPr>
            </a:lvl2pPr>
            <a:lvl3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3pPr>
            <a:lvl4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4pPr>
            <a:lvl5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5pPr>
          </a:lstStyle>
          <a:p>
            <a:pPr lvl="0"/>
            <a:r>
              <a:rPr lang="zh-CN" altLang="en-US" dirty="0"/>
              <a:t>Add your words here，according to your need to draw the text box size.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en-US" altLang="zh-CN"/>
          </a:p>
        </p:txBody>
      </p:sp>
      <p:sp>
        <p:nvSpPr>
          <p:cNvPr id="4" name="标题 3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55600" y="386080"/>
            <a:ext cx="11484610" cy="705485"/>
          </a:xfrm>
        </p:spPr>
        <p:txBody>
          <a:bodyPr/>
          <a:lstStyle>
            <a:lvl1pPr>
              <a:defRPr u="none" strike="noStrike" kern="120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  <a:endParaRPr lang="zh-CN" altLang="en-US" dirty="0"/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C5CB7937-CA76-0187-24FD-C4AA7E6B5442}"/>
              </a:ext>
            </a:extLst>
          </p:cNvPr>
          <p:cNvSpPr>
            <a:spLocks noGrp="1"/>
          </p:cNvSpPr>
          <p:nvPr>
            <p:ph idx="13" hasCustomPrompt="1"/>
            <p:custDataLst>
              <p:tags r:id="rId4"/>
            </p:custDataLst>
          </p:nvPr>
        </p:nvSpPr>
        <p:spPr>
          <a:xfrm>
            <a:off x="6096000" y="1440874"/>
            <a:ext cx="5578104" cy="4666210"/>
          </a:xfrm>
        </p:spPr>
        <p:txBody>
          <a:bodyPr vert="horz" lIns="90000" tIns="46800" rIns="90000" bIns="46800" rtlCol="0">
            <a:normAutofit/>
          </a:bodyPr>
          <a:lstStyle>
            <a:lvl1pPr eaLnBrk="1" fontAlgn="auto" latinLnBrk="0" hangingPunct="1">
              <a:spcAft>
                <a:spcPts val="1200"/>
              </a:spcAft>
              <a:defRPr sz="1800" b="0" u="none" strike="noStrike" kern="1200" cap="none" spc="50" normalizeH="0">
                <a:solidFill>
                  <a:schemeClr val="tx1"/>
                </a:solidFill>
                <a:uFillTx/>
                <a:latin typeface="+mn-lt"/>
              </a:defRPr>
            </a:lvl1pPr>
            <a:lvl2pPr marL="457200" indent="0" eaLnBrk="1" fontAlgn="auto" latinLnBrk="0" hangingPunct="1">
              <a:lnSpc>
                <a:spcPct val="150000"/>
              </a:lnSpc>
              <a:spcAft>
                <a:spcPts val="1200"/>
              </a:spcAft>
              <a:buNone/>
              <a:defRPr sz="2000" u="none" strike="noStrike" kern="1200" cap="none" spc="50" normalizeH="0">
                <a:solidFill>
                  <a:srgbClr val="445469"/>
                </a:solidFill>
                <a:uFillTx/>
              </a:defRPr>
            </a:lvl2pPr>
            <a:lvl3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3pPr>
            <a:lvl4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4pPr>
            <a:lvl5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5pPr>
          </a:lstStyle>
          <a:p>
            <a:pPr lvl="0"/>
            <a:r>
              <a:rPr lang="zh-CN" altLang="en-US" dirty="0"/>
              <a:t>Add your words here，according to your need to draw the text box size.</a:t>
            </a:r>
          </a:p>
        </p:txBody>
      </p:sp>
    </p:spTree>
    <p:extLst>
      <p:ext uri="{BB962C8B-B14F-4D97-AF65-F5344CB8AC3E}">
        <p14:creationId xmlns:p14="http://schemas.microsoft.com/office/powerpoint/2010/main" val="47003257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3"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07CDA9F-048D-DF32-C66F-6F109585CD4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图片占位符 2"/>
          <p:cNvSpPr>
            <a:spLocks noGrp="1"/>
          </p:cNvSpPr>
          <p:nvPr>
            <p:ph type="pic" idx="1" hasCustomPrompt="1"/>
            <p:custDataLst>
              <p:tags r:id="rId1"/>
            </p:custDataLst>
          </p:nvPr>
        </p:nvSpPr>
        <p:spPr>
          <a:xfrm>
            <a:off x="1157953" y="1555115"/>
            <a:ext cx="3947795" cy="277812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 u="none" strike="noStrike" kern="1200" cap="none" spc="50" normalizeH="0">
                <a:solidFill>
                  <a:srgbClr val="0066B3"/>
                </a:solidFill>
                <a:uFillTx/>
                <a:latin typeface="微软雅黑（标题）"/>
                <a:ea typeface="+mj-ea"/>
              </a:defRPr>
            </a:lvl1pPr>
          </a:lstStyle>
          <a:p>
            <a:pPr lvl="0"/>
            <a:r>
              <a:rPr lang="en-US" altLang="zh-CN" dirty="0">
                <a:sym typeface="+mn-ea"/>
              </a:rPr>
              <a:t>P</a:t>
            </a:r>
            <a:r>
              <a:rPr lang="zh-CN" altLang="en-US" dirty="0">
                <a:sym typeface="+mn-ea"/>
              </a:rPr>
              <a:t>icture</a:t>
            </a:r>
            <a:endParaRPr lang="en-US" altLang="zh-CN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2"/>
            </p:custDataLst>
          </p:nvPr>
        </p:nvSpPr>
        <p:spPr>
          <a:xfrm>
            <a:off x="5285453" y="1555115"/>
            <a:ext cx="5765926" cy="2778125"/>
          </a:xfrm>
        </p:spPr>
        <p:txBody>
          <a:bodyPr vert="horz" lIns="90000" tIns="46800" rIns="90000" bIns="46800" rtlCol="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1200"/>
              </a:spcAft>
              <a:buNone/>
              <a:defRPr sz="2000" b="0" u="none" strike="noStrike" kern="1200" cap="none" spc="50" normalizeH="0">
                <a:solidFill>
                  <a:schemeClr val="tx1"/>
                </a:solidFill>
                <a:uFillTx/>
                <a:latin typeface="微软雅黑 (标题)"/>
              </a:defRPr>
            </a:lvl1pPr>
          </a:lstStyle>
          <a:p>
            <a:pPr lvl="0"/>
            <a:r>
              <a:rPr lang="zh-CN" altLang="en-US" dirty="0">
                <a:sym typeface="+mn-ea"/>
              </a:rPr>
              <a:t>Add Title</a:t>
            </a:r>
            <a:endParaRPr lang="zh-CN" altLang="en-US" dirty="0"/>
          </a:p>
          <a:p>
            <a:pPr lvl="0"/>
            <a:r>
              <a:rPr lang="zh-CN" altLang="en-US" dirty="0"/>
              <a:t>Add your words here，according to your need to draw the text box size.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half" idx="13" hasCustomPrompt="1"/>
            <p:custDataLst>
              <p:tags r:id="rId3"/>
            </p:custDataLst>
          </p:nvPr>
        </p:nvSpPr>
        <p:spPr>
          <a:xfrm>
            <a:off x="1157952" y="4501515"/>
            <a:ext cx="9893427" cy="1467485"/>
          </a:xfrm>
        </p:spPr>
        <p:txBody>
          <a:bodyPr vert="horz" lIns="90000" tIns="46800" rIns="90000" bIns="46800" rtlCol="0">
            <a:normAutofit/>
          </a:bodyPr>
          <a:lstStyle>
            <a:lvl1pPr marL="0" indent="0" algn="just" eaLnBrk="1" fontAlgn="auto" latinLnBrk="0" hangingPunct="1">
              <a:lnSpc>
                <a:spcPts val="2400"/>
              </a:lnSpc>
              <a:spcAft>
                <a:spcPts val="0"/>
              </a:spcAft>
              <a:buNone/>
              <a:defRPr sz="2000" b="0" u="none" strike="noStrike" kern="1200" cap="none" spc="50" normalizeH="0">
                <a:solidFill>
                  <a:schemeClr val="tx1"/>
                </a:solidFill>
                <a:uFillTx/>
                <a:latin typeface="微软雅黑 (标题)"/>
              </a:defRPr>
            </a:lvl1pPr>
          </a:lstStyle>
          <a:p>
            <a:pPr lvl="0"/>
            <a:r>
              <a:rPr lang="zh-CN" altLang="en-US" dirty="0"/>
              <a:t>Add your words here，according to your need to draw the text box size.</a:t>
            </a:r>
            <a:r>
              <a:rPr lang="zh-CN" altLang="en-US" dirty="0">
                <a:sym typeface="+mn-ea"/>
              </a:rPr>
              <a:t>Add your words here，according to your need to draw the text box size.</a:t>
            </a:r>
            <a:endParaRPr lang="zh-CN" altLang="en-US" dirty="0"/>
          </a:p>
          <a:p>
            <a:pPr lvl="0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en-US" altLang="zh-CN"/>
          </a:p>
        </p:txBody>
      </p:sp>
      <p:sp>
        <p:nvSpPr>
          <p:cNvPr id="6" name="标题 5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55600" y="386080"/>
            <a:ext cx="11484610" cy="705485"/>
          </a:xfrm>
        </p:spPr>
        <p:txBody>
          <a:bodyPr/>
          <a:lstStyle>
            <a:lvl1pPr>
              <a:defRPr u="none" strike="noStrike" kern="120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019356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367221" y="384245"/>
            <a:ext cx="10972825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366395" y="1490345"/>
            <a:ext cx="11214735" cy="47593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Add Title</a:t>
            </a:r>
          </a:p>
        </p:txBody>
      </p:sp>
    </p:spTree>
    <p:custDataLst>
      <p:tags r:id="rId16"/>
    </p:custDataLst>
    <p:extLst>
      <p:ext uri="{BB962C8B-B14F-4D97-AF65-F5344CB8AC3E}">
        <p14:creationId xmlns:p14="http://schemas.microsoft.com/office/powerpoint/2010/main" val="409056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6" r:id="rId7"/>
    <p:sldLayoutId id="2147483719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7" r:id="rId14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200" b="1" u="none" strike="noStrike" kern="1200" cap="none" spc="50" normalizeH="0" baseline="0">
          <a:solidFill>
            <a:srgbClr val="0066B3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2000" b="1" u="none" strike="noStrike" kern="1200" cap="none" spc="50" normalizeH="0" baseline="0">
          <a:solidFill>
            <a:srgbClr val="0066B3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2000" u="none" strike="noStrike" kern="1200" cap="none" spc="50" normalizeH="0" baseline="0">
          <a:solidFill>
            <a:srgbClr val="445469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2000" u="none" strike="noStrike" kern="1200" cap="none" spc="50" normalizeH="0" baseline="0">
          <a:solidFill>
            <a:srgbClr val="445469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2000" u="none" strike="noStrike" kern="1200" cap="none" spc="50" normalizeH="0" baseline="0">
          <a:solidFill>
            <a:srgbClr val="445469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000" u="none" strike="noStrike" kern="1200" cap="none" spc="50" normalizeH="0" baseline="0">
          <a:solidFill>
            <a:srgbClr val="445469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DF83A6D-A972-4844-A2F1-C0A1962E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3148B0-38A0-47B3-BBB3-9D9E02E5D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30036"/>
            <a:ext cx="10515600" cy="4846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2C437F-8281-4E86-B4BA-246C328805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09FA6-C412-43DB-96D8-2E0AE9E36863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29431D-01F2-466D-BBCC-95B1C9E1CC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ED06B3-B1D7-4C94-B27E-D1B201422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7F44E-43D6-4231-B708-CFA70C3A0137}" type="slidenum">
              <a:rPr lang="fr-FR" smtClean="0"/>
              <a:t>‹#›</a:t>
            </a:fld>
            <a:endParaRPr lang="fr-FR"/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0906C298-89CB-431F-A50B-DC4BDB19C3AB}"/>
              </a:ext>
            </a:extLst>
          </p:cNvPr>
          <p:cNvSpPr txBox="1"/>
          <p:nvPr userDrawn="1"/>
        </p:nvSpPr>
        <p:spPr>
          <a:xfrm>
            <a:off x="108960" y="6426541"/>
            <a:ext cx="510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baseline="0" dirty="0">
                <a:solidFill>
                  <a:schemeClr val="bg1"/>
                </a:solidFill>
                <a:latin typeface="Arial" panose="020B0604020202020204" pitchFamily="34" charset="0"/>
                <a:ea typeface="Ebrima" pitchFamily="2" charset="0"/>
                <a:cs typeface="Arial" panose="020B0604020202020204" pitchFamily="34" charset="0"/>
              </a:rPr>
              <a:t>A Sustainable Future – Powered by Gas</a:t>
            </a:r>
            <a:endParaRPr lang="ko-KR" altLang="en-US" sz="1800" b="1" baseline="0" dirty="0">
              <a:solidFill>
                <a:schemeClr val="bg1"/>
              </a:solidFill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9814133C-CD88-40D6-B520-3883606E1B17}"/>
              </a:ext>
            </a:extLst>
          </p:cNvPr>
          <p:cNvSpPr txBox="1"/>
          <p:nvPr userDrawn="1"/>
        </p:nvSpPr>
        <p:spPr>
          <a:xfrm>
            <a:off x="8743950" y="6426541"/>
            <a:ext cx="344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#WORLDGASCONFERENCE</a:t>
            </a:r>
          </a:p>
        </p:txBody>
      </p:sp>
    </p:spTree>
    <p:extLst>
      <p:ext uri="{BB962C8B-B14F-4D97-AF65-F5344CB8AC3E}">
        <p14:creationId xmlns:p14="http://schemas.microsoft.com/office/powerpoint/2010/main" val="284606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7" r:id="rId2"/>
    <p:sldLayoutId id="2147483703" r:id="rId3"/>
    <p:sldLayoutId id="2147483688" r:id="rId4"/>
    <p:sldLayoutId id="2147483699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701" r:id="rId15"/>
    <p:sldLayoutId id="214748370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3200" b="1" kern="1200" dirty="0">
          <a:solidFill>
            <a:srgbClr val="187FC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2400" b="1" kern="1200" dirty="0" smtClean="0">
          <a:solidFill>
            <a:srgbClr val="187FC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b="1" kern="1200" dirty="0" smtClean="0">
          <a:solidFill>
            <a:srgbClr val="187FC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2388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07EC8E5E-DFDB-1938-708C-26DEE3A34D6E}"/>
              </a:ext>
            </a:extLst>
          </p:cNvPr>
          <p:cNvSpPr/>
          <p:nvPr/>
        </p:nvSpPr>
        <p:spPr>
          <a:xfrm>
            <a:off x="0" y="1620440"/>
            <a:ext cx="12192000" cy="4151644"/>
          </a:xfrm>
          <a:custGeom>
            <a:avLst/>
            <a:gdLst>
              <a:gd name="connsiteX0" fmla="*/ 0 w 12192000"/>
              <a:gd name="connsiteY0" fmla="*/ 0 h 5665304"/>
              <a:gd name="connsiteX1" fmla="*/ 12192000 w 12192000"/>
              <a:gd name="connsiteY1" fmla="*/ 0 h 5665304"/>
              <a:gd name="connsiteX2" fmla="*/ 12192000 w 12192000"/>
              <a:gd name="connsiteY2" fmla="*/ 5665304 h 5665304"/>
              <a:gd name="connsiteX3" fmla="*/ 0 w 12192000"/>
              <a:gd name="connsiteY3" fmla="*/ 5665304 h 5665304"/>
              <a:gd name="connsiteX4" fmla="*/ 0 w 12192000"/>
              <a:gd name="connsiteY4" fmla="*/ 0 h 5665304"/>
              <a:gd name="connsiteX0" fmla="*/ 0 w 12192000"/>
              <a:gd name="connsiteY0" fmla="*/ 0 h 5665304"/>
              <a:gd name="connsiteX1" fmla="*/ 12192000 w 12192000"/>
              <a:gd name="connsiteY1" fmla="*/ 0 h 5665304"/>
              <a:gd name="connsiteX2" fmla="*/ 12192000 w 12192000"/>
              <a:gd name="connsiteY2" fmla="*/ 5665304 h 5665304"/>
              <a:gd name="connsiteX3" fmla="*/ 1192696 w 12192000"/>
              <a:gd name="connsiteY3" fmla="*/ 5665304 h 5665304"/>
              <a:gd name="connsiteX4" fmla="*/ 0 w 12192000"/>
              <a:gd name="connsiteY4" fmla="*/ 5665304 h 5665304"/>
              <a:gd name="connsiteX5" fmla="*/ 0 w 12192000"/>
              <a:gd name="connsiteY5" fmla="*/ 0 h 5665304"/>
              <a:gd name="connsiteX0" fmla="*/ 0 w 12192000"/>
              <a:gd name="connsiteY0" fmla="*/ 0 h 5665304"/>
              <a:gd name="connsiteX1" fmla="*/ 12192000 w 12192000"/>
              <a:gd name="connsiteY1" fmla="*/ 0 h 5665304"/>
              <a:gd name="connsiteX2" fmla="*/ 12192000 w 12192000"/>
              <a:gd name="connsiteY2" fmla="*/ 5665304 h 5665304"/>
              <a:gd name="connsiteX3" fmla="*/ 2802835 w 12192000"/>
              <a:gd name="connsiteY3" fmla="*/ 3896139 h 5665304"/>
              <a:gd name="connsiteX4" fmla="*/ 0 w 12192000"/>
              <a:gd name="connsiteY4" fmla="*/ 5665304 h 5665304"/>
              <a:gd name="connsiteX5" fmla="*/ 0 w 12192000"/>
              <a:gd name="connsiteY5" fmla="*/ 0 h 5665304"/>
              <a:gd name="connsiteX0" fmla="*/ 0 w 12192000"/>
              <a:gd name="connsiteY0" fmla="*/ 0 h 5776040"/>
              <a:gd name="connsiteX1" fmla="*/ 12192000 w 12192000"/>
              <a:gd name="connsiteY1" fmla="*/ 0 h 5776040"/>
              <a:gd name="connsiteX2" fmla="*/ 12192000 w 12192000"/>
              <a:gd name="connsiteY2" fmla="*/ 5665304 h 5776040"/>
              <a:gd name="connsiteX3" fmla="*/ 2802835 w 12192000"/>
              <a:gd name="connsiteY3" fmla="*/ 3896139 h 5776040"/>
              <a:gd name="connsiteX4" fmla="*/ 0 w 12192000"/>
              <a:gd name="connsiteY4" fmla="*/ 5665304 h 5776040"/>
              <a:gd name="connsiteX5" fmla="*/ 0 w 12192000"/>
              <a:gd name="connsiteY5" fmla="*/ 0 h 5776040"/>
              <a:gd name="connsiteX0" fmla="*/ 0 w 12192000"/>
              <a:gd name="connsiteY0" fmla="*/ 0 h 5776039"/>
              <a:gd name="connsiteX1" fmla="*/ 12192000 w 12192000"/>
              <a:gd name="connsiteY1" fmla="*/ 0 h 5776039"/>
              <a:gd name="connsiteX2" fmla="*/ 12192000 w 12192000"/>
              <a:gd name="connsiteY2" fmla="*/ 5665304 h 5776039"/>
              <a:gd name="connsiteX3" fmla="*/ 2802835 w 12192000"/>
              <a:gd name="connsiteY3" fmla="*/ 3896139 h 5776039"/>
              <a:gd name="connsiteX4" fmla="*/ 0 w 12192000"/>
              <a:gd name="connsiteY4" fmla="*/ 5665304 h 5776039"/>
              <a:gd name="connsiteX5" fmla="*/ 0 w 12192000"/>
              <a:gd name="connsiteY5" fmla="*/ 0 h 5776039"/>
              <a:gd name="connsiteX0" fmla="*/ 0 w 12192000"/>
              <a:gd name="connsiteY0" fmla="*/ 0 h 5773045"/>
              <a:gd name="connsiteX1" fmla="*/ 12192000 w 12192000"/>
              <a:gd name="connsiteY1" fmla="*/ 0 h 5773045"/>
              <a:gd name="connsiteX2" fmla="*/ 12192000 w 12192000"/>
              <a:gd name="connsiteY2" fmla="*/ 5665304 h 5773045"/>
              <a:gd name="connsiteX3" fmla="*/ 4492487 w 12192000"/>
              <a:gd name="connsiteY3" fmla="*/ 3816626 h 5773045"/>
              <a:gd name="connsiteX4" fmla="*/ 0 w 12192000"/>
              <a:gd name="connsiteY4" fmla="*/ 5665304 h 5773045"/>
              <a:gd name="connsiteX5" fmla="*/ 0 w 12192000"/>
              <a:gd name="connsiteY5" fmla="*/ 0 h 577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773045">
                <a:moveTo>
                  <a:pt x="0" y="0"/>
                </a:moveTo>
                <a:lnTo>
                  <a:pt x="12192000" y="0"/>
                </a:lnTo>
                <a:lnTo>
                  <a:pt x="12192000" y="5665304"/>
                </a:lnTo>
                <a:cubicBezTo>
                  <a:pt x="10627139" y="6314660"/>
                  <a:pt x="6524487" y="3816626"/>
                  <a:pt x="4492487" y="3816626"/>
                </a:cubicBezTo>
                <a:cubicBezTo>
                  <a:pt x="2460487" y="3816626"/>
                  <a:pt x="586408" y="4565374"/>
                  <a:pt x="0" y="566530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1833FF">
                  <a:alpha val="28000"/>
                </a:srgbClr>
              </a:gs>
              <a:gs pos="0">
                <a:srgbClr val="1833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ED028-C747-4FBC-8E32-587F10AD4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449" y="2704518"/>
            <a:ext cx="9289367" cy="8893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ROLE OF UNDERGROUND STORAGE </a:t>
            </a:r>
            <a:b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A WORLD COMMITTED </a:t>
            </a:r>
            <a:b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BEING CARBON NEUTRAL</a:t>
            </a:r>
            <a:endParaRPr lang="sk-SK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E2B40-7358-4CD7-BB65-090D7893F4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6374" y="4881315"/>
            <a:ext cx="7188200" cy="889389"/>
          </a:xfrm>
        </p:spPr>
        <p:txBody>
          <a:bodyPr/>
          <a:lstStyle/>
          <a:p>
            <a:pPr algn="l"/>
            <a:r>
              <a:rPr lang="fr-FR" sz="1800" dirty="0">
                <a:latin typeface="Segoe UI" panose="020B0502040204020203" pitchFamily="34" charset="0"/>
                <a:cs typeface="Segoe UI" panose="020B0502040204020203" pitchFamily="34" charset="0"/>
              </a:rPr>
              <a:t>IGU Storage </a:t>
            </a:r>
            <a:r>
              <a:rPr lang="fr-FR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Committee</a:t>
            </a:r>
            <a:endParaRPr lang="fr-FR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fr-FR" sz="1800" dirty="0">
                <a:latin typeface="Segoe UI" panose="020B0502040204020203" pitchFamily="34" charset="0"/>
                <a:cs typeface="Segoe UI" panose="020B0502040204020203" pitchFamily="34" charset="0"/>
              </a:rPr>
              <a:t>Group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7C9E0A-2791-BF92-CE88-E787FE6B7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269" y="2844352"/>
            <a:ext cx="2397078" cy="239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0080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7BD85CC-07F1-4441-B7AB-DFB2BEC3C519}"/>
              </a:ext>
            </a:extLst>
          </p:cNvPr>
          <p:cNvSpPr/>
          <p:nvPr/>
        </p:nvSpPr>
        <p:spPr>
          <a:xfrm rot="16200000">
            <a:off x="3717125" y="3341533"/>
            <a:ext cx="586014" cy="17493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52A9B3F8-8E57-C95E-3064-2D277637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Large-</a:t>
            </a:r>
            <a:r>
              <a:rPr lang="fr-FR" dirty="0" err="1"/>
              <a:t>scale</a:t>
            </a:r>
            <a:r>
              <a:rPr lang="fr-FR" dirty="0"/>
              <a:t> </a:t>
            </a:r>
            <a:r>
              <a:rPr lang="fr-FR" dirty="0" err="1"/>
              <a:t>storage</a:t>
            </a:r>
            <a:r>
              <a:rPr lang="fr-FR" dirty="0"/>
              <a:t> </a:t>
            </a:r>
            <a:r>
              <a:rPr lang="en-US" dirty="0"/>
              <a:t>widely seen as a key driver for the energy transition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5AD9C-19A9-4144-9407-598C27987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9844-9932-4F2F-A80F-E4D01A728DC1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7471B4F-1B81-589C-2C56-69C847890FF5}"/>
              </a:ext>
            </a:extLst>
          </p:cNvPr>
          <p:cNvGrpSpPr/>
          <p:nvPr/>
        </p:nvGrpSpPr>
        <p:grpSpPr>
          <a:xfrm>
            <a:off x="4322619" y="1405681"/>
            <a:ext cx="6964217" cy="4842718"/>
            <a:chOff x="4322619" y="590550"/>
            <a:chExt cx="7259781" cy="565785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6E86FE8-6378-45CD-9442-C85448D4FC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39100" y="590550"/>
              <a:ext cx="0" cy="5657850"/>
            </a:xfrm>
            <a:prstGeom prst="straightConnector1">
              <a:avLst/>
            </a:prstGeom>
            <a:ln w="127000" cap="rnd">
              <a:solidFill>
                <a:schemeClr val="bg1">
                  <a:lumMod val="85000"/>
                </a:schemeClr>
              </a:solidFill>
              <a:round/>
              <a:headEnd w="sm" len="sm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4B8ECB9-AF54-424C-AD63-CB6FC62EA4AF}"/>
                </a:ext>
              </a:extLst>
            </p:cNvPr>
            <p:cNvSpPr/>
            <p:nvPr/>
          </p:nvSpPr>
          <p:spPr>
            <a:xfrm>
              <a:off x="7749430" y="1166536"/>
              <a:ext cx="579340" cy="579340"/>
            </a:xfrm>
            <a:prstGeom prst="ellipse">
              <a:avLst/>
            </a:prstGeom>
            <a:solidFill>
              <a:schemeClr val="accent5"/>
            </a:solidFill>
            <a:ln w="1016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01.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BA62846-2907-43F2-83C9-1C5BA0824F20}"/>
                </a:ext>
              </a:extLst>
            </p:cNvPr>
            <p:cNvSpPr/>
            <p:nvPr/>
          </p:nvSpPr>
          <p:spPr>
            <a:xfrm>
              <a:off x="7749430" y="2481732"/>
              <a:ext cx="579340" cy="579340"/>
            </a:xfrm>
            <a:prstGeom prst="ellipse">
              <a:avLst/>
            </a:prstGeom>
            <a:solidFill>
              <a:schemeClr val="accent3"/>
            </a:solidFill>
            <a:ln w="1016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02.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1C0C3F0-3BE7-4274-8588-C5A9AFFE01F2}"/>
                </a:ext>
              </a:extLst>
            </p:cNvPr>
            <p:cNvSpPr/>
            <p:nvPr/>
          </p:nvSpPr>
          <p:spPr>
            <a:xfrm>
              <a:off x="7749430" y="3796928"/>
              <a:ext cx="579340" cy="579340"/>
            </a:xfrm>
            <a:prstGeom prst="ellipse">
              <a:avLst/>
            </a:prstGeom>
            <a:solidFill>
              <a:schemeClr val="accent6"/>
            </a:solidFill>
            <a:ln w="1016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03.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53B64B5-17F2-45CD-AFDC-7C4510E758C6}"/>
                </a:ext>
              </a:extLst>
            </p:cNvPr>
            <p:cNvSpPr/>
            <p:nvPr/>
          </p:nvSpPr>
          <p:spPr>
            <a:xfrm>
              <a:off x="7749430" y="5112124"/>
              <a:ext cx="579340" cy="579340"/>
            </a:xfrm>
            <a:prstGeom prst="ellipse">
              <a:avLst/>
            </a:prstGeom>
            <a:solidFill>
              <a:schemeClr val="accent2"/>
            </a:solidFill>
            <a:ln w="1016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04.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91FC93F-66CD-4236-9781-FF9D70162B97}"/>
                </a:ext>
              </a:extLst>
            </p:cNvPr>
            <p:cNvSpPr/>
            <p:nvPr/>
          </p:nvSpPr>
          <p:spPr>
            <a:xfrm>
              <a:off x="8814435" y="1517351"/>
              <a:ext cx="2767965" cy="738664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 defTabSz="457200">
                <a:defRPr/>
              </a:pPr>
              <a:r>
                <a:rPr lang="en-US" sz="1200" dirty="0"/>
                <a:t>Mitigating the stress on the power grid while ensuring a better use of RES is a key element to accommodate electrification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1A6A061-EAAA-4EA7-9104-53742AA653EB}"/>
                </a:ext>
              </a:extLst>
            </p:cNvPr>
            <p:cNvSpPr/>
            <p:nvPr/>
          </p:nvSpPr>
          <p:spPr>
            <a:xfrm>
              <a:off x="8814435" y="717990"/>
              <a:ext cx="2767965" cy="646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anchor="b">
              <a:spAutoFit/>
            </a:bodyPr>
            <a:lstStyle/>
            <a:p>
              <a:pPr defTabSz="457200">
                <a:defRPr/>
              </a:pPr>
              <a:r>
                <a:rPr lang="en-US" sz="1400" b="1" dirty="0">
                  <a:solidFill>
                    <a:schemeClr val="accent1"/>
                  </a:solidFill>
                </a:rPr>
                <a:t>In a an increasingly strained electricity network with oversized RES-E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F1AED1F-CF68-4A61-94F4-5D6D11DBE623}"/>
                </a:ext>
              </a:extLst>
            </p:cNvPr>
            <p:cNvSpPr/>
            <p:nvPr/>
          </p:nvSpPr>
          <p:spPr>
            <a:xfrm>
              <a:off x="4495800" y="2833961"/>
              <a:ext cx="2767965" cy="647248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en-US" sz="1200" dirty="0"/>
                <a:t>Molecule-based system with the support of UHS to co-optimize the entire energy system</a:t>
              </a:r>
              <a:endParaRPr lang="fr-FR" sz="12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1B21150-818A-42AD-8FA1-31C61E0308B2}"/>
                </a:ext>
              </a:extLst>
            </p:cNvPr>
            <p:cNvSpPr/>
            <p:nvPr/>
          </p:nvSpPr>
          <p:spPr>
            <a:xfrm>
              <a:off x="4495800" y="2465491"/>
              <a:ext cx="2767965" cy="215444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/>
            <a:p>
              <a:pPr algn="r" defTabSz="457200">
                <a:defRPr/>
              </a:pPr>
              <a:r>
                <a:rPr lang="en-US" sz="1400" b="1" dirty="0">
                  <a:solidFill>
                    <a:schemeClr val="accent3"/>
                  </a:solidFill>
                </a:rPr>
                <a:t>Bulk energy shifting required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D57F386-0F0B-4319-A2B4-588BA69295A5}"/>
                </a:ext>
              </a:extLst>
            </p:cNvPr>
            <p:cNvSpPr/>
            <p:nvPr/>
          </p:nvSpPr>
          <p:spPr>
            <a:xfrm>
              <a:off x="4495800" y="5488775"/>
              <a:ext cx="2767965" cy="647248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fr-FR" sz="1200" dirty="0"/>
                <a:t>V</a:t>
              </a:r>
              <a:r>
                <a:rPr lang="en-US" sz="1200" dirty="0" err="1"/>
                <a:t>ital</a:t>
              </a:r>
              <a:r>
                <a:rPr lang="en-US" sz="1200" dirty="0"/>
                <a:t> across all stages of the market development and the energy system as a whole 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CD52C9C-08DE-4DFB-AB05-A255A6B146CA}"/>
                </a:ext>
              </a:extLst>
            </p:cNvPr>
            <p:cNvSpPr/>
            <p:nvPr/>
          </p:nvSpPr>
          <p:spPr>
            <a:xfrm>
              <a:off x="4322619" y="4832334"/>
              <a:ext cx="2941146" cy="503414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/>
            <a:p>
              <a:pPr algn="r" defTabSz="457200">
                <a:defRPr/>
              </a:pPr>
              <a:r>
                <a:rPr lang="en-US" sz="1400" b="1" dirty="0">
                  <a:solidFill>
                    <a:schemeClr val="accent2"/>
                  </a:solidFill>
                </a:rPr>
                <a:t>An appropriate vision for the long steady role of storage</a:t>
              </a: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DBD1E5C8-2AFC-4AF0-A9CF-0E0A1AA32D32}"/>
                </a:ext>
              </a:extLst>
            </p:cNvPr>
            <p:cNvSpPr/>
            <p:nvPr/>
          </p:nvSpPr>
          <p:spPr>
            <a:xfrm>
              <a:off x="8814435" y="1411994"/>
              <a:ext cx="304165" cy="57684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BD310A5-5519-47B8-99C5-8ADD778B8BCD}"/>
                </a:ext>
              </a:extLst>
            </p:cNvPr>
            <p:cNvSpPr/>
            <p:nvPr/>
          </p:nvSpPr>
          <p:spPr>
            <a:xfrm>
              <a:off x="8814435" y="4161368"/>
              <a:ext cx="2767965" cy="43088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 defTabSz="457200">
                <a:defRPr/>
              </a:pPr>
              <a:r>
                <a:rPr lang="en-US" sz="1200" dirty="0"/>
                <a:t>Adequacy assessment required </a:t>
              </a:r>
            </a:p>
            <a:p>
              <a:pPr defTabSz="457200">
                <a:defRPr/>
              </a:pPr>
              <a:r>
                <a:rPr lang="en-US" sz="1200" dirty="0"/>
                <a:t>Holistic approach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D41A15C-233C-4D71-91BC-DF13A72B7675}"/>
                </a:ext>
              </a:extLst>
            </p:cNvPr>
            <p:cNvSpPr/>
            <p:nvPr/>
          </p:nvSpPr>
          <p:spPr>
            <a:xfrm>
              <a:off x="8814435" y="3362010"/>
              <a:ext cx="2767965" cy="646330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/>
            <a:p>
              <a:pPr defTabSz="457200">
                <a:defRPr/>
              </a:pPr>
              <a:r>
                <a:rPr lang="en-US" sz="1400" b="1" dirty="0">
                  <a:solidFill>
                    <a:schemeClr val="accent6"/>
                  </a:solidFill>
                </a:rPr>
                <a:t>Driving forward the market development for clean &amp; resilient energy </a:t>
              </a:r>
              <a:r>
                <a:rPr lang="en-US" sz="1400" b="1" dirty="0" err="1">
                  <a:solidFill>
                    <a:schemeClr val="accent6"/>
                  </a:solidFill>
                </a:rPr>
                <a:t>sytem</a:t>
              </a:r>
              <a:endParaRPr lang="en-US" sz="1400" b="1" dirty="0">
                <a:solidFill>
                  <a:schemeClr val="accent6"/>
                </a:solidFill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7D0353CF-CFEA-48CA-A3BB-7DA836A2FD6D}"/>
                </a:ext>
              </a:extLst>
            </p:cNvPr>
            <p:cNvSpPr/>
            <p:nvPr/>
          </p:nvSpPr>
          <p:spPr>
            <a:xfrm>
              <a:off x="8814435" y="4056013"/>
              <a:ext cx="304165" cy="57684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0D785332-41D9-4334-B344-DA546BABF4D5}"/>
                </a:ext>
              </a:extLst>
            </p:cNvPr>
            <p:cNvSpPr/>
            <p:nvPr/>
          </p:nvSpPr>
          <p:spPr>
            <a:xfrm>
              <a:off x="6959600" y="2728606"/>
              <a:ext cx="304165" cy="57684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D2FA93E9-8BFD-4B3A-9A47-B8B26960435F}"/>
                </a:ext>
              </a:extLst>
            </p:cNvPr>
            <p:cNvSpPr/>
            <p:nvPr/>
          </p:nvSpPr>
          <p:spPr>
            <a:xfrm>
              <a:off x="6959600" y="5383419"/>
              <a:ext cx="304165" cy="5768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D1E427F-5F1A-4A21-AAD9-A3E11A7F4C02}"/>
                </a:ext>
              </a:extLst>
            </p:cNvPr>
            <p:cNvCxnSpPr/>
            <p:nvPr/>
          </p:nvCxnSpPr>
          <p:spPr>
            <a:xfrm>
              <a:off x="8283188" y="1456206"/>
              <a:ext cx="281830" cy="0"/>
            </a:xfrm>
            <a:prstGeom prst="line">
              <a:avLst/>
            </a:prstGeom>
            <a:ln w="12700">
              <a:solidFill>
                <a:schemeClr val="accent5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C6A9181-758C-4682-BB62-F90908DBDB4D}"/>
                </a:ext>
              </a:extLst>
            </p:cNvPr>
            <p:cNvCxnSpPr/>
            <p:nvPr/>
          </p:nvCxnSpPr>
          <p:spPr>
            <a:xfrm>
              <a:off x="8283188" y="4086598"/>
              <a:ext cx="281830" cy="0"/>
            </a:xfrm>
            <a:prstGeom prst="line">
              <a:avLst/>
            </a:prstGeom>
            <a:ln w="12700">
              <a:solidFill>
                <a:schemeClr val="accent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B4FBB55-8167-4386-B674-DD1159D596E2}"/>
                </a:ext>
              </a:extLst>
            </p:cNvPr>
            <p:cNvCxnSpPr/>
            <p:nvPr/>
          </p:nvCxnSpPr>
          <p:spPr>
            <a:xfrm rot="10800000">
              <a:off x="7540265" y="5401794"/>
              <a:ext cx="281830" cy="0"/>
            </a:xfrm>
            <a:prstGeom prst="line">
              <a:avLst/>
            </a:prstGeom>
            <a:ln w="12700"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C434537-3804-4AE6-A8CB-046B6FEA3522}"/>
                </a:ext>
              </a:extLst>
            </p:cNvPr>
            <p:cNvCxnSpPr/>
            <p:nvPr/>
          </p:nvCxnSpPr>
          <p:spPr>
            <a:xfrm rot="10800000">
              <a:off x="7540265" y="2771402"/>
              <a:ext cx="281830" cy="0"/>
            </a:xfrm>
            <a:prstGeom prst="line">
              <a:avLst/>
            </a:prstGeom>
            <a:ln w="12700"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0C999C51-37BD-A5A2-4D4B-A5D90109F486}"/>
              </a:ext>
            </a:extLst>
          </p:cNvPr>
          <p:cNvSpPr txBox="1"/>
          <p:nvPr/>
        </p:nvSpPr>
        <p:spPr>
          <a:xfrm>
            <a:off x="838200" y="1958166"/>
            <a:ext cx="3084464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400" b="0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Large-</a:t>
            </a:r>
            <a:r>
              <a:rPr lang="fr-FR" sz="1400" b="0" i="0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scale</a:t>
            </a:r>
            <a:r>
              <a:rPr lang="fr-FR" sz="1400" b="0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fr-FR" sz="1400" b="0" i="0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storage</a:t>
            </a:r>
            <a:r>
              <a:rPr lang="fr-FR" sz="1400" b="0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widely seen as a key enabler for the energy transition in a world where increased volatility of production and consumption profiles leads to higher uncertainty and flexibility needs </a:t>
            </a:r>
          </a:p>
          <a:p>
            <a:pPr algn="l"/>
            <a:endParaRPr lang="fr-FR" sz="1400" dirty="0">
              <a:solidFill>
                <a:schemeClr val="bg2">
                  <a:lumMod val="50000"/>
                </a:schemeClr>
              </a:solidFill>
            </a:endParaRPr>
          </a:p>
          <a:p>
            <a:pPr algn="l"/>
            <a:endParaRPr lang="fr-FR" sz="1400" dirty="0">
              <a:latin typeface="Arial" panose="020B0604020202020204" pitchFamily="34" charset="0"/>
            </a:endParaRPr>
          </a:p>
          <a:p>
            <a:pPr algn="l"/>
            <a:r>
              <a:rPr lang="fr-FR" sz="1400" b="0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Vital for the </a:t>
            </a:r>
            <a:r>
              <a:rPr lang="fr-FR" sz="1400" b="0" i="0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energy</a:t>
            </a:r>
            <a:r>
              <a:rPr lang="fr-FR" sz="1400" b="0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 system as a </a:t>
            </a:r>
            <a:r>
              <a:rPr lang="fr-FR" sz="1400" b="0" i="0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whole</a:t>
            </a:r>
            <a:endParaRPr lang="fr-FR" sz="1400" b="0" i="0" u="none" strike="noStrike" baseline="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Encompassing both the electricity and gas sectors  given the strong interlinkages emerging between these sectors </a:t>
            </a:r>
          </a:p>
          <a:p>
            <a:endParaRPr lang="fr-FR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49425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lèche : pentagone 103">
            <a:extLst>
              <a:ext uri="{FF2B5EF4-FFF2-40B4-BE49-F238E27FC236}">
                <a16:creationId xmlns:a16="http://schemas.microsoft.com/office/drawing/2014/main" id="{C86044F6-317D-1F9B-D94B-888D6A2638FE}"/>
              </a:ext>
            </a:extLst>
          </p:cNvPr>
          <p:cNvSpPr/>
          <p:nvPr/>
        </p:nvSpPr>
        <p:spPr>
          <a:xfrm>
            <a:off x="6074969" y="1438855"/>
            <a:ext cx="2255358" cy="928585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8A2C1DD-918F-CA56-C3E2-81204BA78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11</a:t>
            </a:fld>
            <a:endParaRPr lang="en-US" altLang="zh-CN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E37E64E0-08D8-D851-29A1-B5C5271D1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Identifying the appropriate UHS needs as well as a obtaining a clear and transparent vision</a:t>
            </a:r>
            <a:endParaRPr lang="fr-FR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C72E16A-2DEC-1B8A-44EF-B20B5346E8DE}"/>
              </a:ext>
            </a:extLst>
          </p:cNvPr>
          <p:cNvSpPr txBox="1">
            <a:spLocks/>
          </p:cNvSpPr>
          <p:nvPr/>
        </p:nvSpPr>
        <p:spPr>
          <a:xfrm>
            <a:off x="619269" y="4639715"/>
            <a:ext cx="3124055" cy="75161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001233"/>
                </a:solidFill>
                <a:latin typeface="+mj-lt"/>
                <a:cs typeface="Segoe UI" panose="020B0502040204020203" pitchFamily="34" charset="0"/>
              </a:rPr>
              <a:t>Main observation</a:t>
            </a:r>
          </a:p>
          <a:p>
            <a:pPr>
              <a:lnSpc>
                <a:spcPct val="120000"/>
              </a:lnSpc>
            </a:pPr>
            <a:r>
              <a:rPr lang="en-US" sz="1400" b="0" dirty="0">
                <a:solidFill>
                  <a:srgbClr val="001233"/>
                </a:solidFill>
                <a:latin typeface="+mj-lt"/>
                <a:cs typeface="Segoe UI" panose="020B0502040204020203" pitchFamily="34" charset="0"/>
              </a:rPr>
              <a:t>Needs for UHS likely to exceed future flexibility offered by announced projects </a:t>
            </a: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8781283F-A302-335A-EC15-34EFCDAF5FDC}"/>
              </a:ext>
            </a:extLst>
          </p:cNvPr>
          <p:cNvSpPr/>
          <p:nvPr/>
        </p:nvSpPr>
        <p:spPr>
          <a:xfrm>
            <a:off x="609600" y="3639645"/>
            <a:ext cx="981075" cy="981075"/>
          </a:xfrm>
          <a:prstGeom prst="ellipse">
            <a:avLst/>
          </a:prstGeom>
          <a:solidFill>
            <a:srgbClr val="979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13" name="Straight Connector 10">
            <a:extLst>
              <a:ext uri="{FF2B5EF4-FFF2-40B4-BE49-F238E27FC236}">
                <a16:creationId xmlns:a16="http://schemas.microsoft.com/office/drawing/2014/main" id="{F85EFC70-FABC-7BAF-3273-60E1EB04AA6F}"/>
              </a:ext>
            </a:extLst>
          </p:cNvPr>
          <p:cNvCxnSpPr/>
          <p:nvPr/>
        </p:nvCxnSpPr>
        <p:spPr>
          <a:xfrm>
            <a:off x="619270" y="5906668"/>
            <a:ext cx="323705" cy="0"/>
          </a:xfrm>
          <a:prstGeom prst="line">
            <a:avLst/>
          </a:prstGeom>
          <a:ln>
            <a:solidFill>
              <a:srgbClr val="0466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31">
            <a:extLst>
              <a:ext uri="{FF2B5EF4-FFF2-40B4-BE49-F238E27FC236}">
                <a16:creationId xmlns:a16="http://schemas.microsoft.com/office/drawing/2014/main" id="{A75D67B9-D38C-6FAF-79D2-CE61F7A5E8BE}"/>
              </a:ext>
            </a:extLst>
          </p:cNvPr>
          <p:cNvSpPr/>
          <p:nvPr/>
        </p:nvSpPr>
        <p:spPr>
          <a:xfrm>
            <a:off x="4549567" y="3639645"/>
            <a:ext cx="981075" cy="981075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18" name="Straight Connector 32">
            <a:extLst>
              <a:ext uri="{FF2B5EF4-FFF2-40B4-BE49-F238E27FC236}">
                <a16:creationId xmlns:a16="http://schemas.microsoft.com/office/drawing/2014/main" id="{0427334F-F628-3255-D9E9-45D4229D3847}"/>
              </a:ext>
            </a:extLst>
          </p:cNvPr>
          <p:cNvCxnSpPr/>
          <p:nvPr/>
        </p:nvCxnSpPr>
        <p:spPr>
          <a:xfrm>
            <a:off x="4559237" y="5906668"/>
            <a:ext cx="323705" cy="0"/>
          </a:xfrm>
          <a:prstGeom prst="line">
            <a:avLst/>
          </a:prstGeom>
          <a:ln>
            <a:solidFill>
              <a:srgbClr val="0466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36">
            <a:extLst>
              <a:ext uri="{FF2B5EF4-FFF2-40B4-BE49-F238E27FC236}">
                <a16:creationId xmlns:a16="http://schemas.microsoft.com/office/drawing/2014/main" id="{920A89AF-5EEB-3C4B-8AF7-71F80AE303D9}"/>
              </a:ext>
            </a:extLst>
          </p:cNvPr>
          <p:cNvSpPr/>
          <p:nvPr/>
        </p:nvSpPr>
        <p:spPr>
          <a:xfrm>
            <a:off x="8439007" y="3639645"/>
            <a:ext cx="981075" cy="981075"/>
          </a:xfrm>
          <a:prstGeom prst="ellipse">
            <a:avLst/>
          </a:prstGeom>
          <a:solidFill>
            <a:srgbClr val="979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22" name="Straight Connector 37">
            <a:extLst>
              <a:ext uri="{FF2B5EF4-FFF2-40B4-BE49-F238E27FC236}">
                <a16:creationId xmlns:a16="http://schemas.microsoft.com/office/drawing/2014/main" id="{D9F47D00-AB3F-C5EC-4308-4C7FE1199FE0}"/>
              </a:ext>
            </a:extLst>
          </p:cNvPr>
          <p:cNvCxnSpPr/>
          <p:nvPr/>
        </p:nvCxnSpPr>
        <p:spPr>
          <a:xfrm>
            <a:off x="8448677" y="5906668"/>
            <a:ext cx="323705" cy="0"/>
          </a:xfrm>
          <a:prstGeom prst="line">
            <a:avLst/>
          </a:prstGeom>
          <a:ln>
            <a:solidFill>
              <a:srgbClr val="0466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3953490F-039D-8588-F9B5-23F412D5C924}"/>
              </a:ext>
            </a:extLst>
          </p:cNvPr>
          <p:cNvSpPr txBox="1">
            <a:spLocks/>
          </p:cNvSpPr>
          <p:nvPr/>
        </p:nvSpPr>
        <p:spPr>
          <a:xfrm>
            <a:off x="4549567" y="4639715"/>
            <a:ext cx="3124055" cy="75180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001233"/>
                </a:solidFill>
                <a:latin typeface="+mj-lt"/>
                <a:cs typeface="Segoe UI" panose="020B0502040204020203" pitchFamily="34" charset="0"/>
              </a:rPr>
              <a:t>Quantitative assessment </a:t>
            </a:r>
          </a:p>
          <a:p>
            <a:pPr>
              <a:lnSpc>
                <a:spcPct val="120000"/>
              </a:lnSpc>
            </a:pPr>
            <a:r>
              <a:rPr lang="en-US" sz="1400" b="0" dirty="0">
                <a:solidFill>
                  <a:srgbClr val="001233"/>
                </a:solidFill>
                <a:latin typeface="+mj-lt"/>
                <a:cs typeface="Segoe UI" panose="020B0502040204020203" pitchFamily="34" charset="0"/>
              </a:rPr>
              <a:t>UHS targets to be defined</a:t>
            </a:r>
          </a:p>
          <a:p>
            <a:pPr>
              <a:lnSpc>
                <a:spcPct val="120000"/>
              </a:lnSpc>
            </a:pPr>
            <a:r>
              <a:rPr lang="en-US" sz="1400" b="0" dirty="0">
                <a:solidFill>
                  <a:srgbClr val="001233"/>
                </a:solidFill>
                <a:latin typeface="+mj-lt"/>
                <a:cs typeface="Segoe UI" panose="020B0502040204020203" pitchFamily="34" charset="0"/>
              </a:rPr>
              <a:t>to be compliant with hydrogen demand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277C0C4-BAFB-3958-4D49-F6B249F7E150}"/>
              </a:ext>
            </a:extLst>
          </p:cNvPr>
          <p:cNvSpPr txBox="1">
            <a:spLocks/>
          </p:cNvSpPr>
          <p:nvPr/>
        </p:nvSpPr>
        <p:spPr>
          <a:xfrm>
            <a:off x="8224932" y="4639715"/>
            <a:ext cx="3124055" cy="75180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001233"/>
                </a:solidFill>
                <a:latin typeface="+mj-lt"/>
                <a:cs typeface="Segoe UI" panose="020B0502040204020203" pitchFamily="34" charset="0"/>
              </a:rPr>
              <a:t>Gap filling mechanisms</a:t>
            </a:r>
            <a:endParaRPr lang="fr-FR" sz="1400" dirty="0">
              <a:solidFill>
                <a:srgbClr val="001233"/>
              </a:solidFill>
              <a:latin typeface="+mj-lt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400" b="0" dirty="0">
                <a:solidFill>
                  <a:srgbClr val="001233"/>
                </a:solidFill>
                <a:latin typeface="+mj-lt"/>
                <a:cs typeface="Segoe UI" panose="020B0502040204020203" pitchFamily="34" charset="0"/>
              </a:rPr>
              <a:t>Appropriate levers and actions to address the gap </a:t>
            </a:r>
          </a:p>
        </p:txBody>
      </p: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CFE75643-3B73-A70C-E297-7AE71B3FF3F4}"/>
              </a:ext>
            </a:extLst>
          </p:cNvPr>
          <p:cNvGrpSpPr/>
          <p:nvPr/>
        </p:nvGrpSpPr>
        <p:grpSpPr>
          <a:xfrm>
            <a:off x="3792599" y="1307562"/>
            <a:ext cx="4243459" cy="2241512"/>
            <a:chOff x="6488883" y="2363120"/>
            <a:chExt cx="5117513" cy="3177151"/>
          </a:xfrm>
        </p:grpSpPr>
        <p:sp>
          <p:nvSpPr>
            <p:cNvPr id="55" name="Rectangle : coins arrondis 54">
              <a:extLst>
                <a:ext uri="{FF2B5EF4-FFF2-40B4-BE49-F238E27FC236}">
                  <a16:creationId xmlns:a16="http://schemas.microsoft.com/office/drawing/2014/main" id="{CB195904-17DC-4094-E768-544B0F4C60C7}"/>
                </a:ext>
              </a:extLst>
            </p:cNvPr>
            <p:cNvSpPr/>
            <p:nvPr/>
          </p:nvSpPr>
          <p:spPr>
            <a:xfrm>
              <a:off x="7091652" y="2493172"/>
              <a:ext cx="450005" cy="2070023"/>
            </a:xfrm>
            <a:prstGeom prst="roundRect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latin typeface="+mj-lt"/>
              </a:endParaRP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D88D1AD4-3266-EF49-1AD6-058DB22DE749}"/>
                </a:ext>
              </a:extLst>
            </p:cNvPr>
            <p:cNvSpPr txBox="1"/>
            <p:nvPr/>
          </p:nvSpPr>
          <p:spPr>
            <a:xfrm>
              <a:off x="6488883" y="4689590"/>
              <a:ext cx="2172387" cy="850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latin typeface="+mj-lt"/>
                </a:rPr>
                <a:t>UHS </a:t>
              </a:r>
              <a:r>
                <a:rPr lang="fr-FR" sz="1100" dirty="0" err="1">
                  <a:latin typeface="+mj-lt"/>
                </a:rPr>
                <a:t>needs</a:t>
              </a:r>
              <a:r>
                <a:rPr lang="fr-FR" sz="1100" dirty="0">
                  <a:latin typeface="+mj-lt"/>
                </a:rPr>
                <a:t> </a:t>
              </a:r>
              <a:r>
                <a:rPr lang="fr-FR" sz="1100" dirty="0" err="1">
                  <a:latin typeface="+mj-lt"/>
                </a:rPr>
                <a:t>baseline</a:t>
              </a:r>
              <a:endParaRPr lang="fr-FR" sz="1100" dirty="0">
                <a:latin typeface="+mj-lt"/>
              </a:endParaRPr>
            </a:p>
            <a:p>
              <a:r>
                <a:rPr lang="fr-FR" sz="1100" dirty="0">
                  <a:latin typeface="+mj-lt"/>
                </a:rPr>
                <a:t> by 2030 to </a:t>
              </a:r>
              <a:r>
                <a:rPr lang="fr-FR" sz="1100" dirty="0" err="1">
                  <a:latin typeface="+mj-lt"/>
                </a:rPr>
                <a:t>comply</a:t>
              </a:r>
              <a:r>
                <a:rPr lang="fr-FR" sz="1100" dirty="0">
                  <a:latin typeface="+mj-lt"/>
                </a:rPr>
                <a:t> </a:t>
              </a:r>
            </a:p>
            <a:p>
              <a:r>
                <a:rPr lang="fr-FR" sz="1100" dirty="0">
                  <a:latin typeface="+mj-lt"/>
                </a:rPr>
                <a:t> </a:t>
              </a:r>
              <a:r>
                <a:rPr lang="fr-FR" sz="1100" dirty="0" err="1">
                  <a:latin typeface="+mj-lt"/>
                </a:rPr>
                <a:t>with</a:t>
              </a:r>
              <a:r>
                <a:rPr lang="fr-FR" sz="1100" dirty="0">
                  <a:latin typeface="+mj-lt"/>
                </a:rPr>
                <a:t> </a:t>
              </a:r>
              <a:r>
                <a:rPr lang="fr-FR" sz="1100" dirty="0" err="1">
                  <a:latin typeface="+mj-lt"/>
                </a:rPr>
                <a:t>REPoweEU</a:t>
              </a:r>
              <a:endParaRPr lang="fr-FR" sz="1100" dirty="0">
                <a:latin typeface="+mj-lt"/>
              </a:endParaRPr>
            </a:p>
          </p:txBody>
        </p:sp>
        <p:sp>
          <p:nvSpPr>
            <p:cNvPr id="57" name="Rectangle : coins arrondis 56">
              <a:extLst>
                <a:ext uri="{FF2B5EF4-FFF2-40B4-BE49-F238E27FC236}">
                  <a16:creationId xmlns:a16="http://schemas.microsoft.com/office/drawing/2014/main" id="{E0541783-FB2F-6CE3-965A-A30808BD7795}"/>
                </a:ext>
              </a:extLst>
            </p:cNvPr>
            <p:cNvSpPr/>
            <p:nvPr/>
          </p:nvSpPr>
          <p:spPr>
            <a:xfrm>
              <a:off x="8353719" y="3928867"/>
              <a:ext cx="449744" cy="630007"/>
            </a:xfrm>
            <a:prstGeom prst="roundRect">
              <a:avLst>
                <a:gd name="adj" fmla="val 8196"/>
              </a:avLst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latin typeface="+mj-lt"/>
              </a:endParaRPr>
            </a:p>
          </p:txBody>
        </p:sp>
        <p:sp>
          <p:nvSpPr>
            <p:cNvPr id="58" name="Rectangle : coins arrondis 57">
              <a:extLst>
                <a:ext uri="{FF2B5EF4-FFF2-40B4-BE49-F238E27FC236}">
                  <a16:creationId xmlns:a16="http://schemas.microsoft.com/office/drawing/2014/main" id="{CB9526A3-2B2E-7787-D4E5-97ED6F2D6FE6}"/>
                </a:ext>
              </a:extLst>
            </p:cNvPr>
            <p:cNvSpPr/>
            <p:nvPr/>
          </p:nvSpPr>
          <p:spPr>
            <a:xfrm>
              <a:off x="8353720" y="2516509"/>
              <a:ext cx="449744" cy="1422158"/>
            </a:xfrm>
            <a:prstGeom prst="roundRect">
              <a:avLst>
                <a:gd name="adj" fmla="val 1418"/>
              </a:avLst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>
                <a:latin typeface="+mj-lt"/>
              </a:endParaRP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009DBBD7-8206-9603-5D40-48192D10D578}"/>
                </a:ext>
              </a:extLst>
            </p:cNvPr>
            <p:cNvSpPr txBox="1"/>
            <p:nvPr/>
          </p:nvSpPr>
          <p:spPr>
            <a:xfrm>
              <a:off x="9275317" y="3871252"/>
              <a:ext cx="1710019" cy="610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latin typeface="+mj-lt"/>
                </a:rPr>
                <a:t>UHS </a:t>
              </a:r>
              <a:r>
                <a:rPr lang="fr-FR" sz="1100" dirty="0" err="1">
                  <a:latin typeface="+mj-lt"/>
                </a:rPr>
                <a:t>announced</a:t>
              </a:r>
              <a:r>
                <a:rPr lang="fr-FR" sz="1100" dirty="0">
                  <a:latin typeface="+mj-lt"/>
                </a:rPr>
                <a:t> </a:t>
              </a:r>
              <a:r>
                <a:rPr lang="fr-FR" sz="1100" dirty="0" err="1">
                  <a:latin typeface="+mj-lt"/>
                </a:rPr>
                <a:t>projects</a:t>
              </a:r>
              <a:r>
                <a:rPr lang="fr-FR" sz="1100" dirty="0">
                  <a:latin typeface="+mj-lt"/>
                </a:rPr>
                <a:t>  by 2030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DB7FA655-3EE9-DB43-AB2D-360CF63FD0E2}"/>
                </a:ext>
              </a:extLst>
            </p:cNvPr>
            <p:cNvSpPr txBox="1"/>
            <p:nvPr/>
          </p:nvSpPr>
          <p:spPr>
            <a:xfrm>
              <a:off x="9613651" y="2983077"/>
              <a:ext cx="1992745" cy="479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>
                  <a:latin typeface="+mj-lt"/>
                </a:rPr>
                <a:t>Missing</a:t>
              </a:r>
              <a:r>
                <a:rPr lang="fr-FR" sz="1600" dirty="0">
                  <a:latin typeface="+mj-lt"/>
                </a:rPr>
                <a:t> gap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F88CBE1D-8E26-F6F7-92E7-242B0291AEE5}"/>
                </a:ext>
              </a:extLst>
            </p:cNvPr>
            <p:cNvSpPr txBox="1"/>
            <p:nvPr/>
          </p:nvSpPr>
          <p:spPr>
            <a:xfrm>
              <a:off x="8251352" y="4666972"/>
              <a:ext cx="1980034" cy="610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latin typeface="+mj-lt"/>
                </a:rPr>
                <a:t>UHS </a:t>
              </a:r>
              <a:r>
                <a:rPr lang="fr-FR" sz="1100" dirty="0" err="1">
                  <a:latin typeface="+mj-lt"/>
                </a:rPr>
                <a:t>announced</a:t>
              </a:r>
              <a:r>
                <a:rPr lang="fr-FR" sz="1100" dirty="0">
                  <a:latin typeface="+mj-lt"/>
                </a:rPr>
                <a:t> projets  by 2030</a:t>
              </a:r>
            </a:p>
          </p:txBody>
        </p:sp>
        <p:cxnSp>
          <p:nvCxnSpPr>
            <p:cNvPr id="62" name="Connecteur droit avec flèche 61">
              <a:extLst>
                <a:ext uri="{FF2B5EF4-FFF2-40B4-BE49-F238E27FC236}">
                  <a16:creationId xmlns:a16="http://schemas.microsoft.com/office/drawing/2014/main" id="{D88CD801-2BD1-995E-2C7F-260178F27D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65289" y="4544691"/>
              <a:ext cx="3465039" cy="70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Connecteur droit avec flèche 62">
              <a:extLst>
                <a:ext uri="{FF2B5EF4-FFF2-40B4-BE49-F238E27FC236}">
                  <a16:creationId xmlns:a16="http://schemas.microsoft.com/office/drawing/2014/main" id="{9654613E-BE36-3C2D-7438-49BCA398FD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18482" y="2363120"/>
              <a:ext cx="0" cy="22799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Accolade fermante 63">
              <a:extLst>
                <a:ext uri="{FF2B5EF4-FFF2-40B4-BE49-F238E27FC236}">
                  <a16:creationId xmlns:a16="http://schemas.microsoft.com/office/drawing/2014/main" id="{B3F396B8-DAAD-1433-2C3E-7E49D22ADCE2}"/>
                </a:ext>
              </a:extLst>
            </p:cNvPr>
            <p:cNvSpPr/>
            <p:nvPr/>
          </p:nvSpPr>
          <p:spPr>
            <a:xfrm>
              <a:off x="9078767" y="2516509"/>
              <a:ext cx="180002" cy="1413009"/>
            </a:xfrm>
            <a:prstGeom prst="rightBrace">
              <a:avLst>
                <a:gd name="adj1" fmla="val 8333"/>
                <a:gd name="adj2" fmla="val 38746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200">
                <a:latin typeface="+mj-lt"/>
              </a:endParaRPr>
            </a:p>
          </p:txBody>
        </p:sp>
        <p:sp>
          <p:nvSpPr>
            <p:cNvPr id="65" name="Accolade fermante 64">
              <a:extLst>
                <a:ext uri="{FF2B5EF4-FFF2-40B4-BE49-F238E27FC236}">
                  <a16:creationId xmlns:a16="http://schemas.microsoft.com/office/drawing/2014/main" id="{24487DE9-A6E9-7A6E-940D-9E319464806D}"/>
                </a:ext>
              </a:extLst>
            </p:cNvPr>
            <p:cNvSpPr/>
            <p:nvPr/>
          </p:nvSpPr>
          <p:spPr>
            <a:xfrm>
              <a:off x="9078767" y="3938667"/>
              <a:ext cx="180002" cy="628065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200">
                <a:latin typeface="+mj-lt"/>
              </a:endParaRPr>
            </a:p>
          </p:txBody>
        </p:sp>
      </p:grpSp>
      <p:sp>
        <p:nvSpPr>
          <p:cNvPr id="74" name="Ellipse 73">
            <a:extLst>
              <a:ext uri="{FF2B5EF4-FFF2-40B4-BE49-F238E27FC236}">
                <a16:creationId xmlns:a16="http://schemas.microsoft.com/office/drawing/2014/main" id="{5F3D1143-AA9A-507F-D11B-9A4E0B5E54FE}"/>
              </a:ext>
            </a:extLst>
          </p:cNvPr>
          <p:cNvSpPr/>
          <p:nvPr/>
        </p:nvSpPr>
        <p:spPr>
          <a:xfrm>
            <a:off x="8394839" y="1395235"/>
            <a:ext cx="268099" cy="24674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E71A2D28-9503-5523-1A7F-73D26AC39023}"/>
              </a:ext>
            </a:extLst>
          </p:cNvPr>
          <p:cNvSpPr/>
          <p:nvPr/>
        </p:nvSpPr>
        <p:spPr>
          <a:xfrm>
            <a:off x="8396684" y="1864158"/>
            <a:ext cx="268099" cy="24674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37B6AF7C-27E0-BFDF-E557-8CA1A9F2F768}"/>
              </a:ext>
            </a:extLst>
          </p:cNvPr>
          <p:cNvSpPr/>
          <p:nvPr/>
        </p:nvSpPr>
        <p:spPr>
          <a:xfrm>
            <a:off x="8394840" y="2308516"/>
            <a:ext cx="268099" cy="24674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87F76AA7-6CD7-F2CF-10C7-EE288F211FB2}"/>
              </a:ext>
            </a:extLst>
          </p:cNvPr>
          <p:cNvSpPr/>
          <p:nvPr/>
        </p:nvSpPr>
        <p:spPr>
          <a:xfrm>
            <a:off x="8439007" y="3639645"/>
            <a:ext cx="981075" cy="1000069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0324C104-50F8-6858-DD32-038E849D83BB}"/>
              </a:ext>
            </a:extLst>
          </p:cNvPr>
          <p:cNvSpPr txBox="1"/>
          <p:nvPr/>
        </p:nvSpPr>
        <p:spPr>
          <a:xfrm>
            <a:off x="8772382" y="1282819"/>
            <a:ext cx="230700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US" sz="1200" dirty="0">
                <a:latin typeface="+mj-lt"/>
              </a:rPr>
              <a:t>Interconnected projects to H2 pipeline development</a:t>
            </a:r>
            <a:r>
              <a:rPr lang="en-US" sz="1400" dirty="0">
                <a:latin typeface="+mj-lt"/>
              </a:rPr>
              <a:t>…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FEB9462A-5F6C-CBF8-6777-756E38E66AED}"/>
              </a:ext>
            </a:extLst>
          </p:cNvPr>
          <p:cNvSpPr txBox="1"/>
          <p:nvPr/>
        </p:nvSpPr>
        <p:spPr>
          <a:xfrm>
            <a:off x="8772382" y="1869538"/>
            <a:ext cx="21123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US" sz="1200" dirty="0">
                <a:latin typeface="+mj-lt"/>
              </a:rPr>
              <a:t>RES deployments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39A5FDAC-115E-87F3-5FEE-0858F69BB103}"/>
              </a:ext>
            </a:extLst>
          </p:cNvPr>
          <p:cNvSpPr txBox="1"/>
          <p:nvPr/>
        </p:nvSpPr>
        <p:spPr>
          <a:xfrm>
            <a:off x="8772382" y="2310682"/>
            <a:ext cx="22553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US" sz="1200" dirty="0">
                <a:latin typeface="+mj-lt"/>
              </a:rPr>
              <a:t>UHS project status</a:t>
            </a:r>
          </a:p>
        </p:txBody>
      </p:sp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10E8B200-5E4C-7872-213D-5DFF5384C0F7}"/>
              </a:ext>
            </a:extLst>
          </p:cNvPr>
          <p:cNvSpPr/>
          <p:nvPr/>
        </p:nvSpPr>
        <p:spPr>
          <a:xfrm rot="16200000">
            <a:off x="5611687" y="4334390"/>
            <a:ext cx="785094" cy="3033681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701AB1D-14BA-E7CA-A9C6-58C1C158A75D}"/>
              </a:ext>
            </a:extLst>
          </p:cNvPr>
          <p:cNvSpPr txBox="1"/>
          <p:nvPr/>
        </p:nvSpPr>
        <p:spPr>
          <a:xfrm>
            <a:off x="4549567" y="5711361"/>
            <a:ext cx="280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+mj-lt"/>
              </a:rPr>
              <a:t>Values to </a:t>
            </a:r>
            <a:r>
              <a:rPr lang="fr-FR" sz="1600" dirty="0" err="1">
                <a:latin typeface="+mj-lt"/>
              </a:rPr>
              <a:t>be</a:t>
            </a:r>
            <a:r>
              <a:rPr lang="fr-FR" sz="1600" dirty="0">
                <a:latin typeface="+mj-lt"/>
              </a:rPr>
              <a:t> </a:t>
            </a:r>
            <a:r>
              <a:rPr lang="fr-FR" sz="1600" dirty="0" err="1">
                <a:latin typeface="+mj-lt"/>
              </a:rPr>
              <a:t>assessed</a:t>
            </a:r>
            <a:endParaRPr lang="fr-FR" sz="1600" dirty="0">
              <a:latin typeface="+mj-lt"/>
            </a:endParaRPr>
          </a:p>
          <a:p>
            <a:pPr algn="ctr"/>
            <a:r>
              <a:rPr lang="fr-FR" sz="1600" dirty="0">
                <a:latin typeface="+mj-lt"/>
              </a:rPr>
              <a:t> in the modeling </a:t>
            </a:r>
            <a:r>
              <a:rPr lang="fr-FR" sz="1600" dirty="0" err="1">
                <a:latin typeface="+mj-lt"/>
              </a:rPr>
              <a:t>framework</a:t>
            </a:r>
            <a:endParaRPr lang="fr-FR" sz="1600" dirty="0">
              <a:latin typeface="+mj-lt"/>
            </a:endParaRPr>
          </a:p>
        </p:txBody>
      </p:sp>
      <p:sp>
        <p:nvSpPr>
          <p:cNvPr id="6" name="Flèche : pentagone 5">
            <a:extLst>
              <a:ext uri="{FF2B5EF4-FFF2-40B4-BE49-F238E27FC236}">
                <a16:creationId xmlns:a16="http://schemas.microsoft.com/office/drawing/2014/main" id="{12AC6FDC-B8FE-F145-D690-DA83A32B4E4C}"/>
              </a:ext>
            </a:extLst>
          </p:cNvPr>
          <p:cNvSpPr/>
          <p:nvPr/>
        </p:nvSpPr>
        <p:spPr>
          <a:xfrm rot="16200000">
            <a:off x="9303881" y="4334391"/>
            <a:ext cx="785094" cy="3033681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CAD187D-F08C-1F2C-CA4B-C6AD953E6E82}"/>
              </a:ext>
            </a:extLst>
          </p:cNvPr>
          <p:cNvSpPr txBox="1"/>
          <p:nvPr/>
        </p:nvSpPr>
        <p:spPr>
          <a:xfrm>
            <a:off x="8273186" y="5764856"/>
            <a:ext cx="280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latin typeface="+mj-lt"/>
              </a:rPr>
              <a:t>Closing</a:t>
            </a:r>
            <a:r>
              <a:rPr lang="fr-FR" sz="1600" dirty="0">
                <a:latin typeface="+mj-lt"/>
              </a:rPr>
              <a:t> the gap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05D462D-F4E0-8894-B7A4-022786F3A355}"/>
              </a:ext>
            </a:extLst>
          </p:cNvPr>
          <p:cNvSpPr txBox="1"/>
          <p:nvPr/>
        </p:nvSpPr>
        <p:spPr>
          <a:xfrm rot="19359558">
            <a:off x="9829486" y="2305363"/>
            <a:ext cx="165239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i="1" dirty="0" err="1">
                <a:latin typeface="+mj-lt"/>
              </a:rPr>
              <a:t>Sensitivity</a:t>
            </a:r>
            <a:r>
              <a:rPr lang="fr-FR" sz="1600" i="1" dirty="0">
                <a:latin typeface="+mj-lt"/>
              </a:rPr>
              <a:t> </a:t>
            </a:r>
            <a:r>
              <a:rPr lang="fr-FR" sz="1600" i="1" dirty="0" err="1">
                <a:latin typeface="+mj-lt"/>
              </a:rPr>
              <a:t>analysis</a:t>
            </a:r>
            <a:endParaRPr lang="fr-FR" sz="16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9957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86E7AE4-839B-7B98-A442-F939E7DCF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1233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rPr>
              <a:t>Topics to discuss</a:t>
            </a:r>
            <a:br>
              <a:rPr lang="en-US" sz="4000" b="1" dirty="0">
                <a:solidFill>
                  <a:srgbClr val="001233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rPr>
            </a:br>
            <a:r>
              <a:rPr lang="en-US" sz="3200" dirty="0">
                <a:solidFill>
                  <a:srgbClr val="0466C8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UI Light" panose="020B0502040204020203" pitchFamily="34" charset="0"/>
              </a:rPr>
              <a:t>Business Meeting Agenda</a:t>
            </a:r>
            <a:endParaRPr lang="fr-F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BE7FF5-1B44-48D7-8A50-FE909C0A4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D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0</a:t>
            </a:r>
            <a:fld id="{8BEBFD21-0730-494A-B9A8-7A1E682354E2}" type="slidenum">
              <a:rPr lang="en-ID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12</a:t>
            </a:fld>
            <a:endParaRPr lang="en-ID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7D2153CB-B3A8-EEC1-01B5-9DF2F0384180}"/>
              </a:ext>
            </a:extLst>
          </p:cNvPr>
          <p:cNvGrpSpPr/>
          <p:nvPr/>
        </p:nvGrpSpPr>
        <p:grpSpPr>
          <a:xfrm>
            <a:off x="7163010" y="3202938"/>
            <a:ext cx="2461896" cy="2851151"/>
            <a:chOff x="7163010" y="3202938"/>
            <a:chExt cx="2461896" cy="285115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8EF9E2A-2871-4BB5-B230-B0B546780378}"/>
                </a:ext>
              </a:extLst>
            </p:cNvPr>
            <p:cNvSpPr/>
            <p:nvPr/>
          </p:nvSpPr>
          <p:spPr>
            <a:xfrm>
              <a:off x="7163010" y="3202938"/>
              <a:ext cx="2461896" cy="2851151"/>
            </a:xfrm>
            <a:prstGeom prst="rect">
              <a:avLst/>
            </a:prstGeom>
            <a:solidFill>
              <a:srgbClr val="979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324000" rIns="274320" bIns="365760" rtlCol="0" anchor="b" anchorCtr="0"/>
            <a:lstStyle/>
            <a:p>
              <a:pPr>
                <a:spcBef>
                  <a:spcPts val="2400"/>
                </a:spcBef>
              </a:pPr>
              <a:r>
                <a:rPr lang="fr-FR" sz="1400" dirty="0" err="1"/>
                <a:t>Policies</a:t>
              </a:r>
              <a:r>
                <a:rPr lang="fr-FR" sz="1400" dirty="0"/>
                <a:t> for underground </a:t>
              </a:r>
              <a:r>
                <a:rPr lang="fr-FR" sz="1400" dirty="0" err="1"/>
                <a:t>storage</a:t>
              </a:r>
              <a:br>
                <a:rPr lang="en-US" sz="1000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Segoe UI" panose="020B0502040204020203" pitchFamily="34" charset="0"/>
                </a:rPr>
              </a:br>
              <a:br>
                <a:rPr lang="en-US" sz="1000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Segoe UI" panose="020B0502040204020203" pitchFamily="34" charset="0"/>
                </a:rPr>
              </a:br>
              <a:endParaRPr lang="en-US" sz="10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F46712-D73F-42AF-A5A4-2AD913C73753}"/>
                </a:ext>
              </a:extLst>
            </p:cNvPr>
            <p:cNvSpPr/>
            <p:nvPr/>
          </p:nvSpPr>
          <p:spPr>
            <a:xfrm>
              <a:off x="7452131" y="3611391"/>
              <a:ext cx="654026" cy="769441"/>
            </a:xfrm>
            <a:prstGeom prst="rect">
              <a:avLst/>
            </a:prstGeom>
          </p:spPr>
          <p:txBody>
            <a:bodyPr wrap="none" lIns="0" rIns="0">
              <a:spAutoFit/>
            </a:bodyPr>
            <a:lstStyle/>
            <a:p>
              <a:pPr algn="ctr">
                <a:spcBef>
                  <a:spcPts val="2400"/>
                </a:spcBef>
              </a:pPr>
              <a:r>
                <a:rPr lang="en-US" sz="4400" b="1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Segoe UI" panose="020B0502040204020203" pitchFamily="34" charset="0"/>
                </a:rPr>
                <a:t>02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BB89C8F3-B57D-6508-8C76-B16F01AD47F0}"/>
              </a:ext>
            </a:extLst>
          </p:cNvPr>
          <p:cNvGrpSpPr/>
          <p:nvPr/>
        </p:nvGrpSpPr>
        <p:grpSpPr>
          <a:xfrm>
            <a:off x="9730104" y="3202938"/>
            <a:ext cx="2461896" cy="2851151"/>
            <a:chOff x="9730104" y="3202938"/>
            <a:chExt cx="2461896" cy="2851151"/>
          </a:xfrm>
          <a:solidFill>
            <a:schemeClr val="accent1">
              <a:lumMod val="75000"/>
            </a:schemeClr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216C0AE-7F1F-44A8-9482-C8F51DB21DCF}"/>
                </a:ext>
              </a:extLst>
            </p:cNvPr>
            <p:cNvSpPr/>
            <p:nvPr/>
          </p:nvSpPr>
          <p:spPr>
            <a:xfrm>
              <a:off x="9730104" y="3202938"/>
              <a:ext cx="2461896" cy="28511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324000" rIns="274320" bIns="365760" rtlCol="0" anchor="b" anchorCtr="0"/>
            <a:lstStyle/>
            <a:p>
              <a:pPr>
                <a:spcBef>
                  <a:spcPts val="2400"/>
                </a:spcBef>
              </a:pPr>
              <a:r>
                <a:rPr lang="en-US" sz="1400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From UGS to UHS</a:t>
              </a:r>
              <a:br>
                <a:rPr lang="en-US" sz="1000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Segoe UI" panose="020B0502040204020203" pitchFamily="34" charset="0"/>
                </a:rPr>
              </a:br>
              <a:br>
                <a:rPr lang="en-US" sz="1000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Segoe UI" panose="020B0502040204020203" pitchFamily="34" charset="0"/>
                </a:rPr>
              </a:br>
              <a:endParaRPr lang="en-US" sz="10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B8CE65-8401-4EB3-B016-D8D73E1814F6}"/>
                </a:ext>
              </a:extLst>
            </p:cNvPr>
            <p:cNvSpPr/>
            <p:nvPr/>
          </p:nvSpPr>
          <p:spPr>
            <a:xfrm>
              <a:off x="10019225" y="3611391"/>
              <a:ext cx="654026" cy="769441"/>
            </a:xfrm>
            <a:prstGeom prst="rect">
              <a:avLst/>
            </a:prstGeom>
            <a:grpFill/>
          </p:spPr>
          <p:txBody>
            <a:bodyPr wrap="none" lIns="0" rIns="0">
              <a:spAutoFit/>
            </a:bodyPr>
            <a:lstStyle/>
            <a:p>
              <a:pPr algn="ctr">
                <a:spcBef>
                  <a:spcPts val="2400"/>
                </a:spcBef>
              </a:pPr>
              <a:r>
                <a:rPr lang="en-US" sz="4400" b="1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Segoe UI" panose="020B0502040204020203" pitchFamily="34" charset="0"/>
                </a:rPr>
                <a:t>03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4E3B0E2D-9A09-4B79-85BC-4AD4FAF0212B}"/>
              </a:ext>
            </a:extLst>
          </p:cNvPr>
          <p:cNvSpPr/>
          <p:nvPr/>
        </p:nvSpPr>
        <p:spPr>
          <a:xfrm>
            <a:off x="4882597" y="2949672"/>
            <a:ext cx="654025" cy="769441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US" sz="4400" b="1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rPr>
              <a:t>02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E59DB8A9-C52F-6725-D86E-CDC33A05D5E6}"/>
              </a:ext>
            </a:extLst>
          </p:cNvPr>
          <p:cNvGrpSpPr/>
          <p:nvPr/>
        </p:nvGrpSpPr>
        <p:grpSpPr>
          <a:xfrm>
            <a:off x="4595916" y="3202937"/>
            <a:ext cx="2461896" cy="2851151"/>
            <a:chOff x="4595916" y="3202937"/>
            <a:chExt cx="2461896" cy="285115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C5054DF-868C-8E9E-A92F-3FE977E104F0}"/>
                </a:ext>
              </a:extLst>
            </p:cNvPr>
            <p:cNvSpPr/>
            <p:nvPr/>
          </p:nvSpPr>
          <p:spPr>
            <a:xfrm>
              <a:off x="4595916" y="3202937"/>
              <a:ext cx="2461896" cy="2851151"/>
            </a:xfrm>
            <a:prstGeom prst="rect">
              <a:avLst/>
            </a:prstGeom>
            <a:solidFill>
              <a:srgbClr val="979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324000" rIns="274320" bIns="365760" rtlCol="0" anchor="b" anchorCtr="0"/>
            <a:lstStyle/>
            <a:p>
              <a:pPr>
                <a:spcBef>
                  <a:spcPts val="2400"/>
                </a:spcBef>
              </a:pPr>
              <a:endParaRPr lang="en-US" sz="1400" dirty="0"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  <a:p>
              <a:pPr>
                <a:spcBef>
                  <a:spcPts val="2400"/>
                </a:spcBef>
              </a:pPr>
              <a:r>
                <a:rPr lang="en-US" sz="1400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Underground storage vital across all stages of the market development and the energy system as a whole</a:t>
              </a:r>
              <a:endParaRPr lang="en-US" sz="10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12668E6-4F5D-70FD-56CA-20AEB2E8465E}"/>
                </a:ext>
              </a:extLst>
            </p:cNvPr>
            <p:cNvSpPr/>
            <p:nvPr/>
          </p:nvSpPr>
          <p:spPr>
            <a:xfrm>
              <a:off x="4777399" y="3611391"/>
              <a:ext cx="654026" cy="769441"/>
            </a:xfrm>
            <a:prstGeom prst="rect">
              <a:avLst/>
            </a:prstGeom>
          </p:spPr>
          <p:txBody>
            <a:bodyPr wrap="none" lIns="0" rIns="0">
              <a:spAutoFit/>
            </a:bodyPr>
            <a:lstStyle/>
            <a:p>
              <a:pPr algn="ctr">
                <a:spcBef>
                  <a:spcPts val="2400"/>
                </a:spcBef>
              </a:pPr>
              <a:r>
                <a:rPr lang="en-US" sz="4400" b="1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Segoe UI" panose="020B0502040204020203" pitchFamily="34" charset="0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0174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B935A3-B6E7-CA30-31AF-8A3136118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Comparison of UGS and UHS over different timeframes </a:t>
            </a:r>
            <a:endParaRPr lang="fr-FR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4" name="Rectangle: Rounded Corners 31">
            <a:extLst>
              <a:ext uri="{FF2B5EF4-FFF2-40B4-BE49-F238E27FC236}">
                <a16:creationId xmlns:a16="http://schemas.microsoft.com/office/drawing/2014/main" id="{675C57BF-3FD3-81BE-6D2B-504E65456AE0}"/>
              </a:ext>
            </a:extLst>
          </p:cNvPr>
          <p:cNvSpPr/>
          <p:nvPr/>
        </p:nvSpPr>
        <p:spPr>
          <a:xfrm>
            <a:off x="8530901" y="3049956"/>
            <a:ext cx="2813049" cy="717174"/>
          </a:xfrm>
          <a:prstGeom prst="roundRect">
            <a:avLst>
              <a:gd name="adj" fmla="val 6023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Hourly</a:t>
            </a:r>
          </a:p>
          <a:p>
            <a:pPr algn="r"/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Daytime vs nighttime activities</a:t>
            </a:r>
          </a:p>
          <a:p>
            <a:pPr algn="r"/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(residential, tertiary)</a:t>
            </a:r>
          </a:p>
        </p:txBody>
      </p:sp>
      <p:sp>
        <p:nvSpPr>
          <p:cNvPr id="5" name="Rectangle: Rounded Corners 32">
            <a:extLst>
              <a:ext uri="{FF2B5EF4-FFF2-40B4-BE49-F238E27FC236}">
                <a16:creationId xmlns:a16="http://schemas.microsoft.com/office/drawing/2014/main" id="{05B77B45-5D0B-7F3D-5544-83B6EDF47589}"/>
              </a:ext>
            </a:extLst>
          </p:cNvPr>
          <p:cNvSpPr/>
          <p:nvPr/>
        </p:nvSpPr>
        <p:spPr>
          <a:xfrm>
            <a:off x="8530901" y="3869311"/>
            <a:ext cx="2813049" cy="717174"/>
          </a:xfrm>
          <a:prstGeom prst="roundRect">
            <a:avLst>
              <a:gd name="adj" fmla="val 6023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Weekly</a:t>
            </a:r>
          </a:p>
          <a:p>
            <a:pPr algn="r"/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Weekday vs weekend activities</a:t>
            </a:r>
          </a:p>
          <a:p>
            <a:pPr algn="r"/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(residential, tertiary)</a:t>
            </a:r>
          </a:p>
        </p:txBody>
      </p:sp>
      <p:sp>
        <p:nvSpPr>
          <p:cNvPr id="6" name="Rectangle: Rounded Corners 33">
            <a:extLst>
              <a:ext uri="{FF2B5EF4-FFF2-40B4-BE49-F238E27FC236}">
                <a16:creationId xmlns:a16="http://schemas.microsoft.com/office/drawing/2014/main" id="{3969CC59-946F-62A2-AE48-AAC9DAF73352}"/>
              </a:ext>
            </a:extLst>
          </p:cNvPr>
          <p:cNvSpPr/>
          <p:nvPr/>
        </p:nvSpPr>
        <p:spPr>
          <a:xfrm>
            <a:off x="8530902" y="4664550"/>
            <a:ext cx="2813049" cy="717174"/>
          </a:xfrm>
          <a:prstGeom prst="roundRect">
            <a:avLst>
              <a:gd name="adj" fmla="val 6023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Seasonally</a:t>
            </a:r>
          </a:p>
          <a:p>
            <a:pPr algn="r"/>
            <a:r>
              <a:rPr lang="en-US" sz="1100" b="1" dirty="0" err="1">
                <a:solidFill>
                  <a:schemeClr val="accent5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Thermosensitivity</a:t>
            </a:r>
            <a:endParaRPr lang="en-US" sz="1100" b="1" dirty="0">
              <a:solidFill>
                <a:schemeClr val="accent5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r"/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(Mostly residential)</a:t>
            </a:r>
          </a:p>
        </p:txBody>
      </p:sp>
      <p:sp>
        <p:nvSpPr>
          <p:cNvPr id="7" name="Rectangle: Rounded Corners 31">
            <a:extLst>
              <a:ext uri="{FF2B5EF4-FFF2-40B4-BE49-F238E27FC236}">
                <a16:creationId xmlns:a16="http://schemas.microsoft.com/office/drawing/2014/main" id="{FA473A40-D13C-F9F0-1DB3-52533DAFCC6E}"/>
              </a:ext>
            </a:extLst>
          </p:cNvPr>
          <p:cNvSpPr/>
          <p:nvPr/>
        </p:nvSpPr>
        <p:spPr>
          <a:xfrm>
            <a:off x="8558566" y="1334235"/>
            <a:ext cx="2813049" cy="472526"/>
          </a:xfrm>
          <a:prstGeom prst="roundRect">
            <a:avLst>
              <a:gd name="adj" fmla="val 6023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Demand</a:t>
            </a:r>
          </a:p>
        </p:txBody>
      </p:sp>
      <p:sp>
        <p:nvSpPr>
          <p:cNvPr id="8" name="Rectangle: Rounded Corners 31">
            <a:extLst>
              <a:ext uri="{FF2B5EF4-FFF2-40B4-BE49-F238E27FC236}">
                <a16:creationId xmlns:a16="http://schemas.microsoft.com/office/drawing/2014/main" id="{A1CB9392-6B0F-D8D9-A839-4183197FD020}"/>
              </a:ext>
            </a:extLst>
          </p:cNvPr>
          <p:cNvSpPr/>
          <p:nvPr/>
        </p:nvSpPr>
        <p:spPr>
          <a:xfrm>
            <a:off x="8558567" y="1840183"/>
            <a:ext cx="1379774" cy="249380"/>
          </a:xfrm>
          <a:prstGeom prst="roundRect">
            <a:avLst>
              <a:gd name="adj" fmla="val 6023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UGS</a:t>
            </a:r>
          </a:p>
        </p:txBody>
      </p:sp>
      <p:sp>
        <p:nvSpPr>
          <p:cNvPr id="9" name="Rectangle: Rounded Corners 31">
            <a:extLst>
              <a:ext uri="{FF2B5EF4-FFF2-40B4-BE49-F238E27FC236}">
                <a16:creationId xmlns:a16="http://schemas.microsoft.com/office/drawing/2014/main" id="{879243E3-369D-D890-7990-973B438287D9}"/>
              </a:ext>
            </a:extLst>
          </p:cNvPr>
          <p:cNvSpPr/>
          <p:nvPr/>
        </p:nvSpPr>
        <p:spPr>
          <a:xfrm>
            <a:off x="9975628" y="1840183"/>
            <a:ext cx="1378761" cy="249380"/>
          </a:xfrm>
          <a:prstGeom prst="roundRect">
            <a:avLst>
              <a:gd name="adj" fmla="val 6023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UHS</a:t>
            </a:r>
          </a:p>
        </p:txBody>
      </p:sp>
      <p:sp>
        <p:nvSpPr>
          <p:cNvPr id="10" name="Rectangle: Rounded Corners 31">
            <a:extLst>
              <a:ext uri="{FF2B5EF4-FFF2-40B4-BE49-F238E27FC236}">
                <a16:creationId xmlns:a16="http://schemas.microsoft.com/office/drawing/2014/main" id="{AF8C64C2-5BFE-B0A8-DB2B-E112FB09D872}"/>
              </a:ext>
            </a:extLst>
          </p:cNvPr>
          <p:cNvSpPr/>
          <p:nvPr/>
        </p:nvSpPr>
        <p:spPr>
          <a:xfrm>
            <a:off x="833161" y="1332916"/>
            <a:ext cx="3193894" cy="472526"/>
          </a:xfrm>
          <a:prstGeom prst="roundRect">
            <a:avLst>
              <a:gd name="adj" fmla="val 6023"/>
            </a:avLst>
          </a:prstGeom>
          <a:solidFill>
            <a:srgbClr val="F3BE9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Production</a:t>
            </a: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EEBB39CA-DAAB-A9BE-0D62-A543C92B67C7}"/>
              </a:ext>
            </a:extLst>
          </p:cNvPr>
          <p:cNvSpPr/>
          <p:nvPr/>
        </p:nvSpPr>
        <p:spPr>
          <a:xfrm>
            <a:off x="833162" y="1838864"/>
            <a:ext cx="1506572" cy="249380"/>
          </a:xfrm>
          <a:prstGeom prst="roundRect">
            <a:avLst>
              <a:gd name="adj" fmla="val 6023"/>
            </a:avLst>
          </a:prstGeom>
          <a:solidFill>
            <a:srgbClr val="F3BE9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UGS</a:t>
            </a:r>
          </a:p>
        </p:txBody>
      </p:sp>
      <p:sp>
        <p:nvSpPr>
          <p:cNvPr id="12" name="Rectangle: Rounded Corners 31">
            <a:extLst>
              <a:ext uri="{FF2B5EF4-FFF2-40B4-BE49-F238E27FC236}">
                <a16:creationId xmlns:a16="http://schemas.microsoft.com/office/drawing/2014/main" id="{A7C4B7B9-DB58-F930-30A4-E8E15A1DCEC4}"/>
              </a:ext>
            </a:extLst>
          </p:cNvPr>
          <p:cNvSpPr/>
          <p:nvPr/>
        </p:nvSpPr>
        <p:spPr>
          <a:xfrm>
            <a:off x="2381317" y="1838864"/>
            <a:ext cx="1660281" cy="249380"/>
          </a:xfrm>
          <a:prstGeom prst="roundRect">
            <a:avLst>
              <a:gd name="adj" fmla="val 6023"/>
            </a:avLst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UHS (electrolytic H2)</a:t>
            </a:r>
          </a:p>
        </p:txBody>
      </p:sp>
      <p:sp>
        <p:nvSpPr>
          <p:cNvPr id="13" name="Rectangle: Rounded Corners 31">
            <a:extLst>
              <a:ext uri="{FF2B5EF4-FFF2-40B4-BE49-F238E27FC236}">
                <a16:creationId xmlns:a16="http://schemas.microsoft.com/office/drawing/2014/main" id="{7C045852-F672-13FD-0876-524C3581524B}"/>
              </a:ext>
            </a:extLst>
          </p:cNvPr>
          <p:cNvSpPr/>
          <p:nvPr/>
        </p:nvSpPr>
        <p:spPr>
          <a:xfrm>
            <a:off x="2376243" y="2134544"/>
            <a:ext cx="1660281" cy="415434"/>
          </a:xfrm>
          <a:prstGeom prst="roundRect">
            <a:avLst>
              <a:gd name="adj" fmla="val 6023"/>
            </a:avLst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RES production variability</a:t>
            </a:r>
          </a:p>
        </p:txBody>
      </p:sp>
      <p:sp>
        <p:nvSpPr>
          <p:cNvPr id="14" name="Rectangle: Rounded Corners 31">
            <a:extLst>
              <a:ext uri="{FF2B5EF4-FFF2-40B4-BE49-F238E27FC236}">
                <a16:creationId xmlns:a16="http://schemas.microsoft.com/office/drawing/2014/main" id="{B65D55C3-F8D0-869B-C2F5-99A0B4E0BBED}"/>
              </a:ext>
            </a:extLst>
          </p:cNvPr>
          <p:cNvSpPr/>
          <p:nvPr/>
        </p:nvSpPr>
        <p:spPr>
          <a:xfrm>
            <a:off x="2359546" y="2745542"/>
            <a:ext cx="1654689" cy="717174"/>
          </a:xfrm>
          <a:prstGeom prst="roundRect">
            <a:avLst>
              <a:gd name="adj" fmla="val 6023"/>
            </a:avLst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Hourly</a:t>
            </a:r>
          </a:p>
          <a:p>
            <a:r>
              <a:rPr lang="en-US" sz="11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(solar PV in particular)</a:t>
            </a:r>
          </a:p>
        </p:txBody>
      </p:sp>
      <p:sp>
        <p:nvSpPr>
          <p:cNvPr id="15" name="Rectangle: Rounded Corners 32">
            <a:extLst>
              <a:ext uri="{FF2B5EF4-FFF2-40B4-BE49-F238E27FC236}">
                <a16:creationId xmlns:a16="http://schemas.microsoft.com/office/drawing/2014/main" id="{D69D500A-CAA9-BB6F-9E05-5567A48F20D8}"/>
              </a:ext>
            </a:extLst>
          </p:cNvPr>
          <p:cNvSpPr/>
          <p:nvPr/>
        </p:nvSpPr>
        <p:spPr>
          <a:xfrm>
            <a:off x="2368497" y="3564447"/>
            <a:ext cx="1654689" cy="717174"/>
          </a:xfrm>
          <a:prstGeom prst="roundRect">
            <a:avLst>
              <a:gd name="adj" fmla="val 6023"/>
            </a:avLst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Weekly</a:t>
            </a:r>
          </a:p>
          <a:p>
            <a:r>
              <a:rPr lang="en-US" sz="11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(wind power in particular)</a:t>
            </a:r>
          </a:p>
        </p:txBody>
      </p:sp>
      <p:sp>
        <p:nvSpPr>
          <p:cNvPr id="16" name="Rectangle: Rounded Corners 33">
            <a:extLst>
              <a:ext uri="{FF2B5EF4-FFF2-40B4-BE49-F238E27FC236}">
                <a16:creationId xmlns:a16="http://schemas.microsoft.com/office/drawing/2014/main" id="{2ED0C6BB-FA5D-6B63-77AA-63A66CFC9AD3}"/>
              </a:ext>
            </a:extLst>
          </p:cNvPr>
          <p:cNvSpPr/>
          <p:nvPr/>
        </p:nvSpPr>
        <p:spPr>
          <a:xfrm>
            <a:off x="2368497" y="4369132"/>
            <a:ext cx="1654689" cy="717174"/>
          </a:xfrm>
          <a:prstGeom prst="roundRect">
            <a:avLst>
              <a:gd name="adj" fmla="val 6023"/>
            </a:avLst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Seasonally</a:t>
            </a:r>
          </a:p>
          <a:p>
            <a:r>
              <a:rPr lang="en-US" sz="11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(hydro, wind and solar PV)</a:t>
            </a:r>
          </a:p>
        </p:txBody>
      </p:sp>
      <p:sp>
        <p:nvSpPr>
          <p:cNvPr id="17" name="Rectangle: Rounded Corners 33">
            <a:extLst>
              <a:ext uri="{FF2B5EF4-FFF2-40B4-BE49-F238E27FC236}">
                <a16:creationId xmlns:a16="http://schemas.microsoft.com/office/drawing/2014/main" id="{864F2129-404E-6237-74D3-8B7FB4DF379A}"/>
              </a:ext>
            </a:extLst>
          </p:cNvPr>
          <p:cNvSpPr/>
          <p:nvPr/>
        </p:nvSpPr>
        <p:spPr>
          <a:xfrm>
            <a:off x="2359546" y="5162088"/>
            <a:ext cx="1654689" cy="717174"/>
          </a:xfrm>
          <a:prstGeom prst="roundRect">
            <a:avLst>
              <a:gd name="adj" fmla="val 6023"/>
            </a:avLst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accent4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Network congestions</a:t>
            </a:r>
          </a:p>
        </p:txBody>
      </p:sp>
      <p:sp>
        <p:nvSpPr>
          <p:cNvPr id="18" name="Rectangle: Rounded Corners 31">
            <a:extLst>
              <a:ext uri="{FF2B5EF4-FFF2-40B4-BE49-F238E27FC236}">
                <a16:creationId xmlns:a16="http://schemas.microsoft.com/office/drawing/2014/main" id="{1946A784-C052-8E45-6627-914244A9E727}"/>
              </a:ext>
            </a:extLst>
          </p:cNvPr>
          <p:cNvSpPr/>
          <p:nvPr/>
        </p:nvSpPr>
        <p:spPr>
          <a:xfrm>
            <a:off x="840132" y="2734248"/>
            <a:ext cx="1486782" cy="3136017"/>
          </a:xfrm>
          <a:prstGeom prst="roundRect">
            <a:avLst>
              <a:gd name="adj" fmla="val 6023"/>
            </a:avLst>
          </a:prstGeom>
          <a:solidFill>
            <a:srgbClr val="F3BE9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Constant over the different timescales (methane production and imports)</a:t>
            </a: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63C67BB9-3F21-E08D-7D0B-43CA3CB09EA0}"/>
              </a:ext>
            </a:extLst>
          </p:cNvPr>
          <p:cNvSpPr/>
          <p:nvPr/>
        </p:nvSpPr>
        <p:spPr>
          <a:xfrm flipH="1">
            <a:off x="4656481" y="2304725"/>
            <a:ext cx="3288534" cy="3288534"/>
          </a:xfrm>
          <a:prstGeom prst="arc">
            <a:avLst>
              <a:gd name="adj1" fmla="val 16200000"/>
              <a:gd name="adj2" fmla="val 5341611"/>
            </a:avLst>
          </a:prstGeom>
          <a:noFill/>
          <a:ln w="190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7" name="Oval 13">
            <a:extLst>
              <a:ext uri="{FF2B5EF4-FFF2-40B4-BE49-F238E27FC236}">
                <a16:creationId xmlns:a16="http://schemas.microsoft.com/office/drawing/2014/main" id="{E88FCA78-F780-ACA8-4440-040104F43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8781" y="3661120"/>
            <a:ext cx="584484" cy="587409"/>
          </a:xfrm>
          <a:prstGeom prst="ellipse">
            <a:avLst/>
          </a:prstGeom>
          <a:solidFill>
            <a:schemeClr val="accent4"/>
          </a:solidFill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F286D7D2-DA3D-EA48-DA37-C9735D5E21D4}"/>
              </a:ext>
            </a:extLst>
          </p:cNvPr>
          <p:cNvSpPr/>
          <p:nvPr/>
        </p:nvSpPr>
        <p:spPr>
          <a:xfrm>
            <a:off x="4599509" y="2304725"/>
            <a:ext cx="3288534" cy="3288534"/>
          </a:xfrm>
          <a:prstGeom prst="arc">
            <a:avLst>
              <a:gd name="adj1" fmla="val 16200000"/>
              <a:gd name="adj2" fmla="val 5341611"/>
            </a:avLst>
          </a:prstGeom>
          <a:noFill/>
          <a:ln w="190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0" name="Oval 13">
            <a:extLst>
              <a:ext uri="{FF2B5EF4-FFF2-40B4-BE49-F238E27FC236}">
                <a16:creationId xmlns:a16="http://schemas.microsoft.com/office/drawing/2014/main" id="{AEF3CB1C-D430-E289-3E02-80CE7E1A9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0380" y="3655287"/>
            <a:ext cx="584484" cy="58740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D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C72AD79-D546-8B50-DC45-DA92A271B72D}"/>
              </a:ext>
            </a:extLst>
          </p:cNvPr>
          <p:cNvSpPr txBox="1"/>
          <p:nvPr/>
        </p:nvSpPr>
        <p:spPr>
          <a:xfrm>
            <a:off x="4961469" y="3487326"/>
            <a:ext cx="265072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u="none" strike="noStrike" baseline="0" dirty="0">
                <a:solidFill>
                  <a:schemeClr val="bg2">
                    <a:lumMod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Increasing mismatch </a:t>
            </a:r>
            <a:r>
              <a:rPr lang="en-US" sz="1600" i="0" u="none" strike="noStrike" baseline="0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between demand and supply patterns 	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6BEA3016-E512-2DBC-86B5-A135F3446944}"/>
              </a:ext>
            </a:extLst>
          </p:cNvPr>
          <p:cNvSpPr/>
          <p:nvPr/>
        </p:nvSpPr>
        <p:spPr>
          <a:xfrm>
            <a:off x="8451028" y="3327026"/>
            <a:ext cx="268099" cy="24674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951682C0-6C09-AC0B-3446-4251C248A9FA}"/>
              </a:ext>
            </a:extLst>
          </p:cNvPr>
          <p:cNvSpPr/>
          <p:nvPr/>
        </p:nvSpPr>
        <p:spPr>
          <a:xfrm>
            <a:off x="8473929" y="4121185"/>
            <a:ext cx="268099" cy="24674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C43BE02A-9E97-0E12-5E32-86F187EA4C08}"/>
              </a:ext>
            </a:extLst>
          </p:cNvPr>
          <p:cNvSpPr/>
          <p:nvPr/>
        </p:nvSpPr>
        <p:spPr>
          <a:xfrm>
            <a:off x="8473929" y="4915344"/>
            <a:ext cx="268099" cy="24674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82EFB5A6-70BD-322B-9922-0DA77FD7755D}"/>
              </a:ext>
            </a:extLst>
          </p:cNvPr>
          <p:cNvSpPr/>
          <p:nvPr/>
        </p:nvSpPr>
        <p:spPr>
          <a:xfrm>
            <a:off x="3807536" y="2953109"/>
            <a:ext cx="268099" cy="24674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1D7E136B-C5E6-3C9D-F8CD-4D9440F51A42}"/>
              </a:ext>
            </a:extLst>
          </p:cNvPr>
          <p:cNvSpPr/>
          <p:nvPr/>
        </p:nvSpPr>
        <p:spPr>
          <a:xfrm>
            <a:off x="3814711" y="3827310"/>
            <a:ext cx="268099" cy="24674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9DB89C29-169E-27E4-D794-3444FE211896}"/>
              </a:ext>
            </a:extLst>
          </p:cNvPr>
          <p:cNvSpPr/>
          <p:nvPr/>
        </p:nvSpPr>
        <p:spPr>
          <a:xfrm>
            <a:off x="3799398" y="4627358"/>
            <a:ext cx="268099" cy="24674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5D525816-5701-D79E-4380-BEF1145EAE07}"/>
              </a:ext>
            </a:extLst>
          </p:cNvPr>
          <p:cNvSpPr/>
          <p:nvPr/>
        </p:nvSpPr>
        <p:spPr>
          <a:xfrm>
            <a:off x="3799090" y="5357927"/>
            <a:ext cx="268099" cy="24674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54ED43DB-1D79-517E-7B53-9D1D8E96E226}"/>
              </a:ext>
            </a:extLst>
          </p:cNvPr>
          <p:cNvCxnSpPr>
            <a:cxnSpLocks/>
            <a:stCxn id="44" idx="6"/>
            <a:endCxn id="27" idx="2"/>
          </p:cNvCxnSpPr>
          <p:nvPr/>
        </p:nvCxnSpPr>
        <p:spPr>
          <a:xfrm>
            <a:off x="4075635" y="3076481"/>
            <a:ext cx="203146" cy="878344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ACE454BA-0E5C-618B-8686-81B7EACD5127}"/>
              </a:ext>
            </a:extLst>
          </p:cNvPr>
          <p:cNvCxnSpPr>
            <a:cxnSpLocks/>
            <a:stCxn id="45" idx="6"/>
            <a:endCxn id="27" idx="2"/>
          </p:cNvCxnSpPr>
          <p:nvPr/>
        </p:nvCxnSpPr>
        <p:spPr>
          <a:xfrm>
            <a:off x="4082810" y="3950682"/>
            <a:ext cx="195971" cy="4143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4C539E18-CB0F-6E08-DC0D-6C97B37102BB}"/>
              </a:ext>
            </a:extLst>
          </p:cNvPr>
          <p:cNvCxnSpPr>
            <a:cxnSpLocks/>
            <a:stCxn id="46" idx="7"/>
            <a:endCxn id="27" idx="2"/>
          </p:cNvCxnSpPr>
          <p:nvPr/>
        </p:nvCxnSpPr>
        <p:spPr>
          <a:xfrm flipV="1">
            <a:off x="4028235" y="3954825"/>
            <a:ext cx="250546" cy="708668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5CF44C14-3714-5755-2194-F16598E1DF33}"/>
              </a:ext>
            </a:extLst>
          </p:cNvPr>
          <p:cNvCxnSpPr>
            <a:cxnSpLocks/>
            <a:stCxn id="47" idx="6"/>
            <a:endCxn id="27" idx="2"/>
          </p:cNvCxnSpPr>
          <p:nvPr/>
        </p:nvCxnSpPr>
        <p:spPr>
          <a:xfrm flipV="1">
            <a:off x="4067189" y="3954825"/>
            <a:ext cx="211592" cy="1526474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C306569D-34CA-D02B-F1FD-B4FA96800FA0}"/>
              </a:ext>
            </a:extLst>
          </p:cNvPr>
          <p:cNvCxnSpPr>
            <a:cxnSpLocks/>
            <a:stCxn id="41" idx="3"/>
          </p:cNvCxnSpPr>
          <p:nvPr/>
        </p:nvCxnSpPr>
        <p:spPr>
          <a:xfrm flipH="1">
            <a:off x="8210163" y="3537635"/>
            <a:ext cx="280127" cy="47873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FE2BFC5E-A665-10BC-B7AA-E715ABD5159F}"/>
              </a:ext>
            </a:extLst>
          </p:cNvPr>
          <p:cNvCxnSpPr>
            <a:cxnSpLocks/>
          </p:cNvCxnSpPr>
          <p:nvPr/>
        </p:nvCxnSpPr>
        <p:spPr>
          <a:xfrm flipH="1" flipV="1">
            <a:off x="8210163" y="4016365"/>
            <a:ext cx="250334" cy="20579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556CF8A7-AA6A-3716-63D1-B0AD8EF723FA}"/>
              </a:ext>
            </a:extLst>
          </p:cNvPr>
          <p:cNvCxnSpPr>
            <a:cxnSpLocks/>
            <a:stCxn id="43" idx="1"/>
          </p:cNvCxnSpPr>
          <p:nvPr/>
        </p:nvCxnSpPr>
        <p:spPr>
          <a:xfrm flipH="1" flipV="1">
            <a:off x="8210163" y="4016365"/>
            <a:ext cx="303028" cy="935114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373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3673503-98B5-EF25-380F-FAD1C5C76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Additional</a:t>
            </a:r>
            <a:r>
              <a:rPr lang="fr-FR" dirty="0"/>
              <a:t> drivers of </a:t>
            </a:r>
            <a:r>
              <a:rPr lang="fr-FR" dirty="0" err="1"/>
              <a:t>flexibility</a:t>
            </a:r>
            <a:r>
              <a:rPr lang="fr-FR" dirty="0"/>
              <a:t> </a:t>
            </a:r>
            <a:r>
              <a:rPr lang="fr-FR" dirty="0" err="1"/>
              <a:t>needs</a:t>
            </a:r>
            <a:r>
              <a:rPr lang="fr-FR" dirty="0"/>
              <a:t>, </a:t>
            </a:r>
            <a:r>
              <a:rPr lang="fr-FR" dirty="0" err="1"/>
              <a:t>specific</a:t>
            </a:r>
            <a:r>
              <a:rPr lang="fr-FR" dirty="0"/>
              <a:t> to </a:t>
            </a:r>
            <a:r>
              <a:rPr lang="fr-FR" dirty="0" err="1"/>
              <a:t>electrolytic</a:t>
            </a:r>
            <a:r>
              <a:rPr lang="fr-FR" dirty="0"/>
              <a:t> </a:t>
            </a:r>
            <a:r>
              <a:rPr lang="fr-FR" dirty="0" err="1"/>
              <a:t>hydrogen</a:t>
            </a:r>
            <a:endParaRPr lang="fr-FR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649FAC81-3183-263E-1396-6CBB6EEBA80A}"/>
              </a:ext>
            </a:extLst>
          </p:cNvPr>
          <p:cNvSpPr/>
          <p:nvPr/>
        </p:nvSpPr>
        <p:spPr>
          <a:xfrm>
            <a:off x="4787854" y="1358977"/>
            <a:ext cx="4129548" cy="4883048"/>
          </a:xfrm>
          <a:prstGeom prst="rect">
            <a:avLst/>
          </a:prstGeom>
          <a:solidFill>
            <a:schemeClr val="bg1">
              <a:lumMod val="95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">
            <a:extLst>
              <a:ext uri="{FF2B5EF4-FFF2-40B4-BE49-F238E27FC236}">
                <a16:creationId xmlns:a16="http://schemas.microsoft.com/office/drawing/2014/main" id="{913CAFDA-02DE-F888-741B-57FD113B4B1A}"/>
              </a:ext>
            </a:extLst>
          </p:cNvPr>
          <p:cNvSpPr/>
          <p:nvPr/>
        </p:nvSpPr>
        <p:spPr>
          <a:xfrm>
            <a:off x="1670127" y="3406314"/>
            <a:ext cx="921774" cy="921774"/>
          </a:xfrm>
          <a:prstGeom prst="ellipse">
            <a:avLst/>
          </a:prstGeom>
          <a:solidFill>
            <a:srgbClr val="F3BE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0" name="Circle: Hollow 7">
            <a:extLst>
              <a:ext uri="{FF2B5EF4-FFF2-40B4-BE49-F238E27FC236}">
                <a16:creationId xmlns:a16="http://schemas.microsoft.com/office/drawing/2014/main" id="{545DC323-BE37-DD9C-33AC-C6017EC94346}"/>
              </a:ext>
            </a:extLst>
          </p:cNvPr>
          <p:cNvSpPr/>
          <p:nvPr/>
        </p:nvSpPr>
        <p:spPr>
          <a:xfrm>
            <a:off x="983098" y="2719285"/>
            <a:ext cx="2295832" cy="2295832"/>
          </a:xfrm>
          <a:prstGeom prst="donut">
            <a:avLst>
              <a:gd name="adj" fmla="val 1044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Circle: Hollow 6">
            <a:extLst>
              <a:ext uri="{FF2B5EF4-FFF2-40B4-BE49-F238E27FC236}">
                <a16:creationId xmlns:a16="http://schemas.microsoft.com/office/drawing/2014/main" id="{6747C728-4EC6-7AFE-AE35-19CDEA8DD131}"/>
              </a:ext>
            </a:extLst>
          </p:cNvPr>
          <p:cNvSpPr/>
          <p:nvPr/>
        </p:nvSpPr>
        <p:spPr>
          <a:xfrm>
            <a:off x="1325491" y="3061678"/>
            <a:ext cx="1611046" cy="1611046"/>
          </a:xfrm>
          <a:prstGeom prst="donut">
            <a:avLst>
              <a:gd name="adj" fmla="val 12789"/>
            </a:avLst>
          </a:prstGeom>
          <a:solidFill>
            <a:srgbClr val="F5AE18"/>
          </a:solidFill>
          <a:ln>
            <a:noFill/>
          </a:ln>
          <a:effectLst>
            <a:outerShdw blurRad="1524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2" name="Graphic 9" descr="Target outline">
            <a:extLst>
              <a:ext uri="{FF2B5EF4-FFF2-40B4-BE49-F238E27FC236}">
                <a16:creationId xmlns:a16="http://schemas.microsoft.com/office/drawing/2014/main" id="{A42AAA0C-BADC-0190-11DC-05B5FFF6F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7513" y="3523700"/>
            <a:ext cx="687003" cy="687003"/>
          </a:xfrm>
          <a:prstGeom prst="rect">
            <a:avLst/>
          </a:prstGeom>
        </p:spPr>
      </p:pic>
      <p:sp>
        <p:nvSpPr>
          <p:cNvPr id="133" name="Oval 17">
            <a:extLst>
              <a:ext uri="{FF2B5EF4-FFF2-40B4-BE49-F238E27FC236}">
                <a16:creationId xmlns:a16="http://schemas.microsoft.com/office/drawing/2014/main" id="{530BDA2B-A476-A4DE-F4DC-D32E76FEB40C}"/>
              </a:ext>
            </a:extLst>
          </p:cNvPr>
          <p:cNvSpPr/>
          <p:nvPr/>
        </p:nvSpPr>
        <p:spPr>
          <a:xfrm>
            <a:off x="4241244" y="1718796"/>
            <a:ext cx="853762" cy="85376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8">
            <a:extLst>
              <a:ext uri="{FF2B5EF4-FFF2-40B4-BE49-F238E27FC236}">
                <a16:creationId xmlns:a16="http://schemas.microsoft.com/office/drawing/2014/main" id="{FBF7CADA-1029-9122-480C-AB8ACEC6B420}"/>
              </a:ext>
            </a:extLst>
          </p:cNvPr>
          <p:cNvSpPr/>
          <p:nvPr/>
        </p:nvSpPr>
        <p:spPr>
          <a:xfrm>
            <a:off x="4241244" y="3440320"/>
            <a:ext cx="853762" cy="853762"/>
          </a:xfrm>
          <a:prstGeom prst="ellipse">
            <a:avLst/>
          </a:prstGeom>
          <a:solidFill>
            <a:srgbClr val="F5AE18"/>
          </a:solidFill>
          <a:ln>
            <a:noFill/>
          </a:ln>
          <a:effectLst>
            <a:outerShdw blurRad="1524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9">
            <a:extLst>
              <a:ext uri="{FF2B5EF4-FFF2-40B4-BE49-F238E27FC236}">
                <a16:creationId xmlns:a16="http://schemas.microsoft.com/office/drawing/2014/main" id="{BDCEB220-D316-A92B-C395-06592222A599}"/>
              </a:ext>
            </a:extLst>
          </p:cNvPr>
          <p:cNvSpPr/>
          <p:nvPr/>
        </p:nvSpPr>
        <p:spPr>
          <a:xfrm>
            <a:off x="4241244" y="5161844"/>
            <a:ext cx="853762" cy="853762"/>
          </a:xfrm>
          <a:prstGeom prst="ellipse">
            <a:avLst/>
          </a:prstGeom>
          <a:solidFill>
            <a:srgbClr val="F3BE94"/>
          </a:solidFill>
          <a:ln>
            <a:noFill/>
          </a:ln>
          <a:effectLst>
            <a:outerShdw blurRad="1524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20">
            <a:extLst>
              <a:ext uri="{FF2B5EF4-FFF2-40B4-BE49-F238E27FC236}">
                <a16:creationId xmlns:a16="http://schemas.microsoft.com/office/drawing/2014/main" id="{A276A0A6-32AB-C0B9-B21C-335B2967B481}"/>
              </a:ext>
            </a:extLst>
          </p:cNvPr>
          <p:cNvSpPr/>
          <p:nvPr/>
        </p:nvSpPr>
        <p:spPr>
          <a:xfrm>
            <a:off x="4353144" y="1830696"/>
            <a:ext cx="629962" cy="6299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37" name="Oval 21">
            <a:extLst>
              <a:ext uri="{FF2B5EF4-FFF2-40B4-BE49-F238E27FC236}">
                <a16:creationId xmlns:a16="http://schemas.microsoft.com/office/drawing/2014/main" id="{996E804E-6F98-9D15-3870-0457F5D80C34}"/>
              </a:ext>
            </a:extLst>
          </p:cNvPr>
          <p:cNvSpPr/>
          <p:nvPr/>
        </p:nvSpPr>
        <p:spPr>
          <a:xfrm>
            <a:off x="4353144" y="3552220"/>
            <a:ext cx="629962" cy="6299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</a:t>
            </a:r>
          </a:p>
        </p:txBody>
      </p:sp>
      <p:sp>
        <p:nvSpPr>
          <p:cNvPr id="138" name="Oval 22">
            <a:extLst>
              <a:ext uri="{FF2B5EF4-FFF2-40B4-BE49-F238E27FC236}">
                <a16:creationId xmlns:a16="http://schemas.microsoft.com/office/drawing/2014/main" id="{75B8D813-BB56-720E-A0A7-3D56199DA03F}"/>
              </a:ext>
            </a:extLst>
          </p:cNvPr>
          <p:cNvSpPr/>
          <p:nvPr/>
        </p:nvSpPr>
        <p:spPr>
          <a:xfrm>
            <a:off x="4353144" y="5273744"/>
            <a:ext cx="629962" cy="6299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03</a:t>
            </a:r>
          </a:p>
        </p:txBody>
      </p:sp>
      <p:cxnSp>
        <p:nvCxnSpPr>
          <p:cNvPr id="139" name="Straight Connector 24">
            <a:extLst>
              <a:ext uri="{FF2B5EF4-FFF2-40B4-BE49-F238E27FC236}">
                <a16:creationId xmlns:a16="http://schemas.microsoft.com/office/drawing/2014/main" id="{5AA620A0-3E45-57D4-FBB5-AB5EAAE699E6}"/>
              </a:ext>
            </a:extLst>
          </p:cNvPr>
          <p:cNvCxnSpPr>
            <a:cxnSpLocks/>
          </p:cNvCxnSpPr>
          <p:nvPr/>
        </p:nvCxnSpPr>
        <p:spPr>
          <a:xfrm flipV="1">
            <a:off x="2942713" y="2151853"/>
            <a:ext cx="1298531" cy="909825"/>
          </a:xfrm>
          <a:prstGeom prst="line">
            <a:avLst/>
          </a:prstGeom>
          <a:ln w="25400">
            <a:solidFill>
              <a:srgbClr val="0014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26">
            <a:extLst>
              <a:ext uri="{FF2B5EF4-FFF2-40B4-BE49-F238E27FC236}">
                <a16:creationId xmlns:a16="http://schemas.microsoft.com/office/drawing/2014/main" id="{4F6FFE83-B66E-D642-D5A1-497ECBB86F75}"/>
              </a:ext>
            </a:extLst>
          </p:cNvPr>
          <p:cNvCxnSpPr>
            <a:cxnSpLocks/>
            <a:stCxn id="131" idx="6"/>
            <a:endCxn id="134" idx="2"/>
          </p:cNvCxnSpPr>
          <p:nvPr/>
        </p:nvCxnSpPr>
        <p:spPr>
          <a:xfrm>
            <a:off x="2936537" y="3867201"/>
            <a:ext cx="1304707" cy="0"/>
          </a:xfrm>
          <a:prstGeom prst="line">
            <a:avLst/>
          </a:prstGeom>
          <a:ln w="25400">
            <a:solidFill>
              <a:srgbClr val="F5AE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29">
            <a:extLst>
              <a:ext uri="{FF2B5EF4-FFF2-40B4-BE49-F238E27FC236}">
                <a16:creationId xmlns:a16="http://schemas.microsoft.com/office/drawing/2014/main" id="{3648E4D2-8E3B-D0E9-472F-5A19839A35F1}"/>
              </a:ext>
            </a:extLst>
          </p:cNvPr>
          <p:cNvCxnSpPr>
            <a:cxnSpLocks/>
            <a:stCxn id="129" idx="5"/>
            <a:endCxn id="135" idx="2"/>
          </p:cNvCxnSpPr>
          <p:nvPr/>
        </p:nvCxnSpPr>
        <p:spPr>
          <a:xfrm>
            <a:off x="2456910" y="4193097"/>
            <a:ext cx="1784334" cy="1395628"/>
          </a:xfrm>
          <a:prstGeom prst="line">
            <a:avLst/>
          </a:prstGeom>
          <a:ln w="25400">
            <a:solidFill>
              <a:srgbClr val="F3BE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oup 93">
            <a:extLst>
              <a:ext uri="{FF2B5EF4-FFF2-40B4-BE49-F238E27FC236}">
                <a16:creationId xmlns:a16="http://schemas.microsoft.com/office/drawing/2014/main" id="{067A8179-D2FE-D6A2-8C8E-43D80004723B}"/>
              </a:ext>
            </a:extLst>
          </p:cNvPr>
          <p:cNvGrpSpPr/>
          <p:nvPr/>
        </p:nvGrpSpPr>
        <p:grpSpPr>
          <a:xfrm>
            <a:off x="5341666" y="3006439"/>
            <a:ext cx="6334396" cy="1721524"/>
            <a:chOff x="4668125" y="3006439"/>
            <a:chExt cx="7007937" cy="1721524"/>
          </a:xfrm>
        </p:grpSpPr>
        <p:cxnSp>
          <p:nvCxnSpPr>
            <p:cNvPr id="143" name="Straight Connector 34">
              <a:extLst>
                <a:ext uri="{FF2B5EF4-FFF2-40B4-BE49-F238E27FC236}">
                  <a16:creationId xmlns:a16="http://schemas.microsoft.com/office/drawing/2014/main" id="{8A0B43B5-7373-B0BF-431A-074DBA63A628}"/>
                </a:ext>
              </a:extLst>
            </p:cNvPr>
            <p:cNvCxnSpPr/>
            <p:nvPr/>
          </p:nvCxnSpPr>
          <p:spPr>
            <a:xfrm>
              <a:off x="4668125" y="3006439"/>
              <a:ext cx="700793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35">
              <a:extLst>
                <a:ext uri="{FF2B5EF4-FFF2-40B4-BE49-F238E27FC236}">
                  <a16:creationId xmlns:a16="http://schemas.microsoft.com/office/drawing/2014/main" id="{4B254520-2B40-FAE2-CD9C-9354FA207744}"/>
                </a:ext>
              </a:extLst>
            </p:cNvPr>
            <p:cNvCxnSpPr/>
            <p:nvPr/>
          </p:nvCxnSpPr>
          <p:spPr>
            <a:xfrm>
              <a:off x="4668125" y="4727963"/>
              <a:ext cx="700793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Title 1">
            <a:extLst>
              <a:ext uri="{FF2B5EF4-FFF2-40B4-BE49-F238E27FC236}">
                <a16:creationId xmlns:a16="http://schemas.microsoft.com/office/drawing/2014/main" id="{EE5FF4E9-C751-3934-9181-CCFFA8836CF0}"/>
              </a:ext>
            </a:extLst>
          </p:cNvPr>
          <p:cNvSpPr txBox="1">
            <a:spLocks/>
          </p:cNvSpPr>
          <p:nvPr/>
        </p:nvSpPr>
        <p:spPr>
          <a:xfrm>
            <a:off x="5341666" y="1661861"/>
            <a:ext cx="3182902" cy="84023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dirty="0">
                <a:solidFill>
                  <a:schemeClr val="accent6"/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UHS - key to meet criteria </a:t>
            </a:r>
            <a:endParaRPr lang="en-US" sz="1400" b="1" dirty="0">
              <a:solidFill>
                <a:schemeClr val="accent6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4F5969"/>
                </a:solidFill>
                <a:latin typeface="Calibri-Light"/>
              </a:rPr>
              <a:t>Better use of RES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rgbClr val="4F5969"/>
                </a:solidFill>
                <a:latin typeface="Calibri-Light"/>
              </a:rPr>
              <a:t>Securing the reduction of grid withdrawals in the power-grid</a:t>
            </a:r>
          </a:p>
        </p:txBody>
      </p:sp>
      <p:sp>
        <p:nvSpPr>
          <p:cNvPr id="146" name="Title 1">
            <a:extLst>
              <a:ext uri="{FF2B5EF4-FFF2-40B4-BE49-F238E27FC236}">
                <a16:creationId xmlns:a16="http://schemas.microsoft.com/office/drawing/2014/main" id="{CA9B7790-8389-413E-86A3-00FA1A66806A}"/>
              </a:ext>
            </a:extLst>
          </p:cNvPr>
          <p:cNvSpPr txBox="1">
            <a:spLocks/>
          </p:cNvSpPr>
          <p:nvPr/>
        </p:nvSpPr>
        <p:spPr>
          <a:xfrm>
            <a:off x="5377042" y="3406314"/>
            <a:ext cx="3182902" cy="86177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400" b="1" i="1" dirty="0">
                <a:solidFill>
                  <a:srgbClr val="FFC000"/>
                </a:solidFill>
                <a:latin typeface="+mn-lt"/>
                <a:ea typeface="Segoe UI Black" panose="020B0A02040204020203" pitchFamily="34" charset="0"/>
                <a:cs typeface="Segoe UI" panose="020B0502040204020203" pitchFamily="34" charset="0"/>
              </a:rPr>
              <a:t>High deployment of RES will require </a:t>
            </a:r>
            <a:r>
              <a:rPr lang="en-US" sz="1400" b="1" dirty="0">
                <a:solidFill>
                  <a:srgbClr val="FFC000"/>
                </a:solidFill>
                <a:latin typeface="+mn-lt"/>
              </a:rPr>
              <a:t>large-scale volume of storage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solidFill>
                  <a:srgbClr val="4F5969"/>
                </a:solidFill>
                <a:latin typeface="Calibri-Light"/>
              </a:rPr>
              <a:t>The benefits of electricity storage will erode over time as they are not scalable</a:t>
            </a:r>
          </a:p>
        </p:txBody>
      </p:sp>
      <p:sp>
        <p:nvSpPr>
          <p:cNvPr id="147" name="Title 1">
            <a:extLst>
              <a:ext uri="{FF2B5EF4-FFF2-40B4-BE49-F238E27FC236}">
                <a16:creationId xmlns:a16="http://schemas.microsoft.com/office/drawing/2014/main" id="{591DF43A-7F18-6748-FE60-C9ECB6FE06A0}"/>
              </a:ext>
            </a:extLst>
          </p:cNvPr>
          <p:cNvSpPr txBox="1">
            <a:spLocks/>
          </p:cNvSpPr>
          <p:nvPr/>
        </p:nvSpPr>
        <p:spPr>
          <a:xfrm>
            <a:off x="5338283" y="5039534"/>
            <a:ext cx="3182902" cy="86177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4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Segoe UI Black" panose="020B0A02040204020203" pitchFamily="34" charset="0"/>
                <a:cs typeface="Segoe UI" panose="020B0502040204020203" pitchFamily="34" charset="0"/>
              </a:rPr>
              <a:t>UHS – I</a:t>
            </a:r>
            <a:r>
              <a:rPr lang="fr-FR" sz="1400" b="1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Segoe UI Black" panose="020B0A02040204020203" pitchFamily="34" charset="0"/>
                <a:cs typeface="Segoe UI" panose="020B0502040204020203" pitchFamily="34" charset="0"/>
              </a:rPr>
              <a:t>mproving</a:t>
            </a:r>
            <a:r>
              <a:rPr lang="fr-FR" sz="14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Segoe UI Black" panose="020B0A02040204020203" pitchFamily="34" charset="0"/>
                <a:cs typeface="Segoe UI" panose="020B0502040204020203" pitchFamily="34" charset="0"/>
              </a:rPr>
              <a:t> the </a:t>
            </a:r>
            <a:r>
              <a:rPr lang="fr-FR" sz="1400" b="1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Segoe UI Black" panose="020B0A02040204020203" pitchFamily="34" charset="0"/>
                <a:cs typeface="Segoe UI" panose="020B0502040204020203" pitchFamily="34" charset="0"/>
              </a:rPr>
              <a:t>competitiveness</a:t>
            </a:r>
            <a:r>
              <a:rPr lang="fr-FR" sz="14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Segoe UI Black" panose="020B0A02040204020203" pitchFamily="34" charset="0"/>
                <a:cs typeface="Segoe UI" panose="020B0502040204020203" pitchFamily="34" charset="0"/>
              </a:rPr>
              <a:t> of RFNBO </a:t>
            </a:r>
            <a:r>
              <a:rPr lang="fr-FR" sz="1400" b="1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Segoe UI Black" panose="020B0A02040204020203" pitchFamily="34" charset="0"/>
                <a:cs typeface="Segoe UI" panose="020B0502040204020203" pitchFamily="34" charset="0"/>
              </a:rPr>
              <a:t>suppliers</a:t>
            </a:r>
            <a:endParaRPr lang="fr-FR" sz="1400" b="1" i="1" dirty="0">
              <a:solidFill>
                <a:schemeClr val="accent5">
                  <a:lumMod val="60000"/>
                  <a:lumOff val="40000"/>
                </a:schemeClr>
              </a:solidFill>
              <a:latin typeface="+mn-lt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100000"/>
              </a:lnSpc>
            </a:pPr>
            <a:r>
              <a:rPr lang="fr-FR" sz="1400" dirty="0">
                <a:solidFill>
                  <a:srgbClr val="4F5969"/>
                </a:solidFill>
                <a:latin typeface="Calibri-Light"/>
              </a:rPr>
              <a:t>Mature </a:t>
            </a:r>
            <a:r>
              <a:rPr lang="fr-FR" sz="1400" dirty="0" err="1">
                <a:solidFill>
                  <a:srgbClr val="4F5969"/>
                </a:solidFill>
                <a:latin typeface="Calibri-Light"/>
              </a:rPr>
              <a:t>energy</a:t>
            </a:r>
            <a:r>
              <a:rPr lang="fr-FR" sz="1400" dirty="0">
                <a:solidFill>
                  <a:srgbClr val="4F5969"/>
                </a:solidFill>
                <a:latin typeface="Calibri-Light"/>
              </a:rPr>
              <a:t> </a:t>
            </a:r>
            <a:r>
              <a:rPr lang="fr-FR" sz="1400" dirty="0" err="1">
                <a:solidFill>
                  <a:srgbClr val="4F5969"/>
                </a:solidFill>
                <a:latin typeface="Calibri-Light"/>
              </a:rPr>
              <a:t>storage</a:t>
            </a:r>
            <a:r>
              <a:rPr lang="fr-FR" sz="1400" dirty="0">
                <a:solidFill>
                  <a:srgbClr val="4F5969"/>
                </a:solidFill>
                <a:latin typeface="Calibri-Light"/>
              </a:rPr>
              <a:t> technologies</a:t>
            </a:r>
          </a:p>
          <a:p>
            <a:pPr algn="l">
              <a:lnSpc>
                <a:spcPct val="100000"/>
              </a:lnSpc>
            </a:pPr>
            <a:r>
              <a:rPr lang="fr-FR" sz="1400" dirty="0">
                <a:solidFill>
                  <a:srgbClr val="4F5969"/>
                </a:solidFill>
                <a:latin typeface="Calibri-Light"/>
              </a:rPr>
              <a:t>Challenge - </a:t>
            </a:r>
            <a:r>
              <a:rPr lang="fr-FR" sz="1400" dirty="0" err="1">
                <a:solidFill>
                  <a:srgbClr val="4F5969"/>
                </a:solidFill>
                <a:latin typeface="Calibri-Light"/>
              </a:rPr>
              <a:t>scarcity</a:t>
            </a:r>
            <a:endParaRPr lang="en-US" sz="1400" dirty="0">
              <a:solidFill>
                <a:srgbClr val="4F5969"/>
              </a:solidFill>
              <a:latin typeface="Calibri-Light"/>
            </a:endParaRPr>
          </a:p>
        </p:txBody>
      </p:sp>
      <p:sp>
        <p:nvSpPr>
          <p:cNvPr id="148" name="Title 1">
            <a:extLst>
              <a:ext uri="{FF2B5EF4-FFF2-40B4-BE49-F238E27FC236}">
                <a16:creationId xmlns:a16="http://schemas.microsoft.com/office/drawing/2014/main" id="{41391CFD-7987-C58C-E4B7-E808D7A8829C}"/>
              </a:ext>
            </a:extLst>
          </p:cNvPr>
          <p:cNvSpPr txBox="1">
            <a:spLocks/>
          </p:cNvSpPr>
          <p:nvPr/>
        </p:nvSpPr>
        <p:spPr>
          <a:xfrm>
            <a:off x="8948107" y="1425676"/>
            <a:ext cx="2727955" cy="14400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108000" tIns="108000" rIns="108000" bIns="1080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Strict correlation</a:t>
            </a:r>
          </a:p>
          <a:p>
            <a:pPr algn="l">
              <a:lnSpc>
                <a:spcPct val="100000"/>
              </a:lnSpc>
            </a:pPr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Bidding zone</a:t>
            </a:r>
          </a:p>
        </p:txBody>
      </p:sp>
      <p:sp>
        <p:nvSpPr>
          <p:cNvPr id="149" name="Title 1">
            <a:extLst>
              <a:ext uri="{FF2B5EF4-FFF2-40B4-BE49-F238E27FC236}">
                <a16:creationId xmlns:a16="http://schemas.microsoft.com/office/drawing/2014/main" id="{2A3E7C05-F503-A199-0E1C-94584A2F348D}"/>
              </a:ext>
            </a:extLst>
          </p:cNvPr>
          <p:cNvSpPr txBox="1">
            <a:spLocks/>
          </p:cNvSpPr>
          <p:nvPr/>
        </p:nvSpPr>
        <p:spPr>
          <a:xfrm>
            <a:off x="8948107" y="3147200"/>
            <a:ext cx="2727955" cy="1439998"/>
          </a:xfrm>
          <a:prstGeom prst="rect">
            <a:avLst/>
          </a:prstGeom>
          <a:solidFill>
            <a:srgbClr val="F5AE18"/>
          </a:solidFill>
        </p:spPr>
        <p:txBody>
          <a:bodyPr vert="horz" wrap="square" lIns="108000" tIns="108000" rIns="108000" bIns="1080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Scalability</a:t>
            </a:r>
          </a:p>
        </p:txBody>
      </p:sp>
      <p:sp>
        <p:nvSpPr>
          <p:cNvPr id="150" name="Title 1">
            <a:extLst>
              <a:ext uri="{FF2B5EF4-FFF2-40B4-BE49-F238E27FC236}">
                <a16:creationId xmlns:a16="http://schemas.microsoft.com/office/drawing/2014/main" id="{5DD2BD79-032E-86B7-3555-7E97A143ED8F}"/>
              </a:ext>
            </a:extLst>
          </p:cNvPr>
          <p:cNvSpPr txBox="1">
            <a:spLocks/>
          </p:cNvSpPr>
          <p:nvPr/>
        </p:nvSpPr>
        <p:spPr>
          <a:xfrm>
            <a:off x="8948107" y="4868724"/>
            <a:ext cx="2727955" cy="1439997"/>
          </a:xfrm>
          <a:prstGeom prst="rect">
            <a:avLst/>
          </a:prstGeom>
          <a:solidFill>
            <a:srgbClr val="F3BE94"/>
          </a:solidFill>
        </p:spPr>
        <p:txBody>
          <a:bodyPr vert="horz" wrap="square" lIns="108000" tIns="108000" rIns="108000" bIns="1080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UHS targets to comply with the fight against Climate change</a:t>
            </a:r>
          </a:p>
        </p:txBody>
      </p:sp>
      <p:sp>
        <p:nvSpPr>
          <p:cNvPr id="197" name="ZoneTexte 196">
            <a:extLst>
              <a:ext uri="{FF2B5EF4-FFF2-40B4-BE49-F238E27FC236}">
                <a16:creationId xmlns:a16="http://schemas.microsoft.com/office/drawing/2014/main" id="{C06F3C7C-8C30-F7E6-3C32-551B8C9164D7}"/>
              </a:ext>
            </a:extLst>
          </p:cNvPr>
          <p:cNvSpPr txBox="1"/>
          <p:nvPr/>
        </p:nvSpPr>
        <p:spPr>
          <a:xfrm rot="19512201">
            <a:off x="2544729" y="2257813"/>
            <a:ext cx="19346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Fast cycling rate</a:t>
            </a:r>
            <a:endParaRPr lang="fr-FR" sz="1600" dirty="0"/>
          </a:p>
        </p:txBody>
      </p:sp>
      <p:sp>
        <p:nvSpPr>
          <p:cNvPr id="198" name="ZoneTexte 197">
            <a:extLst>
              <a:ext uri="{FF2B5EF4-FFF2-40B4-BE49-F238E27FC236}">
                <a16:creationId xmlns:a16="http://schemas.microsoft.com/office/drawing/2014/main" id="{189F6092-68B4-A7C9-4D32-D3DA80BE0809}"/>
              </a:ext>
            </a:extLst>
          </p:cNvPr>
          <p:cNvSpPr txBox="1"/>
          <p:nvPr/>
        </p:nvSpPr>
        <p:spPr>
          <a:xfrm>
            <a:off x="2825379" y="3283349"/>
            <a:ext cx="19346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C00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Large-scale volumes</a:t>
            </a:r>
            <a:endParaRPr lang="fr-FR" sz="1600" dirty="0">
              <a:solidFill>
                <a:srgbClr val="FFC000"/>
              </a:solidFill>
            </a:endParaRPr>
          </a:p>
        </p:txBody>
      </p:sp>
      <p:sp>
        <p:nvSpPr>
          <p:cNvPr id="199" name="ZoneTexte 198">
            <a:extLst>
              <a:ext uri="{FF2B5EF4-FFF2-40B4-BE49-F238E27FC236}">
                <a16:creationId xmlns:a16="http://schemas.microsoft.com/office/drawing/2014/main" id="{5B1F98CD-8156-F950-06FF-F4AFC49D7C9C}"/>
              </a:ext>
            </a:extLst>
          </p:cNvPr>
          <p:cNvSpPr txBox="1"/>
          <p:nvPr/>
        </p:nvSpPr>
        <p:spPr>
          <a:xfrm rot="2234326">
            <a:off x="2953175" y="4775110"/>
            <a:ext cx="16043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Mature techno </a:t>
            </a:r>
            <a:endParaRPr lang="fr-FR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1" name="ZoneTexte 200">
            <a:extLst>
              <a:ext uri="{FF2B5EF4-FFF2-40B4-BE49-F238E27FC236}">
                <a16:creationId xmlns:a16="http://schemas.microsoft.com/office/drawing/2014/main" id="{51C1A8D4-FF4B-4BF3-0A28-830D23803694}"/>
              </a:ext>
            </a:extLst>
          </p:cNvPr>
          <p:cNvSpPr txBox="1"/>
          <p:nvPr/>
        </p:nvSpPr>
        <p:spPr>
          <a:xfrm>
            <a:off x="300629" y="1262788"/>
            <a:ext cx="282533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400" b="1" u="none" strike="noStrike" kern="1200" baseline="0" dirty="0">
                <a:solidFill>
                  <a:schemeClr val="accent6"/>
                </a:solidFill>
              </a:rPr>
              <a:t>RES production </a:t>
            </a:r>
            <a:r>
              <a:rPr lang="fr-FR" sz="1400" b="1" u="none" strike="noStrike" kern="1200" baseline="0" dirty="0" err="1">
                <a:solidFill>
                  <a:schemeClr val="accent6"/>
                </a:solidFill>
              </a:rPr>
              <a:t>variability</a:t>
            </a:r>
            <a:r>
              <a:rPr lang="fr-FR" sz="1400" b="1" u="none" strike="noStrike" kern="1200" baseline="0" dirty="0">
                <a:solidFill>
                  <a:schemeClr val="accent6"/>
                </a:solidFill>
              </a:rPr>
              <a:t> </a:t>
            </a:r>
          </a:p>
          <a:p>
            <a:pPr algn="l"/>
            <a:r>
              <a:rPr lang="fr-FR" sz="1200" b="0" u="none" strike="noStrike" kern="1200" baseline="0" dirty="0">
                <a:solidFill>
                  <a:schemeClr val="accent6"/>
                </a:solidFill>
              </a:rPr>
              <a:t>- </a:t>
            </a:r>
            <a:r>
              <a:rPr lang="fr-FR" sz="1200" b="0" u="none" strike="noStrike" kern="1200" baseline="0" dirty="0" err="1">
                <a:solidFill>
                  <a:schemeClr val="accent6"/>
                </a:solidFill>
              </a:rPr>
              <a:t>Hourly</a:t>
            </a:r>
            <a:r>
              <a:rPr lang="fr-FR" sz="1200" b="0" u="none" strike="noStrike" kern="1200" baseline="0" dirty="0">
                <a:solidFill>
                  <a:schemeClr val="accent6"/>
                </a:solidFill>
              </a:rPr>
              <a:t> (</a:t>
            </a:r>
            <a:r>
              <a:rPr lang="fr-FR" sz="1200" b="0" u="none" strike="noStrike" kern="1200" baseline="0" dirty="0" err="1">
                <a:solidFill>
                  <a:schemeClr val="accent6"/>
                </a:solidFill>
              </a:rPr>
              <a:t>solar</a:t>
            </a:r>
            <a:r>
              <a:rPr lang="fr-FR" sz="1200" b="0" u="none" strike="noStrike" kern="1200" baseline="0" dirty="0">
                <a:solidFill>
                  <a:schemeClr val="accent6"/>
                </a:solidFill>
              </a:rPr>
              <a:t> PV in </a:t>
            </a:r>
            <a:r>
              <a:rPr lang="fr-FR" sz="1200" b="0" u="none" strike="noStrike" kern="1200" baseline="0" dirty="0" err="1">
                <a:solidFill>
                  <a:schemeClr val="accent6"/>
                </a:solidFill>
              </a:rPr>
              <a:t>Particular</a:t>
            </a:r>
            <a:r>
              <a:rPr lang="fr-FR" sz="1200" b="0" u="none" strike="noStrike" kern="1200" baseline="0" dirty="0">
                <a:solidFill>
                  <a:schemeClr val="accent6"/>
                </a:solidFill>
              </a:rPr>
              <a:t>)</a:t>
            </a:r>
            <a:endParaRPr lang="fr-FR" sz="1200" b="0" dirty="0">
              <a:solidFill>
                <a:schemeClr val="accent6"/>
              </a:solidFill>
            </a:endParaRPr>
          </a:p>
          <a:p>
            <a:pPr algn="l"/>
            <a:r>
              <a:rPr lang="fr-FR" sz="1200" b="0" u="none" strike="noStrike" kern="1200" baseline="0" dirty="0">
                <a:solidFill>
                  <a:schemeClr val="accent6"/>
                </a:solidFill>
              </a:rPr>
              <a:t>- Weekly (</a:t>
            </a:r>
            <a:r>
              <a:rPr lang="fr-FR" sz="1200" b="0" u="none" strike="noStrike" kern="1200" baseline="0" dirty="0" err="1">
                <a:solidFill>
                  <a:schemeClr val="accent6"/>
                </a:solidFill>
              </a:rPr>
              <a:t>wind</a:t>
            </a:r>
            <a:r>
              <a:rPr lang="fr-FR" sz="1200" b="0" u="none" strike="noStrike" kern="1200" baseline="0" dirty="0">
                <a:solidFill>
                  <a:schemeClr val="accent6"/>
                </a:solidFill>
              </a:rPr>
              <a:t> power in </a:t>
            </a:r>
            <a:r>
              <a:rPr lang="fr-FR" sz="1200" b="0" u="none" strike="noStrike" kern="1200" baseline="0" dirty="0" err="1">
                <a:solidFill>
                  <a:schemeClr val="accent6"/>
                </a:solidFill>
              </a:rPr>
              <a:t>particular</a:t>
            </a:r>
            <a:r>
              <a:rPr lang="fr-FR" sz="1200" b="0" u="none" strike="noStrike" kern="1200" baseline="0" dirty="0">
                <a:solidFill>
                  <a:schemeClr val="accent6"/>
                </a:solidFill>
              </a:rPr>
              <a:t>)</a:t>
            </a:r>
          </a:p>
          <a:p>
            <a:pPr algn="l"/>
            <a:r>
              <a:rPr lang="fr-FR" sz="1200" b="0" u="none" strike="noStrike" kern="1200" baseline="0" dirty="0">
                <a:solidFill>
                  <a:schemeClr val="accent6"/>
                </a:solidFill>
              </a:rPr>
              <a:t>- </a:t>
            </a:r>
            <a:r>
              <a:rPr lang="fr-FR" sz="1200" b="0" u="none" strike="noStrike" kern="1200" baseline="0" dirty="0" err="1">
                <a:solidFill>
                  <a:schemeClr val="accent6"/>
                </a:solidFill>
              </a:rPr>
              <a:t>Seasonal</a:t>
            </a:r>
            <a:r>
              <a:rPr lang="fr-FR" sz="1200" b="0" u="none" strike="noStrike" kern="1200" baseline="0" dirty="0">
                <a:solidFill>
                  <a:schemeClr val="accent6"/>
                </a:solidFill>
              </a:rPr>
              <a:t> (hydro, </a:t>
            </a:r>
            <a:r>
              <a:rPr lang="fr-FR" sz="1200" b="0" u="none" strike="noStrike" kern="1200" baseline="0" dirty="0" err="1">
                <a:solidFill>
                  <a:schemeClr val="accent6"/>
                </a:solidFill>
              </a:rPr>
              <a:t>wind</a:t>
            </a:r>
            <a:r>
              <a:rPr lang="fr-FR" sz="1200" b="0" u="none" strike="noStrike" kern="1200" baseline="0" dirty="0">
                <a:solidFill>
                  <a:schemeClr val="accent6"/>
                </a:solidFill>
              </a:rPr>
              <a:t> and </a:t>
            </a:r>
            <a:r>
              <a:rPr lang="fr-FR" sz="1200" b="0" u="none" strike="noStrike" kern="1200" baseline="0" dirty="0" err="1">
                <a:solidFill>
                  <a:schemeClr val="accent6"/>
                </a:solidFill>
              </a:rPr>
              <a:t>solar</a:t>
            </a:r>
            <a:r>
              <a:rPr lang="fr-FR" sz="1200" b="0" u="none" strike="noStrike" kern="1200" baseline="0" dirty="0">
                <a:solidFill>
                  <a:schemeClr val="accent6"/>
                </a:solidFill>
              </a:rPr>
              <a:t> PV)</a:t>
            </a:r>
            <a:endParaRPr lang="fr-FR" sz="1200" b="0" dirty="0">
              <a:solidFill>
                <a:schemeClr val="accent6"/>
              </a:solidFill>
            </a:endParaRPr>
          </a:p>
          <a:p>
            <a:pPr algn="l"/>
            <a:endParaRPr lang="fr-FR" sz="1400" b="1" u="none" strike="noStrike" kern="1200" baseline="0" dirty="0">
              <a:solidFill>
                <a:schemeClr val="accent6"/>
              </a:solidFill>
            </a:endParaRPr>
          </a:p>
          <a:p>
            <a:pPr algn="l"/>
            <a:r>
              <a:rPr lang="fr-FR" sz="1400" b="1" u="none" strike="noStrike" kern="1200" baseline="0" dirty="0">
                <a:solidFill>
                  <a:schemeClr val="accent6"/>
                </a:solidFill>
              </a:rPr>
              <a:t>Network Congestions</a:t>
            </a:r>
            <a:endParaRPr lang="fr-FR" sz="1400" b="1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7662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417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526EE178-3FAA-4661-9C37-C58CBCC79DF2}"/>
              </a:ext>
            </a:extLst>
          </p:cNvPr>
          <p:cNvSpPr/>
          <p:nvPr/>
        </p:nvSpPr>
        <p:spPr>
          <a:xfrm>
            <a:off x="4604657" y="15400"/>
            <a:ext cx="7587343" cy="6868885"/>
          </a:xfrm>
          <a:custGeom>
            <a:avLst/>
            <a:gdLst>
              <a:gd name="connsiteX0" fmla="*/ 0 w 4691743"/>
              <a:gd name="connsiteY0" fmla="*/ 0 h 6858000"/>
              <a:gd name="connsiteX1" fmla="*/ 4691743 w 4691743"/>
              <a:gd name="connsiteY1" fmla="*/ 0 h 6858000"/>
              <a:gd name="connsiteX2" fmla="*/ 4691743 w 4691743"/>
              <a:gd name="connsiteY2" fmla="*/ 6858000 h 6858000"/>
              <a:gd name="connsiteX3" fmla="*/ 0 w 4691743"/>
              <a:gd name="connsiteY3" fmla="*/ 6858000 h 6858000"/>
              <a:gd name="connsiteX4" fmla="*/ 0 w 4691743"/>
              <a:gd name="connsiteY4" fmla="*/ 0 h 6858000"/>
              <a:gd name="connsiteX0" fmla="*/ 2895600 w 7587343"/>
              <a:gd name="connsiteY0" fmla="*/ 0 h 6868885"/>
              <a:gd name="connsiteX1" fmla="*/ 7587343 w 7587343"/>
              <a:gd name="connsiteY1" fmla="*/ 0 h 6868885"/>
              <a:gd name="connsiteX2" fmla="*/ 7587343 w 7587343"/>
              <a:gd name="connsiteY2" fmla="*/ 6858000 h 6868885"/>
              <a:gd name="connsiteX3" fmla="*/ 0 w 7587343"/>
              <a:gd name="connsiteY3" fmla="*/ 6868885 h 6868885"/>
              <a:gd name="connsiteX4" fmla="*/ 2895600 w 7587343"/>
              <a:gd name="connsiteY4" fmla="*/ 0 h 686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7343" h="6868885">
                <a:moveTo>
                  <a:pt x="2895600" y="0"/>
                </a:moveTo>
                <a:lnTo>
                  <a:pt x="7587343" y="0"/>
                </a:lnTo>
                <a:lnTo>
                  <a:pt x="7587343" y="6858000"/>
                </a:lnTo>
                <a:lnTo>
                  <a:pt x="0" y="6868885"/>
                </a:lnTo>
                <a:lnTo>
                  <a:pt x="2895600" y="0"/>
                </a:lnTo>
                <a:close/>
              </a:path>
            </a:pathLst>
          </a:custGeom>
          <a:solidFill>
            <a:srgbClr val="046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8ECB3F-B4DA-40F9-99DA-C70E0B4DA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0070" flipH="1">
            <a:off x="6206923" y="-125867"/>
            <a:ext cx="1138782" cy="751810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3B86CA8-83E0-48F4-A045-2AC2491D2FB0}"/>
              </a:ext>
            </a:extLst>
          </p:cNvPr>
          <p:cNvGrpSpPr/>
          <p:nvPr/>
        </p:nvGrpSpPr>
        <p:grpSpPr>
          <a:xfrm>
            <a:off x="7018978" y="3801603"/>
            <a:ext cx="4469366" cy="960108"/>
            <a:chOff x="7018978" y="3211562"/>
            <a:chExt cx="4469366" cy="960108"/>
          </a:xfrm>
        </p:grpSpPr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7428C135-542D-4AA6-B382-B1E5FC3615E4}"/>
                </a:ext>
              </a:extLst>
            </p:cNvPr>
            <p:cNvSpPr txBox="1">
              <a:spLocks/>
            </p:cNvSpPr>
            <p:nvPr/>
          </p:nvSpPr>
          <p:spPr>
            <a:xfrm>
              <a:off x="7018978" y="3211562"/>
              <a:ext cx="1816100" cy="193899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Georgia" panose="02040502050405020303" pitchFamily="18" charset="0"/>
                  <a:ea typeface="+mj-ea"/>
                  <a:cs typeface="+mj-cs"/>
                </a:defRPr>
              </a:lvl1pPr>
            </a:lstStyle>
            <a:p>
              <a:pPr>
                <a:spcAft>
                  <a:spcPts val="1200"/>
                </a:spcAft>
              </a:pPr>
              <a:endParaRPr lang="en-US" sz="14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89155A9F-1B99-45C3-A81A-9383D3CE2099}"/>
                </a:ext>
              </a:extLst>
            </p:cNvPr>
            <p:cNvSpPr txBox="1">
              <a:spLocks/>
            </p:cNvSpPr>
            <p:nvPr/>
          </p:nvSpPr>
          <p:spPr>
            <a:xfrm>
              <a:off x="8853916" y="3506873"/>
              <a:ext cx="2634428" cy="664797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Georgia" panose="02040502050405020303" pitchFamily="18" charset="0"/>
                  <a:ea typeface="+mj-ea"/>
                  <a:cs typeface="+mj-cs"/>
                </a:defRPr>
              </a:lvl1pPr>
            </a:lstStyle>
            <a:p>
              <a:pPr>
                <a:spcBef>
                  <a:spcPts val="240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Underground storage vital across all stages of the market development and the energy system as a whole</a:t>
              </a:r>
              <a:endParaRPr lang="en-US" sz="9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endParaRPr>
            </a:p>
          </p:txBody>
        </p: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624317D3-23DB-4CA3-9524-BC6191F8D8E4}"/>
              </a:ext>
            </a:extLst>
          </p:cNvPr>
          <p:cNvSpPr txBox="1">
            <a:spLocks/>
          </p:cNvSpPr>
          <p:nvPr/>
        </p:nvSpPr>
        <p:spPr>
          <a:xfrm>
            <a:off x="7018978" y="4495668"/>
            <a:ext cx="1816100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1400" b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D7284CC-D932-4B60-9013-6F81C13496BE}"/>
              </a:ext>
            </a:extLst>
          </p:cNvPr>
          <p:cNvGrpSpPr/>
          <p:nvPr/>
        </p:nvGrpSpPr>
        <p:grpSpPr>
          <a:xfrm>
            <a:off x="7018978" y="5291330"/>
            <a:ext cx="4563422" cy="193899"/>
            <a:chOff x="7018978" y="3211562"/>
            <a:chExt cx="4563422" cy="193899"/>
          </a:xfrm>
        </p:grpSpPr>
        <p:sp>
          <p:nvSpPr>
            <p:cNvPr id="40" name="Title 1">
              <a:extLst>
                <a:ext uri="{FF2B5EF4-FFF2-40B4-BE49-F238E27FC236}">
                  <a16:creationId xmlns:a16="http://schemas.microsoft.com/office/drawing/2014/main" id="{1F689598-80CB-40D5-A360-3346F406646D}"/>
                </a:ext>
              </a:extLst>
            </p:cNvPr>
            <p:cNvSpPr txBox="1">
              <a:spLocks/>
            </p:cNvSpPr>
            <p:nvPr/>
          </p:nvSpPr>
          <p:spPr>
            <a:xfrm>
              <a:off x="7018978" y="3211562"/>
              <a:ext cx="1816100" cy="193899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Georgia" panose="02040502050405020303" pitchFamily="18" charset="0"/>
                  <a:ea typeface="+mj-ea"/>
                  <a:cs typeface="+mj-cs"/>
                </a:defRPr>
              </a:lvl1pPr>
            </a:lstStyle>
            <a:p>
              <a:pPr>
                <a:spcAft>
                  <a:spcPts val="1200"/>
                </a:spcAft>
              </a:pPr>
              <a:endParaRPr lang="en-US" sz="14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Title 1">
              <a:extLst>
                <a:ext uri="{FF2B5EF4-FFF2-40B4-BE49-F238E27FC236}">
                  <a16:creationId xmlns:a16="http://schemas.microsoft.com/office/drawing/2014/main" id="{34876570-D0CB-4572-BAF9-9923C272E747}"/>
                </a:ext>
              </a:extLst>
            </p:cNvPr>
            <p:cNvSpPr txBox="1">
              <a:spLocks/>
            </p:cNvSpPr>
            <p:nvPr/>
          </p:nvSpPr>
          <p:spPr>
            <a:xfrm>
              <a:off x="8947972" y="3225412"/>
              <a:ext cx="2634428" cy="166199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Georgia" panose="02040502050405020303" pitchFamily="18" charset="0"/>
                  <a:ea typeface="+mj-ea"/>
                  <a:cs typeface="+mj-cs"/>
                </a:defRPr>
              </a:lvl1pPr>
            </a:lstStyle>
            <a:p>
              <a:pPr>
                <a:spcAft>
                  <a:spcPts val="12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Policies for underground storage</a:t>
              </a: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339FED3-8859-4A37-965C-B6F5F227A474}"/>
              </a:ext>
            </a:extLst>
          </p:cNvPr>
          <p:cNvCxnSpPr>
            <a:cxnSpLocks/>
          </p:cNvCxnSpPr>
          <p:nvPr/>
        </p:nvCxnSpPr>
        <p:spPr>
          <a:xfrm>
            <a:off x="7018978" y="5007362"/>
            <a:ext cx="4563422" cy="0"/>
          </a:xfrm>
          <a:prstGeom prst="line">
            <a:avLst/>
          </a:prstGeom>
          <a:ln w="3175">
            <a:solidFill>
              <a:schemeClr val="bg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aphic 52">
            <a:extLst>
              <a:ext uri="{FF2B5EF4-FFF2-40B4-BE49-F238E27FC236}">
                <a16:creationId xmlns:a16="http://schemas.microsoft.com/office/drawing/2014/main" id="{7A3E21C2-CD72-48AD-8CE2-2019843E6EA8}"/>
              </a:ext>
            </a:extLst>
          </p:cNvPr>
          <p:cNvGrpSpPr/>
          <p:nvPr/>
        </p:nvGrpSpPr>
        <p:grpSpPr>
          <a:xfrm>
            <a:off x="6067045" y="2436993"/>
            <a:ext cx="1418538" cy="1418538"/>
            <a:chOff x="1726406" y="1240631"/>
            <a:chExt cx="985837" cy="985837"/>
          </a:xfrm>
          <a:noFill/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0AAD71E-81C1-47FE-B1E3-B4915078E396}"/>
                </a:ext>
              </a:extLst>
            </p:cNvPr>
            <p:cNvSpPr/>
            <p:nvPr/>
          </p:nvSpPr>
          <p:spPr>
            <a:xfrm>
              <a:off x="1726406" y="1240631"/>
              <a:ext cx="985837" cy="985837"/>
            </a:xfrm>
            <a:custGeom>
              <a:avLst/>
              <a:gdLst>
                <a:gd name="connsiteX0" fmla="*/ 985838 w 985837"/>
                <a:gd name="connsiteY0" fmla="*/ 492919 h 985837"/>
                <a:gd name="connsiteX1" fmla="*/ 492919 w 985837"/>
                <a:gd name="connsiteY1" fmla="*/ 985838 h 985837"/>
                <a:gd name="connsiteX2" fmla="*/ 0 w 985837"/>
                <a:gd name="connsiteY2" fmla="*/ 492919 h 985837"/>
                <a:gd name="connsiteX3" fmla="*/ 492919 w 985837"/>
                <a:gd name="connsiteY3" fmla="*/ 0 h 985837"/>
                <a:gd name="connsiteX4" fmla="*/ 985838 w 985837"/>
                <a:gd name="connsiteY4" fmla="*/ 492919 h 98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837" h="985837">
                  <a:moveTo>
                    <a:pt x="985838" y="492919"/>
                  </a:moveTo>
                  <a:cubicBezTo>
                    <a:pt x="985838" y="765150"/>
                    <a:pt x="765150" y="985838"/>
                    <a:pt x="492919" y="985838"/>
                  </a:cubicBezTo>
                  <a:cubicBezTo>
                    <a:pt x="220687" y="985838"/>
                    <a:pt x="0" y="765150"/>
                    <a:pt x="0" y="492919"/>
                  </a:cubicBezTo>
                  <a:cubicBezTo>
                    <a:pt x="0" y="220687"/>
                    <a:pt x="220687" y="0"/>
                    <a:pt x="492919" y="0"/>
                  </a:cubicBezTo>
                  <a:cubicBezTo>
                    <a:pt x="765150" y="0"/>
                    <a:pt x="985838" y="220687"/>
                    <a:pt x="985838" y="492919"/>
                  </a:cubicBezTo>
                  <a:close/>
                </a:path>
              </a:pathLst>
            </a:custGeom>
            <a:noFill/>
            <a:ln w="22225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4BB31BC-2E17-46B1-BDC3-886F4C505DC6}"/>
                </a:ext>
              </a:extLst>
            </p:cNvPr>
            <p:cNvSpPr/>
            <p:nvPr/>
          </p:nvSpPr>
          <p:spPr>
            <a:xfrm>
              <a:off x="2264759" y="1778984"/>
              <a:ext cx="211740" cy="211740"/>
            </a:xfrm>
            <a:custGeom>
              <a:avLst/>
              <a:gdLst>
                <a:gd name="connsiteX0" fmla="*/ 211741 w 211740"/>
                <a:gd name="connsiteY0" fmla="*/ 211741 h 211740"/>
                <a:gd name="connsiteX1" fmla="*/ 0 w 211740"/>
                <a:gd name="connsiteY1" fmla="*/ 0 h 21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740" h="211740">
                  <a:moveTo>
                    <a:pt x="211741" y="211741"/>
                  </a:moveTo>
                  <a:lnTo>
                    <a:pt x="0" y="0"/>
                  </a:lnTo>
                </a:path>
              </a:pathLst>
            </a:custGeom>
            <a:ln w="22225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06A8103-3980-4170-A335-471BF54E3007}"/>
                </a:ext>
              </a:extLst>
            </p:cNvPr>
            <p:cNvSpPr/>
            <p:nvPr/>
          </p:nvSpPr>
          <p:spPr>
            <a:xfrm>
              <a:off x="2155031" y="1669256"/>
              <a:ext cx="128587" cy="128587"/>
            </a:xfrm>
            <a:custGeom>
              <a:avLst/>
              <a:gdLst>
                <a:gd name="connsiteX0" fmla="*/ 128588 w 128587"/>
                <a:gd name="connsiteY0" fmla="*/ 64294 h 128587"/>
                <a:gd name="connsiteX1" fmla="*/ 64294 w 128587"/>
                <a:gd name="connsiteY1" fmla="*/ 128588 h 128587"/>
                <a:gd name="connsiteX2" fmla="*/ 0 w 128587"/>
                <a:gd name="connsiteY2" fmla="*/ 64294 h 128587"/>
                <a:gd name="connsiteX3" fmla="*/ 64294 w 128587"/>
                <a:gd name="connsiteY3" fmla="*/ 0 h 128587"/>
                <a:gd name="connsiteX4" fmla="*/ 128588 w 128587"/>
                <a:gd name="connsiteY4" fmla="*/ 64294 h 1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7" h="128587">
                  <a:moveTo>
                    <a:pt x="128588" y="64294"/>
                  </a:moveTo>
                  <a:cubicBezTo>
                    <a:pt x="128588" y="99802"/>
                    <a:pt x="99802" y="128588"/>
                    <a:pt x="64294" y="128588"/>
                  </a:cubicBezTo>
                  <a:cubicBezTo>
                    <a:pt x="28785" y="128588"/>
                    <a:pt x="0" y="99802"/>
                    <a:pt x="0" y="64294"/>
                  </a:cubicBezTo>
                  <a:cubicBezTo>
                    <a:pt x="0" y="28785"/>
                    <a:pt x="28785" y="0"/>
                    <a:pt x="64294" y="0"/>
                  </a:cubicBezTo>
                  <a:cubicBezTo>
                    <a:pt x="99802" y="0"/>
                    <a:pt x="128588" y="28785"/>
                    <a:pt x="128588" y="64294"/>
                  </a:cubicBezTo>
                  <a:close/>
                </a:path>
              </a:pathLst>
            </a:custGeom>
            <a:noFill/>
            <a:ln w="22225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2DC37A5-EFBE-433E-967A-F9D6BDE8DD22}"/>
                </a:ext>
              </a:extLst>
            </p:cNvPr>
            <p:cNvSpPr/>
            <p:nvPr/>
          </p:nvSpPr>
          <p:spPr>
            <a:xfrm>
              <a:off x="2197893" y="1497806"/>
              <a:ext cx="42862" cy="174879"/>
            </a:xfrm>
            <a:custGeom>
              <a:avLst/>
              <a:gdLst>
                <a:gd name="connsiteX0" fmla="*/ 0 w 42862"/>
                <a:gd name="connsiteY0" fmla="*/ 0 h 174879"/>
                <a:gd name="connsiteX1" fmla="*/ 0 w 42862"/>
                <a:gd name="connsiteY1" fmla="*/ 174879 h 17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862" h="174879">
                  <a:moveTo>
                    <a:pt x="0" y="0"/>
                  </a:moveTo>
                  <a:lnTo>
                    <a:pt x="0" y="174879"/>
                  </a:lnTo>
                </a:path>
              </a:pathLst>
            </a:custGeom>
            <a:ln w="22225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59" name="Title 1">
            <a:extLst>
              <a:ext uri="{FF2B5EF4-FFF2-40B4-BE49-F238E27FC236}">
                <a16:creationId xmlns:a16="http://schemas.microsoft.com/office/drawing/2014/main" id="{F27C1F35-9288-4B98-892E-22DB017AAB83}"/>
              </a:ext>
            </a:extLst>
          </p:cNvPr>
          <p:cNvSpPr txBox="1">
            <a:spLocks/>
          </p:cNvSpPr>
          <p:nvPr/>
        </p:nvSpPr>
        <p:spPr>
          <a:xfrm>
            <a:off x="619269" y="2881570"/>
            <a:ext cx="3628503" cy="107375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Role of underground storage in a world committed to being carbon neutral</a:t>
            </a:r>
            <a:endParaRPr lang="en-US" sz="2400" b="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" name="Straight Connector 45">
            <a:extLst>
              <a:ext uri="{FF2B5EF4-FFF2-40B4-BE49-F238E27FC236}">
                <a16:creationId xmlns:a16="http://schemas.microsoft.com/office/drawing/2014/main" id="{41902353-B7D4-1D9A-FE2A-6FF3E1DA4CF4}"/>
              </a:ext>
            </a:extLst>
          </p:cNvPr>
          <p:cNvCxnSpPr>
            <a:cxnSpLocks/>
          </p:cNvCxnSpPr>
          <p:nvPr/>
        </p:nvCxnSpPr>
        <p:spPr>
          <a:xfrm>
            <a:off x="7136999" y="5834017"/>
            <a:ext cx="4563422" cy="0"/>
          </a:xfrm>
          <a:prstGeom prst="line">
            <a:avLst/>
          </a:prstGeom>
          <a:ln w="3175">
            <a:solidFill>
              <a:schemeClr val="bg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9B88AFAE-CE2F-02BB-9F41-A77FFAD6D768}"/>
              </a:ext>
            </a:extLst>
          </p:cNvPr>
          <p:cNvSpPr txBox="1">
            <a:spLocks/>
          </p:cNvSpPr>
          <p:nvPr/>
        </p:nvSpPr>
        <p:spPr>
          <a:xfrm>
            <a:off x="8947972" y="6140037"/>
            <a:ext cx="2634428" cy="1661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12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From UGS to UHS</a:t>
            </a:r>
          </a:p>
        </p:txBody>
      </p:sp>
    </p:spTree>
    <p:extLst>
      <p:ext uri="{BB962C8B-B14F-4D97-AF65-F5344CB8AC3E}">
        <p14:creationId xmlns:p14="http://schemas.microsoft.com/office/powerpoint/2010/main" val="1980416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86E7AE4-839B-7B98-A442-F939E7DCF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1233"/>
                </a:solidFill>
                <a:latin typeface="+mj-lt"/>
                <a:ea typeface="Malgun Gothic" panose="020B0503020000020004" pitchFamily="34" charset="-127"/>
                <a:cs typeface="Segoe UI" panose="020B0502040204020203" pitchFamily="34" charset="0"/>
              </a:rPr>
              <a:t>Topics to discuss</a:t>
            </a:r>
            <a:br>
              <a:rPr lang="en-US" sz="4000" b="1" dirty="0">
                <a:solidFill>
                  <a:srgbClr val="001233"/>
                </a:solidFill>
                <a:latin typeface="+mj-lt"/>
                <a:ea typeface="Malgun Gothic" panose="020B0503020000020004" pitchFamily="34" charset="-127"/>
                <a:cs typeface="Segoe UI" panose="020B0502040204020203" pitchFamily="34" charset="0"/>
              </a:rPr>
            </a:br>
            <a:r>
              <a:rPr lang="en-US" sz="3200" dirty="0">
                <a:solidFill>
                  <a:srgbClr val="0466C8"/>
                </a:solidFill>
                <a:latin typeface="+mj-lt"/>
                <a:ea typeface="Malgun Gothic" panose="020B0503020000020004" pitchFamily="34" charset="-127"/>
                <a:cs typeface="Segoe UI Light" panose="020B0502040204020203" pitchFamily="34" charset="0"/>
              </a:rPr>
              <a:t>Business Meeting Agenda</a:t>
            </a:r>
            <a:endParaRPr lang="fr-FR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BE7FF5-1B44-48D7-8A50-FE909C0A4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D" dirty="0">
                <a:latin typeface="+mj-lt"/>
                <a:ea typeface="Malgun Gothic" panose="020B0503020000020004" pitchFamily="34" charset="-127"/>
              </a:rPr>
              <a:t>0</a:t>
            </a:r>
            <a:fld id="{8BEBFD21-0730-494A-B9A8-7A1E682354E2}" type="slidenum">
              <a:rPr lang="en-ID" smtClean="0">
                <a:latin typeface="+mj-lt"/>
                <a:ea typeface="Malgun Gothic" panose="020B0503020000020004" pitchFamily="34" charset="-127"/>
              </a:rPr>
              <a:pPr/>
              <a:t>3</a:t>
            </a:fld>
            <a:endParaRPr lang="en-ID" dirty="0">
              <a:latin typeface="+mj-lt"/>
              <a:ea typeface="Malgun Gothic" panose="020B0503020000020004" pitchFamily="34" charset="-127"/>
            </a:endParaRP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7D2153CB-B3A8-EEC1-01B5-9DF2F0384180}"/>
              </a:ext>
            </a:extLst>
          </p:cNvPr>
          <p:cNvGrpSpPr/>
          <p:nvPr/>
        </p:nvGrpSpPr>
        <p:grpSpPr>
          <a:xfrm>
            <a:off x="7163010" y="3202938"/>
            <a:ext cx="2461896" cy="2851151"/>
            <a:chOff x="7163010" y="3202938"/>
            <a:chExt cx="2461896" cy="285115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8EF9E2A-2871-4BB5-B230-B0B546780378}"/>
                </a:ext>
              </a:extLst>
            </p:cNvPr>
            <p:cNvSpPr/>
            <p:nvPr/>
          </p:nvSpPr>
          <p:spPr>
            <a:xfrm>
              <a:off x="7163010" y="3202938"/>
              <a:ext cx="2461896" cy="2851151"/>
            </a:xfrm>
            <a:prstGeom prst="rect">
              <a:avLst/>
            </a:prstGeom>
            <a:solidFill>
              <a:srgbClr val="979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324000" rIns="274320" bIns="365760" rtlCol="0" anchor="b" anchorCtr="0"/>
            <a:lstStyle/>
            <a:p>
              <a:pPr>
                <a:spcBef>
                  <a:spcPts val="2400"/>
                </a:spcBef>
              </a:pPr>
              <a:r>
                <a:rPr lang="fr-FR" sz="1400" dirty="0" err="1">
                  <a:latin typeface="+mj-lt"/>
                </a:rPr>
                <a:t>Policies</a:t>
              </a:r>
              <a:r>
                <a:rPr lang="fr-FR" sz="1400" dirty="0">
                  <a:latin typeface="+mj-lt"/>
                </a:rPr>
                <a:t> for underground </a:t>
              </a:r>
              <a:r>
                <a:rPr lang="fr-FR" sz="1400" dirty="0" err="1">
                  <a:latin typeface="+mj-lt"/>
                </a:rPr>
                <a:t>storage</a:t>
              </a:r>
              <a:br>
                <a:rPr lang="en-US" sz="1000" dirty="0">
                  <a:solidFill>
                    <a:schemeClr val="bg1"/>
                  </a:solidFill>
                  <a:latin typeface="+mj-lt"/>
                  <a:ea typeface="Malgun Gothic" panose="020B0503020000020004" pitchFamily="34" charset="-127"/>
                  <a:cs typeface="Segoe UI" panose="020B0502040204020203" pitchFamily="34" charset="0"/>
                </a:rPr>
              </a:br>
              <a:br>
                <a:rPr lang="en-US" sz="1000" dirty="0">
                  <a:solidFill>
                    <a:schemeClr val="bg1"/>
                  </a:solidFill>
                  <a:latin typeface="+mj-lt"/>
                  <a:ea typeface="Malgun Gothic" panose="020B0503020000020004" pitchFamily="34" charset="-127"/>
                  <a:cs typeface="Segoe UI" panose="020B0502040204020203" pitchFamily="34" charset="0"/>
                </a:rPr>
              </a:br>
              <a:endParaRPr lang="en-US" sz="1000" dirty="0">
                <a:solidFill>
                  <a:schemeClr val="bg1"/>
                </a:solidFill>
                <a:latin typeface="+mj-lt"/>
                <a:ea typeface="Malgun Gothic" panose="020B0503020000020004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F46712-D73F-42AF-A5A4-2AD913C73753}"/>
                </a:ext>
              </a:extLst>
            </p:cNvPr>
            <p:cNvSpPr/>
            <p:nvPr/>
          </p:nvSpPr>
          <p:spPr>
            <a:xfrm>
              <a:off x="7464955" y="3611391"/>
              <a:ext cx="628377" cy="769441"/>
            </a:xfrm>
            <a:prstGeom prst="rect">
              <a:avLst/>
            </a:prstGeom>
          </p:spPr>
          <p:txBody>
            <a:bodyPr wrap="none" lIns="0" rIns="0">
              <a:spAutoFit/>
            </a:bodyPr>
            <a:lstStyle/>
            <a:p>
              <a:pPr algn="ctr">
                <a:spcBef>
                  <a:spcPts val="2400"/>
                </a:spcBef>
              </a:pPr>
              <a:r>
                <a:rPr lang="en-US" sz="4400" b="1" dirty="0">
                  <a:solidFill>
                    <a:schemeClr val="bg1"/>
                  </a:solidFill>
                  <a:latin typeface="+mj-lt"/>
                  <a:ea typeface="Malgun Gothic" panose="020B0503020000020004" pitchFamily="34" charset="-127"/>
                  <a:cs typeface="Segoe UI" panose="020B0502040204020203" pitchFamily="34" charset="0"/>
                </a:rPr>
                <a:t>02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BB89C8F3-B57D-6508-8C76-B16F01AD47F0}"/>
              </a:ext>
            </a:extLst>
          </p:cNvPr>
          <p:cNvGrpSpPr/>
          <p:nvPr/>
        </p:nvGrpSpPr>
        <p:grpSpPr>
          <a:xfrm>
            <a:off x="9730104" y="3202938"/>
            <a:ext cx="2461896" cy="2851151"/>
            <a:chOff x="9730104" y="3202938"/>
            <a:chExt cx="2461896" cy="285115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216C0AE-7F1F-44A8-9482-C8F51DB21DCF}"/>
                </a:ext>
              </a:extLst>
            </p:cNvPr>
            <p:cNvSpPr/>
            <p:nvPr/>
          </p:nvSpPr>
          <p:spPr>
            <a:xfrm>
              <a:off x="9730104" y="3202938"/>
              <a:ext cx="2461896" cy="2851151"/>
            </a:xfrm>
            <a:prstGeom prst="rect">
              <a:avLst/>
            </a:prstGeom>
            <a:solidFill>
              <a:srgbClr val="979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324000" rIns="274320" bIns="365760" rtlCol="0" anchor="b" anchorCtr="0"/>
            <a:lstStyle/>
            <a:p>
              <a:pPr>
                <a:spcBef>
                  <a:spcPts val="2400"/>
                </a:spcBef>
              </a:pPr>
              <a:r>
                <a:rPr lang="en-US" sz="1400" dirty="0">
                  <a:latin typeface="+mj-lt"/>
                  <a:ea typeface="Malgun Gothic" panose="020B0503020000020004" pitchFamily="34" charset="-127"/>
                </a:rPr>
                <a:t>From UGS to UHS</a:t>
              </a:r>
              <a:br>
                <a:rPr lang="en-US" sz="1000" dirty="0">
                  <a:solidFill>
                    <a:schemeClr val="bg1"/>
                  </a:solidFill>
                  <a:latin typeface="+mj-lt"/>
                  <a:ea typeface="Malgun Gothic" panose="020B0503020000020004" pitchFamily="34" charset="-127"/>
                  <a:cs typeface="Segoe UI" panose="020B0502040204020203" pitchFamily="34" charset="0"/>
                </a:rPr>
              </a:br>
              <a:br>
                <a:rPr lang="en-US" sz="1000" dirty="0">
                  <a:solidFill>
                    <a:schemeClr val="bg1"/>
                  </a:solidFill>
                  <a:latin typeface="+mj-lt"/>
                  <a:ea typeface="Malgun Gothic" panose="020B0503020000020004" pitchFamily="34" charset="-127"/>
                  <a:cs typeface="Segoe UI" panose="020B0502040204020203" pitchFamily="34" charset="0"/>
                </a:rPr>
              </a:br>
              <a:endParaRPr lang="en-US" sz="1000" dirty="0">
                <a:solidFill>
                  <a:schemeClr val="bg1"/>
                </a:solidFill>
                <a:latin typeface="+mj-lt"/>
                <a:ea typeface="Malgun Gothic" panose="020B0503020000020004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B8CE65-8401-4EB3-B016-D8D73E1814F6}"/>
                </a:ext>
              </a:extLst>
            </p:cNvPr>
            <p:cNvSpPr/>
            <p:nvPr/>
          </p:nvSpPr>
          <p:spPr>
            <a:xfrm>
              <a:off x="10032049" y="3611391"/>
              <a:ext cx="628377" cy="769441"/>
            </a:xfrm>
            <a:prstGeom prst="rect">
              <a:avLst/>
            </a:prstGeom>
          </p:spPr>
          <p:txBody>
            <a:bodyPr wrap="none" lIns="0" rIns="0">
              <a:spAutoFit/>
            </a:bodyPr>
            <a:lstStyle/>
            <a:p>
              <a:pPr algn="ctr">
                <a:spcBef>
                  <a:spcPts val="2400"/>
                </a:spcBef>
              </a:pPr>
              <a:r>
                <a:rPr lang="en-US" sz="4400" b="1" dirty="0">
                  <a:solidFill>
                    <a:schemeClr val="bg1"/>
                  </a:solidFill>
                  <a:latin typeface="+mj-lt"/>
                  <a:ea typeface="Malgun Gothic" panose="020B0503020000020004" pitchFamily="34" charset="-127"/>
                  <a:cs typeface="Segoe UI" panose="020B0502040204020203" pitchFamily="34" charset="0"/>
                </a:rPr>
                <a:t>03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4E3B0E2D-9A09-4B79-85BC-4AD4FAF0212B}"/>
              </a:ext>
            </a:extLst>
          </p:cNvPr>
          <p:cNvSpPr/>
          <p:nvPr/>
        </p:nvSpPr>
        <p:spPr>
          <a:xfrm>
            <a:off x="4895421" y="2949672"/>
            <a:ext cx="628377" cy="769441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US" sz="4400" b="1" dirty="0">
                <a:solidFill>
                  <a:srgbClr val="FFFFFF"/>
                </a:solidFill>
                <a:latin typeface="+mj-lt"/>
                <a:ea typeface="Malgun Gothic" panose="020B0503020000020004" pitchFamily="34" charset="-127"/>
                <a:cs typeface="Segoe UI" panose="020B0502040204020203" pitchFamily="34" charset="0"/>
              </a:rPr>
              <a:t>02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E59DB8A9-C52F-6725-D86E-CDC33A05D5E6}"/>
              </a:ext>
            </a:extLst>
          </p:cNvPr>
          <p:cNvGrpSpPr/>
          <p:nvPr/>
        </p:nvGrpSpPr>
        <p:grpSpPr>
          <a:xfrm>
            <a:off x="4595916" y="3202937"/>
            <a:ext cx="2461896" cy="2851151"/>
            <a:chOff x="4595916" y="3202937"/>
            <a:chExt cx="2461896" cy="2851151"/>
          </a:xfrm>
          <a:solidFill>
            <a:schemeClr val="accent1">
              <a:lumMod val="75000"/>
            </a:schemeClr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C5054DF-868C-8E9E-A92F-3FE977E104F0}"/>
                </a:ext>
              </a:extLst>
            </p:cNvPr>
            <p:cNvSpPr/>
            <p:nvPr/>
          </p:nvSpPr>
          <p:spPr>
            <a:xfrm>
              <a:off x="4595916" y="3202937"/>
              <a:ext cx="2461896" cy="28511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324000" rIns="274320" bIns="365760" rtlCol="0" anchor="b" anchorCtr="0"/>
            <a:lstStyle/>
            <a:p>
              <a:pPr>
                <a:spcBef>
                  <a:spcPts val="2400"/>
                </a:spcBef>
              </a:pPr>
              <a:endParaRPr lang="en-US" sz="1400" dirty="0">
                <a:latin typeface="+mj-lt"/>
                <a:ea typeface="Malgun Gothic" panose="020B0503020000020004" pitchFamily="34" charset="-127"/>
              </a:endParaRPr>
            </a:p>
            <a:p>
              <a:pPr>
                <a:spcBef>
                  <a:spcPts val="2400"/>
                </a:spcBef>
              </a:pPr>
              <a:r>
                <a:rPr lang="en-US" sz="1400" dirty="0">
                  <a:latin typeface="+mj-lt"/>
                  <a:ea typeface="Malgun Gothic" panose="020B0503020000020004" pitchFamily="34" charset="-127"/>
                </a:rPr>
                <a:t>Underground storage vital across all stages of the market development and the energy system as a whole</a:t>
              </a:r>
              <a:endParaRPr lang="en-US" sz="1000" dirty="0">
                <a:solidFill>
                  <a:schemeClr val="bg1"/>
                </a:solidFill>
                <a:latin typeface="+mj-lt"/>
                <a:ea typeface="Malgun Gothic" panose="020B0503020000020004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12668E6-4F5D-70FD-56CA-20AEB2E8465E}"/>
                </a:ext>
              </a:extLst>
            </p:cNvPr>
            <p:cNvSpPr/>
            <p:nvPr/>
          </p:nvSpPr>
          <p:spPr>
            <a:xfrm>
              <a:off x="4790223" y="3611391"/>
              <a:ext cx="628377" cy="769441"/>
            </a:xfrm>
            <a:prstGeom prst="rect">
              <a:avLst/>
            </a:prstGeom>
            <a:grpFill/>
          </p:spPr>
          <p:txBody>
            <a:bodyPr wrap="none" lIns="0" rIns="0">
              <a:spAutoFit/>
            </a:bodyPr>
            <a:lstStyle/>
            <a:p>
              <a:pPr algn="ctr">
                <a:spcBef>
                  <a:spcPts val="2400"/>
                </a:spcBef>
              </a:pPr>
              <a:r>
                <a:rPr lang="en-US" sz="4400" b="1" dirty="0">
                  <a:solidFill>
                    <a:schemeClr val="bg1"/>
                  </a:solidFill>
                  <a:latin typeface="+mj-lt"/>
                  <a:ea typeface="Malgun Gothic" panose="020B0503020000020004" pitchFamily="34" charset="-127"/>
                  <a:cs typeface="Segoe UI" panose="020B0502040204020203" pitchFamily="34" charset="0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8701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82D93AB-4C35-48E0-AA74-A9AF1B600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Underground storage being vital across all stages of the market development and the energy system as a whole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12B695-0D3E-C57E-813F-D15523308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4</a:t>
            </a:fld>
            <a:endParaRPr lang="en-US" altLang="zh-CN" dirty="0"/>
          </a:p>
        </p:txBody>
      </p:sp>
      <p:sp>
        <p:nvSpPr>
          <p:cNvPr id="20" name="Rectangle: Rounded Corners 42">
            <a:extLst>
              <a:ext uri="{FF2B5EF4-FFF2-40B4-BE49-F238E27FC236}">
                <a16:creationId xmlns:a16="http://schemas.microsoft.com/office/drawing/2014/main" id="{2C1DB503-C968-1BA5-0A3C-63952E2A0396}"/>
              </a:ext>
            </a:extLst>
          </p:cNvPr>
          <p:cNvSpPr/>
          <p:nvPr/>
        </p:nvSpPr>
        <p:spPr>
          <a:xfrm>
            <a:off x="406982" y="2535467"/>
            <a:ext cx="11034675" cy="136965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003B9398-9677-34CC-6312-E5647B2EB4C4}"/>
              </a:ext>
            </a:extLst>
          </p:cNvPr>
          <p:cNvSpPr/>
          <p:nvPr/>
        </p:nvSpPr>
        <p:spPr>
          <a:xfrm>
            <a:off x="4081594" y="3295253"/>
            <a:ext cx="4123415" cy="5043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Increasing role of underground storage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on a path to climate neutrality by 2050 </a:t>
            </a:r>
            <a:endParaRPr lang="fr-FR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BE05AC87-1E29-A130-F5A8-3B85AE8B6283}"/>
              </a:ext>
            </a:extLst>
          </p:cNvPr>
          <p:cNvGrpSpPr/>
          <p:nvPr/>
        </p:nvGrpSpPr>
        <p:grpSpPr>
          <a:xfrm>
            <a:off x="5664956" y="2752985"/>
            <a:ext cx="900010" cy="509884"/>
            <a:chOff x="5555994" y="3366601"/>
            <a:chExt cx="900010" cy="50988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C16BB57E-869B-5B66-42D3-CBCFBECED894}"/>
                </a:ext>
              </a:extLst>
            </p:cNvPr>
            <p:cNvSpPr/>
            <p:nvPr/>
          </p:nvSpPr>
          <p:spPr>
            <a:xfrm>
              <a:off x="5878550" y="3708248"/>
              <a:ext cx="187214" cy="168237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3FA583C8-1C25-78BC-7150-559A2BDD49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55994" y="3851847"/>
              <a:ext cx="335893" cy="0"/>
            </a:xfrm>
            <a:prstGeom prst="straightConnector1">
              <a:avLst/>
            </a:prstGeom>
            <a:grpFill/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>
              <a:extLst>
                <a:ext uri="{FF2B5EF4-FFF2-40B4-BE49-F238E27FC236}">
                  <a16:creationId xmlns:a16="http://schemas.microsoft.com/office/drawing/2014/main" id="{16BA339B-8378-1C59-468E-DB1A0C91D987}"/>
                </a:ext>
              </a:extLst>
            </p:cNvPr>
            <p:cNvCxnSpPr>
              <a:cxnSpLocks/>
              <a:stCxn id="37" idx="6"/>
            </p:cNvCxnSpPr>
            <p:nvPr/>
          </p:nvCxnSpPr>
          <p:spPr>
            <a:xfrm>
              <a:off x="6065764" y="3792367"/>
              <a:ext cx="390240" cy="0"/>
            </a:xfrm>
            <a:prstGeom prst="straightConnector1">
              <a:avLst/>
            </a:prstGeom>
            <a:grpFill/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>
              <a:extLst>
                <a:ext uri="{FF2B5EF4-FFF2-40B4-BE49-F238E27FC236}">
                  <a16:creationId xmlns:a16="http://schemas.microsoft.com/office/drawing/2014/main" id="{E4455060-6B2B-8E71-1B84-1BBCCF7CBE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65764" y="3366601"/>
              <a:ext cx="0" cy="425766"/>
            </a:xfrm>
            <a:prstGeom prst="straightConnector1">
              <a:avLst/>
            </a:prstGeom>
            <a:grpFill/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F431DB72-4DFA-9A0E-9A20-ADC6306B332C}"/>
              </a:ext>
            </a:extLst>
          </p:cNvPr>
          <p:cNvSpPr/>
          <p:nvPr/>
        </p:nvSpPr>
        <p:spPr>
          <a:xfrm>
            <a:off x="1399119" y="4240610"/>
            <a:ext cx="3870043" cy="13033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Methane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system</a:t>
            </a:r>
          </a:p>
          <a:p>
            <a:pPr algn="ctr"/>
            <a:endParaRPr lang="fr-FR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Responding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to the </a:t>
            </a:r>
            <a:r>
              <a:rPr lang="fr-FR" sz="14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current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14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energy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14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crisis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Supporting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the promotion of </a:t>
            </a:r>
            <a:r>
              <a:rPr lang="fr-FR" sz="1400" dirty="0" err="1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renewable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and </a:t>
            </a:r>
            <a:r>
              <a:rPr lang="fr-FR" sz="1400" dirty="0" err="1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low-carbon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gases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into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the </a:t>
            </a:r>
            <a:r>
              <a:rPr lang="fr-FR" sz="1400" dirty="0" err="1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grid</a:t>
            </a:r>
            <a:endParaRPr lang="fr-FR" sz="1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2B1DCBCB-C3D6-D322-0FA8-18F9046163E4}"/>
              </a:ext>
            </a:extLst>
          </p:cNvPr>
          <p:cNvSpPr/>
          <p:nvPr/>
        </p:nvSpPr>
        <p:spPr>
          <a:xfrm>
            <a:off x="6661709" y="4240611"/>
            <a:ext cx="4097514" cy="13033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Hydrogen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system</a:t>
            </a:r>
          </a:p>
          <a:p>
            <a:endParaRPr lang="fr-FR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Kick-</a:t>
            </a:r>
            <a:r>
              <a:rPr lang="fr-FR" sz="14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starting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the clean </a:t>
            </a:r>
            <a:r>
              <a:rPr lang="fr-FR" sz="14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hydrogen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14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ecosystem</a:t>
            </a:r>
            <a:endParaRPr lang="fr-FR" sz="1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Supporting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the promotion of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RES-E as </a:t>
            </a:r>
            <a:r>
              <a:rPr lang="fr-FR" sz="1400" dirty="0" err="1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well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as </a:t>
            </a:r>
            <a:r>
              <a:rPr lang="fr-FR" sz="1400" dirty="0" err="1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low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carbon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hydrogen</a:t>
            </a:r>
            <a:endParaRPr lang="fr-FR" sz="1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3" name="Teardrop 162">
            <a:extLst>
              <a:ext uri="{FF2B5EF4-FFF2-40B4-BE49-F238E27FC236}">
                <a16:creationId xmlns:a16="http://schemas.microsoft.com/office/drawing/2014/main" id="{E25C82D1-3991-B883-1C7F-BF3566D290BD}"/>
              </a:ext>
            </a:extLst>
          </p:cNvPr>
          <p:cNvSpPr/>
          <p:nvPr/>
        </p:nvSpPr>
        <p:spPr>
          <a:xfrm rot="18900000">
            <a:off x="5886127" y="2276779"/>
            <a:ext cx="514350" cy="514350"/>
          </a:xfrm>
          <a:prstGeom prst="teardrop">
            <a:avLst/>
          </a:prstGeom>
          <a:solidFill>
            <a:schemeClr val="accent2">
              <a:lumMod val="20000"/>
              <a:lumOff val="80000"/>
            </a:schemeClr>
          </a:solidFill>
          <a:ln w="333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44" name="Teardrop 143">
            <a:extLst>
              <a:ext uri="{FF2B5EF4-FFF2-40B4-BE49-F238E27FC236}">
                <a16:creationId xmlns:a16="http://schemas.microsoft.com/office/drawing/2014/main" id="{D0A6D47B-E7BE-33E0-BAAC-66CED310377F}"/>
              </a:ext>
            </a:extLst>
          </p:cNvPr>
          <p:cNvSpPr/>
          <p:nvPr/>
        </p:nvSpPr>
        <p:spPr>
          <a:xfrm rot="8100000">
            <a:off x="3063126" y="3577675"/>
            <a:ext cx="514350" cy="514350"/>
          </a:xfrm>
          <a:prstGeom prst="teardrop">
            <a:avLst/>
          </a:prstGeom>
          <a:solidFill>
            <a:schemeClr val="accent2">
              <a:lumMod val="20000"/>
              <a:lumOff val="80000"/>
            </a:schemeClr>
          </a:solidFill>
          <a:ln w="333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45" name="Teardrop 143">
            <a:extLst>
              <a:ext uri="{FF2B5EF4-FFF2-40B4-BE49-F238E27FC236}">
                <a16:creationId xmlns:a16="http://schemas.microsoft.com/office/drawing/2014/main" id="{AAAE772C-9C42-D823-C574-5697E968EDA4}"/>
              </a:ext>
            </a:extLst>
          </p:cNvPr>
          <p:cNvSpPr/>
          <p:nvPr/>
        </p:nvSpPr>
        <p:spPr>
          <a:xfrm rot="8100000">
            <a:off x="8466533" y="3629732"/>
            <a:ext cx="514350" cy="514350"/>
          </a:xfrm>
          <a:prstGeom prst="teardrop">
            <a:avLst/>
          </a:prstGeom>
          <a:solidFill>
            <a:schemeClr val="accent2">
              <a:lumMod val="20000"/>
              <a:lumOff val="80000"/>
            </a:schemeClr>
          </a:solidFill>
          <a:ln w="333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611D4341-6E00-472D-2D53-52807526394B}"/>
              </a:ext>
            </a:extLst>
          </p:cNvPr>
          <p:cNvSpPr txBox="1"/>
          <p:nvPr/>
        </p:nvSpPr>
        <p:spPr>
          <a:xfrm>
            <a:off x="1533434" y="5761442"/>
            <a:ext cx="35100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Underground gas storage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" name="Flèche : courbe vers la droite 46">
            <a:extLst>
              <a:ext uri="{FF2B5EF4-FFF2-40B4-BE49-F238E27FC236}">
                <a16:creationId xmlns:a16="http://schemas.microsoft.com/office/drawing/2014/main" id="{E0F0AE25-E762-CC83-1F04-58028FD1CE99}"/>
              </a:ext>
            </a:extLst>
          </p:cNvPr>
          <p:cNvSpPr/>
          <p:nvPr/>
        </p:nvSpPr>
        <p:spPr>
          <a:xfrm flipV="1">
            <a:off x="250117" y="1630020"/>
            <a:ext cx="1170012" cy="2894928"/>
          </a:xfrm>
          <a:prstGeom prst="curv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8" name="Flèche : courbe vers la droite 47">
            <a:extLst>
              <a:ext uri="{FF2B5EF4-FFF2-40B4-BE49-F238E27FC236}">
                <a16:creationId xmlns:a16="http://schemas.microsoft.com/office/drawing/2014/main" id="{AFB2E1DE-C3C6-E6B2-7AEB-D8ED0C92D2E7}"/>
              </a:ext>
            </a:extLst>
          </p:cNvPr>
          <p:cNvSpPr/>
          <p:nvPr/>
        </p:nvSpPr>
        <p:spPr>
          <a:xfrm flipH="1" flipV="1">
            <a:off x="10685810" y="1630021"/>
            <a:ext cx="1053526" cy="2899748"/>
          </a:xfrm>
          <a:prstGeom prst="curv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9" name="Flèche : courbe vers la droite 48">
            <a:extLst>
              <a:ext uri="{FF2B5EF4-FFF2-40B4-BE49-F238E27FC236}">
                <a16:creationId xmlns:a16="http://schemas.microsoft.com/office/drawing/2014/main" id="{FB7D6CAC-1510-2356-36A0-62E7B2FF1BA4}"/>
              </a:ext>
            </a:extLst>
          </p:cNvPr>
          <p:cNvSpPr/>
          <p:nvPr/>
        </p:nvSpPr>
        <p:spPr>
          <a:xfrm flipH="1">
            <a:off x="10755444" y="2452253"/>
            <a:ext cx="649403" cy="1607796"/>
          </a:xfrm>
          <a:prstGeom prst="curv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2319D345-74FD-98B6-E880-E2EBD2B3F399}"/>
              </a:ext>
            </a:extLst>
          </p:cNvPr>
          <p:cNvCxnSpPr>
            <a:cxnSpLocks/>
          </p:cNvCxnSpPr>
          <p:nvPr/>
        </p:nvCxnSpPr>
        <p:spPr>
          <a:xfrm flipV="1">
            <a:off x="5089162" y="5920061"/>
            <a:ext cx="1710019" cy="15642"/>
          </a:xfrm>
          <a:prstGeom prst="line">
            <a:avLst/>
          </a:prstGeom>
          <a:ln w="571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1" name="Ellipse 50">
            <a:extLst>
              <a:ext uri="{FF2B5EF4-FFF2-40B4-BE49-F238E27FC236}">
                <a16:creationId xmlns:a16="http://schemas.microsoft.com/office/drawing/2014/main" id="{26C85CF9-33AA-8DE5-3242-CB72D877FA83}"/>
              </a:ext>
            </a:extLst>
          </p:cNvPr>
          <p:cNvSpPr/>
          <p:nvPr/>
        </p:nvSpPr>
        <p:spPr>
          <a:xfrm>
            <a:off x="4749816" y="5624103"/>
            <a:ext cx="678692" cy="623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tIns="3600" rIns="18000" bIns="3600" rtlCol="0" anchor="ctr"/>
          <a:lstStyle/>
          <a:p>
            <a:pPr algn="ctr"/>
            <a:r>
              <a:rPr lang="fr-FR" sz="1200" b="1" dirty="0" err="1">
                <a:solidFill>
                  <a:schemeClr val="accent2">
                    <a:lumMod val="75000"/>
                  </a:schemeClr>
                </a:solidFill>
              </a:rPr>
              <a:t>Today</a:t>
            </a:r>
            <a:endParaRPr lang="fr-FR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2" name="Espace réservé du numéro de diapositive 5">
            <a:extLst>
              <a:ext uri="{FF2B5EF4-FFF2-40B4-BE49-F238E27FC236}">
                <a16:creationId xmlns:a16="http://schemas.microsoft.com/office/drawing/2014/main" id="{6AD0321D-CC3E-9D34-0EC4-2D191BBD84E5}"/>
              </a:ext>
            </a:extLst>
          </p:cNvPr>
          <p:cNvSpPr txBox="1">
            <a:spLocks/>
          </p:cNvSpPr>
          <p:nvPr/>
        </p:nvSpPr>
        <p:spPr>
          <a:xfrm>
            <a:off x="406982" y="5909369"/>
            <a:ext cx="319139" cy="226714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  <a:sym typeface="맑은 고딕" panose="020B0503020000020004" pitchFamily="34" charset="-127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  <a:sym typeface="맑은 고딕" panose="020B0503020000020004" pitchFamily="34" charset="-127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  <a:sym typeface="맑은 고딕" panose="020B0503020000020004" pitchFamily="34" charset="-127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  <a:sym typeface="맑은 고딕" panose="020B0503020000020004" pitchFamily="34" charset="-127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  <a:sym typeface="맑은 고딕" panose="020B0503020000020004" pitchFamily="34" charset="-127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  <a:sym typeface="맑은 고딕" panose="020B0503020000020004" pitchFamily="34" charset="-127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  <a:sym typeface="맑은 고딕" panose="020B0503020000020004" pitchFamily="34" charset="-127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  <a:sym typeface="맑은 고딕" panose="020B0503020000020004" pitchFamily="34" charset="-127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  <a:sym typeface="맑은 고딕" panose="020B0503020000020004" pitchFamily="34" charset="-127"/>
              </a:defRPr>
            </a:lvl9pPr>
          </a:lstStyle>
          <a:p>
            <a:fld id="{5B4A2616-67FD-244D-A9A6-1B1EB77FB7D4}" type="slidenum">
              <a:rPr lang="fr-FR" smtClean="0"/>
              <a:pPr/>
              <a:t>4</a:t>
            </a:fld>
            <a:r>
              <a:rPr lang="fr-FR"/>
              <a:t> </a:t>
            </a:r>
            <a:endParaRPr lang="fr-FR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93E0097A-3B38-6A0B-28E5-88C8D0378C29}"/>
              </a:ext>
            </a:extLst>
          </p:cNvPr>
          <p:cNvSpPr/>
          <p:nvPr/>
        </p:nvSpPr>
        <p:spPr>
          <a:xfrm>
            <a:off x="4459153" y="1258073"/>
            <a:ext cx="3690041" cy="8393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Electricity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system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Improving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the </a:t>
            </a:r>
            <a:r>
              <a:rPr lang="fr-FR" sz="14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flexibility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</a:p>
          <a:p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in a </a:t>
            </a:r>
            <a:r>
              <a:rPr lang="fr-FR" sz="14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increasingly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14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strained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14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electricity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network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20D763F6-1E50-E35B-B840-5D31A09971A1}"/>
              </a:ext>
            </a:extLst>
          </p:cNvPr>
          <p:cNvSpPr txBox="1"/>
          <p:nvPr/>
        </p:nvSpPr>
        <p:spPr>
          <a:xfrm>
            <a:off x="7017421" y="5762784"/>
            <a:ext cx="37800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Underground hydrogen storage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35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C7D14EF-EB83-5594-95B3-A8DC22820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5</a:t>
            </a:fld>
            <a:endParaRPr lang="en-US" altLang="zh-CN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662F44D-BCBC-02A6-4339-E8283BE75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95" y="415730"/>
            <a:ext cx="11484610" cy="705485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An appropriate vision for the role </a:t>
            </a: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of </a:t>
            </a:r>
            <a:r>
              <a:rPr lang="en-US"/>
              <a:t>UGS and UHS </a:t>
            </a:r>
            <a:endParaRPr lang="fr-FR" sz="2000" dirty="0"/>
          </a:p>
        </p:txBody>
      </p:sp>
      <p:sp>
        <p:nvSpPr>
          <p:cNvPr id="4" name="Espace réservé du contenu 19">
            <a:extLst>
              <a:ext uri="{FF2B5EF4-FFF2-40B4-BE49-F238E27FC236}">
                <a16:creationId xmlns:a16="http://schemas.microsoft.com/office/drawing/2014/main" id="{7A6722E6-B089-7327-C607-ED42CC2407B3}"/>
              </a:ext>
            </a:extLst>
          </p:cNvPr>
          <p:cNvSpPr txBox="1">
            <a:spLocks/>
          </p:cNvSpPr>
          <p:nvPr/>
        </p:nvSpPr>
        <p:spPr>
          <a:xfrm>
            <a:off x="438193" y="1838489"/>
            <a:ext cx="1106262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2000" b="1" u="none" strike="noStrike" kern="1200" cap="none" spc="50" normalizeH="0" baseline="0">
                <a:solidFill>
                  <a:srgbClr val="0066B3"/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50" normalizeH="0" baseline="0">
                <a:solidFill>
                  <a:srgbClr val="445469"/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2000" u="none" strike="noStrike" kern="1200" cap="none" spc="50" normalizeH="0" baseline="0">
                <a:solidFill>
                  <a:srgbClr val="445469"/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2000" u="none" strike="noStrike" kern="1200" cap="none" spc="50" normalizeH="0" baseline="0">
                <a:solidFill>
                  <a:srgbClr val="445469"/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u="none" strike="noStrike" kern="1200" cap="none" spc="50" normalizeH="0" baseline="0">
                <a:solidFill>
                  <a:srgbClr val="445469"/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  <a:p>
            <a:endParaRPr lang="fr-FR" dirty="0"/>
          </a:p>
        </p:txBody>
      </p:sp>
      <p:cxnSp>
        <p:nvCxnSpPr>
          <p:cNvPr id="5" name="Straight Connector 15">
            <a:extLst>
              <a:ext uri="{FF2B5EF4-FFF2-40B4-BE49-F238E27FC236}">
                <a16:creationId xmlns:a16="http://schemas.microsoft.com/office/drawing/2014/main" id="{F262B7CE-BFA9-F4F1-F11A-9AC2E2CA0F15}"/>
              </a:ext>
            </a:extLst>
          </p:cNvPr>
          <p:cNvCxnSpPr>
            <a:cxnSpLocks/>
            <a:endCxn id="7" idx="3"/>
          </p:cNvCxnSpPr>
          <p:nvPr/>
        </p:nvCxnSpPr>
        <p:spPr>
          <a:xfrm flipV="1">
            <a:off x="2982320" y="3276878"/>
            <a:ext cx="1692971" cy="2503786"/>
          </a:xfrm>
          <a:prstGeom prst="line">
            <a:avLst/>
          </a:prstGeom>
          <a:ln w="127000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C1EFC9CE-7A1C-FA9D-8D9D-A34AD00C0246}"/>
              </a:ext>
            </a:extLst>
          </p:cNvPr>
          <p:cNvCxnSpPr>
            <a:cxnSpLocks/>
            <a:stCxn id="9" idx="7"/>
          </p:cNvCxnSpPr>
          <p:nvPr/>
        </p:nvCxnSpPr>
        <p:spPr>
          <a:xfrm flipV="1">
            <a:off x="7275090" y="1646540"/>
            <a:ext cx="2586300" cy="2725696"/>
          </a:xfrm>
          <a:prstGeom prst="line">
            <a:avLst/>
          </a:prstGeom>
          <a:ln w="1270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4">
            <a:extLst>
              <a:ext uri="{FF2B5EF4-FFF2-40B4-BE49-F238E27FC236}">
                <a16:creationId xmlns:a16="http://schemas.microsoft.com/office/drawing/2014/main" id="{67C661DB-D4FD-2569-9B3B-F9A5D100DBFB}"/>
              </a:ext>
            </a:extLst>
          </p:cNvPr>
          <p:cNvSpPr/>
          <p:nvPr/>
        </p:nvSpPr>
        <p:spPr>
          <a:xfrm>
            <a:off x="4509466" y="2310378"/>
            <a:ext cx="1132325" cy="1132325"/>
          </a:xfrm>
          <a:prstGeom prst="ellipse">
            <a:avLst/>
          </a:prstGeom>
          <a:solidFill>
            <a:srgbClr val="18AFD6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System value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6A6433FB-99E9-21E6-C4DA-4ABC9FD15A9D}"/>
              </a:ext>
            </a:extLst>
          </p:cNvPr>
          <p:cNvSpPr/>
          <p:nvPr/>
        </p:nvSpPr>
        <p:spPr>
          <a:xfrm>
            <a:off x="8107713" y="2310378"/>
            <a:ext cx="1148400" cy="1094400"/>
          </a:xfrm>
          <a:prstGeom prst="ellipse">
            <a:avLst/>
          </a:prstGeom>
          <a:solidFill>
            <a:srgbClr val="3EDAD8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Insurance value</a:t>
            </a:r>
          </a:p>
        </p:txBody>
      </p:sp>
      <p:sp>
        <p:nvSpPr>
          <p:cNvPr id="9" name="Oval 11">
            <a:extLst>
              <a:ext uri="{FF2B5EF4-FFF2-40B4-BE49-F238E27FC236}">
                <a16:creationId xmlns:a16="http://schemas.microsoft.com/office/drawing/2014/main" id="{6D9AD911-A7CF-88A8-56B0-7B55B1FE6D6E}"/>
              </a:ext>
            </a:extLst>
          </p:cNvPr>
          <p:cNvSpPr/>
          <p:nvPr/>
        </p:nvSpPr>
        <p:spPr>
          <a:xfrm>
            <a:off x="6308590" y="4206411"/>
            <a:ext cx="1132325" cy="1132325"/>
          </a:xfrm>
          <a:prstGeom prst="ellipse">
            <a:avLst/>
          </a:prstGeom>
          <a:solidFill>
            <a:srgbClr val="1C88CF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Arbitrage value</a:t>
            </a:r>
          </a:p>
        </p:txBody>
      </p:sp>
      <p:sp>
        <p:nvSpPr>
          <p:cNvPr id="10" name="Oval 12">
            <a:extLst>
              <a:ext uri="{FF2B5EF4-FFF2-40B4-BE49-F238E27FC236}">
                <a16:creationId xmlns:a16="http://schemas.microsoft.com/office/drawing/2014/main" id="{F215895F-9FFF-DA5C-9DCB-FA7CFAAFBC03}"/>
              </a:ext>
            </a:extLst>
          </p:cNvPr>
          <p:cNvSpPr/>
          <p:nvPr/>
        </p:nvSpPr>
        <p:spPr>
          <a:xfrm>
            <a:off x="2612938" y="4222311"/>
            <a:ext cx="1132325" cy="1132325"/>
          </a:xfrm>
          <a:prstGeom prst="ellipse">
            <a:avLst/>
          </a:prstGeom>
          <a:solidFill>
            <a:srgbClr val="86EAE9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Env. value</a:t>
            </a:r>
          </a:p>
        </p:txBody>
      </p:sp>
      <p:cxnSp>
        <p:nvCxnSpPr>
          <p:cNvPr id="11" name="Straight Connector 23">
            <a:extLst>
              <a:ext uri="{FF2B5EF4-FFF2-40B4-BE49-F238E27FC236}">
                <a16:creationId xmlns:a16="http://schemas.microsoft.com/office/drawing/2014/main" id="{CF7B4876-B2F7-B32B-FE43-10FBF1D8BA7D}"/>
              </a:ext>
            </a:extLst>
          </p:cNvPr>
          <p:cNvCxnSpPr>
            <a:cxnSpLocks/>
            <a:stCxn id="9" idx="1"/>
            <a:endCxn id="7" idx="5"/>
          </p:cNvCxnSpPr>
          <p:nvPr/>
        </p:nvCxnSpPr>
        <p:spPr>
          <a:xfrm flipH="1" flipV="1">
            <a:off x="5475966" y="3276878"/>
            <a:ext cx="998449" cy="1095358"/>
          </a:xfrm>
          <a:prstGeom prst="line">
            <a:avLst/>
          </a:prstGeom>
          <a:ln w="1270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5E6F9C3-3B44-C663-7F59-282EBF87A46F}"/>
              </a:ext>
            </a:extLst>
          </p:cNvPr>
          <p:cNvSpPr/>
          <p:nvPr/>
        </p:nvSpPr>
        <p:spPr>
          <a:xfrm>
            <a:off x="7673411" y="4525565"/>
            <a:ext cx="3647404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defTabSz="457200">
              <a:defRPr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Promoting competition among market participants</a:t>
            </a:r>
          </a:p>
          <a:p>
            <a:pPr defTabSz="457200">
              <a:defRPr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Malgun Gothic" panose="020B0503020000020004" pitchFamily="34" charset="-127"/>
                <a:cs typeface="Segoe UI" panose="020B0502040204020203" pitchFamily="34" charset="0"/>
              </a:rPr>
              <a:t>Ability 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Malgun Gothic" panose="020B0503020000020004" pitchFamily="34" charset="-127"/>
                <a:cs typeface="Segoe UI" panose="020B0502040204020203" pitchFamily="34" charset="0"/>
              </a:rPr>
              <a:t>to 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Malgun Gothic" panose="020B0503020000020004" pitchFamily="34" charset="-127"/>
                <a:cs typeface="Segoe UI" panose="020B0502040204020203" pitchFamily="34" charset="0"/>
              </a:rPr>
              <a:t>make a better use of the cheapest energy technology sources in competitive markets 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141EB7-E0B1-880D-AC0A-B9261D6310FD}"/>
              </a:ext>
            </a:extLst>
          </p:cNvPr>
          <p:cNvSpPr/>
          <p:nvPr/>
        </p:nvSpPr>
        <p:spPr>
          <a:xfrm>
            <a:off x="207953" y="2615092"/>
            <a:ext cx="4232174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r" defTabSz="457200">
              <a:defRPr/>
            </a:pP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Optimisation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the 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entire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electricity and gas system while lowering the cost of gas production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80E9C9-D6C7-47BE-FF7E-E8F9866CCC00}"/>
              </a:ext>
            </a:extLst>
          </p:cNvPr>
          <p:cNvSpPr/>
          <p:nvPr/>
        </p:nvSpPr>
        <p:spPr>
          <a:xfrm>
            <a:off x="771628" y="5162042"/>
            <a:ext cx="2006283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r" defTabSz="457200">
              <a:defRPr/>
            </a:pPr>
            <a:r>
              <a:rPr lang="en-US" sz="2000" b="1" dirty="0">
                <a:solidFill>
                  <a:srgbClr val="3143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01.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DC0AFA4-3C51-B86C-0D85-77954B638155}"/>
              </a:ext>
            </a:extLst>
          </p:cNvPr>
          <p:cNvSpPr txBox="1"/>
          <p:nvPr/>
        </p:nvSpPr>
        <p:spPr>
          <a:xfrm>
            <a:off x="2327906" y="1367209"/>
            <a:ext cx="1877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143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Early transition</a:t>
            </a:r>
            <a:endParaRPr lang="fr-FR" b="1" dirty="0">
              <a:solidFill>
                <a:srgbClr val="31437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60607B1-868C-63E3-DB05-DBB7340300DE}"/>
              </a:ext>
            </a:extLst>
          </p:cNvPr>
          <p:cNvSpPr txBox="1"/>
          <p:nvPr/>
        </p:nvSpPr>
        <p:spPr>
          <a:xfrm>
            <a:off x="4649413" y="1367209"/>
            <a:ext cx="4248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3143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Carbon neutrality</a:t>
            </a:r>
            <a:endParaRPr lang="fr-FR" b="1" dirty="0">
              <a:solidFill>
                <a:srgbClr val="31437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Oval 4">
            <a:extLst>
              <a:ext uri="{FF2B5EF4-FFF2-40B4-BE49-F238E27FC236}">
                <a16:creationId xmlns:a16="http://schemas.microsoft.com/office/drawing/2014/main" id="{09C0FFD4-CAC5-1FA1-7D3B-43783BE10EA1}"/>
              </a:ext>
            </a:extLst>
          </p:cNvPr>
          <p:cNvSpPr/>
          <p:nvPr/>
        </p:nvSpPr>
        <p:spPr>
          <a:xfrm>
            <a:off x="3335950" y="3562821"/>
            <a:ext cx="1149120" cy="1095358"/>
          </a:xfrm>
          <a:prstGeom prst="ellipse">
            <a:avLst/>
          </a:prstGeom>
          <a:solidFill>
            <a:srgbClr val="37C9EF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Kick-start value</a:t>
            </a:r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1C5AA71B-54E0-C8A8-F059-67285702BDAA}"/>
              </a:ext>
            </a:extLst>
          </p:cNvPr>
          <p:cNvSpPr/>
          <p:nvPr/>
        </p:nvSpPr>
        <p:spPr>
          <a:xfrm>
            <a:off x="3592758" y="4464684"/>
            <a:ext cx="1149120" cy="1115859"/>
          </a:xfrm>
          <a:prstGeom prst="ellipse">
            <a:avLst/>
          </a:prstGeom>
          <a:solidFill>
            <a:srgbClr val="3EDAD8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Insurance value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AB1902-8BA9-9008-BE63-BAB72258AD5B}"/>
              </a:ext>
            </a:extLst>
          </p:cNvPr>
          <p:cNvSpPr/>
          <p:nvPr/>
        </p:nvSpPr>
        <p:spPr>
          <a:xfrm>
            <a:off x="4105836" y="5595998"/>
            <a:ext cx="2740260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defTabSz="457200">
              <a:defRPr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Responding to market needs, at all times, with low carbon gases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F8C4DE-5F5E-74CB-2455-A93B2568EF04}"/>
              </a:ext>
            </a:extLst>
          </p:cNvPr>
          <p:cNvSpPr/>
          <p:nvPr/>
        </p:nvSpPr>
        <p:spPr>
          <a:xfrm>
            <a:off x="2481647" y="2271948"/>
            <a:ext cx="2006283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r" defTabSz="457200">
              <a:defRPr/>
            </a:pPr>
            <a:r>
              <a:rPr lang="en-US" sz="2000" b="1" dirty="0">
                <a:solidFill>
                  <a:srgbClr val="3143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CE088A-FD0D-355D-C38A-6394FECDCB6F}"/>
              </a:ext>
            </a:extLst>
          </p:cNvPr>
          <p:cNvSpPr/>
          <p:nvPr/>
        </p:nvSpPr>
        <p:spPr>
          <a:xfrm>
            <a:off x="6019293" y="4244132"/>
            <a:ext cx="2006283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r" defTabSz="457200">
              <a:defRPr/>
            </a:pPr>
            <a:r>
              <a:rPr lang="en-US" sz="2000" b="1" dirty="0">
                <a:solidFill>
                  <a:srgbClr val="3143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03.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1A4EF7-4E8B-0E38-1EA1-DE5054BA137D}"/>
              </a:ext>
            </a:extLst>
          </p:cNvPr>
          <p:cNvSpPr/>
          <p:nvPr/>
        </p:nvSpPr>
        <p:spPr>
          <a:xfrm>
            <a:off x="7791706" y="2324078"/>
            <a:ext cx="2006283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r" defTabSz="457200">
              <a:defRPr/>
            </a:pPr>
            <a:r>
              <a:rPr lang="en-US" sz="2000" b="1" dirty="0">
                <a:solidFill>
                  <a:srgbClr val="31437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04.</a:t>
            </a:r>
          </a:p>
        </p:txBody>
      </p:sp>
      <p:cxnSp>
        <p:nvCxnSpPr>
          <p:cNvPr id="23" name="Straight Arrow Connector 10">
            <a:extLst>
              <a:ext uri="{FF2B5EF4-FFF2-40B4-BE49-F238E27FC236}">
                <a16:creationId xmlns:a16="http://schemas.microsoft.com/office/drawing/2014/main" id="{62DACC2A-896B-DB18-191D-EEA35FBCD067}"/>
              </a:ext>
            </a:extLst>
          </p:cNvPr>
          <p:cNvCxnSpPr>
            <a:cxnSpLocks/>
          </p:cNvCxnSpPr>
          <p:nvPr/>
        </p:nvCxnSpPr>
        <p:spPr>
          <a:xfrm>
            <a:off x="4307928" y="1556539"/>
            <a:ext cx="2430027" cy="0"/>
          </a:xfrm>
          <a:prstGeom prst="straightConnector1">
            <a:avLst/>
          </a:prstGeom>
          <a:ln w="28575"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13CCF4C0-3304-2ACB-98BB-10268F2DA77B}"/>
              </a:ext>
            </a:extLst>
          </p:cNvPr>
          <p:cNvSpPr txBox="1"/>
          <p:nvPr/>
        </p:nvSpPr>
        <p:spPr>
          <a:xfrm>
            <a:off x="353695" y="3800727"/>
            <a:ext cx="30835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en-US" sz="1200" b="1" dirty="0">
                <a:solidFill>
                  <a:schemeClr val="bg2">
                    <a:lumMod val="50000"/>
                  </a:schemeClr>
                </a:solidFill>
              </a:rPr>
              <a:t>Facilitating the emergence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of a decarbonized ecosystem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9199E1-705D-2F02-CD5F-E374AAF2C965}"/>
              </a:ext>
            </a:extLst>
          </p:cNvPr>
          <p:cNvSpPr/>
          <p:nvPr/>
        </p:nvSpPr>
        <p:spPr>
          <a:xfrm>
            <a:off x="297519" y="4520967"/>
            <a:ext cx="2187015" cy="92333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defTabSz="457200">
              <a:defRPr/>
            </a:pPr>
            <a:r>
              <a:rPr lang="en-US" sz="1200" b="1" dirty="0">
                <a:solidFill>
                  <a:schemeClr val="bg2">
                    <a:lumMod val="50000"/>
                  </a:schemeClr>
                </a:solidFill>
              </a:rPr>
              <a:t>Mitigating the stress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on the power grid while ensuring 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</a:rPr>
              <a:t>a better use of RES</a:t>
            </a:r>
          </a:p>
          <a:p>
            <a:pPr defTabSz="457200">
              <a:defRPr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Key elements to accommodate electrification</a:t>
            </a:r>
          </a:p>
        </p:txBody>
      </p:sp>
    </p:spTree>
    <p:extLst>
      <p:ext uri="{BB962C8B-B14F-4D97-AF65-F5344CB8AC3E}">
        <p14:creationId xmlns:p14="http://schemas.microsoft.com/office/powerpoint/2010/main" val="1321904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Espace réservé du contenu 83">
            <a:extLst>
              <a:ext uri="{FF2B5EF4-FFF2-40B4-BE49-F238E27FC236}">
                <a16:creationId xmlns:a16="http://schemas.microsoft.com/office/drawing/2014/main" id="{B2EDE139-9935-7A7A-8734-EAF2FEAF5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Europe, UGS has attracted attention as one of the main instrument to mitigate the impact of the energy crisis</a:t>
            </a:r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27DEF4-2E54-37F4-C94A-0E41D39D3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2616-67FD-244D-A9A6-1B1EB77FB7D4}" type="slidenum">
              <a:rPr lang="fr-FR" smtClean="0"/>
              <a:pPr/>
              <a:t>6</a:t>
            </a:fld>
            <a:r>
              <a:rPr lang="fr-FR" dirty="0"/>
              <a:t> </a:t>
            </a:r>
          </a:p>
        </p:txBody>
      </p:sp>
      <p:sp>
        <p:nvSpPr>
          <p:cNvPr id="9" name="Titre 3">
            <a:extLst>
              <a:ext uri="{FF2B5EF4-FFF2-40B4-BE49-F238E27FC236}">
                <a16:creationId xmlns:a16="http://schemas.microsoft.com/office/drawing/2014/main" id="{041C3184-3233-7643-1956-B7E327D61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Increasing role of underground storage for SoS (Focus on the insurance value)</a:t>
            </a:r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DA8B76A-90BF-BD1D-16C7-313FABB25FBF}"/>
              </a:ext>
            </a:extLst>
          </p:cNvPr>
          <p:cNvSpPr txBox="1"/>
          <p:nvPr/>
        </p:nvSpPr>
        <p:spPr>
          <a:xfrm>
            <a:off x="3338793" y="2217933"/>
            <a:ext cx="238372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i="1" u="none" strike="noStrike" baseline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The first intervention </a:t>
            </a:r>
          </a:p>
          <a:p>
            <a:pPr algn="ctr"/>
            <a:r>
              <a:rPr lang="en-US" sz="1400" b="1" i="1" u="none" strike="noStrike" baseline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at EU level </a:t>
            </a:r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47EFE852-67C9-2C64-2407-7F568BA26D56}"/>
              </a:ext>
            </a:extLst>
          </p:cNvPr>
          <p:cNvGrpSpPr/>
          <p:nvPr/>
        </p:nvGrpSpPr>
        <p:grpSpPr>
          <a:xfrm>
            <a:off x="767261" y="1875216"/>
            <a:ext cx="10548797" cy="4153000"/>
            <a:chOff x="475906" y="1395456"/>
            <a:chExt cx="8972941" cy="425610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B4161C-617D-72CF-8869-25B9E27261EA}"/>
                </a:ext>
              </a:extLst>
            </p:cNvPr>
            <p:cNvSpPr/>
            <p:nvPr/>
          </p:nvSpPr>
          <p:spPr>
            <a:xfrm>
              <a:off x="475911" y="4923838"/>
              <a:ext cx="2027617" cy="11707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5216D53-1117-C9B0-1F95-BAE6E79A3CD8}"/>
                </a:ext>
              </a:extLst>
            </p:cNvPr>
            <p:cNvSpPr/>
            <p:nvPr/>
          </p:nvSpPr>
          <p:spPr>
            <a:xfrm>
              <a:off x="2779052" y="4147149"/>
              <a:ext cx="2027617" cy="11707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ardrop 59">
              <a:extLst>
                <a:ext uri="{FF2B5EF4-FFF2-40B4-BE49-F238E27FC236}">
                  <a16:creationId xmlns:a16="http://schemas.microsoft.com/office/drawing/2014/main" id="{0FA43581-9EC4-96F3-96AD-C459833711F1}"/>
                </a:ext>
              </a:extLst>
            </p:cNvPr>
            <p:cNvSpPr/>
            <p:nvPr/>
          </p:nvSpPr>
          <p:spPr>
            <a:xfrm rot="8100000">
              <a:off x="3156535" y="2542108"/>
              <a:ext cx="1078992" cy="1275172"/>
            </a:xfrm>
            <a:prstGeom prst="teardrop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ardrop 30">
              <a:extLst>
                <a:ext uri="{FF2B5EF4-FFF2-40B4-BE49-F238E27FC236}">
                  <a16:creationId xmlns:a16="http://schemas.microsoft.com/office/drawing/2014/main" id="{A3749FC5-F363-7FFD-89FA-AE951C9B8D95}"/>
                </a:ext>
              </a:extLst>
            </p:cNvPr>
            <p:cNvSpPr/>
            <p:nvPr/>
          </p:nvSpPr>
          <p:spPr>
            <a:xfrm rot="8060224">
              <a:off x="826604" y="3414799"/>
              <a:ext cx="1247272" cy="1043800"/>
            </a:xfrm>
            <a:prstGeom prst="teardrop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68">
              <a:extLst>
                <a:ext uri="{FF2B5EF4-FFF2-40B4-BE49-F238E27FC236}">
                  <a16:creationId xmlns:a16="http://schemas.microsoft.com/office/drawing/2014/main" id="{B7C0EC23-8069-6CC7-AA31-5A9D315207DC}"/>
                </a:ext>
              </a:extLst>
            </p:cNvPr>
            <p:cNvSpPr txBox="1"/>
            <p:nvPr/>
          </p:nvSpPr>
          <p:spPr>
            <a:xfrm>
              <a:off x="475906" y="5220673"/>
              <a:ext cx="2027622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/>
              <a:r>
                <a:rPr lang="en-US" sz="1400" dirty="0"/>
                <a:t>May 18, 2022</a:t>
              </a:r>
            </a:p>
            <a:p>
              <a:pPr lvl="0"/>
              <a:r>
                <a:rPr lang="en-US" sz="1400" b="1" i="0" dirty="0" err="1"/>
                <a:t>REPowerEU</a:t>
              </a:r>
              <a:r>
                <a:rPr lang="en-US" sz="1400" b="1" i="0" dirty="0"/>
                <a:t> package</a:t>
              </a:r>
              <a:endParaRPr lang="fr-FR" sz="1400" dirty="0"/>
            </a:p>
          </p:txBody>
        </p:sp>
        <p:sp>
          <p:nvSpPr>
            <p:cNvPr id="16" name="TextBox 69">
              <a:extLst>
                <a:ext uri="{FF2B5EF4-FFF2-40B4-BE49-F238E27FC236}">
                  <a16:creationId xmlns:a16="http://schemas.microsoft.com/office/drawing/2014/main" id="{4BAADC6E-A19B-B25C-4C2A-B0FF04949E9E}"/>
                </a:ext>
              </a:extLst>
            </p:cNvPr>
            <p:cNvSpPr txBox="1"/>
            <p:nvPr/>
          </p:nvSpPr>
          <p:spPr>
            <a:xfrm>
              <a:off x="2779052" y="4420916"/>
              <a:ext cx="2027622" cy="638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/>
              <a:r>
                <a:rPr lang="en-US" sz="1400" b="0" i="0" kern="1200" dirty="0"/>
                <a:t>Jun 27, 2022</a:t>
              </a:r>
            </a:p>
            <a:p>
              <a:pPr lvl="0"/>
              <a:r>
                <a:rPr lang="en-US" sz="1600" b="1" i="0" kern="1200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/>
                  <a:ea typeface="+mn-ea"/>
                  <a:cs typeface="+mn-cs"/>
                </a:rPr>
                <a:t>New gas storage rules </a:t>
              </a:r>
            </a:p>
            <a:p>
              <a:pPr lvl="0"/>
              <a:r>
                <a:rPr lang="en-US" sz="1050" b="0" i="1" kern="1200" dirty="0"/>
                <a:t>(under a Regulation amendment)</a:t>
              </a:r>
              <a:endParaRPr lang="fr-FR" sz="1050" i="1" kern="1200" dirty="0"/>
            </a:p>
          </p:txBody>
        </p:sp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455EB34B-9174-03C9-8821-6E20CB578E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173" t="13773" r="23734" b="14567"/>
            <a:stretch/>
          </p:blipFill>
          <p:spPr>
            <a:xfrm>
              <a:off x="1039512" y="3463607"/>
              <a:ext cx="776986" cy="843979"/>
            </a:xfrm>
            <a:prstGeom prst="flowChartConnector">
              <a:avLst/>
            </a:prstGeom>
          </p:spPr>
        </p:pic>
        <p:sp>
          <p:nvSpPr>
            <p:cNvPr id="17" name="Oval 52">
              <a:extLst>
                <a:ext uri="{FF2B5EF4-FFF2-40B4-BE49-F238E27FC236}">
                  <a16:creationId xmlns:a16="http://schemas.microsoft.com/office/drawing/2014/main" id="{F320C034-4B84-0D16-9185-0B9B68C4F66F}"/>
                </a:ext>
              </a:extLst>
            </p:cNvPr>
            <p:cNvSpPr/>
            <p:nvPr/>
          </p:nvSpPr>
          <p:spPr>
            <a:xfrm>
              <a:off x="1039512" y="3436972"/>
              <a:ext cx="797248" cy="87771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20D1C2A7-5AEA-6D35-A3F5-008D213917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196" r="22835"/>
            <a:stretch/>
          </p:blipFill>
          <p:spPr>
            <a:xfrm>
              <a:off x="3253366" y="2725794"/>
              <a:ext cx="898588" cy="906090"/>
            </a:xfrm>
            <a:prstGeom prst="flowChartConnector">
              <a:avLst/>
            </a:prstGeom>
          </p:spPr>
        </p:pic>
        <p:sp>
          <p:nvSpPr>
            <p:cNvPr id="18" name="Oval 77">
              <a:extLst>
                <a:ext uri="{FF2B5EF4-FFF2-40B4-BE49-F238E27FC236}">
                  <a16:creationId xmlns:a16="http://schemas.microsoft.com/office/drawing/2014/main" id="{8826A249-DD2B-DD1F-DEA4-3516A40EB215}"/>
                </a:ext>
              </a:extLst>
            </p:cNvPr>
            <p:cNvSpPr/>
            <p:nvPr/>
          </p:nvSpPr>
          <p:spPr>
            <a:xfrm>
              <a:off x="3249072" y="2700535"/>
              <a:ext cx="898588" cy="931350"/>
            </a:xfrm>
            <a:prstGeom prst="ellipse">
              <a:avLst/>
            </a:prstGeom>
            <a:solidFill>
              <a:srgbClr val="00B0F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A0376FC-68F8-4F65-22A6-BF0030839C7B}"/>
                </a:ext>
              </a:extLst>
            </p:cNvPr>
            <p:cNvSpPr/>
            <p:nvPr/>
          </p:nvSpPr>
          <p:spPr>
            <a:xfrm>
              <a:off x="5082193" y="3370460"/>
              <a:ext cx="2027617" cy="11707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BA127AA-6050-9055-D9F0-C7091B649299}"/>
                </a:ext>
              </a:extLst>
            </p:cNvPr>
            <p:cNvSpPr/>
            <p:nvPr/>
          </p:nvSpPr>
          <p:spPr>
            <a:xfrm>
              <a:off x="7421225" y="2908355"/>
              <a:ext cx="2027617" cy="11707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ardrop 60">
              <a:extLst>
                <a:ext uri="{FF2B5EF4-FFF2-40B4-BE49-F238E27FC236}">
                  <a16:creationId xmlns:a16="http://schemas.microsoft.com/office/drawing/2014/main" id="{751C396E-7BCB-FD2C-A4BD-B2B5EA71839E}"/>
                </a:ext>
              </a:extLst>
            </p:cNvPr>
            <p:cNvSpPr/>
            <p:nvPr/>
          </p:nvSpPr>
          <p:spPr>
            <a:xfrm rot="8100000">
              <a:off x="5498669" y="1752426"/>
              <a:ext cx="1078992" cy="1279601"/>
            </a:xfrm>
            <a:prstGeom prst="teardrop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ardrop 61">
              <a:extLst>
                <a:ext uri="{FF2B5EF4-FFF2-40B4-BE49-F238E27FC236}">
                  <a16:creationId xmlns:a16="http://schemas.microsoft.com/office/drawing/2014/main" id="{8036E205-034B-6586-E890-24CE92E9ADC0}"/>
                </a:ext>
              </a:extLst>
            </p:cNvPr>
            <p:cNvSpPr/>
            <p:nvPr/>
          </p:nvSpPr>
          <p:spPr>
            <a:xfrm rot="8100000">
              <a:off x="7869575" y="1395456"/>
              <a:ext cx="1010945" cy="1211125"/>
            </a:xfrm>
            <a:prstGeom prst="teardrop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70">
              <a:extLst>
                <a:ext uri="{FF2B5EF4-FFF2-40B4-BE49-F238E27FC236}">
                  <a16:creationId xmlns:a16="http://schemas.microsoft.com/office/drawing/2014/main" id="{90B2DCF8-E176-FD95-D6F0-4CDEAF814088}"/>
                </a:ext>
              </a:extLst>
            </p:cNvPr>
            <p:cNvSpPr txBox="1"/>
            <p:nvPr/>
          </p:nvSpPr>
          <p:spPr>
            <a:xfrm>
              <a:off x="5082189" y="3631884"/>
              <a:ext cx="2027622" cy="8694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/>
              <a:r>
                <a:rPr lang="en-US" sz="1400" b="0" i="0" kern="1200" dirty="0"/>
                <a:t>Jul 26, 2022</a:t>
              </a:r>
            </a:p>
            <a:p>
              <a:pPr lvl="0"/>
              <a:r>
                <a:rPr lang="en-US" sz="1600" b="1" i="0" kern="1200" dirty="0">
                  <a:latin typeface="Calibri" panose="020F0502020204030204"/>
                  <a:ea typeface="+mn-ea"/>
                  <a:cs typeface="+mn-cs"/>
                </a:rPr>
                <a:t>Reduction in gas demand</a:t>
              </a:r>
            </a:p>
            <a:p>
              <a:pPr lvl="0"/>
              <a:r>
                <a:rPr lang="en-US" sz="1050" b="0" i="1" kern="1200" dirty="0"/>
                <a:t>(under a Regulation amendment)</a:t>
              </a:r>
              <a:endParaRPr lang="fr-FR" sz="1050" i="1" kern="1200" dirty="0"/>
            </a:p>
          </p:txBody>
        </p:sp>
        <p:sp>
          <p:nvSpPr>
            <p:cNvPr id="37" name="TextBox 71">
              <a:extLst>
                <a:ext uri="{FF2B5EF4-FFF2-40B4-BE49-F238E27FC236}">
                  <a16:creationId xmlns:a16="http://schemas.microsoft.com/office/drawing/2014/main" id="{FD9A1EC3-838E-1084-B2A7-2B40F0A1CDA3}"/>
                </a:ext>
              </a:extLst>
            </p:cNvPr>
            <p:cNvSpPr txBox="1"/>
            <p:nvPr/>
          </p:nvSpPr>
          <p:spPr>
            <a:xfrm>
              <a:off x="7421225" y="3155791"/>
              <a:ext cx="2027622" cy="22621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/>
              <a:r>
                <a:rPr lang="en-US" sz="1400" b="0" i="0" kern="1200" dirty="0"/>
                <a:t>Oct 18, 2022</a:t>
              </a:r>
            </a:p>
            <a:p>
              <a:pPr lvl="0"/>
              <a:r>
                <a:rPr lang="en-US" sz="1600" b="1" i="0" kern="1200" dirty="0">
                  <a:latin typeface="Calibri" panose="020F0502020204030204"/>
                  <a:ea typeface="+mn-ea"/>
                  <a:cs typeface="+mn-cs"/>
                </a:rPr>
                <a:t>Emergency package</a:t>
              </a:r>
            </a:p>
            <a:p>
              <a:pPr lvl="0"/>
              <a:r>
                <a:rPr lang="en-US" sz="1050" b="1" i="0" kern="1200" dirty="0"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1050" b="0" i="1" kern="1200" dirty="0"/>
                <a:t>(under two Regulations on 19 Dec 2022)</a:t>
              </a:r>
            </a:p>
            <a:p>
              <a:pPr marL="171450" lvl="0" indent="-171450">
                <a:buFont typeface="Wingdings" panose="05000000000000000000" pitchFamily="2" charset="2"/>
                <a:buChar char="ü"/>
              </a:pPr>
              <a:r>
                <a:rPr lang="en-US" sz="1200" i="1" dirty="0"/>
                <a:t>Market Correction Mechanism on wholesale gas price cap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sz="1200" b="0" i="1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Gas demand aggregation and joint purchasing platform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sz="12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A new LNG price benchmark</a:t>
              </a:r>
              <a:endParaRPr lang="en-U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7BC10038-3707-B833-0F7F-4FB05A874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4487" r="19764"/>
            <a:stretch/>
          </p:blipFill>
          <p:spPr>
            <a:xfrm>
              <a:off x="5608331" y="1949099"/>
              <a:ext cx="884947" cy="892111"/>
            </a:xfrm>
            <a:prstGeom prst="flowChartConnector">
              <a:avLst/>
            </a:prstGeom>
          </p:spPr>
        </p:pic>
        <p:sp>
          <p:nvSpPr>
            <p:cNvPr id="39" name="Oval 74">
              <a:extLst>
                <a:ext uri="{FF2B5EF4-FFF2-40B4-BE49-F238E27FC236}">
                  <a16:creationId xmlns:a16="http://schemas.microsoft.com/office/drawing/2014/main" id="{5F2C64E3-CBBA-F484-CECA-8C30D762F335}"/>
                </a:ext>
              </a:extLst>
            </p:cNvPr>
            <p:cNvSpPr/>
            <p:nvPr/>
          </p:nvSpPr>
          <p:spPr>
            <a:xfrm>
              <a:off x="5608331" y="1925808"/>
              <a:ext cx="884947" cy="91540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8A0D9E6D-411F-AA7B-B77A-3668E06790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6496" r="41142"/>
            <a:stretch/>
          </p:blipFill>
          <p:spPr>
            <a:xfrm>
              <a:off x="7995903" y="1557274"/>
              <a:ext cx="804108" cy="848051"/>
            </a:xfrm>
            <a:prstGeom prst="flowChartConnector">
              <a:avLst/>
            </a:prstGeom>
          </p:spPr>
        </p:pic>
        <p:sp>
          <p:nvSpPr>
            <p:cNvPr id="41" name="Oval 78">
              <a:extLst>
                <a:ext uri="{FF2B5EF4-FFF2-40B4-BE49-F238E27FC236}">
                  <a16:creationId xmlns:a16="http://schemas.microsoft.com/office/drawing/2014/main" id="{E9519657-0D52-46C0-9736-FDF5703602BC}"/>
                </a:ext>
              </a:extLst>
            </p:cNvPr>
            <p:cNvSpPr/>
            <p:nvPr/>
          </p:nvSpPr>
          <p:spPr>
            <a:xfrm>
              <a:off x="7994283" y="1557274"/>
              <a:ext cx="809424" cy="84138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Triangle isocèle 70">
            <a:extLst>
              <a:ext uri="{FF2B5EF4-FFF2-40B4-BE49-F238E27FC236}">
                <a16:creationId xmlns:a16="http://schemas.microsoft.com/office/drawing/2014/main" id="{7469957B-192E-7C6A-62AF-6B15370CC646}"/>
              </a:ext>
            </a:extLst>
          </p:cNvPr>
          <p:cNvSpPr/>
          <p:nvPr/>
        </p:nvSpPr>
        <p:spPr>
          <a:xfrm rot="10800000">
            <a:off x="3332421" y="2728020"/>
            <a:ext cx="2219858" cy="244418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695EF3F-3DC0-931B-2AF9-BDB71736E4A6}"/>
              </a:ext>
            </a:extLst>
          </p:cNvPr>
          <p:cNvSpPr txBox="1"/>
          <p:nvPr/>
        </p:nvSpPr>
        <p:spPr>
          <a:xfrm>
            <a:off x="3474893" y="5532023"/>
            <a:ext cx="82945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gas storage obligation is a typical security of supply measure which was needed even in a well-functioning and liberalized market because the market is not deemed to provide security of supply.</a:t>
            </a:r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19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C87800-C50A-BE91-6D9B-3C911D2FB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87799A78-6778-F6DE-A58B-D71F62AEB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pronounced role of </a:t>
            </a:r>
            <a:r>
              <a:rPr lang="en-US"/>
              <a:t>underground storage </a:t>
            </a:r>
            <a:r>
              <a:rPr lang="en-US" dirty="0"/>
              <a:t>in the future, kick-starting the H2 eco system</a:t>
            </a:r>
            <a:endParaRPr lang="fr-FR" dirty="0"/>
          </a:p>
        </p:txBody>
      </p:sp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E2780E40-1285-F959-512B-29EEC2258E2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57F36CED-B460-0B5C-F761-14380CD2F56F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Renewable electrolysis system using electricity storage to store</a:t>
            </a:r>
            <a:endParaRPr lang="fr-FR" dirty="0"/>
          </a:p>
          <a:p>
            <a:endParaRPr lang="fr-FR" dirty="0"/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53FCC574-7B27-F9F9-0E80-967BD3F68A89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Renewable electrolysis system using UHS to better use RES-deployment</a:t>
            </a:r>
          </a:p>
          <a:p>
            <a:endParaRPr lang="fr-FR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C91615DB-2CE0-26D8-8890-089999CA232F}"/>
              </a:ext>
            </a:extLst>
          </p:cNvPr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r>
              <a:rPr lang="en-US" dirty="0"/>
              <a:t>UHS enabling to store at large scale </a:t>
            </a:r>
          </a:p>
          <a:p>
            <a:pPr lvl="1"/>
            <a:r>
              <a:rPr lang="en-US" dirty="0"/>
              <a:t>Benefits increasing with RES deployment &amp; electricity grid constraints</a:t>
            </a:r>
          </a:p>
          <a:p>
            <a:pPr lvl="1"/>
            <a:r>
              <a:rPr lang="en-US" dirty="0"/>
              <a:t>Resulting in lower LCOH than in the case with batteries (higher-scalability of storage</a:t>
            </a:r>
            <a:endParaRPr lang="fr-FR" dirty="0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D05749CE-40B2-CAA2-3389-E7EC08C0253B}"/>
              </a:ext>
            </a:extLst>
          </p:cNvPr>
          <p:cNvSpPr>
            <a:spLocks noGrp="1"/>
          </p:cNvSpPr>
          <p:nvPr>
            <p:ph idx="23"/>
          </p:nvPr>
        </p:nvSpPr>
        <p:spPr/>
        <p:txBody>
          <a:bodyPr/>
          <a:lstStyle/>
          <a:p>
            <a:r>
              <a:rPr lang="en-US" dirty="0"/>
              <a:t>Batteries in the electricity system </a:t>
            </a:r>
          </a:p>
          <a:p>
            <a:pPr lvl="1"/>
            <a:r>
              <a:rPr lang="en-US" dirty="0"/>
              <a:t>Enabling to store any excess of RES, resulting in lower LCOH compared to a case without batteries (higher utilization of the </a:t>
            </a:r>
            <a:r>
              <a:rPr lang="en-US" dirty="0" err="1"/>
              <a:t>electrolyser</a:t>
            </a:r>
            <a:r>
              <a:rPr lang="en-US" dirty="0"/>
              <a:t>)</a:t>
            </a:r>
          </a:p>
          <a:p>
            <a:pPr lvl="1"/>
            <a:r>
              <a:rPr lang="fr-FR" dirty="0" err="1"/>
              <a:t>Savings</a:t>
            </a:r>
            <a:r>
              <a:rPr lang="fr-FR" dirty="0"/>
              <a:t> </a:t>
            </a:r>
            <a:r>
              <a:rPr lang="fr-FR" dirty="0" err="1"/>
              <a:t>eroding</a:t>
            </a:r>
            <a:r>
              <a:rPr lang="fr-FR" dirty="0"/>
              <a:t> over time as d</a:t>
            </a:r>
            <a:r>
              <a:rPr lang="en-US" dirty="0" err="1"/>
              <a:t>eeper</a:t>
            </a:r>
            <a:r>
              <a:rPr lang="en-US" dirty="0"/>
              <a:t> penetration of RES further increases storage costs as electricity storage are not scalable</a:t>
            </a:r>
            <a:endParaRPr lang="fr-FR" dirty="0"/>
          </a:p>
          <a:p>
            <a:endParaRPr lang="fr-FR" dirty="0"/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EF0430E1-0B8F-4B17-957E-6EFE63A1C15D}"/>
              </a:ext>
            </a:extLst>
          </p:cNvPr>
          <p:cNvGrpSpPr/>
          <p:nvPr/>
        </p:nvGrpSpPr>
        <p:grpSpPr>
          <a:xfrm>
            <a:off x="934994" y="3536739"/>
            <a:ext cx="905943" cy="836205"/>
            <a:chOff x="658779" y="3519447"/>
            <a:chExt cx="1021319" cy="995584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20D10795-7CD4-456A-8DFC-5113C56D1869}"/>
                </a:ext>
              </a:extLst>
            </p:cNvPr>
            <p:cNvSpPr/>
            <p:nvPr/>
          </p:nvSpPr>
          <p:spPr>
            <a:xfrm>
              <a:off x="658779" y="3519447"/>
              <a:ext cx="1021319" cy="995584"/>
            </a:xfrm>
            <a:prstGeom prst="ellipse">
              <a:avLst/>
            </a:prstGeom>
            <a:solidFill>
              <a:srgbClr val="029997"/>
            </a:solidFill>
            <a:ln>
              <a:solidFill>
                <a:srgbClr val="029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0800" rtlCol="0" anchor="ctr"/>
            <a:lstStyle/>
            <a:p>
              <a:pPr algn="ctr"/>
              <a:endParaRPr lang="fr-FR" sz="105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ea typeface="Malgun Gothic" panose="020B0503020000020004" pitchFamily="34" charset="-127"/>
                <a:cs typeface="Segoe UI" panose="020B0502040204020203" pitchFamily="34" charset="0"/>
              </a:endParaRPr>
            </a:p>
          </p:txBody>
        </p:sp>
        <p:pic>
          <p:nvPicPr>
            <p:cNvPr id="30" name="Graphique 29" descr="Tour électrique avec un remplissage uni">
              <a:extLst>
                <a:ext uri="{FF2B5EF4-FFF2-40B4-BE49-F238E27FC236}">
                  <a16:creationId xmlns:a16="http://schemas.microsoft.com/office/drawing/2014/main" id="{16AEE144-A382-7656-3625-39D0F7AB5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8674" y="3830675"/>
              <a:ext cx="462324" cy="479475"/>
            </a:xfrm>
            <a:prstGeom prst="rect">
              <a:avLst/>
            </a:prstGeom>
          </p:spPr>
        </p:pic>
        <p:pic>
          <p:nvPicPr>
            <p:cNvPr id="32" name="Espace réservé du contenu 27" descr="Batterie chargée avec un remplissage uni">
              <a:extLst>
                <a:ext uri="{FF2B5EF4-FFF2-40B4-BE49-F238E27FC236}">
                  <a16:creationId xmlns:a16="http://schemas.microsoft.com/office/drawing/2014/main" id="{7BBA96E6-66CF-E2FC-C48D-817769B13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6781" y="3703835"/>
              <a:ext cx="412750" cy="412750"/>
            </a:xfrm>
            <a:prstGeom prst="rect">
              <a:avLst/>
            </a:prstGeom>
            <a:noFill/>
          </p:spPr>
        </p:pic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378D06FC-8A72-3CE5-13A8-18F636FD174F}"/>
              </a:ext>
            </a:extLst>
          </p:cNvPr>
          <p:cNvGrpSpPr/>
          <p:nvPr/>
        </p:nvGrpSpPr>
        <p:grpSpPr>
          <a:xfrm>
            <a:off x="667662" y="1935782"/>
            <a:ext cx="4789622" cy="2229169"/>
            <a:chOff x="337750" y="1697653"/>
            <a:chExt cx="5398246" cy="260359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B639F8A-BE24-E17E-3198-C9EDE068F987}"/>
                </a:ext>
              </a:extLst>
            </p:cNvPr>
            <p:cNvSpPr/>
            <p:nvPr/>
          </p:nvSpPr>
          <p:spPr>
            <a:xfrm>
              <a:off x="337750" y="3493644"/>
              <a:ext cx="1510172" cy="6390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fr-FR" b="1" dirty="0">
                <a:solidFill>
                  <a:schemeClr val="tx1"/>
                </a:solidFill>
                <a:latin typeface="Segoe UI" panose="020B0502040204020203" pitchFamily="34" charset="0"/>
                <a:ea typeface="Malgun Gothic" panose="020B0503020000020004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4F25A9C1-C431-9F2D-22E1-36BA4BE1BC92}"/>
                </a:ext>
              </a:extLst>
            </p:cNvPr>
            <p:cNvSpPr/>
            <p:nvPr/>
          </p:nvSpPr>
          <p:spPr>
            <a:xfrm>
              <a:off x="695940" y="1883242"/>
              <a:ext cx="1021319" cy="995584"/>
            </a:xfrm>
            <a:prstGeom prst="ellipse">
              <a:avLst/>
            </a:prstGeom>
            <a:solidFill>
              <a:srgbClr val="A3F1EF"/>
            </a:solidFill>
            <a:ln>
              <a:solidFill>
                <a:srgbClr val="A3F1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Segoe UI" panose="020B0502040204020203" pitchFamily="34" charset="0"/>
                <a:ea typeface="Malgun Gothic" panose="020B0503020000020004" pitchFamily="34" charset="-127"/>
                <a:cs typeface="Segoe UI" panose="020B0502040204020203" pitchFamily="34" charset="0"/>
              </a:endParaRPr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00508CCB-E3C5-8DBE-E114-5F0607B9A7D4}"/>
                </a:ext>
              </a:extLst>
            </p:cNvPr>
            <p:cNvGrpSpPr/>
            <p:nvPr/>
          </p:nvGrpSpPr>
          <p:grpSpPr>
            <a:xfrm>
              <a:off x="4444675" y="1883242"/>
              <a:ext cx="1291321" cy="1251596"/>
              <a:chOff x="4444675" y="1883242"/>
              <a:chExt cx="1291321" cy="1251596"/>
            </a:xfrm>
          </p:grpSpPr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23F9D986-6F2A-10E5-DBDB-576441876071}"/>
                  </a:ext>
                </a:extLst>
              </p:cNvPr>
              <p:cNvSpPr/>
              <p:nvPr/>
            </p:nvSpPr>
            <p:spPr>
              <a:xfrm>
                <a:off x="4565983" y="1883242"/>
                <a:ext cx="1021319" cy="995584"/>
              </a:xfrm>
              <a:prstGeom prst="ellipse">
                <a:avLst/>
              </a:prstGeom>
              <a:solidFill>
                <a:srgbClr val="37C9EF"/>
              </a:solidFill>
              <a:ln>
                <a:solidFill>
                  <a:srgbClr val="37C9E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200" dirty="0">
                  <a:latin typeface="Segoe UI" panose="020B0502040204020203" pitchFamily="34" charset="0"/>
                  <a:ea typeface="Malgun Gothic" panose="020B0503020000020004" pitchFamily="34" charset="-127"/>
                  <a:cs typeface="Segoe UI" panose="020B0502040204020203" pitchFamily="34" charset="0"/>
                </a:endParaRP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EFEAF76E-5744-2E87-A5E1-7B54F9E9F0CF}"/>
                  </a:ext>
                </a:extLst>
              </p:cNvPr>
              <p:cNvSpPr txBox="1"/>
              <p:nvPr/>
            </p:nvSpPr>
            <p:spPr>
              <a:xfrm>
                <a:off x="4444675" y="2873228"/>
                <a:ext cx="129132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dirty="0" err="1">
                    <a:solidFill>
                      <a:srgbClr val="314370"/>
                    </a:solidFill>
                    <a:latin typeface="Segoe UI" panose="020B0502040204020203" pitchFamily="34" charset="0"/>
                    <a:ea typeface="Malgun Gothic" panose="020B0503020000020004" pitchFamily="34" charset="-127"/>
                    <a:cs typeface="Segoe UI" panose="020B0502040204020203" pitchFamily="34" charset="0"/>
                  </a:rPr>
                  <a:t>Industrial</a:t>
                </a:r>
                <a:r>
                  <a:rPr lang="fr-FR" sz="1100" dirty="0">
                    <a:solidFill>
                      <a:srgbClr val="314370"/>
                    </a:solidFill>
                    <a:latin typeface="Segoe UI" panose="020B0502040204020203" pitchFamily="34" charset="0"/>
                    <a:ea typeface="Malgun Gothic" panose="020B0503020000020004" pitchFamily="34" charset="-127"/>
                    <a:cs typeface="Segoe UI" panose="020B0502040204020203" pitchFamily="34" charset="0"/>
                  </a:rPr>
                  <a:t> user</a:t>
                </a:r>
              </a:p>
            </p:txBody>
          </p:sp>
        </p:grp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0BB6A9F4-7015-8D7B-7B07-719466F01DB6}"/>
                </a:ext>
              </a:extLst>
            </p:cNvPr>
            <p:cNvSpPr txBox="1"/>
            <p:nvPr/>
          </p:nvSpPr>
          <p:spPr>
            <a:xfrm>
              <a:off x="1202915" y="3037679"/>
              <a:ext cx="140229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err="1">
                  <a:solidFill>
                    <a:srgbClr val="314370"/>
                  </a:solidFill>
                  <a:latin typeface="Segoe UI" panose="020B0502040204020203" pitchFamily="34" charset="0"/>
                  <a:ea typeface="Malgun Gothic" panose="020B0503020000020004" pitchFamily="34" charset="-127"/>
                  <a:cs typeface="Segoe UI" panose="020B0502040204020203" pitchFamily="34" charset="0"/>
                </a:rPr>
                <a:t>Oversized</a:t>
              </a:r>
              <a:r>
                <a:rPr lang="fr-FR" sz="1100" dirty="0">
                  <a:solidFill>
                    <a:srgbClr val="314370"/>
                  </a:solidFill>
                  <a:latin typeface="Segoe UI" panose="020B0502040204020203" pitchFamily="34" charset="0"/>
                  <a:ea typeface="Malgun Gothic" panose="020B0503020000020004" pitchFamily="34" charset="-127"/>
                  <a:cs typeface="Segoe UI" panose="020B0502040204020203" pitchFamily="34" charset="0"/>
                </a:rPr>
                <a:t> RES </a:t>
              </a:r>
              <a:r>
                <a:rPr lang="fr-FR" sz="1100" dirty="0" err="1">
                  <a:solidFill>
                    <a:srgbClr val="314370"/>
                  </a:solidFill>
                  <a:latin typeface="Segoe UI" panose="020B0502040204020203" pitchFamily="34" charset="0"/>
                  <a:ea typeface="Malgun Gothic" panose="020B0503020000020004" pitchFamily="34" charset="-127"/>
                  <a:cs typeface="Segoe UI" panose="020B0502040204020203" pitchFamily="34" charset="0"/>
                </a:rPr>
                <a:t>capacity</a:t>
              </a:r>
              <a:r>
                <a:rPr lang="fr-FR" sz="1100" dirty="0">
                  <a:solidFill>
                    <a:srgbClr val="314370"/>
                  </a:solidFill>
                  <a:latin typeface="Segoe UI" panose="020B0502040204020203" pitchFamily="34" charset="0"/>
                  <a:ea typeface="Malgun Gothic" panose="020B0503020000020004" pitchFamily="34" charset="-127"/>
                  <a:cs typeface="Segoe UI" panose="020B0502040204020203" pitchFamily="34" charset="0"/>
                </a:rPr>
                <a:t> plant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5317A51F-2B31-E108-42A5-20F4D8075785}"/>
                </a:ext>
              </a:extLst>
            </p:cNvPr>
            <p:cNvSpPr txBox="1"/>
            <p:nvPr/>
          </p:nvSpPr>
          <p:spPr>
            <a:xfrm>
              <a:off x="1612099" y="3839579"/>
              <a:ext cx="24939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314370"/>
                  </a:solidFill>
                  <a:latin typeface="Segoe UI" panose="020B0502040204020203" pitchFamily="34" charset="0"/>
                  <a:ea typeface="Malgun Gothic" panose="020B0503020000020004" pitchFamily="34" charset="-127"/>
                  <a:cs typeface="Segoe UI" panose="020B0502040204020203" pitchFamily="34" charset="0"/>
                </a:rPr>
                <a:t>Short </a:t>
              </a:r>
              <a:r>
                <a:rPr lang="fr-FR" sz="1200" dirty="0" err="1">
                  <a:solidFill>
                    <a:srgbClr val="314370"/>
                  </a:solidFill>
                  <a:latin typeface="Segoe UI" panose="020B0502040204020203" pitchFamily="34" charset="0"/>
                  <a:ea typeface="Malgun Gothic" panose="020B0503020000020004" pitchFamily="34" charset="-127"/>
                  <a:cs typeface="Segoe UI" panose="020B0502040204020203" pitchFamily="34" charset="0"/>
                </a:rPr>
                <a:t>electricity</a:t>
              </a:r>
              <a:r>
                <a:rPr lang="fr-FR" sz="1200" dirty="0">
                  <a:solidFill>
                    <a:srgbClr val="314370"/>
                  </a:solidFill>
                  <a:latin typeface="Segoe UI" panose="020B0502040204020203" pitchFamily="34" charset="0"/>
                  <a:ea typeface="Malgun Gothic" panose="020B0503020000020004" pitchFamily="34" charset="-127"/>
                  <a:cs typeface="Segoe UI" panose="020B0502040204020203" pitchFamily="34" charset="0"/>
                </a:rPr>
                <a:t> </a:t>
              </a:r>
              <a:r>
                <a:rPr lang="fr-FR" sz="1200" dirty="0" err="1">
                  <a:solidFill>
                    <a:srgbClr val="314370"/>
                  </a:solidFill>
                  <a:latin typeface="Segoe UI" panose="020B0502040204020203" pitchFamily="34" charset="0"/>
                  <a:ea typeface="Malgun Gothic" panose="020B0503020000020004" pitchFamily="34" charset="-127"/>
                  <a:cs typeface="Segoe UI" panose="020B0502040204020203" pitchFamily="34" charset="0"/>
                </a:rPr>
                <a:t>battery</a:t>
              </a:r>
              <a:r>
                <a:rPr lang="fr-FR" sz="1200" dirty="0">
                  <a:solidFill>
                    <a:srgbClr val="314370"/>
                  </a:solidFill>
                  <a:latin typeface="Segoe UI" panose="020B0502040204020203" pitchFamily="34" charset="0"/>
                  <a:ea typeface="Malgun Gothic" panose="020B0503020000020004" pitchFamily="34" charset="-127"/>
                  <a:cs typeface="Segoe UI" panose="020B0502040204020203" pitchFamily="34" charset="0"/>
                </a:rPr>
                <a:t> or via power </a:t>
              </a:r>
              <a:r>
                <a:rPr lang="fr-FR" sz="1200" dirty="0" err="1">
                  <a:solidFill>
                    <a:srgbClr val="314370"/>
                  </a:solidFill>
                  <a:latin typeface="Segoe UI" panose="020B0502040204020203" pitchFamily="34" charset="0"/>
                  <a:ea typeface="Malgun Gothic" panose="020B0503020000020004" pitchFamily="34" charset="-127"/>
                  <a:cs typeface="Segoe UI" panose="020B0502040204020203" pitchFamily="34" charset="0"/>
                </a:rPr>
                <a:t>grid</a:t>
              </a:r>
              <a:r>
                <a:rPr lang="fr-FR" sz="1200" dirty="0">
                  <a:solidFill>
                    <a:srgbClr val="314370"/>
                  </a:solidFill>
                  <a:latin typeface="Segoe UI" panose="020B0502040204020203" pitchFamily="34" charset="0"/>
                  <a:ea typeface="Malgun Gothic" panose="020B0503020000020004" pitchFamily="34" charset="-127"/>
                  <a:cs typeface="Segoe UI" panose="020B0502040204020203" pitchFamily="34" charset="0"/>
                </a:rPr>
                <a:t> (</a:t>
              </a:r>
              <a:r>
                <a:rPr lang="fr-FR" sz="1200" dirty="0" err="1">
                  <a:solidFill>
                    <a:srgbClr val="314370"/>
                  </a:solidFill>
                  <a:latin typeface="Segoe UI" panose="020B0502040204020203" pitchFamily="34" charset="0"/>
                  <a:ea typeface="Malgun Gothic" panose="020B0503020000020004" pitchFamily="34" charset="-127"/>
                  <a:cs typeface="Segoe UI" panose="020B0502040204020203" pitchFamily="34" charset="0"/>
                </a:rPr>
                <a:t>virtual</a:t>
              </a:r>
              <a:r>
                <a:rPr lang="fr-FR" sz="1200" dirty="0">
                  <a:solidFill>
                    <a:srgbClr val="314370"/>
                  </a:solidFill>
                  <a:latin typeface="Segoe UI" panose="020B0502040204020203" pitchFamily="34" charset="0"/>
                  <a:ea typeface="Malgun Gothic" panose="020B0503020000020004" pitchFamily="34" charset="-127"/>
                  <a:cs typeface="Segoe UI" panose="020B0502040204020203" pitchFamily="34" charset="0"/>
                </a:rPr>
                <a:t> </a:t>
              </a:r>
              <a:r>
                <a:rPr lang="fr-FR" sz="1200" dirty="0" err="1">
                  <a:solidFill>
                    <a:srgbClr val="314370"/>
                  </a:solidFill>
                  <a:latin typeface="Segoe UI" panose="020B0502040204020203" pitchFamily="34" charset="0"/>
                  <a:ea typeface="Malgun Gothic" panose="020B0503020000020004" pitchFamily="34" charset="-127"/>
                  <a:cs typeface="Segoe UI" panose="020B0502040204020203" pitchFamily="34" charset="0"/>
                </a:rPr>
                <a:t>storage</a:t>
              </a:r>
              <a:r>
                <a:rPr lang="fr-FR" sz="1200" dirty="0">
                  <a:solidFill>
                    <a:srgbClr val="314370"/>
                  </a:solidFill>
                  <a:latin typeface="Segoe UI" panose="020B0502040204020203" pitchFamily="34" charset="0"/>
                  <a:ea typeface="Malgun Gothic" panose="020B0503020000020004" pitchFamily="34" charset="-127"/>
                  <a:cs typeface="Segoe UI" panose="020B0502040204020203" pitchFamily="34" charset="0"/>
                </a:rPr>
                <a:t>)</a:t>
              </a:r>
            </a:p>
          </p:txBody>
        </p: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FA09070C-DA19-E7B2-6978-B686F29268F6}"/>
                </a:ext>
              </a:extLst>
            </p:cNvPr>
            <p:cNvCxnSpPr/>
            <p:nvPr/>
          </p:nvCxnSpPr>
          <p:spPr>
            <a:xfrm>
              <a:off x="2026110" y="2348988"/>
              <a:ext cx="559851" cy="0"/>
            </a:xfrm>
            <a:prstGeom prst="line">
              <a:avLst/>
            </a:prstGeom>
            <a:ln w="38100">
              <a:solidFill>
                <a:srgbClr val="3143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30CE23B4-4900-B2F5-E237-F247ABA61ADB}"/>
                </a:ext>
              </a:extLst>
            </p:cNvPr>
            <p:cNvCxnSpPr/>
            <p:nvPr/>
          </p:nvCxnSpPr>
          <p:spPr>
            <a:xfrm>
              <a:off x="3845975" y="2348988"/>
              <a:ext cx="55985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F31EC958-8311-268E-44CD-DDB20CFD3796}"/>
                </a:ext>
              </a:extLst>
            </p:cNvPr>
            <p:cNvCxnSpPr>
              <a:cxnSpLocks/>
            </p:cNvCxnSpPr>
            <p:nvPr/>
          </p:nvCxnSpPr>
          <p:spPr>
            <a:xfrm>
              <a:off x="1145945" y="3190251"/>
              <a:ext cx="0" cy="238749"/>
            </a:xfrm>
            <a:prstGeom prst="line">
              <a:avLst/>
            </a:prstGeom>
            <a:ln w="38100">
              <a:solidFill>
                <a:srgbClr val="3143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E671B4BA-0A55-3ECD-2CC8-C3A07335D3EC}"/>
                </a:ext>
              </a:extLst>
            </p:cNvPr>
            <p:cNvGrpSpPr/>
            <p:nvPr/>
          </p:nvGrpSpPr>
          <p:grpSpPr>
            <a:xfrm>
              <a:off x="507905" y="1697653"/>
              <a:ext cx="1402297" cy="1401600"/>
              <a:chOff x="507905" y="1697653"/>
              <a:chExt cx="1402297" cy="1401600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28746125-5A76-17CA-DA93-A1C3685204DF}"/>
                  </a:ext>
                </a:extLst>
              </p:cNvPr>
              <p:cNvSpPr/>
              <p:nvPr/>
            </p:nvSpPr>
            <p:spPr>
              <a:xfrm>
                <a:off x="507905" y="1697653"/>
                <a:ext cx="1402297" cy="1401600"/>
              </a:xfrm>
              <a:prstGeom prst="ellipse">
                <a:avLst/>
              </a:prstGeom>
              <a:solidFill>
                <a:srgbClr val="A3F1EF"/>
              </a:solidFill>
              <a:ln>
                <a:solidFill>
                  <a:srgbClr val="A3F1E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dirty="0">
                  <a:latin typeface="Segoe UI" panose="020B0502040204020203" pitchFamily="34" charset="0"/>
                  <a:ea typeface="Malgun Gothic" panose="020B0503020000020004" pitchFamily="34" charset="-127"/>
                  <a:cs typeface="Segoe UI" panose="020B0502040204020203" pitchFamily="34" charset="0"/>
                </a:endParaRPr>
              </a:p>
            </p:txBody>
          </p:sp>
          <p:pic>
            <p:nvPicPr>
              <p:cNvPr id="31" name="Espace réservé du contenu 23" descr="Panneaux solaires contour">
                <a:extLst>
                  <a:ext uri="{FF2B5EF4-FFF2-40B4-BE49-F238E27FC236}">
                    <a16:creationId xmlns:a16="http://schemas.microsoft.com/office/drawing/2014/main" id="{8AC19804-1A02-688E-B2E3-22FDAE29D1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45715" y="1906390"/>
                <a:ext cx="914400" cy="914400"/>
              </a:xfrm>
              <a:prstGeom prst="rect">
                <a:avLst/>
              </a:prstGeom>
              <a:noFill/>
            </p:spPr>
          </p:pic>
        </p:grp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7311A89C-E51D-05B9-A01A-BA09660A0593}"/>
                </a:ext>
              </a:extLst>
            </p:cNvPr>
            <p:cNvCxnSpPr/>
            <p:nvPr/>
          </p:nvCxnSpPr>
          <p:spPr>
            <a:xfrm>
              <a:off x="3826130" y="2348988"/>
              <a:ext cx="559851" cy="0"/>
            </a:xfrm>
            <a:prstGeom prst="line">
              <a:avLst/>
            </a:prstGeom>
            <a:ln w="38100">
              <a:solidFill>
                <a:srgbClr val="3143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Espace réservé du contenu 16" descr="Usine avec un remplissage uni">
              <a:extLst>
                <a:ext uri="{FF2B5EF4-FFF2-40B4-BE49-F238E27FC236}">
                  <a16:creationId xmlns:a16="http://schemas.microsoft.com/office/drawing/2014/main" id="{5C107D3B-7E64-CEC2-85F1-98B594E5C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716638" y="1988984"/>
              <a:ext cx="720008" cy="720008"/>
            </a:xfrm>
            <a:prstGeom prst="rect">
              <a:avLst/>
            </a:prstGeom>
            <a:noFill/>
          </p:spPr>
        </p:pic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3B412801-B02E-D9EF-7BCB-D306CB68574D}"/>
                </a:ext>
              </a:extLst>
            </p:cNvPr>
            <p:cNvGrpSpPr/>
            <p:nvPr/>
          </p:nvGrpSpPr>
          <p:grpSpPr>
            <a:xfrm>
              <a:off x="2676309" y="1877644"/>
              <a:ext cx="1021319" cy="995584"/>
              <a:chOff x="2676309" y="1877644"/>
              <a:chExt cx="1021319" cy="995584"/>
            </a:xfrm>
          </p:grpSpPr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F1D74826-672A-0827-ADA1-C0180B52387A}"/>
                  </a:ext>
                </a:extLst>
              </p:cNvPr>
              <p:cNvSpPr/>
              <p:nvPr/>
            </p:nvSpPr>
            <p:spPr>
              <a:xfrm>
                <a:off x="2676309" y="1877644"/>
                <a:ext cx="1021319" cy="995584"/>
              </a:xfrm>
              <a:prstGeom prst="ellipse">
                <a:avLst/>
              </a:prstGeom>
              <a:solidFill>
                <a:srgbClr val="86EAE9"/>
              </a:solidFill>
              <a:ln>
                <a:solidFill>
                  <a:srgbClr val="86EA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10800" rtlCol="0" anchor="ctr"/>
              <a:lstStyle/>
              <a:p>
                <a:pPr algn="ctr"/>
                <a:endParaRPr lang="fr-FR" sz="1050" dirty="0">
                  <a:solidFill>
                    <a:schemeClr val="tx1">
                      <a:lumMod val="75000"/>
                    </a:schemeClr>
                  </a:solidFill>
                  <a:latin typeface="Segoe UI" panose="020B0502040204020203" pitchFamily="34" charset="0"/>
                  <a:ea typeface="Malgun Gothic" panose="020B0503020000020004" pitchFamily="34" charset="-127"/>
                  <a:cs typeface="Segoe UI" panose="020B0502040204020203" pitchFamily="34" charset="0"/>
                </a:endParaRPr>
              </a:p>
            </p:txBody>
          </p:sp>
          <p:pic>
            <p:nvPicPr>
              <p:cNvPr id="35" name="Espace réservé du contenu 5">
                <a:extLst>
                  <a:ext uri="{FF2B5EF4-FFF2-40B4-BE49-F238E27FC236}">
                    <a16:creationId xmlns:a16="http://schemas.microsoft.com/office/drawing/2014/main" id="{7BA6584E-722D-B65F-F46C-F82F969D71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45965" y="2155380"/>
                <a:ext cx="463611" cy="463611"/>
              </a:xfrm>
              <a:prstGeom prst="rect">
                <a:avLst/>
              </a:prstGeom>
              <a:noFill/>
            </p:spPr>
          </p:pic>
        </p:grpSp>
      </p:grpSp>
      <p:cxnSp>
        <p:nvCxnSpPr>
          <p:cNvPr id="58" name="Straight Connector 9">
            <a:extLst>
              <a:ext uri="{FF2B5EF4-FFF2-40B4-BE49-F238E27FC236}">
                <a16:creationId xmlns:a16="http://schemas.microsoft.com/office/drawing/2014/main" id="{9ADF9155-A565-75D8-8541-1E4DAE70921F}"/>
              </a:ext>
            </a:extLst>
          </p:cNvPr>
          <p:cNvCxnSpPr/>
          <p:nvPr/>
        </p:nvCxnSpPr>
        <p:spPr>
          <a:xfrm>
            <a:off x="6000877" y="1106995"/>
            <a:ext cx="0" cy="5024004"/>
          </a:xfrm>
          <a:prstGeom prst="line">
            <a:avLst/>
          </a:prstGeom>
          <a:ln>
            <a:solidFill>
              <a:srgbClr val="314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3E7BA1A7-76BE-3178-02C3-DCD23AD1A720}"/>
              </a:ext>
            </a:extLst>
          </p:cNvPr>
          <p:cNvGrpSpPr/>
          <p:nvPr/>
        </p:nvGrpSpPr>
        <p:grpSpPr>
          <a:xfrm>
            <a:off x="6682022" y="2147424"/>
            <a:ext cx="4163442" cy="2153820"/>
            <a:chOff x="6416454" y="1814590"/>
            <a:chExt cx="4788042" cy="2813535"/>
          </a:xfrm>
        </p:grpSpPr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931AF46B-B311-F068-98B5-FD34BD9E6195}"/>
                </a:ext>
              </a:extLst>
            </p:cNvPr>
            <p:cNvGrpSpPr/>
            <p:nvPr/>
          </p:nvGrpSpPr>
          <p:grpSpPr>
            <a:xfrm>
              <a:off x="8316975" y="3632541"/>
              <a:ext cx="1021319" cy="995584"/>
              <a:chOff x="8316975" y="3632541"/>
              <a:chExt cx="1021319" cy="995584"/>
            </a:xfrm>
          </p:grpSpPr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FA6664AF-6103-B020-03E1-62ED3A9A6258}"/>
                  </a:ext>
                </a:extLst>
              </p:cNvPr>
              <p:cNvSpPr/>
              <p:nvPr/>
            </p:nvSpPr>
            <p:spPr>
              <a:xfrm>
                <a:off x="8316975" y="3632541"/>
                <a:ext cx="1021319" cy="99558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10800" rtlCol="0" anchor="ctr"/>
              <a:lstStyle/>
              <a:p>
                <a:pPr algn="ctr"/>
                <a:endParaRPr lang="fr-FR" sz="1050" dirty="0">
                  <a:solidFill>
                    <a:schemeClr val="tx1">
                      <a:lumMod val="75000"/>
                    </a:schemeClr>
                  </a:solidFill>
                  <a:latin typeface="Segoe UI" panose="020B0502040204020203" pitchFamily="34" charset="0"/>
                  <a:ea typeface="Malgun Gothic" panose="020B0503020000020004" pitchFamily="34" charset="-127"/>
                  <a:cs typeface="Segoe UI" panose="020B0502040204020203" pitchFamily="34" charset="0"/>
                </a:endParaRPr>
              </a:p>
            </p:txBody>
          </p:sp>
          <p:grpSp>
            <p:nvGrpSpPr>
              <p:cNvPr id="37" name="Groupe 36">
                <a:extLst>
                  <a:ext uri="{FF2B5EF4-FFF2-40B4-BE49-F238E27FC236}">
                    <a16:creationId xmlns:a16="http://schemas.microsoft.com/office/drawing/2014/main" id="{C44EF367-C4A0-E3AF-FFE3-A63DB91004A5}"/>
                  </a:ext>
                </a:extLst>
              </p:cNvPr>
              <p:cNvGrpSpPr/>
              <p:nvPr/>
            </p:nvGrpSpPr>
            <p:grpSpPr>
              <a:xfrm>
                <a:off x="8567026" y="3974614"/>
                <a:ext cx="565637" cy="282904"/>
                <a:chOff x="9580408" y="5777055"/>
                <a:chExt cx="565637" cy="332751"/>
              </a:xfrm>
            </p:grpSpPr>
            <p:sp>
              <p:nvSpPr>
                <p:cNvPr id="38" name="Rectangle : coins arrondis 37">
                  <a:extLst>
                    <a:ext uri="{FF2B5EF4-FFF2-40B4-BE49-F238E27FC236}">
                      <a16:creationId xmlns:a16="http://schemas.microsoft.com/office/drawing/2014/main" id="{1EB1ADD3-1E2E-37D4-03F4-169BC11EFB4E}"/>
                    </a:ext>
                  </a:extLst>
                </p:cNvPr>
                <p:cNvSpPr/>
                <p:nvPr/>
              </p:nvSpPr>
              <p:spPr>
                <a:xfrm>
                  <a:off x="9580408" y="5850892"/>
                  <a:ext cx="501265" cy="25891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800" dirty="0">
                      <a:solidFill>
                        <a:schemeClr val="tx1"/>
                      </a:solidFill>
                      <a:latin typeface="Segoe UI" panose="020B0502040204020203" pitchFamily="34" charset="0"/>
                      <a:ea typeface="Malgun Gothic" panose="020B0503020000020004" pitchFamily="34" charset="-127"/>
                      <a:cs typeface="Segoe UI" panose="020B0502040204020203" pitchFamily="34" charset="0"/>
                    </a:rPr>
                    <a:t>UHS</a:t>
                  </a:r>
                </a:p>
              </p:txBody>
            </p:sp>
            <p:cxnSp>
              <p:nvCxnSpPr>
                <p:cNvPr id="39" name="Connecteur droit 38">
                  <a:extLst>
                    <a:ext uri="{FF2B5EF4-FFF2-40B4-BE49-F238E27FC236}">
                      <a16:creationId xmlns:a16="http://schemas.microsoft.com/office/drawing/2014/main" id="{2A6B53BC-2068-FB1A-5DEB-BBE18F262B1B}"/>
                    </a:ext>
                  </a:extLst>
                </p:cNvPr>
                <p:cNvCxnSpPr/>
                <p:nvPr/>
              </p:nvCxnSpPr>
              <p:spPr>
                <a:xfrm>
                  <a:off x="9696040" y="5777055"/>
                  <a:ext cx="450005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0" name="Rectangle : coins arrondis 39">
                  <a:extLst>
                    <a:ext uri="{FF2B5EF4-FFF2-40B4-BE49-F238E27FC236}">
                      <a16:creationId xmlns:a16="http://schemas.microsoft.com/office/drawing/2014/main" id="{0268E75C-959A-8387-B13C-5A4AD72D21A3}"/>
                    </a:ext>
                  </a:extLst>
                </p:cNvPr>
                <p:cNvSpPr/>
                <p:nvPr/>
              </p:nvSpPr>
              <p:spPr>
                <a:xfrm>
                  <a:off x="9858003" y="5777055"/>
                  <a:ext cx="109548" cy="7383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  <a:latin typeface="Segoe UI" panose="020B0502040204020203" pitchFamily="34" charset="0"/>
                    <a:ea typeface="Malgun Gothic" panose="020B0503020000020004" pitchFamily="34" charset="-127"/>
                    <a:cs typeface="Segoe UI" panose="020B0502040204020203" pitchFamily="34" charset="0"/>
                  </a:endParaRPr>
                </a:p>
              </p:txBody>
            </p:sp>
          </p:grpSp>
        </p:grp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0798A1F0-F775-12E9-058E-4B4A84B71D4B}"/>
                </a:ext>
              </a:extLst>
            </p:cNvPr>
            <p:cNvCxnSpPr>
              <a:cxnSpLocks/>
            </p:cNvCxnSpPr>
            <p:nvPr/>
          </p:nvCxnSpPr>
          <p:spPr>
            <a:xfrm>
              <a:off x="8798288" y="3254606"/>
              <a:ext cx="0" cy="238749"/>
            </a:xfrm>
            <a:prstGeom prst="line">
              <a:avLst/>
            </a:prstGeom>
            <a:ln w="38100">
              <a:solidFill>
                <a:srgbClr val="3143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B1F59947-25A6-931A-5D36-6CF8B158F1C9}"/>
                </a:ext>
              </a:extLst>
            </p:cNvPr>
            <p:cNvCxnSpPr/>
            <p:nvPr/>
          </p:nvCxnSpPr>
          <p:spPr>
            <a:xfrm>
              <a:off x="7494610" y="2354596"/>
              <a:ext cx="559851" cy="0"/>
            </a:xfrm>
            <a:prstGeom prst="line">
              <a:avLst/>
            </a:prstGeom>
            <a:ln w="38100">
              <a:solidFill>
                <a:srgbClr val="3143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E3E80E5C-9003-A9DD-AB8B-F96320605070}"/>
                </a:ext>
              </a:extLst>
            </p:cNvPr>
            <p:cNvCxnSpPr/>
            <p:nvPr/>
          </p:nvCxnSpPr>
          <p:spPr>
            <a:xfrm>
              <a:off x="9494477" y="2382230"/>
              <a:ext cx="559851" cy="0"/>
            </a:xfrm>
            <a:prstGeom prst="line">
              <a:avLst/>
            </a:prstGeom>
            <a:ln w="38100">
              <a:solidFill>
                <a:srgbClr val="3143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D817BF30-0A96-CE79-08D4-4A0935CA1C82}"/>
                </a:ext>
              </a:extLst>
            </p:cNvPr>
            <p:cNvGrpSpPr/>
            <p:nvPr/>
          </p:nvGrpSpPr>
          <p:grpSpPr>
            <a:xfrm>
              <a:off x="6416454" y="1814590"/>
              <a:ext cx="1008000" cy="1008000"/>
              <a:chOff x="6416454" y="1814590"/>
              <a:chExt cx="1008000" cy="1008000"/>
            </a:xfrm>
          </p:grpSpPr>
          <p:sp>
            <p:nvSpPr>
              <p:cNvPr id="44" name="Ellipse 17">
                <a:extLst>
                  <a:ext uri="{FF2B5EF4-FFF2-40B4-BE49-F238E27FC236}">
                    <a16:creationId xmlns:a16="http://schemas.microsoft.com/office/drawing/2014/main" id="{7017DA8B-79B7-D4B7-4658-E8F95464F17D}"/>
                  </a:ext>
                </a:extLst>
              </p:cNvPr>
              <p:cNvSpPr/>
              <p:nvPr/>
            </p:nvSpPr>
            <p:spPr>
              <a:xfrm>
                <a:off x="6416454" y="1814590"/>
                <a:ext cx="1008000" cy="1008000"/>
              </a:xfrm>
              <a:prstGeom prst="ellipse">
                <a:avLst/>
              </a:prstGeom>
              <a:solidFill>
                <a:srgbClr val="A3F1EF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dirty="0">
                  <a:latin typeface="Segoe UI" panose="020B0502040204020203" pitchFamily="34" charset="0"/>
                  <a:ea typeface="Malgun Gothic" panose="020B0503020000020004" pitchFamily="34" charset="-127"/>
                  <a:cs typeface="Segoe UI" panose="020B0502040204020203" pitchFamily="34" charset="0"/>
                </a:endParaRPr>
              </a:p>
            </p:txBody>
          </p:sp>
          <p:pic>
            <p:nvPicPr>
              <p:cNvPr id="45" name="Espace réservé du contenu 23" descr="Panneaux solaires contour">
                <a:extLst>
                  <a:ext uri="{FF2B5EF4-FFF2-40B4-BE49-F238E27FC236}">
                    <a16:creationId xmlns:a16="http://schemas.microsoft.com/office/drawing/2014/main" id="{EB1F2207-6AA1-5684-71F5-51EE42E5F5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590221" y="1991356"/>
                <a:ext cx="648000" cy="648000"/>
              </a:xfrm>
              <a:prstGeom prst="rect">
                <a:avLst/>
              </a:prstGeom>
              <a:noFill/>
            </p:spPr>
          </p:pic>
        </p:grpSp>
        <p:sp>
          <p:nvSpPr>
            <p:cNvPr id="46" name="Ellipse 20">
              <a:extLst>
                <a:ext uri="{FF2B5EF4-FFF2-40B4-BE49-F238E27FC236}">
                  <a16:creationId xmlns:a16="http://schemas.microsoft.com/office/drawing/2014/main" id="{695C004E-D935-D309-BFDE-EA419BC2F7CE}"/>
                </a:ext>
              </a:extLst>
            </p:cNvPr>
            <p:cNvSpPr/>
            <p:nvPr/>
          </p:nvSpPr>
          <p:spPr>
            <a:xfrm>
              <a:off x="8234463" y="1899018"/>
              <a:ext cx="1021319" cy="995584"/>
            </a:xfrm>
            <a:prstGeom prst="ellipse">
              <a:avLst/>
            </a:prstGeom>
            <a:solidFill>
              <a:srgbClr val="86EAE9"/>
            </a:solidFill>
            <a:ln>
              <a:solidFill>
                <a:srgbClr val="86EA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0800" rtlCol="0" anchor="ctr"/>
            <a:lstStyle/>
            <a:p>
              <a:pPr algn="ctr"/>
              <a:endParaRPr lang="fr-FR" sz="105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ea typeface="Malgun Gothic" panose="020B0503020000020004" pitchFamily="34" charset="-127"/>
                <a:cs typeface="Segoe UI" panose="020B0502040204020203" pitchFamily="34" charset="0"/>
              </a:endParaRPr>
            </a:p>
          </p:txBody>
        </p:sp>
        <p:pic>
          <p:nvPicPr>
            <p:cNvPr id="47" name="Espace réservé du contenu 5">
              <a:extLst>
                <a:ext uri="{FF2B5EF4-FFF2-40B4-BE49-F238E27FC236}">
                  <a16:creationId xmlns:a16="http://schemas.microsoft.com/office/drawing/2014/main" id="{E1D16A21-CBFB-2008-36A4-10C012978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04119" y="2176754"/>
              <a:ext cx="463611" cy="463611"/>
            </a:xfrm>
            <a:prstGeom prst="rect">
              <a:avLst/>
            </a:prstGeom>
            <a:noFill/>
          </p:spPr>
        </p:pic>
        <p:sp>
          <p:nvSpPr>
            <p:cNvPr id="48" name="Ellipse 21">
              <a:extLst>
                <a:ext uri="{FF2B5EF4-FFF2-40B4-BE49-F238E27FC236}">
                  <a16:creationId xmlns:a16="http://schemas.microsoft.com/office/drawing/2014/main" id="{CAB96917-E8D6-2094-F388-DAB858D6FDA3}"/>
                </a:ext>
              </a:extLst>
            </p:cNvPr>
            <p:cNvSpPr/>
            <p:nvPr/>
          </p:nvSpPr>
          <p:spPr>
            <a:xfrm>
              <a:off x="10183177" y="1899018"/>
              <a:ext cx="1021319" cy="995584"/>
            </a:xfrm>
            <a:prstGeom prst="ellipse">
              <a:avLst/>
            </a:prstGeom>
            <a:solidFill>
              <a:srgbClr val="37C9EF"/>
            </a:solidFill>
            <a:ln>
              <a:solidFill>
                <a:srgbClr val="37C9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>
                <a:latin typeface="Segoe UI" panose="020B0502040204020203" pitchFamily="34" charset="0"/>
                <a:ea typeface="Malgun Gothic" panose="020B0503020000020004" pitchFamily="34" charset="-127"/>
                <a:cs typeface="Segoe UI" panose="020B0502040204020203" pitchFamily="34" charset="0"/>
              </a:endParaRPr>
            </a:p>
          </p:txBody>
        </p:sp>
        <p:pic>
          <p:nvPicPr>
            <p:cNvPr id="49" name="Espace réservé du contenu 16" descr="Usine avec un remplissage uni">
              <a:extLst>
                <a:ext uri="{FF2B5EF4-FFF2-40B4-BE49-F238E27FC236}">
                  <a16:creationId xmlns:a16="http://schemas.microsoft.com/office/drawing/2014/main" id="{7279410C-6A40-4878-AFB9-42AD02025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394487" y="2020557"/>
              <a:ext cx="720008" cy="720008"/>
            </a:xfrm>
            <a:prstGeom prst="rect">
              <a:avLst/>
            </a:prstGeom>
            <a:noFill/>
          </p:spPr>
        </p:pic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66DB2F20-9450-F19F-04E8-BBB108BFD6A0}"/>
                </a:ext>
              </a:extLst>
            </p:cNvPr>
            <p:cNvGrpSpPr/>
            <p:nvPr/>
          </p:nvGrpSpPr>
          <p:grpSpPr>
            <a:xfrm>
              <a:off x="8226513" y="1883242"/>
              <a:ext cx="1021319" cy="995584"/>
              <a:chOff x="8226513" y="1883242"/>
              <a:chExt cx="1021319" cy="995584"/>
            </a:xfrm>
          </p:grpSpPr>
          <p:sp>
            <p:nvSpPr>
              <p:cNvPr id="54" name="Ellipse 20">
                <a:extLst>
                  <a:ext uri="{FF2B5EF4-FFF2-40B4-BE49-F238E27FC236}">
                    <a16:creationId xmlns:a16="http://schemas.microsoft.com/office/drawing/2014/main" id="{DECCE2BA-7823-1096-1DEF-8D939BB4598F}"/>
                  </a:ext>
                </a:extLst>
              </p:cNvPr>
              <p:cNvSpPr/>
              <p:nvPr/>
            </p:nvSpPr>
            <p:spPr>
              <a:xfrm>
                <a:off x="8226513" y="1883242"/>
                <a:ext cx="1021319" cy="995584"/>
              </a:xfrm>
              <a:prstGeom prst="ellipse">
                <a:avLst/>
              </a:prstGeom>
              <a:solidFill>
                <a:srgbClr val="86EAE9"/>
              </a:solidFill>
              <a:ln>
                <a:solidFill>
                  <a:srgbClr val="86EA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10800" rtlCol="0" anchor="ctr"/>
              <a:lstStyle/>
              <a:p>
                <a:pPr algn="ctr"/>
                <a:endParaRPr lang="fr-FR" sz="1050" dirty="0">
                  <a:solidFill>
                    <a:schemeClr val="tx1">
                      <a:lumMod val="75000"/>
                    </a:schemeClr>
                  </a:solidFill>
                  <a:latin typeface="Segoe UI" panose="020B0502040204020203" pitchFamily="34" charset="0"/>
                  <a:ea typeface="Malgun Gothic" panose="020B0503020000020004" pitchFamily="34" charset="-127"/>
                  <a:cs typeface="Segoe UI" panose="020B0502040204020203" pitchFamily="34" charset="0"/>
                </a:endParaRPr>
              </a:p>
            </p:txBody>
          </p:sp>
          <p:pic>
            <p:nvPicPr>
              <p:cNvPr id="55" name="Espace réservé du contenu 5">
                <a:extLst>
                  <a:ext uri="{FF2B5EF4-FFF2-40B4-BE49-F238E27FC236}">
                    <a16:creationId xmlns:a16="http://schemas.microsoft.com/office/drawing/2014/main" id="{B6C96735-FD98-F1F8-A611-E5F898B1C8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96169" y="2160978"/>
                <a:ext cx="463611" cy="463611"/>
              </a:xfrm>
              <a:prstGeom prst="rect">
                <a:avLst/>
              </a:prstGeom>
              <a:noFill/>
            </p:spPr>
          </p:pic>
        </p:grpSp>
        <p:grpSp>
          <p:nvGrpSpPr>
            <p:cNvPr id="60" name="Groupe 59">
              <a:extLst>
                <a:ext uri="{FF2B5EF4-FFF2-40B4-BE49-F238E27FC236}">
                  <a16:creationId xmlns:a16="http://schemas.microsoft.com/office/drawing/2014/main" id="{0ED72427-987D-DE4B-5A09-F5AA4EEDA810}"/>
                </a:ext>
              </a:extLst>
            </p:cNvPr>
            <p:cNvGrpSpPr/>
            <p:nvPr/>
          </p:nvGrpSpPr>
          <p:grpSpPr>
            <a:xfrm>
              <a:off x="10183177" y="1877059"/>
              <a:ext cx="1021319" cy="995584"/>
              <a:chOff x="10183177" y="1877059"/>
              <a:chExt cx="1021319" cy="995584"/>
            </a:xfrm>
          </p:grpSpPr>
          <p:sp>
            <p:nvSpPr>
              <p:cNvPr id="57" name="Ellipse 21">
                <a:extLst>
                  <a:ext uri="{FF2B5EF4-FFF2-40B4-BE49-F238E27FC236}">
                    <a16:creationId xmlns:a16="http://schemas.microsoft.com/office/drawing/2014/main" id="{1CC61AAD-B00B-AE28-DA48-1BB6340E00B1}"/>
                  </a:ext>
                </a:extLst>
              </p:cNvPr>
              <p:cNvSpPr/>
              <p:nvPr/>
            </p:nvSpPr>
            <p:spPr>
              <a:xfrm>
                <a:off x="10183177" y="1877059"/>
                <a:ext cx="1021319" cy="995584"/>
              </a:xfrm>
              <a:prstGeom prst="ellipse">
                <a:avLst/>
              </a:prstGeom>
              <a:solidFill>
                <a:srgbClr val="37C9EF"/>
              </a:solidFill>
              <a:ln>
                <a:solidFill>
                  <a:srgbClr val="37C9E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200" dirty="0">
                  <a:latin typeface="Segoe UI" panose="020B0502040204020203" pitchFamily="34" charset="0"/>
                  <a:ea typeface="Malgun Gothic" panose="020B0503020000020004" pitchFamily="34" charset="-127"/>
                  <a:cs typeface="Segoe UI" panose="020B0502040204020203" pitchFamily="34" charset="0"/>
                </a:endParaRPr>
              </a:p>
            </p:txBody>
          </p:sp>
          <p:pic>
            <p:nvPicPr>
              <p:cNvPr id="59" name="Espace réservé du contenu 16" descr="Usine avec un remplissage uni">
                <a:extLst>
                  <a:ext uri="{FF2B5EF4-FFF2-40B4-BE49-F238E27FC236}">
                    <a16:creationId xmlns:a16="http://schemas.microsoft.com/office/drawing/2014/main" id="{C1EA1487-59F5-14BE-946E-2FA5E556A3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394487" y="1998598"/>
                <a:ext cx="720008" cy="720008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680680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86E7AE4-839B-7B98-A442-F939E7DCF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1233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rPr>
              <a:t>Topics to discuss</a:t>
            </a:r>
            <a:br>
              <a:rPr lang="en-US" sz="4000" b="1" dirty="0">
                <a:solidFill>
                  <a:srgbClr val="001233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rPr>
            </a:br>
            <a:r>
              <a:rPr lang="en-US" sz="3200" dirty="0">
                <a:solidFill>
                  <a:srgbClr val="0466C8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UI Light" panose="020B0502040204020203" pitchFamily="34" charset="0"/>
              </a:rPr>
              <a:t>Business Meeting Agenda</a:t>
            </a:r>
            <a:endParaRPr lang="fr-F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BE7FF5-1B44-48D7-8A50-FE909C0A4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D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0</a:t>
            </a:r>
            <a:fld id="{8BEBFD21-0730-494A-B9A8-7A1E682354E2}" type="slidenum">
              <a:rPr lang="en-ID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8</a:t>
            </a:fld>
            <a:endParaRPr lang="en-ID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7D2153CB-B3A8-EEC1-01B5-9DF2F0384180}"/>
              </a:ext>
            </a:extLst>
          </p:cNvPr>
          <p:cNvGrpSpPr/>
          <p:nvPr/>
        </p:nvGrpSpPr>
        <p:grpSpPr>
          <a:xfrm>
            <a:off x="7163010" y="3202938"/>
            <a:ext cx="2461896" cy="2851151"/>
            <a:chOff x="7163010" y="3202938"/>
            <a:chExt cx="2461896" cy="2851151"/>
          </a:xfrm>
          <a:solidFill>
            <a:schemeClr val="accent1">
              <a:lumMod val="75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8EF9E2A-2871-4BB5-B230-B0B546780378}"/>
                </a:ext>
              </a:extLst>
            </p:cNvPr>
            <p:cNvSpPr/>
            <p:nvPr/>
          </p:nvSpPr>
          <p:spPr>
            <a:xfrm>
              <a:off x="7163010" y="3202938"/>
              <a:ext cx="2461896" cy="28511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324000" rIns="274320" bIns="365760" rtlCol="0" anchor="b" anchorCtr="0"/>
            <a:lstStyle/>
            <a:p>
              <a:pPr>
                <a:spcBef>
                  <a:spcPts val="2400"/>
                </a:spcBef>
              </a:pPr>
              <a:r>
                <a:rPr lang="fr-FR" sz="1400" dirty="0" err="1"/>
                <a:t>Policies</a:t>
              </a:r>
              <a:r>
                <a:rPr lang="fr-FR" sz="1400" dirty="0"/>
                <a:t> for underground </a:t>
              </a:r>
              <a:r>
                <a:rPr lang="fr-FR" sz="1400" dirty="0" err="1"/>
                <a:t>storage</a:t>
              </a:r>
              <a:br>
                <a:rPr lang="en-US" sz="1000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Segoe UI" panose="020B0502040204020203" pitchFamily="34" charset="0"/>
                </a:rPr>
              </a:br>
              <a:br>
                <a:rPr lang="en-US" sz="1000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Segoe UI" panose="020B0502040204020203" pitchFamily="34" charset="0"/>
                </a:rPr>
              </a:br>
              <a:endParaRPr lang="en-US" sz="10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F46712-D73F-42AF-A5A4-2AD913C73753}"/>
                </a:ext>
              </a:extLst>
            </p:cNvPr>
            <p:cNvSpPr/>
            <p:nvPr/>
          </p:nvSpPr>
          <p:spPr>
            <a:xfrm>
              <a:off x="7452131" y="3611391"/>
              <a:ext cx="654026" cy="769441"/>
            </a:xfrm>
            <a:prstGeom prst="rect">
              <a:avLst/>
            </a:prstGeom>
            <a:grpFill/>
          </p:spPr>
          <p:txBody>
            <a:bodyPr wrap="none" lIns="0" rIns="0">
              <a:spAutoFit/>
            </a:bodyPr>
            <a:lstStyle/>
            <a:p>
              <a:pPr algn="ctr">
                <a:spcBef>
                  <a:spcPts val="2400"/>
                </a:spcBef>
              </a:pPr>
              <a:r>
                <a:rPr lang="en-US" sz="4400" b="1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Segoe UI" panose="020B0502040204020203" pitchFamily="34" charset="0"/>
                </a:rPr>
                <a:t>02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BB89C8F3-B57D-6508-8C76-B16F01AD47F0}"/>
              </a:ext>
            </a:extLst>
          </p:cNvPr>
          <p:cNvGrpSpPr/>
          <p:nvPr/>
        </p:nvGrpSpPr>
        <p:grpSpPr>
          <a:xfrm>
            <a:off x="9730104" y="3202938"/>
            <a:ext cx="2461896" cy="2851151"/>
            <a:chOff x="9730104" y="3202938"/>
            <a:chExt cx="2461896" cy="285115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216C0AE-7F1F-44A8-9482-C8F51DB21DCF}"/>
                </a:ext>
              </a:extLst>
            </p:cNvPr>
            <p:cNvSpPr/>
            <p:nvPr/>
          </p:nvSpPr>
          <p:spPr>
            <a:xfrm>
              <a:off x="9730104" y="3202938"/>
              <a:ext cx="2461896" cy="2851151"/>
            </a:xfrm>
            <a:prstGeom prst="rect">
              <a:avLst/>
            </a:prstGeom>
            <a:solidFill>
              <a:srgbClr val="979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324000" rIns="274320" bIns="365760" rtlCol="0" anchor="b" anchorCtr="0"/>
            <a:lstStyle/>
            <a:p>
              <a:pPr>
                <a:spcBef>
                  <a:spcPts val="2400"/>
                </a:spcBef>
              </a:pPr>
              <a:r>
                <a:rPr lang="en-US" sz="1400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From UGS to UHS</a:t>
              </a:r>
              <a:br>
                <a:rPr lang="en-US" sz="1000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Segoe UI" panose="020B0502040204020203" pitchFamily="34" charset="0"/>
                </a:rPr>
              </a:br>
              <a:br>
                <a:rPr lang="en-US" sz="1000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Segoe UI" panose="020B0502040204020203" pitchFamily="34" charset="0"/>
                </a:rPr>
              </a:br>
              <a:endParaRPr lang="en-US" sz="10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B8CE65-8401-4EB3-B016-D8D73E1814F6}"/>
                </a:ext>
              </a:extLst>
            </p:cNvPr>
            <p:cNvSpPr/>
            <p:nvPr/>
          </p:nvSpPr>
          <p:spPr>
            <a:xfrm>
              <a:off x="10019225" y="3611391"/>
              <a:ext cx="654026" cy="769441"/>
            </a:xfrm>
            <a:prstGeom prst="rect">
              <a:avLst/>
            </a:prstGeom>
          </p:spPr>
          <p:txBody>
            <a:bodyPr wrap="none" lIns="0" rIns="0">
              <a:spAutoFit/>
            </a:bodyPr>
            <a:lstStyle/>
            <a:p>
              <a:pPr algn="ctr">
                <a:spcBef>
                  <a:spcPts val="2400"/>
                </a:spcBef>
              </a:pPr>
              <a:r>
                <a:rPr lang="en-US" sz="4400" b="1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Segoe UI" panose="020B0502040204020203" pitchFamily="34" charset="0"/>
                </a:rPr>
                <a:t>03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4E3B0E2D-9A09-4B79-85BC-4AD4FAF0212B}"/>
              </a:ext>
            </a:extLst>
          </p:cNvPr>
          <p:cNvSpPr/>
          <p:nvPr/>
        </p:nvSpPr>
        <p:spPr>
          <a:xfrm>
            <a:off x="4882597" y="2949672"/>
            <a:ext cx="654025" cy="769441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US" sz="4400" b="1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rPr>
              <a:t>02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E59DB8A9-C52F-6725-D86E-CDC33A05D5E6}"/>
              </a:ext>
            </a:extLst>
          </p:cNvPr>
          <p:cNvGrpSpPr/>
          <p:nvPr/>
        </p:nvGrpSpPr>
        <p:grpSpPr>
          <a:xfrm>
            <a:off x="4595916" y="3202937"/>
            <a:ext cx="2461896" cy="2851151"/>
            <a:chOff x="4595916" y="3202937"/>
            <a:chExt cx="2461896" cy="285115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C5054DF-868C-8E9E-A92F-3FE977E104F0}"/>
                </a:ext>
              </a:extLst>
            </p:cNvPr>
            <p:cNvSpPr/>
            <p:nvPr/>
          </p:nvSpPr>
          <p:spPr>
            <a:xfrm>
              <a:off x="4595916" y="3202937"/>
              <a:ext cx="2461896" cy="2851151"/>
            </a:xfrm>
            <a:prstGeom prst="rect">
              <a:avLst/>
            </a:prstGeom>
            <a:solidFill>
              <a:srgbClr val="979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324000" rIns="274320" bIns="365760" rtlCol="0" anchor="b" anchorCtr="0"/>
            <a:lstStyle/>
            <a:p>
              <a:pPr>
                <a:spcBef>
                  <a:spcPts val="2400"/>
                </a:spcBef>
              </a:pPr>
              <a:endParaRPr lang="en-US" sz="1400" dirty="0"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  <a:p>
              <a:pPr>
                <a:spcBef>
                  <a:spcPts val="2400"/>
                </a:spcBef>
              </a:pPr>
              <a:r>
                <a:rPr lang="en-US" sz="1400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Underground storage vital across all stages of the market development and the energy system as a whole</a:t>
              </a:r>
              <a:endParaRPr lang="en-US" sz="10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12668E6-4F5D-70FD-56CA-20AEB2E8465E}"/>
                </a:ext>
              </a:extLst>
            </p:cNvPr>
            <p:cNvSpPr/>
            <p:nvPr/>
          </p:nvSpPr>
          <p:spPr>
            <a:xfrm>
              <a:off x="4777399" y="3611391"/>
              <a:ext cx="654026" cy="769441"/>
            </a:xfrm>
            <a:prstGeom prst="rect">
              <a:avLst/>
            </a:prstGeom>
          </p:spPr>
          <p:txBody>
            <a:bodyPr wrap="none" lIns="0" rIns="0">
              <a:spAutoFit/>
            </a:bodyPr>
            <a:lstStyle/>
            <a:p>
              <a:pPr algn="ctr">
                <a:spcBef>
                  <a:spcPts val="2400"/>
                </a:spcBef>
              </a:pPr>
              <a:r>
                <a:rPr lang="en-US" sz="4400" b="1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Segoe UI" panose="020B0502040204020203" pitchFamily="34" charset="0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1864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re 65">
            <a:extLst>
              <a:ext uri="{FF2B5EF4-FFF2-40B4-BE49-F238E27FC236}">
                <a16:creationId xmlns:a16="http://schemas.microsoft.com/office/drawing/2014/main" id="{8E566563-66D3-A977-3903-37774BA86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Underground storage assets can unlock important benefits </a:t>
            </a:r>
            <a:br>
              <a:rPr lang="en-US" dirty="0"/>
            </a:br>
            <a:r>
              <a:rPr lang="en-US" dirty="0"/>
              <a:t>for the whole energy system, across multiple sources of value</a:t>
            </a:r>
            <a:endParaRPr lang="fr-FR" dirty="0"/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id="{6CE274CA-27A7-BE0D-C483-29643D68C1C4}"/>
              </a:ext>
            </a:extLst>
          </p:cNvPr>
          <p:cNvSpPr/>
          <p:nvPr/>
        </p:nvSpPr>
        <p:spPr>
          <a:xfrm>
            <a:off x="5746810" y="2771197"/>
            <a:ext cx="698378" cy="698378"/>
          </a:xfrm>
          <a:prstGeom prst="ellipse">
            <a:avLst/>
          </a:prstGeom>
          <a:solidFill>
            <a:schemeClr val="accent6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100" b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Segoe UI" panose="020B0502040204020203" pitchFamily="34" charset="0"/>
            </a:endParaRP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49D1F93E-9B75-24DB-EFD1-29E141A93185}"/>
              </a:ext>
            </a:extLst>
          </p:cNvPr>
          <p:cNvSpPr/>
          <p:nvPr/>
        </p:nvSpPr>
        <p:spPr>
          <a:xfrm>
            <a:off x="3816167" y="3435815"/>
            <a:ext cx="698378" cy="698378"/>
          </a:xfrm>
          <a:prstGeom prst="ellipse">
            <a:avLst/>
          </a:prstGeom>
          <a:solidFill>
            <a:schemeClr val="accent3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100" b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Segoe UI" panose="020B0502040204020203" pitchFamily="34" charset="0"/>
            </a:endParaRP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7597B0DF-CA77-7DA1-7C63-407B6C7DF92F}"/>
              </a:ext>
            </a:extLst>
          </p:cNvPr>
          <p:cNvSpPr/>
          <p:nvPr/>
        </p:nvSpPr>
        <p:spPr>
          <a:xfrm>
            <a:off x="7677456" y="3435815"/>
            <a:ext cx="698378" cy="698378"/>
          </a:xfrm>
          <a:prstGeom prst="ellipse">
            <a:avLst/>
          </a:prstGeom>
          <a:solidFill>
            <a:schemeClr val="accent2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100" b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Segoe UI" panose="020B0502040204020203" pitchFamily="34" charset="0"/>
            </a:endParaRPr>
          </a:p>
        </p:txBody>
      </p:sp>
      <p:sp>
        <p:nvSpPr>
          <p:cNvPr id="9" name="Oval 13">
            <a:extLst>
              <a:ext uri="{FF2B5EF4-FFF2-40B4-BE49-F238E27FC236}">
                <a16:creationId xmlns:a16="http://schemas.microsoft.com/office/drawing/2014/main" id="{5FD3734D-4B90-A663-3FDD-138459F82924}"/>
              </a:ext>
            </a:extLst>
          </p:cNvPr>
          <p:cNvSpPr/>
          <p:nvPr/>
        </p:nvSpPr>
        <p:spPr>
          <a:xfrm>
            <a:off x="2794032" y="4842488"/>
            <a:ext cx="698378" cy="698378"/>
          </a:xfrm>
          <a:prstGeom prst="ellipse">
            <a:avLst/>
          </a:prstGeom>
          <a:solidFill>
            <a:schemeClr val="accent5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100" b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Segoe UI" panose="020B0502040204020203" pitchFamily="34" charset="0"/>
            </a:endParaRPr>
          </a:p>
        </p:txBody>
      </p:sp>
      <p:sp>
        <p:nvSpPr>
          <p:cNvPr id="10" name="Oval 14">
            <a:extLst>
              <a:ext uri="{FF2B5EF4-FFF2-40B4-BE49-F238E27FC236}">
                <a16:creationId xmlns:a16="http://schemas.microsoft.com/office/drawing/2014/main" id="{95DCB872-070F-101C-0DA2-0A479BDF420C}"/>
              </a:ext>
            </a:extLst>
          </p:cNvPr>
          <p:cNvSpPr/>
          <p:nvPr/>
        </p:nvSpPr>
        <p:spPr>
          <a:xfrm>
            <a:off x="8699590" y="4842488"/>
            <a:ext cx="698378" cy="698378"/>
          </a:xfrm>
          <a:prstGeom prst="ellipse">
            <a:avLst/>
          </a:prstGeom>
          <a:solidFill>
            <a:schemeClr val="accent4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100" b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Segoe UI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D5A634-7926-374C-F814-2BDF6405260A}"/>
              </a:ext>
            </a:extLst>
          </p:cNvPr>
          <p:cNvSpPr/>
          <p:nvPr/>
        </p:nvSpPr>
        <p:spPr>
          <a:xfrm>
            <a:off x="3816167" y="2137466"/>
            <a:ext cx="4559667" cy="33855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 defTabSz="457200">
              <a:defRPr/>
            </a:pPr>
            <a:r>
              <a:rPr lang="en-US" sz="11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rPr>
              <a:t>Ability to provide security of supply where the degree to which production may be able to match demand is uncertain.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D6583D-F0E5-F3A4-81C5-6318A68A6F2D}"/>
              </a:ext>
            </a:extLst>
          </p:cNvPr>
          <p:cNvSpPr/>
          <p:nvPr/>
        </p:nvSpPr>
        <p:spPr>
          <a:xfrm>
            <a:off x="5100894" y="1862042"/>
            <a:ext cx="1990213" cy="24622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en-US" sz="1600" b="1" dirty="0">
                <a:solidFill>
                  <a:schemeClr val="accent6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rPr>
              <a:t>Insurance value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6D0082-ACDE-D384-5BDC-2139DFAB66F0}"/>
              </a:ext>
            </a:extLst>
          </p:cNvPr>
          <p:cNvSpPr/>
          <p:nvPr/>
        </p:nvSpPr>
        <p:spPr>
          <a:xfrm>
            <a:off x="823054" y="4925736"/>
            <a:ext cx="1794514" cy="11849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r" defTabSz="457200">
              <a:defRPr/>
            </a:pPr>
            <a:r>
              <a:rPr lang="en-US" sz="11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rPr>
              <a:t>Ability </a:t>
            </a:r>
            <a:r>
              <a:rPr lang="en-US" sz="1100" b="1" dirty="0">
                <a:solidFill>
                  <a:schemeClr val="accent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rPr>
              <a:t>to </a:t>
            </a:r>
            <a:r>
              <a:rPr lang="en-US" sz="1100" b="1" dirty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rPr>
              <a:t>make a better use of the cheapest energy sources in competitive markets</a:t>
            </a:r>
            <a:r>
              <a:rPr lang="en-US" sz="1100" dirty="0"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rPr>
              <a:t>, reducing the consumers’ exposition to the volatility of prices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0D88BF-7323-0721-AE2C-23C95032EDA4}"/>
              </a:ext>
            </a:extLst>
          </p:cNvPr>
          <p:cNvSpPr/>
          <p:nvPr/>
        </p:nvSpPr>
        <p:spPr>
          <a:xfrm>
            <a:off x="627355" y="4650312"/>
            <a:ext cx="1990213" cy="24622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r" defTabSz="457200">
              <a:defRPr/>
            </a:pPr>
            <a:r>
              <a:rPr lang="en-US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rPr>
              <a:t>Arbitrage value</a:t>
            </a:r>
            <a:endParaRPr lang="en-US" sz="1600" b="1" i="1" dirty="0">
              <a:solidFill>
                <a:schemeClr val="accent5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Segoe UI" panose="020B05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84F98F-33F5-ED71-420D-B7874C9F1C19}"/>
              </a:ext>
            </a:extLst>
          </p:cNvPr>
          <p:cNvSpPr/>
          <p:nvPr/>
        </p:nvSpPr>
        <p:spPr>
          <a:xfrm>
            <a:off x="838198" y="3506221"/>
            <a:ext cx="2767122" cy="84638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r" defTabSz="457200">
              <a:defRPr/>
            </a:pPr>
            <a:r>
              <a:rPr lang="en-US" sz="11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rPr>
              <a:t>Ability to withdraw/inject energy into the system </a:t>
            </a:r>
            <a:r>
              <a:rPr lang="en-US" sz="1100" b="1" dirty="0">
                <a:solidFill>
                  <a:srgbClr val="4472C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rPr>
              <a:t>to reduce strain on the network and contribute to a more efficient energy system</a:t>
            </a:r>
            <a:r>
              <a:rPr lang="en-US" sz="1100" dirty="0">
                <a:solidFill>
                  <a:srgbClr val="4472C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rPr>
              <a:t> </a:t>
            </a:r>
            <a:r>
              <a:rPr lang="en-US" sz="11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rPr>
              <a:t>(i.e. by avoiding suboptimal over-investments).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320D4C-481D-1B0E-F94A-B832D4B2F49F}"/>
              </a:ext>
            </a:extLst>
          </p:cNvPr>
          <p:cNvSpPr/>
          <p:nvPr/>
        </p:nvSpPr>
        <p:spPr>
          <a:xfrm>
            <a:off x="1622456" y="3230797"/>
            <a:ext cx="1990213" cy="24622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r" defTabSz="457200">
              <a:defRPr/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rPr>
              <a:t>System value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86C952-F528-3FA6-84EF-B34F63D6256E}"/>
              </a:ext>
            </a:extLst>
          </p:cNvPr>
          <p:cNvSpPr/>
          <p:nvPr/>
        </p:nvSpPr>
        <p:spPr>
          <a:xfrm>
            <a:off x="8578942" y="3506221"/>
            <a:ext cx="2759712" cy="101566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defTabSz="457200">
              <a:defRPr/>
            </a:pPr>
            <a:r>
              <a:rPr lang="en-US" sz="11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rPr>
              <a:t>Ability to smooth out the transition and </a:t>
            </a:r>
            <a:r>
              <a:rPr lang="en-US" sz="1100" b="1" dirty="0" err="1">
                <a:solidFill>
                  <a:srgbClr val="4472C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rPr>
              <a:t>incentivise</a:t>
            </a:r>
            <a:r>
              <a:rPr lang="en-US" sz="1100" b="1" dirty="0">
                <a:solidFill>
                  <a:srgbClr val="4472C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rPr>
              <a:t> optimal investment levels for production facilities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rPr>
              <a:t>. (optimal size in RES capacity)</a:t>
            </a:r>
          </a:p>
          <a:p>
            <a:pPr defTabSz="457200">
              <a:defRPr/>
            </a:pPr>
            <a:r>
              <a:rPr lang="en-US" sz="1100" b="1" dirty="0">
                <a:solidFill>
                  <a:srgbClr val="4472C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rPr>
              <a:t>Facilitating the emergence of a decarbonized ecosystem</a:t>
            </a:r>
            <a:endParaRPr lang="en-US" sz="1100" b="1" dirty="0">
              <a:solidFill>
                <a:srgbClr val="4472C4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Segoe UI" panose="020B0502040204020203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85FE0A-9C62-094C-DFBE-8AE3D89BCEF0}"/>
              </a:ext>
            </a:extLst>
          </p:cNvPr>
          <p:cNvSpPr/>
          <p:nvPr/>
        </p:nvSpPr>
        <p:spPr>
          <a:xfrm>
            <a:off x="9574432" y="4925736"/>
            <a:ext cx="1764221" cy="11849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defTabSz="457200">
              <a:defRPr/>
            </a:pPr>
            <a:r>
              <a:rPr lang="en-US" sz="1100" dirty="0"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rPr>
              <a:t>Flexibility p</a:t>
            </a:r>
            <a:r>
              <a:rPr lang="en-US" sz="1100" b="1" dirty="0">
                <a:solidFill>
                  <a:srgbClr val="4472C4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rPr>
              <a:t>rovided to increasingly base renewable &amp; low carbon energy sources </a:t>
            </a:r>
            <a:r>
              <a:rPr lang="en-US" sz="11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rPr>
              <a:t>and avoid the dispatch of production / generation means with a larger carbon footprint. </a:t>
            </a:r>
            <a:endParaRPr lang="en-US" sz="1100" dirty="0">
              <a:latin typeface="Malgun Gothic" panose="020B0503020000020004" pitchFamily="34" charset="-127"/>
              <a:ea typeface="Malgun Gothic" panose="020B0503020000020004" pitchFamily="34" charset="-127"/>
              <a:cs typeface="Segoe UI" panose="020B050204020402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AB55A0-515D-BCC0-59EA-5602927DA6B5}"/>
              </a:ext>
            </a:extLst>
          </p:cNvPr>
          <p:cNvSpPr/>
          <p:nvPr/>
        </p:nvSpPr>
        <p:spPr>
          <a:xfrm>
            <a:off x="9574432" y="4650312"/>
            <a:ext cx="1990213" cy="24622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defTabSz="457200">
              <a:defRPr/>
            </a:pPr>
            <a:r>
              <a:rPr lang="fr-FR" sz="1600" b="1" i="0" u="none" strike="noStrike" baseline="0" dirty="0" err="1"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rPr>
              <a:t>Environmental</a:t>
            </a:r>
            <a:r>
              <a:rPr lang="fr-FR" sz="1600" b="1" i="0" u="none" strike="noStrike" baseline="0" dirty="0"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rPr>
              <a:t> value</a:t>
            </a:r>
            <a:endParaRPr lang="en-US" sz="1600" dirty="0">
              <a:solidFill>
                <a:schemeClr val="accent4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Segoe UI" panose="020B0502040204020203" pitchFamily="34" charset="0"/>
            </a:endParaRPr>
          </a:p>
        </p:txBody>
      </p:sp>
      <p:grpSp>
        <p:nvGrpSpPr>
          <p:cNvPr id="28" name="Group 71">
            <a:extLst>
              <a:ext uri="{FF2B5EF4-FFF2-40B4-BE49-F238E27FC236}">
                <a16:creationId xmlns:a16="http://schemas.microsoft.com/office/drawing/2014/main" id="{882E4A30-9111-B3DD-DEBA-60DF51A62C9D}"/>
              </a:ext>
            </a:extLst>
          </p:cNvPr>
          <p:cNvGrpSpPr/>
          <p:nvPr/>
        </p:nvGrpSpPr>
        <p:grpSpPr>
          <a:xfrm>
            <a:off x="4055097" y="3674745"/>
            <a:ext cx="220518" cy="220518"/>
            <a:chOff x="5562600" y="3255963"/>
            <a:chExt cx="346075" cy="346075"/>
          </a:xfrm>
        </p:grpSpPr>
        <p:sp>
          <p:nvSpPr>
            <p:cNvPr id="29" name="Freeform 58">
              <a:extLst>
                <a:ext uri="{FF2B5EF4-FFF2-40B4-BE49-F238E27FC236}">
                  <a16:creationId xmlns:a16="http://schemas.microsoft.com/office/drawing/2014/main" id="{0C64C22B-1609-9440-B6B4-916A9C850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600" y="3286125"/>
              <a:ext cx="346075" cy="315913"/>
            </a:xfrm>
            <a:custGeom>
              <a:avLst/>
              <a:gdLst>
                <a:gd name="T0" fmla="*/ 38 w 218"/>
                <a:gd name="T1" fmla="*/ 0 h 199"/>
                <a:gd name="T2" fmla="*/ 0 w 218"/>
                <a:gd name="T3" fmla="*/ 0 h 199"/>
                <a:gd name="T4" fmla="*/ 0 w 218"/>
                <a:gd name="T5" fmla="*/ 199 h 199"/>
                <a:gd name="T6" fmla="*/ 218 w 218"/>
                <a:gd name="T7" fmla="*/ 199 h 199"/>
                <a:gd name="T8" fmla="*/ 218 w 218"/>
                <a:gd name="T9" fmla="*/ 0 h 199"/>
                <a:gd name="T10" fmla="*/ 180 w 218"/>
                <a:gd name="T1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8" h="199">
                  <a:moveTo>
                    <a:pt x="38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218" y="199"/>
                  </a:lnTo>
                  <a:lnTo>
                    <a:pt x="218" y="0"/>
                  </a:lnTo>
                  <a:lnTo>
                    <a:pt x="18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100"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4EE1D52-A1D2-D8F0-248E-DDCB2D85F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2925" y="3255963"/>
              <a:ext cx="44450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100"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0396700-670E-D209-CA08-14686FCDD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3900" y="3255963"/>
              <a:ext cx="44450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100"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32" name="Line 61">
              <a:extLst>
                <a:ext uri="{FF2B5EF4-FFF2-40B4-BE49-F238E27FC236}">
                  <a16:creationId xmlns:a16="http://schemas.microsoft.com/office/drawing/2014/main" id="{AC9BFBF2-C006-141B-BA1B-D8E0F276CA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7375" y="3286125"/>
              <a:ext cx="13652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100"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33" name="Line 62">
              <a:extLst>
                <a:ext uri="{FF2B5EF4-FFF2-40B4-BE49-F238E27FC236}">
                  <a16:creationId xmlns:a16="http://schemas.microsoft.com/office/drawing/2014/main" id="{D373FF4E-3F9F-F8AB-D951-7FC411B461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2600" y="3360738"/>
              <a:ext cx="34607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100"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34" name="Line 63">
              <a:extLst>
                <a:ext uri="{FF2B5EF4-FFF2-40B4-BE49-F238E27FC236}">
                  <a16:creationId xmlns:a16="http://schemas.microsoft.com/office/drawing/2014/main" id="{05562FF1-0849-ADD9-17A8-E4D94BC6F9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3088" y="3390900"/>
              <a:ext cx="0" cy="18097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100"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35" name="Line 64">
              <a:extLst>
                <a:ext uri="{FF2B5EF4-FFF2-40B4-BE49-F238E27FC236}">
                  <a16:creationId xmlns:a16="http://schemas.microsoft.com/office/drawing/2014/main" id="{41242197-63E1-7D47-1F95-B263E6F9C3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7700" y="3390900"/>
              <a:ext cx="0" cy="18097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100"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36" name="Line 65">
              <a:extLst>
                <a:ext uri="{FF2B5EF4-FFF2-40B4-BE49-F238E27FC236}">
                  <a16:creationId xmlns:a16="http://schemas.microsoft.com/office/drawing/2014/main" id="{008034B1-9AD7-8A1E-68BF-5F74DA5FE6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3900" y="3390900"/>
              <a:ext cx="0" cy="18097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100"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37" name="Line 66">
              <a:extLst>
                <a:ext uri="{FF2B5EF4-FFF2-40B4-BE49-F238E27FC236}">
                  <a16:creationId xmlns:a16="http://schemas.microsoft.com/office/drawing/2014/main" id="{A310A4CC-F831-2164-5B4E-2B6A370B02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92763" y="3421063"/>
              <a:ext cx="28575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100"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38" name="Line 67">
              <a:extLst>
                <a:ext uri="{FF2B5EF4-FFF2-40B4-BE49-F238E27FC236}">
                  <a16:creationId xmlns:a16="http://schemas.microsoft.com/office/drawing/2014/main" id="{486787FA-D76E-B287-8955-6663C8A8CC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92763" y="3481388"/>
              <a:ext cx="28575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100"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39" name="Line 68">
              <a:extLst>
                <a:ext uri="{FF2B5EF4-FFF2-40B4-BE49-F238E27FC236}">
                  <a16:creationId xmlns:a16="http://schemas.microsoft.com/office/drawing/2014/main" id="{2844F619-29C7-CDA0-E45B-FAC82B85E9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92763" y="3541713"/>
              <a:ext cx="28575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100"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endParaRPr>
            </a:p>
          </p:txBody>
        </p:sp>
      </p:grpSp>
      <p:grpSp>
        <p:nvGrpSpPr>
          <p:cNvPr id="40" name="Group 83">
            <a:extLst>
              <a:ext uri="{FF2B5EF4-FFF2-40B4-BE49-F238E27FC236}">
                <a16:creationId xmlns:a16="http://schemas.microsoft.com/office/drawing/2014/main" id="{25062334-D1D4-379B-7FD2-63344559E073}"/>
              </a:ext>
            </a:extLst>
          </p:cNvPr>
          <p:cNvGrpSpPr/>
          <p:nvPr/>
        </p:nvGrpSpPr>
        <p:grpSpPr>
          <a:xfrm>
            <a:off x="5952411" y="3000906"/>
            <a:ext cx="261778" cy="238961"/>
            <a:chOff x="2678113" y="1465264"/>
            <a:chExt cx="346076" cy="315912"/>
          </a:xfrm>
        </p:grpSpPr>
        <p:sp>
          <p:nvSpPr>
            <p:cNvPr id="41" name="Freeform 170">
              <a:extLst>
                <a:ext uri="{FF2B5EF4-FFF2-40B4-BE49-F238E27FC236}">
                  <a16:creationId xmlns:a16="http://schemas.microsoft.com/office/drawing/2014/main" id="{9D9AB7BA-0B1B-5575-E67E-A503321E1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113" y="1465264"/>
              <a:ext cx="346075" cy="195263"/>
            </a:xfrm>
            <a:custGeom>
              <a:avLst/>
              <a:gdLst>
                <a:gd name="T0" fmla="*/ 218 w 218"/>
                <a:gd name="T1" fmla="*/ 0 h 123"/>
                <a:gd name="T2" fmla="*/ 0 w 218"/>
                <a:gd name="T3" fmla="*/ 90 h 123"/>
                <a:gd name="T4" fmla="*/ 85 w 218"/>
                <a:gd name="T5" fmla="*/ 123 h 123"/>
                <a:gd name="T6" fmla="*/ 218 w 218"/>
                <a:gd name="T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" h="123">
                  <a:moveTo>
                    <a:pt x="218" y="0"/>
                  </a:moveTo>
                  <a:lnTo>
                    <a:pt x="0" y="90"/>
                  </a:lnTo>
                  <a:lnTo>
                    <a:pt x="85" y="123"/>
                  </a:lnTo>
                  <a:lnTo>
                    <a:pt x="218" y="0"/>
                  </a:ln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100"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42" name="Freeform 171">
              <a:extLst>
                <a:ext uri="{FF2B5EF4-FFF2-40B4-BE49-F238E27FC236}">
                  <a16:creationId xmlns:a16="http://schemas.microsoft.com/office/drawing/2014/main" id="{7C611014-515D-F7E8-F9F9-7C045E99A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1" y="1465264"/>
              <a:ext cx="211138" cy="279400"/>
            </a:xfrm>
            <a:custGeom>
              <a:avLst/>
              <a:gdLst>
                <a:gd name="T0" fmla="*/ 133 w 133"/>
                <a:gd name="T1" fmla="*/ 0 h 176"/>
                <a:gd name="T2" fmla="*/ 95 w 133"/>
                <a:gd name="T3" fmla="*/ 176 h 176"/>
                <a:gd name="T4" fmla="*/ 0 w 133"/>
                <a:gd name="T5" fmla="*/ 123 h 176"/>
                <a:gd name="T6" fmla="*/ 133 w 133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176">
                  <a:moveTo>
                    <a:pt x="133" y="0"/>
                  </a:moveTo>
                  <a:lnTo>
                    <a:pt x="95" y="176"/>
                  </a:lnTo>
                  <a:lnTo>
                    <a:pt x="0" y="123"/>
                  </a:lnTo>
                  <a:lnTo>
                    <a:pt x="133" y="0"/>
                  </a:ln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100"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endParaRPr>
            </a:p>
          </p:txBody>
        </p:sp>
        <p:sp>
          <p:nvSpPr>
            <p:cNvPr id="43" name="Freeform 172">
              <a:extLst>
                <a:ext uri="{FF2B5EF4-FFF2-40B4-BE49-F238E27FC236}">
                  <a16:creationId xmlns:a16="http://schemas.microsoft.com/office/drawing/2014/main" id="{BBD0365F-DF2F-9FFA-8605-CE94FC2FD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1" y="1660526"/>
              <a:ext cx="52388" cy="120650"/>
            </a:xfrm>
            <a:custGeom>
              <a:avLst/>
              <a:gdLst>
                <a:gd name="T0" fmla="*/ 0 w 33"/>
                <a:gd name="T1" fmla="*/ 0 h 76"/>
                <a:gd name="T2" fmla="*/ 0 w 33"/>
                <a:gd name="T3" fmla="*/ 76 h 76"/>
                <a:gd name="T4" fmla="*/ 33 w 33"/>
                <a:gd name="T5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76">
                  <a:moveTo>
                    <a:pt x="0" y="0"/>
                  </a:moveTo>
                  <a:lnTo>
                    <a:pt x="0" y="76"/>
                  </a:lnTo>
                  <a:lnTo>
                    <a:pt x="33" y="19"/>
                  </a:ln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100"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endParaRPr>
            </a:p>
          </p:txBody>
        </p:sp>
      </p:grpSp>
      <p:pic>
        <p:nvPicPr>
          <p:cNvPr id="59" name="Graphique 58" descr="Banderole contour">
            <a:extLst>
              <a:ext uri="{FF2B5EF4-FFF2-40B4-BE49-F238E27FC236}">
                <a16:creationId xmlns:a16="http://schemas.microsoft.com/office/drawing/2014/main" id="{6AFED306-FDF5-8A5A-CB31-7D4FCA5A9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8805" y="3565794"/>
            <a:ext cx="415680" cy="415680"/>
          </a:xfrm>
          <a:prstGeom prst="rect">
            <a:avLst/>
          </a:prstGeom>
        </p:spPr>
      </p:pic>
      <p:pic>
        <p:nvPicPr>
          <p:cNvPr id="60" name="Graphique 59" descr="Main ouverte avec une plante contour">
            <a:extLst>
              <a:ext uri="{FF2B5EF4-FFF2-40B4-BE49-F238E27FC236}">
                <a16:creationId xmlns:a16="http://schemas.microsoft.com/office/drawing/2014/main" id="{61787A82-2BD7-1D10-2C85-0DD673FA43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69771" y="4990759"/>
            <a:ext cx="380449" cy="380449"/>
          </a:xfrm>
          <a:prstGeom prst="rect">
            <a:avLst/>
          </a:prstGeom>
        </p:spPr>
      </p:pic>
      <p:pic>
        <p:nvPicPr>
          <p:cNvPr id="62" name="Graphique 61" descr="Panneau de signalisation contour">
            <a:extLst>
              <a:ext uri="{FF2B5EF4-FFF2-40B4-BE49-F238E27FC236}">
                <a16:creationId xmlns:a16="http://schemas.microsoft.com/office/drawing/2014/main" id="{BB9F29A8-7407-B745-7A67-ED5016E533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32676" y="4962035"/>
            <a:ext cx="437895" cy="437895"/>
          </a:xfrm>
          <a:prstGeom prst="rect">
            <a:avLst/>
          </a:prstGeom>
        </p:spPr>
      </p:pic>
      <p:pic>
        <p:nvPicPr>
          <p:cNvPr id="64" name="Image 63" descr="Icebergs">
            <a:extLst>
              <a:ext uri="{FF2B5EF4-FFF2-40B4-BE49-F238E27FC236}">
                <a16:creationId xmlns:a16="http://schemas.microsoft.com/office/drawing/2014/main" id="{223F5EEB-E1D6-E5EF-891B-AA1C983C7AF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31"/>
          <a:stretch/>
        </p:blipFill>
        <p:spPr>
          <a:xfrm>
            <a:off x="3728740" y="3902087"/>
            <a:ext cx="4744779" cy="4549751"/>
          </a:xfrm>
          <a:prstGeom prst="chord">
            <a:avLst>
              <a:gd name="adj1" fmla="val 10669229"/>
              <a:gd name="adj2" fmla="val 151544"/>
            </a:avLst>
          </a:prstGeom>
        </p:spPr>
      </p:pic>
      <p:sp>
        <p:nvSpPr>
          <p:cNvPr id="5" name="Freeform: Shape 22">
            <a:extLst>
              <a:ext uri="{FF2B5EF4-FFF2-40B4-BE49-F238E27FC236}">
                <a16:creationId xmlns:a16="http://schemas.microsoft.com/office/drawing/2014/main" id="{F2B8E321-E885-6DC0-0E73-6459915C9FF3}"/>
              </a:ext>
            </a:extLst>
          </p:cNvPr>
          <p:cNvSpPr/>
          <p:nvPr/>
        </p:nvSpPr>
        <p:spPr>
          <a:xfrm>
            <a:off x="3662591" y="3870725"/>
            <a:ext cx="4851670" cy="2409372"/>
          </a:xfrm>
          <a:custGeom>
            <a:avLst/>
            <a:gdLst>
              <a:gd name="connsiteX0" fmla="*/ 2409372 w 4818744"/>
              <a:gd name="connsiteY0" fmla="*/ 0 h 2409372"/>
              <a:gd name="connsiteX1" fmla="*/ 4818744 w 4818744"/>
              <a:gd name="connsiteY1" fmla="*/ 2409372 h 2409372"/>
              <a:gd name="connsiteX2" fmla="*/ 0 w 4818744"/>
              <a:gd name="connsiteY2" fmla="*/ 2409372 h 2409372"/>
              <a:gd name="connsiteX3" fmla="*/ 2409372 w 4818744"/>
              <a:gd name="connsiteY3" fmla="*/ 0 h 240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8744" h="2409372">
                <a:moveTo>
                  <a:pt x="2409372" y="0"/>
                </a:moveTo>
                <a:cubicBezTo>
                  <a:pt x="3740031" y="0"/>
                  <a:pt x="4818744" y="1078713"/>
                  <a:pt x="4818744" y="2409372"/>
                </a:cubicBezTo>
                <a:lnTo>
                  <a:pt x="0" y="2409372"/>
                </a:lnTo>
                <a:cubicBezTo>
                  <a:pt x="0" y="1078713"/>
                  <a:pt x="1078713" y="0"/>
                  <a:pt x="2409372" y="0"/>
                </a:cubicBezTo>
                <a:close/>
              </a:path>
            </a:pathLst>
          </a:custGeom>
          <a:gradFill>
            <a:gsLst>
              <a:gs pos="47000">
                <a:schemeClr val="bg1">
                  <a:alpha val="8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Malgun Gothic" panose="020B0503020000020004" pitchFamily="34" charset="-127"/>
              <a:ea typeface="Malgun Gothic" panose="020B0503020000020004" pitchFamily="34" charset="-127"/>
              <a:cs typeface="Segoe UI" panose="020B0502040204020203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0BDE21E-3C35-907F-FB65-2705E07CB7C0}"/>
              </a:ext>
            </a:extLst>
          </p:cNvPr>
          <p:cNvSpPr/>
          <p:nvPr/>
        </p:nvSpPr>
        <p:spPr>
          <a:xfrm>
            <a:off x="4826314" y="5122931"/>
            <a:ext cx="2558506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defTabSz="457200">
              <a:defRPr/>
            </a:pPr>
            <a:r>
              <a:rPr lang="en-US" b="1" dirty="0">
                <a:solidFill>
                  <a:schemeClr val="accent5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rPr>
              <a:t>Underground storage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A58B689D-6F76-B33A-55FE-F6C9208EC322}"/>
              </a:ext>
            </a:extLst>
          </p:cNvPr>
          <p:cNvSpPr txBox="1"/>
          <p:nvPr/>
        </p:nvSpPr>
        <p:spPr>
          <a:xfrm>
            <a:off x="8473519" y="3196462"/>
            <a:ext cx="28954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i="0" u="none" strike="noStrike" baseline="0" dirty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UI" panose="020B0502040204020203" pitchFamily="34" charset="0"/>
              </a:rPr>
              <a:t>Kick-start value</a:t>
            </a:r>
            <a:endParaRPr lang="en-US" sz="1600" dirty="0">
              <a:solidFill>
                <a:schemeClr val="accent2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Segoe UI" panose="020B0502040204020203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FA00057-7757-5651-64AD-42509D7303D9}"/>
              </a:ext>
            </a:extLst>
          </p:cNvPr>
          <p:cNvSpPr txBox="1"/>
          <p:nvPr/>
        </p:nvSpPr>
        <p:spPr>
          <a:xfrm>
            <a:off x="6637063" y="5963127"/>
            <a:ext cx="1836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GIE </a:t>
            </a:r>
            <a:r>
              <a:rPr lang="fr-FR" sz="1200" i="1" dirty="0" err="1"/>
              <a:t>Artelys</a:t>
            </a:r>
            <a:r>
              <a:rPr lang="fr-FR" sz="1200" i="1" dirty="0"/>
              <a:t> </a:t>
            </a:r>
            <a:r>
              <a:rPr lang="fr-FR" sz="1200" i="1" dirty="0" err="1"/>
              <a:t>study</a:t>
            </a:r>
            <a:r>
              <a:rPr lang="fr-FR" sz="1200" i="1" dirty="0"/>
              <a:t>, 2022</a:t>
            </a:r>
          </a:p>
        </p:txBody>
      </p:sp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F4D046A6-D249-0F1E-05BE-D7362E8FF2A6}"/>
              </a:ext>
            </a:extLst>
          </p:cNvPr>
          <p:cNvSpPr/>
          <p:nvPr/>
        </p:nvSpPr>
        <p:spPr>
          <a:xfrm rot="16200000">
            <a:off x="9579074" y="-203039"/>
            <a:ext cx="785094" cy="3033681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F354175-2FFA-96CD-EAE0-B2327B9C4FDD}"/>
              </a:ext>
            </a:extLst>
          </p:cNvPr>
          <p:cNvSpPr txBox="1"/>
          <p:nvPr/>
        </p:nvSpPr>
        <p:spPr>
          <a:xfrm>
            <a:off x="8516954" y="1173932"/>
            <a:ext cx="280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+mj-lt"/>
              </a:rPr>
              <a:t>Values to </a:t>
            </a:r>
            <a:r>
              <a:rPr lang="fr-FR" sz="1600" dirty="0" err="1">
                <a:latin typeface="+mj-lt"/>
              </a:rPr>
              <a:t>be</a:t>
            </a:r>
            <a:r>
              <a:rPr lang="fr-FR" sz="1600" dirty="0">
                <a:latin typeface="+mj-lt"/>
              </a:rPr>
              <a:t> </a:t>
            </a:r>
            <a:r>
              <a:rPr lang="fr-FR" sz="1600" dirty="0" err="1">
                <a:latin typeface="+mj-lt"/>
              </a:rPr>
              <a:t>assessed</a:t>
            </a:r>
            <a:endParaRPr lang="fr-FR" sz="1600" dirty="0">
              <a:latin typeface="+mj-lt"/>
            </a:endParaRPr>
          </a:p>
          <a:p>
            <a:pPr algn="ctr"/>
            <a:r>
              <a:rPr lang="fr-FR" sz="1600" dirty="0">
                <a:latin typeface="+mj-lt"/>
              </a:rPr>
              <a:t> in the modeling </a:t>
            </a:r>
            <a:r>
              <a:rPr lang="fr-FR" sz="1600" dirty="0" err="1">
                <a:latin typeface="+mj-lt"/>
              </a:rPr>
              <a:t>framework</a:t>
            </a:r>
            <a:endParaRPr lang="fr-F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77812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테마">
      <a:majorFont>
        <a:latin typeface="Helvetica"/>
        <a:ea typeface="Helvetica"/>
        <a:cs typeface="Helvetica"/>
      </a:majorFont>
      <a:minorFont>
        <a:latin typeface="맑은 고딕"/>
        <a:ea typeface="맑은 고딕"/>
        <a:cs typeface="맑은 고딕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3bf472f7-a010-4b5a-bb99-a26ed4c99680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1b820adfd3e4a078472514c1a5cb5ff xmlns="87037488-ec5d-4aba-84c2-9b1d22638e8e">
      <Terms xmlns="http://schemas.microsoft.com/office/infopath/2007/PartnerControls"/>
    </b1b820adfd3e4a078472514c1a5cb5ff>
    <TaxCatchAll xmlns="87037488-ec5d-4aba-84c2-9b1d22638e8e" xsi:nil="true"/>
    <lcf76f155ced4ddcb4097134ff3c332f xmlns="161dcbfa-c904-4e5e-9aae-c3a2fb77cf0a">
      <Terms xmlns="http://schemas.microsoft.com/office/infopath/2007/PartnerControls"/>
    </lcf76f155ced4ddcb4097134ff3c332f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E1D2023FA44142B5E23BBAF9583B6F" ma:contentTypeVersion="15" ma:contentTypeDescription="Crée un document." ma:contentTypeScope="" ma:versionID="38f8d2f205a9ea351443fdf8914893c3">
  <xsd:schema xmlns:xsd="http://www.w3.org/2001/XMLSchema" xmlns:xs="http://www.w3.org/2001/XMLSchema" xmlns:p="http://schemas.microsoft.com/office/2006/metadata/properties" xmlns:ns2="87037488-ec5d-4aba-84c2-9b1d22638e8e" xmlns:ns3="161dcbfa-c904-4e5e-9aae-c3a2fb77cf0a" xmlns:ns4="531e3727-d50d-4e78-b64f-3c422abfbb9f" targetNamespace="http://schemas.microsoft.com/office/2006/metadata/properties" ma:root="true" ma:fieldsID="8fbec0944d928b15fc1de7756ee96cf8" ns2:_="" ns3:_="" ns4:_="">
    <xsd:import namespace="87037488-ec5d-4aba-84c2-9b1d22638e8e"/>
    <xsd:import namespace="161dcbfa-c904-4e5e-9aae-c3a2fb77cf0a"/>
    <xsd:import namespace="531e3727-d50d-4e78-b64f-3c422abfbb9f"/>
    <xsd:element name="properties">
      <xsd:complexType>
        <xsd:sequence>
          <xsd:element name="documentManagement">
            <xsd:complexType>
              <xsd:all>
                <xsd:element ref="ns2:b1b820adfd3e4a078472514c1a5cb5ff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37488-ec5d-4aba-84c2-9b1d22638e8e" elementFormDefault="qualified">
    <xsd:import namespace="http://schemas.microsoft.com/office/2006/documentManagement/types"/>
    <xsd:import namespace="http://schemas.microsoft.com/office/infopath/2007/PartnerControls"/>
    <xsd:element name="b1b820adfd3e4a078472514c1a5cb5ff" ma:index="8" nillable="true" ma:taxonomy="true" ma:internalName="b1b820adfd3e4a078472514c1a5cb5ff" ma:taxonomyFieldName="Security_x0020_Classification" ma:displayName="Security Classification" ma:default="" ma:fieldId="{b1b820ad-fd3e-4a07-8472-514c1a5cb5ff}" ma:sspId="3bf472f7-a010-4b5a-bb99-a26ed4c99680" ma:termSetId="0c0ba91f-ee81-4a79-83f6-c19eebf2f16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cae2f0da-c091-422c-9c00-47b287a21efb}" ma:internalName="TaxCatchAll" ma:showField="CatchAllData" ma:web="531e3727-d50d-4e78-b64f-3c422abfbb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cae2f0da-c091-422c-9c00-47b287a21efb}" ma:internalName="TaxCatchAllLabel" ma:readOnly="true" ma:showField="CatchAllDataLabel" ma:web="531e3727-d50d-4e78-b64f-3c422abfbb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dcbfa-c904-4e5e-9aae-c3a2fb77cf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Balises d’images" ma:readOnly="false" ma:fieldId="{5cf76f15-5ced-4ddc-b409-7134ff3c332f}" ma:taxonomyMulti="true" ma:sspId="3bf472f7-a010-4b5a-bb99-a26ed4c996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1e3727-d50d-4e78-b64f-3c422abfbb9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A31DEC-5C3E-44E7-85CF-3791E1E18F5B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ED63E5DD-5B7B-4794-9DF9-70B10A02C7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B9D5FD-F25F-4EAE-8E66-952D22B0BE55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82c787dc-530e-4e75-9369-f78ccf13dda6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329c5a34-619a-4ec7-b961-c26012b2af30"/>
    <ds:schemaRef ds:uri="http://purl.org/dc/terms/"/>
    <ds:schemaRef ds:uri="87037488-ec5d-4aba-84c2-9b1d22638e8e"/>
    <ds:schemaRef ds:uri="161dcbfa-c904-4e5e-9aae-c3a2fb77cf0a"/>
  </ds:schemaRefs>
</ds:datastoreItem>
</file>

<file path=customXml/itemProps4.xml><?xml version="1.0" encoding="utf-8"?>
<ds:datastoreItem xmlns:ds="http://schemas.openxmlformats.org/officeDocument/2006/customXml" ds:itemID="{0788778E-4844-4478-AF60-0FCE177224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037488-ec5d-4aba-84c2-9b1d22638e8e"/>
    <ds:schemaRef ds:uri="161dcbfa-c904-4e5e-9aae-c3a2fb77cf0a"/>
    <ds:schemaRef ds:uri="531e3727-d50d-4e78-b64f-3c422abfbb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c135c4ba-2280-41f8-be7d-6f21d368baa3}" enabled="1" method="Standard" siteId="{24139d14-c62c-4c47-8bdd-ce71ea1d50c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1319</Words>
  <Application>Microsoft Office PowerPoint</Application>
  <PresentationFormat>Širokouhlá</PresentationFormat>
  <Paragraphs>224</Paragraphs>
  <Slides>15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11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15</vt:i4>
      </vt:variant>
    </vt:vector>
  </HeadingPairs>
  <TitlesOfParts>
    <vt:vector size="28" baseType="lpstr">
      <vt:lpstr>맑은 고딕</vt:lpstr>
      <vt:lpstr>맑은 고딕</vt:lpstr>
      <vt:lpstr>Microsoft YaHei</vt:lpstr>
      <vt:lpstr>Microsoft YaHei</vt:lpstr>
      <vt:lpstr>Arial</vt:lpstr>
      <vt:lpstr>Calibri</vt:lpstr>
      <vt:lpstr>Calibri-Light</vt:lpstr>
      <vt:lpstr>Segoe UI</vt:lpstr>
      <vt:lpstr>Wingdings</vt:lpstr>
      <vt:lpstr>微软雅黑 (标题)</vt:lpstr>
      <vt:lpstr>微软雅黑（标题）</vt:lpstr>
      <vt:lpstr>Office 主题​​</vt:lpstr>
      <vt:lpstr>Conception personnalisée</vt:lpstr>
      <vt:lpstr>ROLE OF UNDERGROUND STORAGE  IN A WORLD COMMITTED  TO BEING CARBON NEUTRAL</vt:lpstr>
      <vt:lpstr>Prezentácia programu PowerPoint</vt:lpstr>
      <vt:lpstr>Topics to discuss Business Meeting Agenda</vt:lpstr>
      <vt:lpstr>Underground storage being vital across all stages of the market development and the energy system as a whole</vt:lpstr>
      <vt:lpstr>An appropriate vision for the role of UGS and UHS </vt:lpstr>
      <vt:lpstr>Increasing role of underground storage for SoS (Focus on the insurance value)</vt:lpstr>
      <vt:lpstr>Even more pronounced role of underground storage in the future, kick-starting the H2 eco system</vt:lpstr>
      <vt:lpstr>Topics to discuss Business Meeting Agenda</vt:lpstr>
      <vt:lpstr>Underground storage assets can unlock important benefits  for the whole energy system, across multiple sources of value</vt:lpstr>
      <vt:lpstr>Large-scale storage widely seen as a key driver for the energy transition</vt:lpstr>
      <vt:lpstr>Identifying the appropriate UHS needs as well as a obtaining a clear and transparent vision</vt:lpstr>
      <vt:lpstr>Topics to discuss Business Meeting Agenda</vt:lpstr>
      <vt:lpstr>Comparison of UGS and UHS over different timeframes </vt:lpstr>
      <vt:lpstr>Additional drivers of flexibility needs, specific to electrolytic hydrogen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KGU</dc:creator>
  <cp:lastModifiedBy>Bocmanová Petra</cp:lastModifiedBy>
  <cp:revision>42</cp:revision>
  <dcterms:modified xsi:type="dcterms:W3CDTF">2023-05-31T09:08:28Z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0x0101005DE1D2023FA44142B5E23BBAF9583B6F</vt:lpwstr>
  </property>
  <property fmtid="{D5CDD505-2E9C-101B-9397-08002B2CF9AE}" pid="3" name="MSIP_Label_c135c4ba-2280-41f8-be7d-6f21d368baa3_Enabled">
    <vt:lpwstr>true</vt:lpwstr>
  </property>
  <property fmtid="{D5CDD505-2E9C-101B-9397-08002B2CF9AE}" pid="4" name="MSIP_Label_c135c4ba-2280-41f8-be7d-6f21d368baa3_SetDate">
    <vt:lpwstr>2022-05-23T18:30:22Z</vt:lpwstr>
  </property>
  <property fmtid="{D5CDD505-2E9C-101B-9397-08002B2CF9AE}" pid="5" name="MSIP_Label_c135c4ba-2280-41f8-be7d-6f21d368baa3_Method">
    <vt:lpwstr>Standard</vt:lpwstr>
  </property>
  <property fmtid="{D5CDD505-2E9C-101B-9397-08002B2CF9AE}" pid="6" name="MSIP_Label_c135c4ba-2280-41f8-be7d-6f21d368baa3_Name">
    <vt:lpwstr>c135c4ba-2280-41f8-be7d-6f21d368baa3</vt:lpwstr>
  </property>
  <property fmtid="{D5CDD505-2E9C-101B-9397-08002B2CF9AE}" pid="7" name="MSIP_Label_c135c4ba-2280-41f8-be7d-6f21d368baa3_SiteId">
    <vt:lpwstr>24139d14-c62c-4c47-8bdd-ce71ea1d50cf</vt:lpwstr>
  </property>
  <property fmtid="{D5CDD505-2E9C-101B-9397-08002B2CF9AE}" pid="8" name="MSIP_Label_c135c4ba-2280-41f8-be7d-6f21d368baa3_ActionId">
    <vt:lpwstr>f6109d7a-6320-45b9-b538-f5bb07aaec77</vt:lpwstr>
  </property>
  <property fmtid="{D5CDD505-2E9C-101B-9397-08002B2CF9AE}" pid="9" name="MSIP_Label_c135c4ba-2280-41f8-be7d-6f21d368baa3_ContentBits">
    <vt:lpwstr>0</vt:lpwstr>
  </property>
  <property fmtid="{D5CDD505-2E9C-101B-9397-08002B2CF9AE}" pid="10" name="MediaServiceImageTags">
    <vt:lpwstr/>
  </property>
  <property fmtid="{D5CDD505-2E9C-101B-9397-08002B2CF9AE}" pid="11" name="Security Classification">
    <vt:lpwstr/>
  </property>
</Properties>
</file>