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4"/>
  </p:notesMasterIdLst>
  <p:sldIdLst>
    <p:sldId id="405" r:id="rId2"/>
    <p:sldId id="500" r:id="rId3"/>
    <p:sldId id="617" r:id="rId4"/>
    <p:sldId id="407" r:id="rId5"/>
    <p:sldId id="408" r:id="rId6"/>
    <p:sldId id="619" r:id="rId7"/>
    <p:sldId id="620" r:id="rId8"/>
    <p:sldId id="502" r:id="rId9"/>
    <p:sldId id="632" r:id="rId10"/>
    <p:sldId id="621" r:id="rId11"/>
    <p:sldId id="622" r:id="rId12"/>
    <p:sldId id="635" r:id="rId13"/>
    <p:sldId id="634" r:id="rId14"/>
    <p:sldId id="630" r:id="rId15"/>
    <p:sldId id="624" r:id="rId16"/>
    <p:sldId id="625" r:id="rId17"/>
    <p:sldId id="626" r:id="rId18"/>
    <p:sldId id="627" r:id="rId19"/>
    <p:sldId id="628" r:id="rId20"/>
    <p:sldId id="633" r:id="rId21"/>
    <p:sldId id="434" r:id="rId22"/>
    <p:sldId id="436"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B3"/>
    <a:srgbClr val="FFFFFF"/>
    <a:srgbClr val="445469"/>
    <a:srgbClr val="4088C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0" autoAdjust="0"/>
    <p:restoredTop sz="94660"/>
  </p:normalViewPr>
  <p:slideViewPr>
    <p:cSldViewPr snapToGrid="0">
      <p:cViewPr varScale="1">
        <p:scale>
          <a:sx n="52" d="100"/>
          <a:sy n="52" d="100"/>
        </p:scale>
        <p:origin x="456" y="58"/>
      </p:cViewPr>
      <p:guideLst>
        <p:guide orient="horz" pos="201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q\Desktop\CC2022-2025\&#65281;&#65281;&#65281;&#25253;&#21517;&#21450;&#20854;&#23427;&#30340;&#32479;&#3574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4.9797109290884461E-2"/>
                  <c:y val="-3.0172838005256691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6177563788563527E-4"/>
                  <c:y val="-0.12630366633089024"/>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37319586370530805"/>
                  <c:y val="4.9972513566046662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51758183673712055"/>
                      <c:h val="8.4367527132258258E-2"/>
                    </c:manualLayout>
                  </c15:layout>
                </c:ext>
              </c:extLst>
            </c:dLbl>
            <c:dLbl>
              <c:idx val="3"/>
              <c:layout>
                <c:manualLayout>
                  <c:x val="8.7626846301082431E-3"/>
                  <c:y val="-1.1599120613197171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7628203514745969E-2"/>
                  <c:y val="-5.3768094067928512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00310285419658"/>
                      <c:h val="0.14263007211685855"/>
                    </c:manualLayout>
                  </c15:layout>
                </c:ext>
              </c:extLst>
            </c:dLbl>
            <c:dLbl>
              <c:idx val="5"/>
              <c:layout>
                <c:manualLayout>
                  <c:x val="-7.8009505455398963E-3"/>
                  <c:y val="8.8788976113561898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4.7595346435932474E-2"/>
                  <c:y val="0"/>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47971741080452"/>
                      <c:h val="0.16262445935939099"/>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2">
                        <a:lumMod val="7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'countries &amp; regions'!$G$20:$G$26</c:f>
              <c:strCache>
                <c:ptCount val="7"/>
                <c:pt idx="0">
                  <c:v>Africa</c:v>
                </c:pt>
                <c:pt idx="1">
                  <c:v>Europe</c:v>
                </c:pt>
                <c:pt idx="2">
                  <c:v>Latin America and The Carribbean</c:v>
                </c:pt>
                <c:pt idx="3">
                  <c:v>Middle East</c:v>
                </c:pt>
                <c:pt idx="4">
                  <c:v>North America</c:v>
                </c:pt>
                <c:pt idx="5">
                  <c:v>North East Asia &amp; Australasia</c:v>
                </c:pt>
                <c:pt idx="6">
                  <c:v>South &amp; Southeast Asia</c:v>
                </c:pt>
              </c:strCache>
            </c:strRef>
          </c:cat>
          <c:val>
            <c:numRef>
              <c:f>'countries &amp; regions'!$H$20:$H$26</c:f>
              <c:numCache>
                <c:formatCode>General</c:formatCode>
                <c:ptCount val="7"/>
                <c:pt idx="0">
                  <c:v>23</c:v>
                </c:pt>
                <c:pt idx="1">
                  <c:v>232</c:v>
                </c:pt>
                <c:pt idx="2">
                  <c:v>61</c:v>
                </c:pt>
                <c:pt idx="3">
                  <c:v>30</c:v>
                </c:pt>
                <c:pt idx="4">
                  <c:v>18</c:v>
                </c:pt>
                <c:pt idx="5">
                  <c:v>119</c:v>
                </c:pt>
                <c:pt idx="6">
                  <c:v>61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2023-5-23</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2748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5867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914650" y="857250"/>
            <a:ext cx="4116388" cy="2314575"/>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87284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3203575" y="2117090"/>
            <a:ext cx="5772150" cy="1314450"/>
          </a:xfrm>
        </p:spPr>
        <p:txBody>
          <a:bodyPr lIns="90000" tIns="46800" rIns="90000" bIns="46800" anchor="b" anchorCtr="0">
            <a:normAutofit/>
          </a:bodyPr>
          <a:lstStyle>
            <a:lvl1pPr algn="dist" eaLnBrk="1" fontAlgn="auto" latinLnBrk="0" hangingPunct="1">
              <a:lnSpc>
                <a:spcPts val="5000"/>
              </a:lnSpc>
              <a:defRPr sz="4000" u="none" strike="noStrike" kern="1200" cap="none" spc="0" normalizeH="0">
                <a:solidFill>
                  <a:srgbClr val="0066B3"/>
                </a:solidFill>
                <a:uFillTx/>
                <a:latin typeface="+mj-ea"/>
                <a:ea typeface="+mj-ea"/>
              </a:defRPr>
            </a:lvl1pPr>
          </a:lstStyle>
          <a:p>
            <a:r>
              <a:rPr lang="zh-CN" altLang="en-US" dirty="0">
                <a:sym typeface="+mn-ea"/>
              </a:rPr>
              <a:t>Add Title</a:t>
            </a:r>
            <a:r>
              <a:rPr lang="en-US" altLang="zh-CN" dirty="0">
                <a:sym typeface="+mn-ea"/>
              </a:rPr>
              <a:t> </a:t>
            </a:r>
            <a:r>
              <a:rPr lang="zh-CN" altLang="en-US" dirty="0">
                <a:sym typeface="+mn-ea"/>
              </a:rPr>
              <a:t>Add Title</a:t>
            </a:r>
            <a:endParaRPr lang="zh-CN" altLang="en-US" dirty="0"/>
          </a:p>
        </p:txBody>
      </p:sp>
      <p:sp>
        <p:nvSpPr>
          <p:cNvPr id="3" name="副标题 2"/>
          <p:cNvSpPr>
            <a:spLocks noGrp="1"/>
          </p:cNvSpPr>
          <p:nvPr>
            <p:ph type="subTitle" idx="1" hasCustomPrompt="1"/>
            <p:custDataLst>
              <p:tags r:id="rId2"/>
            </p:custDataLst>
          </p:nvPr>
        </p:nvSpPr>
        <p:spPr>
          <a:xfrm>
            <a:off x="5086985" y="4832350"/>
            <a:ext cx="2005330" cy="421005"/>
          </a:xfrm>
        </p:spPr>
        <p:txBody>
          <a:bodyPr lIns="90000" tIns="46800" rIns="90000" bIns="46800">
            <a:noAutofit/>
          </a:bodyPr>
          <a:lstStyle>
            <a:lvl1pPr marL="0" indent="0" algn="dist" eaLnBrk="1" fontAlgn="auto" latinLnBrk="0" hangingPunct="1">
              <a:lnSpc>
                <a:spcPct val="100000"/>
              </a:lnSpc>
              <a:spcAft>
                <a:spcPts val="0"/>
              </a:spcAft>
              <a:buNone/>
              <a:defRPr sz="2200" b="1" u="none" strike="noStrike" kern="0" cap="none" spc="0" normalizeH="0">
                <a:solidFill>
                  <a:srgbClr val="0066B3"/>
                </a:solidFill>
                <a:uFillTx/>
                <a:latin typeface="微软雅黑 (标题)"/>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202X.XX.XX</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5" y="0"/>
            <a:ext cx="12192000" cy="6858000"/>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图片 5" descr="C:\Users\Administrator\Desktop\图片31.jpg图片31"/>
          <p:cNvPicPr>
            <a:picLocks noChangeAspect="1"/>
          </p:cNvPicPr>
          <p:nvPr userDrawn="1"/>
        </p:nvPicPr>
        <p:blipFill>
          <a:blip r:embed="rId5"/>
          <a:srcRect/>
          <a:stretch>
            <a:fillRect/>
          </a:stretch>
        </p:blipFill>
        <p:spPr>
          <a:xfrm>
            <a:off x="0" y="0"/>
            <a:ext cx="12192000" cy="6858000"/>
          </a:xfrm>
          <a:prstGeom prst="rect">
            <a:avLst/>
          </a:prstGeom>
        </p:spPr>
      </p:pic>
      <p:sp>
        <p:nvSpPr>
          <p:cNvPr id="7" name="文本占位符 6"/>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rgbClr val="445469"/>
                </a:solidFill>
                <a:uFillTx/>
              </a:defRPr>
            </a:lvl1pPr>
          </a:lstStyle>
          <a:p>
            <a:pPr lvl="0"/>
            <a:r>
              <a:rPr lang="zh-CN" altLang="en-US"/>
              <a:t>Add your words here，according to your need to draw the text box size.Please read the instructions and more work at the end of the manual template.</a:t>
            </a:r>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endParaRPr lang="zh-CN" altLang="en-US"/>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
        <p:nvSpPr>
          <p:cNvPr id="8" name="灯片编号占位符 7"/>
          <p:cNvSpPr>
            <a:spLocks noGrp="1"/>
          </p:cNvSpPr>
          <p:nvPr>
            <p:ph type="sldNum" sz="quarter" idx="12"/>
            <p:custDataLst>
              <p:tags r:id="rId3"/>
            </p:custDataLst>
          </p:nvPr>
        </p:nvSpPr>
        <p:spPr>
          <a:xfrm>
            <a:off x="5011530" y="6413500"/>
            <a:ext cx="2172970" cy="316865"/>
          </a:xfrm>
          <a:prstGeom prst="rect">
            <a:avLst/>
          </a:prstGeo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extLst>
      <p:ext uri="{BB962C8B-B14F-4D97-AF65-F5344CB8AC3E}">
        <p14:creationId xmlns:p14="http://schemas.microsoft.com/office/powerpoint/2010/main" val="299475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Pag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2738120" y="2401570"/>
            <a:ext cx="8381365" cy="611505"/>
          </a:xfrm>
        </p:spPr>
        <p:txBody>
          <a:bodyPr lIns="90000" tIns="46800" rIns="90000" bIns="46800" anchor="b" anchorCtr="0">
            <a:noAutofit/>
          </a:bodyPr>
          <a:lstStyle>
            <a:lvl1pPr algn="l" eaLnBrk="1" fontAlgn="auto" latinLnBrk="0" hangingPunct="1">
              <a:lnSpc>
                <a:spcPct val="100000"/>
              </a:lnSpc>
              <a:defRPr sz="3200" u="none" strike="noStrike" kern="1200" cap="none" spc="0" normalizeH="0">
                <a:solidFill>
                  <a:srgbClr val="0066B3"/>
                </a:solidFill>
                <a:uFillTx/>
                <a:latin typeface="微软雅黑" panose="020B0503020204020204" charset="-122"/>
              </a:defRPr>
            </a:lvl1pPr>
          </a:lstStyle>
          <a:p>
            <a:r>
              <a:rPr lang="zh-CN" altLang="en-US" dirty="0">
                <a:sym typeface="+mn-ea"/>
              </a:rPr>
              <a:t>Add Title</a:t>
            </a:r>
          </a:p>
        </p:txBody>
      </p:sp>
      <p:sp>
        <p:nvSpPr>
          <p:cNvPr id="5" name="流程图: 联系 4"/>
          <p:cNvSpPr/>
          <p:nvPr userDrawn="1"/>
        </p:nvSpPr>
        <p:spPr>
          <a:xfrm>
            <a:off x="1783906" y="2356485"/>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hasCustomPrompt="1"/>
            <p:custDataLst>
              <p:tags r:id="rId2"/>
            </p:custDataLst>
          </p:nvPr>
        </p:nvSpPr>
        <p:spPr>
          <a:xfrm>
            <a:off x="1951345" y="2496503"/>
            <a:ext cx="366395" cy="421005"/>
          </a:xfrm>
        </p:spPr>
        <p:txBody>
          <a:bodyPr lIns="90000" tIns="46800" rIns="90000" bIns="46800">
            <a:noAutofit/>
          </a:bodyPr>
          <a:lstStyle>
            <a:lvl1pPr marL="0" indent="0" algn="ctr" eaLnBrk="1" fontAlgn="auto" latinLnBrk="0" hangingPunct="1">
              <a:lnSpc>
                <a:spcPct val="100000"/>
              </a:lnSpc>
              <a:spcAft>
                <a:spcPts val="0"/>
              </a:spcAft>
              <a:buNone/>
              <a:defRPr sz="2400" b="1" u="none" strike="noStrike" kern="0" cap="none" spc="0" normalizeH="0">
                <a:solidFill>
                  <a:schemeClr val="bg1"/>
                </a:solidFill>
                <a:uFillTx/>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dirty="0">
                <a:latin typeface="微软雅黑" panose="020B0503020204020204" charset="-122"/>
                <a:ea typeface="微软雅黑" panose="020B0503020204020204" charset="-122"/>
                <a:sym typeface="+mn-ea"/>
              </a:rPr>
              <a:t>1</a:t>
            </a:r>
          </a:p>
        </p:txBody>
      </p:sp>
      <p:sp>
        <p:nvSpPr>
          <p:cNvPr id="4" name="灯片编号占位符 3"/>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1">
    <p:bg>
      <p:bgPr>
        <a:blipFill>
          <a:blip r:embed="rId5"/>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E474DF-02CB-2C67-C2FA-83D4D7012A9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size.Please read the instructions and more work at the end of the manual template.</a:t>
            </a:r>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endParaRPr lang="zh-CN" altLang="en-US" dirty="0"/>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
        <p:nvSpPr>
          <p:cNvPr id="2" name="灯片编号占位符 1"/>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2">
    <p:bg>
      <p:bgPr>
        <a:blipFill>
          <a:blip r:embed="rId5"/>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27755F0-480C-2EBA-C491-97ECAFA06A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内容占位符 2"/>
          <p:cNvSpPr>
            <a:spLocks noGrp="1"/>
          </p:cNvSpPr>
          <p:nvPr>
            <p:ph idx="1" hasCustomPrompt="1"/>
            <p:custDataLst>
              <p:tags r:id="rId1"/>
            </p:custDataLst>
          </p:nvPr>
        </p:nvSpPr>
        <p:spPr>
          <a:xfrm>
            <a:off x="356870" y="1271270"/>
            <a:ext cx="11456035" cy="4759325"/>
          </a:xfrm>
        </p:spPr>
        <p:txBody>
          <a:bodyPr vert="horz" lIns="90000" tIns="46800" rIns="90000" bIns="46800" rtlCol="0">
            <a:normAutofit/>
          </a:bodyPr>
          <a:lstStyle>
            <a:lvl1pPr eaLnBrk="1" fontAlgn="auto" latinLnBrk="0" hangingPunct="1">
              <a:spcAft>
                <a:spcPts val="1200"/>
              </a:spcAft>
              <a:defRPr sz="2400" b="0" u="none" strike="noStrike" kern="1200" cap="none" spc="50" normalizeH="0">
                <a:solidFill>
                  <a:schemeClr val="tx1"/>
                </a:solidFill>
                <a:uFillTx/>
                <a:latin typeface="微软雅黑 (标题)"/>
              </a:defRPr>
            </a:lvl1pPr>
            <a:lvl2pPr marL="457200" indent="0" eaLnBrk="1" fontAlgn="auto" latinLnBrk="0" hangingPunct="1">
              <a:lnSpc>
                <a:spcPct val="150000"/>
              </a:lnSpc>
              <a:spcAft>
                <a:spcPts val="1200"/>
              </a:spcAft>
              <a:buNone/>
              <a:defRPr sz="2000" u="none" strike="noStrike" kern="1200" cap="none" spc="50" normalizeH="0">
                <a:solidFill>
                  <a:srgbClr val="445469"/>
                </a:solidFill>
                <a:uFillTx/>
              </a:defRPr>
            </a:lvl2pPr>
            <a:lvl3pPr eaLnBrk="1" fontAlgn="auto" latinLnBrk="0" hangingPunct="1">
              <a:lnSpc>
                <a:spcPct val="150000"/>
              </a:lnSpc>
              <a:spcAft>
                <a:spcPts val="1200"/>
              </a:spcAft>
              <a:defRPr sz="2000">
                <a:solidFill>
                  <a:srgbClr val="445469"/>
                </a:solidFill>
              </a:defRPr>
            </a:lvl3pPr>
            <a:lvl4pPr eaLnBrk="1" fontAlgn="auto" latinLnBrk="0" hangingPunct="1">
              <a:lnSpc>
                <a:spcPct val="150000"/>
              </a:lnSpc>
              <a:spcAft>
                <a:spcPts val="1200"/>
              </a:spcAft>
              <a:defRPr sz="2000">
                <a:solidFill>
                  <a:srgbClr val="445469"/>
                </a:solidFill>
              </a:defRPr>
            </a:lvl4pPr>
            <a:lvl5pPr eaLnBrk="1" fontAlgn="auto" latinLnBrk="0" hangingPunct="1">
              <a:lnSpc>
                <a:spcPct val="150000"/>
              </a:lnSpc>
              <a:spcAft>
                <a:spcPts val="1200"/>
              </a:spcAft>
              <a:defRPr sz="2000">
                <a:solidFill>
                  <a:srgbClr val="445469"/>
                </a:solidFill>
              </a:defRPr>
            </a:lvl5pPr>
          </a:lstStyle>
          <a:p>
            <a:pPr lvl="0"/>
            <a:r>
              <a:rPr lang="zh-CN" altLang="en-US" dirty="0"/>
              <a:t>Add your words here，according to your need to draw the text box size.</a:t>
            </a:r>
          </a:p>
        </p:txBody>
      </p:sp>
      <p:sp>
        <p:nvSpPr>
          <p:cNvPr id="5" name="灯片编号占位符 4"/>
          <p:cNvSpPr>
            <a:spLocks noGrp="1"/>
          </p:cNvSpPr>
          <p:nvPr>
            <p:ph type="sldNum" sz="quarter" idx="12"/>
            <p:custDataLst>
              <p:tags r:id="rId2"/>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4" name="标题 3"/>
          <p:cNvSpPr>
            <a:spLocks noGrp="1"/>
          </p:cNvSpPr>
          <p:nvPr>
            <p:ph type="title" hasCustomPrompt="1"/>
            <p:custDataLst>
              <p:tags r:id="rId3"/>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3">
    <p:bg>
      <p:bgPr>
        <a:blipFill>
          <a:blip r:embed="rId7"/>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07CDA9F-048D-DF32-C66F-6F109585CD4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图片占位符 2"/>
          <p:cNvSpPr>
            <a:spLocks noGrp="1"/>
          </p:cNvSpPr>
          <p:nvPr>
            <p:ph type="pic" idx="1" hasCustomPrompt="1"/>
            <p:custDataLst>
              <p:tags r:id="rId1"/>
            </p:custDataLst>
          </p:nvPr>
        </p:nvSpPr>
        <p:spPr>
          <a:xfrm>
            <a:off x="1157953" y="1555115"/>
            <a:ext cx="3947795" cy="2778125"/>
          </a:xfrm>
        </p:spPr>
        <p:txBody>
          <a:bodyPr vert="horz" lIns="90000" tIns="46800" rIns="90000" bIns="46800" rtlCol="0">
            <a:normAutofit/>
          </a:bodyPr>
          <a:lstStyle>
            <a:lvl1pPr>
              <a:buNone/>
              <a:defRPr sz="1600" u="none" strike="noStrike" kern="1200" cap="none" spc="50" normalizeH="0">
                <a:solidFill>
                  <a:srgbClr val="0066B3"/>
                </a:solidFill>
                <a:uFillTx/>
                <a:latin typeface="微软雅黑（标题）"/>
                <a:ea typeface="+mj-ea"/>
              </a:defRPr>
            </a:lvl1pPr>
          </a:lstStyle>
          <a:p>
            <a:pPr lvl="0"/>
            <a:r>
              <a:rPr lang="en-US" altLang="zh-CN" dirty="0">
                <a:sym typeface="+mn-ea"/>
              </a:rPr>
              <a:t>P</a:t>
            </a:r>
            <a:r>
              <a:rPr lang="zh-CN" altLang="en-US" dirty="0">
                <a:sym typeface="+mn-ea"/>
              </a:rPr>
              <a:t>icture</a:t>
            </a:r>
            <a:endParaRPr lang="en-US" altLang="zh-CN" dirty="0">
              <a:sym typeface="+mn-ea"/>
            </a:endParaRPr>
          </a:p>
        </p:txBody>
      </p:sp>
      <p:sp>
        <p:nvSpPr>
          <p:cNvPr id="4" name="文本占位符 3"/>
          <p:cNvSpPr>
            <a:spLocks noGrp="1"/>
          </p:cNvSpPr>
          <p:nvPr>
            <p:ph type="body" sz="half" idx="2" hasCustomPrompt="1"/>
            <p:custDataLst>
              <p:tags r:id="rId2"/>
            </p:custDataLst>
          </p:nvPr>
        </p:nvSpPr>
        <p:spPr>
          <a:xfrm>
            <a:off x="5285453" y="1555115"/>
            <a:ext cx="5765926" cy="2778125"/>
          </a:xfrm>
        </p:spPr>
        <p:txBody>
          <a:bodyPr vert="horz" lIns="90000" tIns="46800" rIns="90000" bIns="46800" rtlCol="0">
            <a:normAutofit/>
          </a:bodyPr>
          <a:lstStyle>
            <a:lvl1pPr marL="0" indent="0" algn="l" eaLnBrk="1" fontAlgn="auto" latinLnBrk="0" hangingPunct="1">
              <a:lnSpc>
                <a:spcPct val="100000"/>
              </a:lnSpc>
              <a:spcAft>
                <a:spcPts val="1200"/>
              </a:spcAft>
              <a:buNone/>
              <a:defRPr sz="2000" b="0" u="none" strike="noStrike" kern="1200" cap="none" spc="50" normalizeH="0">
                <a:solidFill>
                  <a:schemeClr val="tx1"/>
                </a:solidFill>
                <a:uFillTx/>
                <a:latin typeface="微软雅黑 (标题)"/>
              </a:defRPr>
            </a:lvl1pPr>
          </a:lstStyle>
          <a:p>
            <a:pPr lvl="0"/>
            <a:r>
              <a:rPr lang="zh-CN" altLang="en-US" dirty="0">
                <a:sym typeface="+mn-ea"/>
              </a:rPr>
              <a:t>Add Title</a:t>
            </a:r>
            <a:endParaRPr lang="zh-CN" altLang="en-US" dirty="0"/>
          </a:p>
          <a:p>
            <a:pPr lvl="0"/>
            <a:r>
              <a:rPr lang="zh-CN" altLang="en-US" dirty="0"/>
              <a:t>Add your words here，according to your need to draw the text box size.</a:t>
            </a:r>
          </a:p>
        </p:txBody>
      </p:sp>
      <p:sp>
        <p:nvSpPr>
          <p:cNvPr id="2" name="文本占位符 1"/>
          <p:cNvSpPr>
            <a:spLocks noGrp="1"/>
          </p:cNvSpPr>
          <p:nvPr>
            <p:ph type="body" sz="half" idx="13" hasCustomPrompt="1"/>
            <p:custDataLst>
              <p:tags r:id="rId3"/>
            </p:custDataLst>
          </p:nvPr>
        </p:nvSpPr>
        <p:spPr>
          <a:xfrm>
            <a:off x="1157952" y="4501515"/>
            <a:ext cx="9893427" cy="1467485"/>
          </a:xfrm>
        </p:spPr>
        <p:txBody>
          <a:bodyPr vert="horz" lIns="90000" tIns="46800" rIns="90000" bIns="46800" rtlCol="0">
            <a:normAutofit/>
          </a:bodyPr>
          <a:lstStyle>
            <a:lvl1pPr marL="0" indent="0" algn="just" eaLnBrk="1" fontAlgn="auto" latinLnBrk="0" hangingPunct="1">
              <a:lnSpc>
                <a:spcPts val="2400"/>
              </a:lnSpc>
              <a:spcAft>
                <a:spcPts val="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a:t>
            </a:r>
            <a:r>
              <a:rPr lang="zh-CN" altLang="en-US" dirty="0">
                <a:sym typeface="+mn-ea"/>
              </a:rPr>
              <a:t>Add your words here，according to your need to draw the text box size.</a:t>
            </a:r>
            <a:endParaRPr lang="zh-CN" altLang="en-US" dirty="0"/>
          </a:p>
          <a:p>
            <a:pPr lvl="0"/>
            <a:endParaRPr lang="zh-CN" altLang="en-US" dirty="0"/>
          </a:p>
        </p:txBody>
      </p:sp>
      <p:sp>
        <p:nvSpPr>
          <p:cNvPr id="5" name="灯片编号占位符 4"/>
          <p:cNvSpPr>
            <a:spLocks noGrp="1"/>
          </p:cNvSpPr>
          <p:nvPr>
            <p:ph type="sldNum" sz="quarter" idx="12"/>
            <p:custDataLst>
              <p:tags r:id="rId4"/>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6" name="标题 5"/>
          <p:cNvSpPr>
            <a:spLocks noGrp="1"/>
          </p:cNvSpPr>
          <p:nvPr>
            <p:ph type="title" hasCustomPrompt="1"/>
            <p:custDataLst>
              <p:tags r:id="rId5"/>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and Content4">
    <p:bg>
      <p:bgPr>
        <a:blipFill>
          <a:blip r:embed="rId4"/>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FDA1B62-0FAD-B405-50A9-F6E4132D72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age">
    <p:bg>
      <p:bgPr>
        <a:blipFill>
          <a:blip r:embed="rId3"/>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EC0BE2B-D38C-65DE-B602-DD27FD7B7A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367221" y="384245"/>
            <a:ext cx="10972825" cy="705600"/>
          </a:xfrm>
          <a:prstGeom prst="rect">
            <a:avLst/>
          </a:prstGeom>
        </p:spPr>
        <p:txBody>
          <a:bodyPr vert="horz" lIns="90170" tIns="46990" rIns="90170" bIns="46990" rtlCol="0" anchor="ctr" anchorCtr="0">
            <a:normAutofit/>
          </a:bodyPr>
          <a:lstStyle/>
          <a:p>
            <a:r>
              <a:rPr lang="zh-CN" altLang="en-US" dirty="0"/>
              <a:t>Add Title</a:t>
            </a:r>
          </a:p>
        </p:txBody>
      </p:sp>
      <p:sp>
        <p:nvSpPr>
          <p:cNvPr id="3" name="文本占位符 2"/>
          <p:cNvSpPr>
            <a:spLocks noGrp="1"/>
          </p:cNvSpPr>
          <p:nvPr>
            <p:ph type="body" idx="1"/>
            <p:custDataLst>
              <p:tags r:id="rId15"/>
            </p:custDataLst>
          </p:nvPr>
        </p:nvSpPr>
        <p:spPr>
          <a:xfrm>
            <a:off x="366395" y="1490345"/>
            <a:ext cx="11214735" cy="4759325"/>
          </a:xfrm>
          <a:prstGeom prst="rect">
            <a:avLst/>
          </a:prstGeom>
        </p:spPr>
        <p:txBody>
          <a:bodyPr vert="horz" lIns="90000" tIns="46800" rIns="90000" bIns="46800" rtlCol="0">
            <a:normAutofit/>
          </a:bodyPr>
          <a:lstStyle/>
          <a:p>
            <a:pPr lvl="0"/>
            <a:r>
              <a:rPr lang="zh-CN" altLang="en-US" dirty="0"/>
              <a:t>Add Title</a:t>
            </a:r>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Lst>
  <p:hf hdr="0" ftr="0" dt="0"/>
  <p:txStyles>
    <p:titleStyle>
      <a:lvl1pPr algn="l" defTabSz="914400" rtl="0" eaLnBrk="1" fontAlgn="auto" latinLnBrk="0" hangingPunct="1">
        <a:lnSpc>
          <a:spcPct val="100000"/>
        </a:lnSpc>
        <a:spcBef>
          <a:spcPct val="0"/>
        </a:spcBef>
        <a:buNone/>
        <a:defRPr sz="3200" b="1" u="none" strike="noStrike" kern="1200" cap="none" spc="50" normalizeH="0" baseline="0">
          <a:solidFill>
            <a:srgbClr val="0066B3"/>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b="1" u="none" strike="noStrike" kern="1200" cap="none" spc="50" normalizeH="0" baseline="0">
          <a:solidFill>
            <a:srgbClr val="0066B3"/>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jpe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en-US" altLang="zh-CN" dirty="0" smtClean="0"/>
              <a:t>CC</a:t>
            </a:r>
            <a:r>
              <a:rPr lang="zh-CN" altLang="en-US" dirty="0" smtClean="0">
                <a:ea typeface="微软雅黑" panose="020B0503020204020204" charset="-122"/>
              </a:rPr>
              <a:t> </a:t>
            </a:r>
            <a:r>
              <a:rPr lang="en-US" altLang="zh-CN" dirty="0" smtClean="0"/>
              <a:t>Information updates</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1</a:t>
            </a:fld>
            <a:endParaRPr lang="en-US" altLang="zh-CN"/>
          </a:p>
        </p:txBody>
      </p:sp>
    </p:spTree>
    <p:extLst>
      <p:ext uri="{BB962C8B-B14F-4D97-AF65-F5344CB8AC3E}">
        <p14:creationId xmlns:p14="http://schemas.microsoft.com/office/powerpoint/2010/main" val="219808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sz="2000" dirty="0" smtClean="0">
                <a:latin typeface="微软雅黑" panose="020B0503020204020204" pitchFamily="34" charset="-122"/>
                <a:ea typeface="微软雅黑" panose="020B0503020204020204" pitchFamily="34" charset="-122"/>
              </a:rPr>
              <a:t>Provided </a:t>
            </a:r>
            <a:r>
              <a:rPr lang="en-US" sz="2000" b="1" dirty="0" smtClean="0">
                <a:latin typeface="微软雅黑" panose="020B0503020204020204" pitchFamily="34" charset="-122"/>
                <a:ea typeface="微软雅黑" panose="020B0503020204020204" pitchFamily="34" charset="-122"/>
              </a:rPr>
              <a:t>6</a:t>
            </a:r>
            <a:r>
              <a:rPr lang="en-US" sz="2000" dirty="0" smtClean="0">
                <a:latin typeface="微软雅黑" panose="020B0503020204020204" pitchFamily="34" charset="-122"/>
                <a:ea typeface="微软雅黑" panose="020B0503020204020204" pitchFamily="34" charset="-122"/>
              </a:rPr>
              <a:t> speeches (video) and </a:t>
            </a:r>
            <a:r>
              <a:rPr lang="en-US" sz="2000" b="1" dirty="0" smtClean="0">
                <a:latin typeface="微软雅黑" panose="020B0503020204020204" pitchFamily="34" charset="-122"/>
                <a:ea typeface="微软雅黑" panose="020B0503020204020204" pitchFamily="34" charset="-122"/>
              </a:rPr>
              <a:t>1</a:t>
            </a:r>
            <a:r>
              <a:rPr lang="en-US" sz="2000" dirty="0" smtClean="0">
                <a:latin typeface="微软雅黑" panose="020B0503020204020204" pitchFamily="34" charset="-122"/>
                <a:ea typeface="微软雅黑" panose="020B0503020204020204" pitchFamily="34" charset="-122"/>
              </a:rPr>
              <a:t> foreword to Committees/TFs meetings, attended virtual/physical Committee/TF meetings. </a:t>
            </a:r>
          </a:p>
          <a:p>
            <a:r>
              <a:rPr lang="en-US" altLang="zh-CN" sz="2000" dirty="0" smtClean="0">
                <a:latin typeface="微软雅黑" panose="020B0503020204020204" pitchFamily="34" charset="-122"/>
                <a:ea typeface="微软雅黑" panose="020B0503020204020204" pitchFamily="34" charset="-122"/>
              </a:rPr>
              <a:t>Encourages Committees/TFs to enlarge the  access to their meetings for IGU members, EXCom members, RCs and even external stakeholders. Strategy Committee and TFD have made attempts. </a:t>
            </a:r>
            <a:endParaRPr lang="en-US" sz="2000" dirty="0" smtClean="0">
              <a:latin typeface="微软雅黑" panose="020B0503020204020204" pitchFamily="34" charset="-122"/>
              <a:ea typeface="微软雅黑" panose="020B0503020204020204" pitchFamily="34" charset="-122"/>
            </a:endParaRPr>
          </a:p>
          <a:p>
            <a:r>
              <a:rPr lang="en-US" sz="2000" dirty="0" smtClean="0">
                <a:latin typeface="微软雅黑" panose="020B0503020204020204" pitchFamily="34" charset="-122"/>
                <a:ea typeface="微软雅黑" panose="020B0503020204020204" pitchFamily="34" charset="-122"/>
              </a:rPr>
              <a:t>Encourages the utilisation of IGU Portal – Group for information and materials sharing. </a:t>
            </a:r>
            <a:r>
              <a:rPr lang="en-US" sz="2000" b="1" dirty="0" smtClean="0">
                <a:latin typeface="微软雅黑" panose="020B0503020204020204" pitchFamily="34" charset="-122"/>
                <a:ea typeface="微软雅黑" panose="020B0503020204020204" pitchFamily="34" charset="-122"/>
              </a:rPr>
              <a:t>23</a:t>
            </a:r>
            <a:r>
              <a:rPr lang="en-US" sz="2000" dirty="0" smtClean="0">
                <a:latin typeface="微软雅黑" panose="020B0503020204020204" pitchFamily="34" charset="-122"/>
                <a:ea typeface="微软雅黑" panose="020B0503020204020204" pitchFamily="34" charset="-122"/>
              </a:rPr>
              <a:t> Admins have received training and half of the Committees upload documents. </a:t>
            </a:r>
          </a:p>
          <a:p>
            <a:endParaRPr lang="en-US"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10</a:t>
            </a:fld>
            <a:endParaRPr lang="en-US" altLang="zh-CN"/>
          </a:p>
        </p:txBody>
      </p:sp>
      <p:sp>
        <p:nvSpPr>
          <p:cNvPr id="4" name="标题 3"/>
          <p:cNvSpPr>
            <a:spLocks noGrp="1"/>
          </p:cNvSpPr>
          <p:nvPr>
            <p:ph type="title"/>
          </p:nvPr>
        </p:nvSpPr>
        <p:spPr/>
        <p:txBody>
          <a:bodyPr>
            <a:normAutofit/>
          </a:bodyPr>
          <a:lstStyle/>
          <a:p>
            <a:r>
              <a:rPr lang="en-US" dirty="0">
                <a:latin typeface="微软雅黑" panose="020B0503020204020204" charset="-122"/>
                <a:ea typeface="微软雅黑" panose="020B0503020204020204" charset="-122"/>
              </a:rPr>
              <a:t>CC Participation in Committee/TF Meetings</a:t>
            </a:r>
            <a:endParaRPr lang="en-GB"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64926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11</a:t>
            </a:fld>
            <a:endParaRPr lang="en-US" altLang="zh-CN"/>
          </a:p>
        </p:txBody>
      </p:sp>
      <p:sp>
        <p:nvSpPr>
          <p:cNvPr id="3" name="标题 2"/>
          <p:cNvSpPr>
            <a:spLocks noGrp="1"/>
          </p:cNvSpPr>
          <p:nvPr>
            <p:ph type="title"/>
          </p:nvPr>
        </p:nvSpPr>
        <p:spPr/>
        <p:txBody>
          <a:bodyPr>
            <a:normAutofit/>
          </a:bodyPr>
          <a:lstStyle/>
          <a:p>
            <a:r>
              <a:rPr lang="en-US" dirty="0" smtClean="0">
                <a:latin typeface="微软雅黑" panose="020B0503020204020204" charset="-122"/>
                <a:ea typeface="微软雅黑" panose="020B0503020204020204" charset="-122"/>
              </a:rPr>
              <a:t>CC Cooperation with the IGU Units</a:t>
            </a:r>
            <a:endParaRPr lang="en-GB" dirty="0">
              <a:latin typeface="微软雅黑" panose="020B0503020204020204" charset="-122"/>
              <a:ea typeface="微软雅黑" panose="020B0503020204020204" charset="-122"/>
            </a:endParaRPr>
          </a:p>
        </p:txBody>
      </p:sp>
      <p:sp>
        <p:nvSpPr>
          <p:cNvPr id="4" name="文本框 3"/>
          <p:cNvSpPr txBox="1"/>
          <p:nvPr/>
        </p:nvSpPr>
        <p:spPr>
          <a:xfrm>
            <a:off x="447929" y="1216620"/>
            <a:ext cx="11299952" cy="563231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Meetings</a:t>
            </a:r>
          </a:p>
          <a:p>
            <a:pPr marL="742950" lvl="1" indent="-285750">
              <a:buFont typeface="Wingdings" panose="05000000000000000000" pitchFamily="2" charset="2"/>
              <a:buChar char="ü"/>
            </a:pPr>
            <a:r>
              <a:rPr lang="en-US" altLang="zh-CN" dirty="0" smtClean="0"/>
              <a:t>Participated in the regional workshops organised during IGU meetings;</a:t>
            </a:r>
            <a:endParaRPr lang="en-US" dirty="0" smtClean="0"/>
          </a:p>
          <a:p>
            <a:pPr marL="742950" lvl="1" indent="-285750">
              <a:buFont typeface="Wingdings" panose="05000000000000000000" pitchFamily="2" charset="2"/>
              <a:buChar char="ü"/>
            </a:pPr>
            <a:r>
              <a:rPr lang="en-US" dirty="0" smtClean="0"/>
              <a:t>Committees cooperate with RCs, e.g. Strategy Committee invited Middle East RC to attend the Committee meeting;</a:t>
            </a:r>
          </a:p>
          <a:p>
            <a:pPr marL="742950" lvl="1" indent="-285750">
              <a:buFont typeface="Wingdings" panose="05000000000000000000" pitchFamily="2" charset="2"/>
              <a:buChar char="ü"/>
            </a:pPr>
            <a:r>
              <a:rPr lang="en-US" dirty="0" smtClean="0"/>
              <a:t>Expanded CC meetings and Committee meetings, e.g. TFD organised an IGU-wide meeting;</a:t>
            </a:r>
          </a:p>
          <a:p>
            <a:pPr marL="742950" lvl="1" indent="-285750">
              <a:buFont typeface="Wingdings" panose="05000000000000000000" pitchFamily="2" charset="2"/>
              <a:buChar char="ü"/>
            </a:pPr>
            <a:r>
              <a:rPr lang="en-US" dirty="0" smtClean="0"/>
              <a:t>Promoted </a:t>
            </a:r>
            <a:r>
              <a:rPr lang="en-GB" dirty="0"/>
              <a:t>joint </a:t>
            </a:r>
            <a:r>
              <a:rPr lang="en-GB" dirty="0" smtClean="0"/>
              <a:t>researches, e.g. </a:t>
            </a:r>
            <a:r>
              <a:rPr lang="en-US" dirty="0" smtClean="0"/>
              <a:t>TFN</a:t>
            </a:r>
            <a:r>
              <a:rPr lang="en-US" dirty="0"/>
              <a:t>, TFD</a:t>
            </a:r>
            <a:r>
              <a:rPr lang="en-GB" dirty="0"/>
              <a:t>, Transmission, RDI, Sustainability, Strategy, </a:t>
            </a:r>
            <a:r>
              <a:rPr lang="en-GB" dirty="0" smtClean="0"/>
              <a:t>organised joint meetings to discuss common interests;</a:t>
            </a:r>
            <a:endParaRPr lang="en-US" dirty="0" smtClean="0"/>
          </a:p>
          <a:p>
            <a:pPr marL="742950" lvl="1" indent="-285750">
              <a:buFont typeface="Wingdings" panose="05000000000000000000" pitchFamily="2" charset="2"/>
              <a:buChar char="ü"/>
            </a:pPr>
            <a:r>
              <a:rPr lang="en-US" dirty="0" smtClean="0"/>
              <a:t>Committees organised meetings at the same time of local events to gain mutual benefits, e.g. Strategy Committee - </a:t>
            </a:r>
            <a:r>
              <a:rPr lang="en-GB" dirty="0"/>
              <a:t> Israeli Annual Energy Conference</a:t>
            </a:r>
            <a:r>
              <a:rPr lang="en-US" dirty="0" smtClean="0"/>
              <a:t>, Utilisation Committee </a:t>
            </a:r>
            <a:r>
              <a:rPr lang="en-US" dirty="0"/>
              <a:t>- </a:t>
            </a:r>
            <a:r>
              <a:rPr lang="en-GB" dirty="0"/>
              <a:t>Lisbon Green Gas </a:t>
            </a:r>
            <a:r>
              <a:rPr lang="en-GB" dirty="0" smtClean="0"/>
              <a:t>Summit;</a:t>
            </a:r>
          </a:p>
          <a:p>
            <a:pPr marL="742950" lvl="1" indent="-285750">
              <a:buFont typeface="Wingdings" panose="05000000000000000000" pitchFamily="2" charset="2"/>
              <a:buChar char="ü"/>
            </a:pPr>
            <a:r>
              <a:rPr lang="en-US" dirty="0" smtClean="0"/>
              <a:t>Assisted IGU </a:t>
            </a:r>
            <a:r>
              <a:rPr lang="en-US" dirty="0"/>
              <a:t>Secretariat participated in Committees’ meetings;</a:t>
            </a:r>
          </a:p>
          <a:p>
            <a:pPr marL="285750" indent="-285750">
              <a:buFont typeface="Arial" panose="020B0604020202020204" pitchFamily="34" charset="0"/>
              <a:buChar char="•"/>
            </a:pPr>
            <a:r>
              <a:rPr lang="en-US" dirty="0" smtClean="0"/>
              <a:t>Reports</a:t>
            </a:r>
          </a:p>
          <a:p>
            <a:pPr marL="742950" lvl="1" indent="-285750">
              <a:buFont typeface="Wingdings" panose="05000000000000000000" pitchFamily="2" charset="2"/>
              <a:buChar char="ü"/>
            </a:pPr>
            <a:r>
              <a:rPr lang="en-US" dirty="0"/>
              <a:t>World LNG Report was drafted on schedule </a:t>
            </a:r>
            <a:r>
              <a:rPr lang="en-US" altLang="zh-CN" dirty="0" smtClean="0"/>
              <a:t>by </a:t>
            </a:r>
            <a:r>
              <a:rPr lang="en-US" dirty="0"/>
              <a:t>CNOOC and LNG Committee </a:t>
            </a:r>
            <a:r>
              <a:rPr lang="en-US" altLang="zh-CN" dirty="0"/>
              <a:t>with</a:t>
            </a:r>
            <a:r>
              <a:rPr lang="en-US" dirty="0" smtClean="0"/>
              <a:t> wider participation of IGU members;</a:t>
            </a:r>
            <a:endParaRPr lang="en-US" dirty="0"/>
          </a:p>
          <a:p>
            <a:pPr marL="742950" lvl="1" indent="-285750">
              <a:buFont typeface="Wingdings" panose="05000000000000000000" pitchFamily="2" charset="2"/>
              <a:buChar char="ü"/>
            </a:pPr>
            <a:r>
              <a:rPr lang="en-US" dirty="0"/>
              <a:t>Strategy Committee is making efforts in improving the Global Gas Wholesale Price Survey Report;</a:t>
            </a:r>
          </a:p>
          <a:p>
            <a:pPr marL="742950" lvl="1" indent="-285750">
              <a:buFont typeface="Wingdings" panose="05000000000000000000" pitchFamily="2" charset="2"/>
              <a:buChar char="ü"/>
            </a:pPr>
            <a:r>
              <a:rPr lang="en-US" dirty="0"/>
              <a:t>RD&amp;I Committee is trying to expand the database for the Global Renewable Gas </a:t>
            </a:r>
            <a:r>
              <a:rPr lang="en-US" dirty="0" smtClean="0"/>
              <a:t>Report</a:t>
            </a:r>
            <a:r>
              <a:rPr lang="en-US" dirty="0"/>
              <a:t>;</a:t>
            </a:r>
            <a:endParaRPr lang="en-US" dirty="0" smtClean="0"/>
          </a:p>
          <a:p>
            <a:pPr marL="742950" lvl="1" indent="-285750">
              <a:buFont typeface="Wingdings" panose="05000000000000000000" pitchFamily="2" charset="2"/>
              <a:buChar char="ü"/>
            </a:pPr>
            <a:r>
              <a:rPr lang="en-US" dirty="0" smtClean="0"/>
              <a:t>CC Chair participated in the review of Gas for Africa report.</a:t>
            </a:r>
            <a:endParaRPr lang="en-US" dirty="0"/>
          </a:p>
          <a:p>
            <a:pPr marL="285750" indent="-285750">
              <a:buFont typeface="Arial" panose="020B0604020202020204" pitchFamily="34" charset="0"/>
              <a:buChar char="•"/>
            </a:pPr>
            <a:r>
              <a:rPr lang="en-US" dirty="0" smtClean="0"/>
              <a:t>Media</a:t>
            </a:r>
          </a:p>
          <a:p>
            <a:pPr marL="742950" lvl="1" indent="-285750">
              <a:buFont typeface="Wingdings" panose="05000000000000000000" pitchFamily="2" charset="2"/>
              <a:buChar char="ü"/>
            </a:pPr>
            <a:r>
              <a:rPr lang="en-US" dirty="0"/>
              <a:t>CC news release in the IGU Newsletters, exclusive interview of CC members for IGU </a:t>
            </a:r>
            <a:r>
              <a:rPr lang="en-US" dirty="0" smtClean="0"/>
              <a:t>Magazines.  </a:t>
            </a:r>
          </a:p>
          <a:p>
            <a:pPr lvl="1"/>
            <a:endParaRPr lang="en-US" dirty="0"/>
          </a:p>
          <a:p>
            <a:endParaRPr lang="en-US" dirty="0"/>
          </a:p>
        </p:txBody>
      </p:sp>
    </p:spTree>
    <p:extLst>
      <p:ext uri="{BB962C8B-B14F-4D97-AF65-F5344CB8AC3E}">
        <p14:creationId xmlns:p14="http://schemas.microsoft.com/office/powerpoint/2010/main" val="414393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448232" y="2117090"/>
            <a:ext cx="7742903" cy="1314450"/>
          </a:xfrm>
        </p:spPr>
        <p:txBody>
          <a:bodyPr>
            <a:normAutofit/>
          </a:bodyPr>
          <a:lstStyle/>
          <a:p>
            <a:pPr algn="ctr"/>
            <a:r>
              <a:rPr lang="en-US" dirty="0"/>
              <a:t>CC for WGC2025 Preparation</a:t>
            </a:r>
            <a:endParaRPr lang="zh-CN" altLang="en-US" b="0"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12</a:t>
            </a:fld>
            <a:endParaRPr lang="en-US" altLang="zh-CN"/>
          </a:p>
        </p:txBody>
      </p:sp>
    </p:spTree>
    <p:extLst>
      <p:ext uri="{BB962C8B-B14F-4D97-AF65-F5344CB8AC3E}">
        <p14:creationId xmlns:p14="http://schemas.microsoft.com/office/powerpoint/2010/main" val="382945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a:bodyPr>
          <a:lstStyle/>
          <a:p>
            <a:r>
              <a:rPr lang="en-US" altLang="zh-CN" sz="2200" dirty="0" smtClean="0">
                <a:latin typeface="微软雅黑" panose="020B0503020204020204" pitchFamily="34" charset="-122"/>
                <a:ea typeface="微软雅黑" panose="020B0503020204020204" pitchFamily="34" charset="-122"/>
              </a:rPr>
              <a:t>P</a:t>
            </a:r>
            <a:r>
              <a:rPr lang="en-US" sz="2200" dirty="0" smtClean="0">
                <a:latin typeface="微软雅黑" panose="020B0503020204020204" pitchFamily="34" charset="-122"/>
                <a:ea typeface="微软雅黑" panose="020B0503020204020204" pitchFamily="34" charset="-122"/>
              </a:rPr>
              <a:t>articipated in the </a:t>
            </a:r>
            <a:r>
              <a:rPr lang="en-US" sz="2200" dirty="0">
                <a:latin typeface="微软雅黑" panose="020B0503020204020204" pitchFamily="34" charset="-122"/>
                <a:ea typeface="微软雅黑" panose="020B0503020204020204" pitchFamily="34" charset="-122"/>
              </a:rPr>
              <a:t>designs </a:t>
            </a:r>
            <a:r>
              <a:rPr lang="en-US" sz="2200" dirty="0" smtClean="0">
                <a:latin typeface="微软雅黑" panose="020B0503020204020204" pitchFamily="34" charset="-122"/>
                <a:ea typeface="微软雅黑" panose="020B0503020204020204" pitchFamily="34" charset="-122"/>
              </a:rPr>
              <a:t>of WGC2025 </a:t>
            </a:r>
            <a:r>
              <a:rPr lang="en-US" altLang="zh-CN" sz="2200" dirty="0" smtClean="0">
                <a:latin typeface="微软雅黑" panose="020B0503020204020204" pitchFamily="34" charset="-122"/>
                <a:ea typeface="微软雅黑" panose="020B0503020204020204" pitchFamily="34" charset="-122"/>
              </a:rPr>
              <a:t>logos and the conference theme.</a:t>
            </a:r>
            <a:r>
              <a:rPr lang="en-US" sz="2200" dirty="0" smtClean="0">
                <a:latin typeface="微软雅黑" panose="020B0503020204020204" pitchFamily="34" charset="-122"/>
                <a:ea typeface="微软雅黑" panose="020B0503020204020204" pitchFamily="34" charset="-122"/>
              </a:rPr>
              <a:t> </a:t>
            </a:r>
          </a:p>
          <a:p>
            <a:r>
              <a:rPr lang="en-US" sz="2200" dirty="0" smtClean="0">
                <a:latin typeface="微软雅黑" panose="020B0503020204020204" pitchFamily="34" charset="-122"/>
                <a:ea typeface="微软雅黑" panose="020B0503020204020204" pitchFamily="34" charset="-122"/>
              </a:rPr>
              <a:t>Designed the </a:t>
            </a:r>
            <a:r>
              <a:rPr lang="en-US" altLang="zh-CN" sz="2200" dirty="0" smtClean="0">
                <a:latin typeface="微软雅黑" panose="020B0503020204020204" pitchFamily="34" charset="-122"/>
                <a:ea typeface="微软雅黑" panose="020B0503020204020204" pitchFamily="34" charset="-122"/>
              </a:rPr>
              <a:t>conference structure together with NOC.</a:t>
            </a:r>
          </a:p>
          <a:p>
            <a:r>
              <a:rPr lang="en-US" altLang="zh-CN" sz="2200" dirty="0" smtClean="0">
                <a:latin typeface="微软雅黑" panose="020B0503020204020204" pitchFamily="34" charset="-122"/>
                <a:ea typeface="微软雅黑" panose="020B0503020204020204" pitchFamily="34" charset="-122"/>
              </a:rPr>
              <a:t>Drafted themes of Plenary sessions and Current Debates sessions. </a:t>
            </a:r>
          </a:p>
          <a:p>
            <a:r>
              <a:rPr lang="en-US" altLang="zh-CN" sz="2200" dirty="0" smtClean="0">
                <a:latin typeface="微软雅黑" panose="020B0503020204020204" pitchFamily="34" charset="-122"/>
                <a:ea typeface="微软雅黑" panose="020B0503020204020204" pitchFamily="34" charset="-122"/>
              </a:rPr>
              <a:t>Directed the drafting of CfA Guidance through timeline control and content revision.  </a:t>
            </a:r>
          </a:p>
          <a:p>
            <a:r>
              <a:rPr lang="en-US" altLang="zh-CN" sz="2200" dirty="0" smtClean="0">
                <a:latin typeface="微软雅黑" panose="020B0503020204020204" pitchFamily="34" charset="-122"/>
                <a:ea typeface="微软雅黑" panose="020B0503020204020204" pitchFamily="34" charset="-122"/>
              </a:rPr>
              <a:t>Motivated Committees/TFs to fulfill the tasks of preparation through organising special CC meetings, online surveys, cooperation with NOC, FED and PCEO. </a:t>
            </a:r>
          </a:p>
          <a:p>
            <a:r>
              <a:rPr lang="en-US" altLang="zh-CN" sz="2200" dirty="0" smtClean="0">
                <a:latin typeface="微软雅黑" panose="020B0503020204020204" pitchFamily="34" charset="-122"/>
                <a:ea typeface="微软雅黑" panose="020B0503020204020204" pitchFamily="34" charset="-122"/>
              </a:rPr>
              <a:t>Joined </a:t>
            </a:r>
            <a:r>
              <a:rPr lang="en-US" altLang="zh-CN" sz="2200" dirty="0" err="1" smtClean="0">
                <a:latin typeface="微软雅黑" panose="020B0503020204020204" pitchFamily="34" charset="-122"/>
                <a:ea typeface="微软雅黑" panose="020B0503020204020204" pitchFamily="34" charset="-122"/>
              </a:rPr>
              <a:t>the‘Roadshow</a:t>
            </a:r>
            <a:r>
              <a:rPr lang="en-US" altLang="zh-CN" sz="2200" dirty="0" smtClean="0">
                <a:latin typeface="微软雅黑" panose="020B0503020204020204" pitchFamily="34" charset="-122"/>
                <a:ea typeface="微软雅黑" panose="020B0503020204020204" pitchFamily="34" charset="-122"/>
              </a:rPr>
              <a:t>’ of Chinese Presidency team in China to invite industrial peers to participate in WGC2025.</a:t>
            </a:r>
          </a:p>
          <a:p>
            <a:endParaRPr lang="en-GB"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13</a:t>
            </a:fld>
            <a:endParaRPr lang="en-US" altLang="zh-CN"/>
          </a:p>
        </p:txBody>
      </p:sp>
      <p:sp>
        <p:nvSpPr>
          <p:cNvPr id="4" name="标题 3"/>
          <p:cNvSpPr>
            <a:spLocks noGrp="1"/>
          </p:cNvSpPr>
          <p:nvPr>
            <p:ph type="title"/>
          </p:nvPr>
        </p:nvSpPr>
        <p:spPr/>
        <p:txBody>
          <a:bodyPr>
            <a:normAutofit/>
          </a:bodyPr>
          <a:lstStyle/>
          <a:p>
            <a:r>
              <a:rPr lang="en-US" dirty="0" smtClean="0">
                <a:latin typeface="微软雅黑" panose="020B0503020204020204" charset="-122"/>
                <a:ea typeface="微软雅黑" panose="020B0503020204020204" charset="-122"/>
              </a:rPr>
              <a:t>WGC2025 Preparation</a:t>
            </a:r>
            <a:endParaRPr lang="en-GB"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426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latin typeface="微软雅黑 (标题)"/>
              </a:rPr>
              <a:t>WGC2025 Logo</a:t>
            </a:r>
            <a:endParaRPr lang="en-GB" dirty="0">
              <a:latin typeface="微软雅黑 (标题)"/>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14</a:t>
            </a:fld>
            <a:endParaRPr lang="en-US" altLang="zh-CN"/>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99" y="1065051"/>
            <a:ext cx="3728433" cy="2540563"/>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3808765"/>
            <a:ext cx="3793924" cy="229128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25" y="1065051"/>
            <a:ext cx="2634571" cy="140271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9726" y="2467761"/>
            <a:ext cx="2634571" cy="1345387"/>
          </a:xfrm>
          <a:prstGeom prst="rect">
            <a:avLst/>
          </a:prstGeom>
        </p:spPr>
      </p:pic>
      <p:pic>
        <p:nvPicPr>
          <p:cNvPr id="14" name="图片 13"/>
          <p:cNvPicPr>
            <a:picLocks noChangeAspect="1"/>
          </p:cNvPicPr>
          <p:nvPr/>
        </p:nvPicPr>
        <p:blipFill>
          <a:blip r:embed="rId6"/>
          <a:stretch>
            <a:fillRect/>
          </a:stretch>
        </p:blipFill>
        <p:spPr>
          <a:xfrm>
            <a:off x="7184498" y="1065050"/>
            <a:ext cx="4780528" cy="2922423"/>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667" y="4513633"/>
            <a:ext cx="3035804" cy="1804633"/>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4498" y="4050622"/>
            <a:ext cx="4780528" cy="2299730"/>
          </a:xfrm>
          <a:prstGeom prst="rect">
            <a:avLst/>
          </a:prstGeom>
        </p:spPr>
      </p:pic>
    </p:spTree>
    <p:extLst>
      <p:ext uri="{BB962C8B-B14F-4D97-AF65-F5344CB8AC3E}">
        <p14:creationId xmlns:p14="http://schemas.microsoft.com/office/powerpoint/2010/main" val="141976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marL="0" indent="0">
              <a:lnSpc>
                <a:spcPct val="150000"/>
              </a:lnSpc>
              <a:buNone/>
            </a:pPr>
            <a:r>
              <a:rPr lang="en-GB" sz="1800" b="1" dirty="0">
                <a:solidFill>
                  <a:schemeClr val="tx1"/>
                </a:solidFill>
                <a:latin typeface="微软雅黑" panose="020B0503020204020204" pitchFamily="34" charset="-122"/>
                <a:ea typeface="微软雅黑" panose="020B0503020204020204" pitchFamily="34" charset="-122"/>
              </a:rPr>
              <a:t>1. Target audiences    </a:t>
            </a:r>
            <a:endParaRPr lang="en-GB" sz="1800" dirty="0">
              <a:solidFill>
                <a:schemeClr val="tx1"/>
              </a:solidFill>
              <a:latin typeface="微软雅黑" panose="020B0503020204020204" pitchFamily="34" charset="-122"/>
              <a:ea typeface="微软雅黑" panose="020B0503020204020204" pitchFamily="34" charset="-122"/>
            </a:endParaRPr>
          </a:p>
          <a:p>
            <a:pPr marL="742950" lvl="1" indent="-285750" eaLnBrk="0" fontAlgn="base" hangingPunct="0">
              <a:spcBef>
                <a:spcPct val="0"/>
              </a:spcBef>
              <a:spcAft>
                <a:spcPct val="0"/>
              </a:spcAft>
              <a:buFont typeface="Wingdings" panose="05000000000000000000" pitchFamily="2" charset="2"/>
              <a:buChar char="Ø"/>
              <a:tabLst/>
            </a:pPr>
            <a:r>
              <a:rPr lang="en-US" altLang="en-US" sz="1800" dirty="0">
                <a:solidFill>
                  <a:schemeClr val="tx1"/>
                </a:solidFill>
                <a:latin typeface="+mn-ea"/>
                <a:cs typeface="Calibri" panose="020F0502020204030204" pitchFamily="34" charset="0"/>
              </a:rPr>
              <a:t>Identify new areas of industry growth and the audience relevant to WGC2025;</a:t>
            </a:r>
          </a:p>
          <a:p>
            <a:pPr marL="742950" lvl="1" indent="-285750" eaLnBrk="0" fontAlgn="base" hangingPunct="0">
              <a:spcBef>
                <a:spcPct val="0"/>
              </a:spcBef>
              <a:spcAft>
                <a:spcPct val="0"/>
              </a:spcAft>
              <a:buFont typeface="Wingdings" panose="05000000000000000000" pitchFamily="2" charset="2"/>
              <a:buChar char="Ø"/>
              <a:tabLst/>
            </a:pPr>
            <a:r>
              <a:rPr lang="en-US" altLang="en-US" sz="1800" dirty="0">
                <a:solidFill>
                  <a:schemeClr val="tx1"/>
                </a:solidFill>
                <a:latin typeface="+mn-ea"/>
                <a:cs typeface="Calibri" panose="020F0502020204030204" pitchFamily="34" charset="0"/>
              </a:rPr>
              <a:t>Identify audiences under-represented at WGC2022 but important to industry and require development. </a:t>
            </a:r>
            <a:r>
              <a:rPr lang="en-GB" sz="1800" dirty="0">
                <a:solidFill>
                  <a:schemeClr val="tx1"/>
                </a:solidFill>
                <a:latin typeface="微软雅黑" panose="020B0503020204020204" pitchFamily="34" charset="-122"/>
                <a:ea typeface="微软雅黑" panose="020B0503020204020204" pitchFamily="34" charset="-122"/>
              </a:rPr>
              <a:t> (Rodney and Jason join)</a:t>
            </a:r>
          </a:p>
          <a:p>
            <a:pPr marL="758825" indent="0">
              <a:lnSpc>
                <a:spcPct val="150000"/>
              </a:lnSpc>
              <a:buNone/>
            </a:pPr>
            <a:r>
              <a:rPr lang="en-GB" sz="1800" b="0" dirty="0">
                <a:solidFill>
                  <a:schemeClr val="tx1"/>
                </a:solidFill>
                <a:latin typeface="微软雅黑" panose="020B0503020204020204" pitchFamily="34" charset="-122"/>
                <a:ea typeface="微软雅黑" panose="020B0503020204020204" pitchFamily="34" charset="-122"/>
              </a:rPr>
              <a:t>To facilitate committee/TF members inclusion, PCEOs will provide a portal link where everyone can enter their </a:t>
            </a:r>
            <a:r>
              <a:rPr lang="en-GB" sz="1800" b="0" dirty="0" smtClean="0">
                <a:solidFill>
                  <a:schemeClr val="tx1"/>
                </a:solidFill>
                <a:latin typeface="微软雅黑" panose="020B0503020204020204" pitchFamily="34" charset="-122"/>
                <a:ea typeface="微软雅黑" panose="020B0503020204020204" pitchFamily="34" charset="-122"/>
              </a:rPr>
              <a:t>feedback.</a:t>
            </a:r>
          </a:p>
          <a:p>
            <a:pPr marL="0" lvl="0" indent="0">
              <a:lnSpc>
                <a:spcPct val="150000"/>
              </a:lnSpc>
              <a:buNone/>
            </a:pPr>
            <a:r>
              <a:rPr lang="en-GB" sz="1800" b="1" dirty="0" smtClean="0">
                <a:solidFill>
                  <a:schemeClr val="tx1"/>
                </a:solidFill>
                <a:latin typeface="微软雅黑" panose="020B0503020204020204" pitchFamily="34" charset="-122"/>
                <a:ea typeface="微软雅黑" panose="020B0503020204020204" pitchFamily="34" charset="-122"/>
              </a:rPr>
              <a:t>2. </a:t>
            </a:r>
            <a:r>
              <a:rPr lang="en-GB" sz="1800" b="1" dirty="0">
                <a:solidFill>
                  <a:schemeClr val="tx1"/>
                </a:solidFill>
                <a:latin typeface="微软雅黑" panose="020B0503020204020204" pitchFamily="34" charset="-122"/>
                <a:ea typeface="微软雅黑" panose="020B0503020204020204" pitchFamily="34" charset="-122"/>
              </a:rPr>
              <a:t>Framework and number of sessions and topics for WGC2025 Programme   </a:t>
            </a:r>
            <a:endParaRPr lang="en-GB" sz="1800" b="1" dirty="0" smtClean="0">
              <a:solidFill>
                <a:schemeClr val="tx1"/>
              </a:solidFill>
              <a:latin typeface="微软雅黑" panose="020B0503020204020204" pitchFamily="34" charset="-122"/>
              <a:ea typeface="微软雅黑" panose="020B0503020204020204" pitchFamily="34" charset="-122"/>
            </a:endParaRPr>
          </a:p>
          <a:p>
            <a:pPr marL="228600" lvl="1"/>
            <a:r>
              <a:rPr lang="en-GB" sz="1800" dirty="0" smtClean="0">
                <a:solidFill>
                  <a:schemeClr val="tx1"/>
                </a:solidFill>
                <a:latin typeface="微软雅黑" panose="020B0503020204020204" pitchFamily="34" charset="-122"/>
                <a:ea typeface="微软雅黑" panose="020B0503020204020204" pitchFamily="34" charset="-122"/>
              </a:rPr>
              <a:t>Variables the NOC/CC will address in planning the framework and the number of sessions</a:t>
            </a:r>
          </a:p>
          <a:p>
            <a:pPr marL="742950" lvl="1" indent="-285750" eaLnBrk="0" fontAlgn="base" hangingPunct="0">
              <a:spcBef>
                <a:spcPct val="0"/>
              </a:spcBef>
              <a:spcAft>
                <a:spcPct val="0"/>
              </a:spcAft>
              <a:buFont typeface="Wingdings" panose="05000000000000000000" pitchFamily="2" charset="2"/>
              <a:buChar char="Ø"/>
              <a:tabLst/>
            </a:pPr>
            <a:r>
              <a:rPr lang="en-GB" sz="1800" dirty="0">
                <a:solidFill>
                  <a:schemeClr val="tx1"/>
                </a:solidFill>
                <a:latin typeface="+mn-ea"/>
                <a:cs typeface="Calibri" panose="020F0502020204030204" pitchFamily="34" charset="0"/>
              </a:rPr>
              <a:t>No. of sessions allocated to Industry Insights (time, format flexibility and placement)</a:t>
            </a:r>
          </a:p>
          <a:p>
            <a:pPr marL="742950" lvl="1" indent="-285750" eaLnBrk="0" fontAlgn="base" hangingPunct="0">
              <a:spcBef>
                <a:spcPct val="0"/>
              </a:spcBef>
              <a:spcAft>
                <a:spcPct val="0"/>
              </a:spcAft>
              <a:buFont typeface="Wingdings" panose="05000000000000000000" pitchFamily="2" charset="2"/>
              <a:buChar char="Ø"/>
              <a:tabLst/>
            </a:pPr>
            <a:r>
              <a:rPr lang="en-GB" sz="1800" dirty="0">
                <a:solidFill>
                  <a:schemeClr val="tx1"/>
                </a:solidFill>
                <a:latin typeface="+mn-ea"/>
                <a:cs typeface="Calibri" panose="020F0502020204030204" pitchFamily="34" charset="0"/>
              </a:rPr>
              <a:t>No. of speakers per session (including time for Q&amp;A)</a:t>
            </a:r>
          </a:p>
          <a:p>
            <a:pPr marL="742950" lvl="1" indent="-285750" eaLnBrk="0" fontAlgn="base" hangingPunct="0">
              <a:spcBef>
                <a:spcPct val="0"/>
              </a:spcBef>
              <a:spcAft>
                <a:spcPct val="0"/>
              </a:spcAft>
              <a:buFont typeface="Wingdings" panose="05000000000000000000" pitchFamily="2" charset="2"/>
              <a:buChar char="Ø"/>
              <a:tabLst/>
            </a:pPr>
            <a:r>
              <a:rPr lang="en-GB" sz="1800" dirty="0">
                <a:solidFill>
                  <a:schemeClr val="tx1"/>
                </a:solidFill>
                <a:latin typeface="+mn-ea"/>
                <a:cs typeface="Calibri" panose="020F0502020204030204" pitchFamily="34" charset="0"/>
              </a:rPr>
              <a:t>Innovations such as role of moderators, industry support, additional speakers</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15</a:t>
            </a:fld>
            <a:endParaRPr lang="en-US" altLang="zh-CN"/>
          </a:p>
        </p:txBody>
      </p:sp>
      <p:sp>
        <p:nvSpPr>
          <p:cNvPr id="4" name="标题 3"/>
          <p:cNvSpPr>
            <a:spLocks noGrp="1"/>
          </p:cNvSpPr>
          <p:nvPr>
            <p:ph type="title"/>
          </p:nvPr>
        </p:nvSpPr>
        <p:spPr/>
        <p:txBody>
          <a:bodyPr>
            <a:normAutofit/>
          </a:bodyPr>
          <a:lstStyle/>
          <a:p>
            <a:r>
              <a:rPr lang="en-GB" dirty="0"/>
              <a:t>CC </a:t>
            </a:r>
            <a:r>
              <a:rPr lang="en-US" altLang="zh-CN" dirty="0"/>
              <a:t>T</a:t>
            </a:r>
            <a:r>
              <a:rPr lang="en-GB" dirty="0"/>
              <a:t>asks in Brussels Phase</a:t>
            </a:r>
          </a:p>
        </p:txBody>
      </p:sp>
    </p:spTree>
    <p:extLst>
      <p:ext uri="{BB962C8B-B14F-4D97-AF65-F5344CB8AC3E}">
        <p14:creationId xmlns:p14="http://schemas.microsoft.com/office/powerpoint/2010/main" val="60334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8857" y="199529"/>
            <a:ext cx="11456035" cy="705485"/>
          </a:xfrm>
        </p:spPr>
        <p:txBody>
          <a:bodyPr>
            <a:normAutofit/>
          </a:bodyPr>
          <a:lstStyle/>
          <a:p>
            <a:r>
              <a:rPr lang="en-US" altLang="zh-CN" dirty="0" smtClean="0"/>
              <a:t>Results of Survey on New Audiences (7+2+1</a:t>
            </a:r>
            <a:r>
              <a:rPr lang="en-US" altLang="zh-CN" dirty="0"/>
              <a:t>)</a:t>
            </a:r>
            <a:endParaRPr lang="zh-CN" altLang="en-US" dirty="0"/>
          </a:p>
        </p:txBody>
      </p:sp>
      <p:sp>
        <p:nvSpPr>
          <p:cNvPr id="4" name="内容占位符 3"/>
          <p:cNvSpPr>
            <a:spLocks noGrp="1"/>
          </p:cNvSpPr>
          <p:nvPr>
            <p:ph idx="1"/>
          </p:nvPr>
        </p:nvSpPr>
        <p:spPr>
          <a:xfrm>
            <a:off x="381138" y="905014"/>
            <a:ext cx="11433754" cy="5744264"/>
          </a:xfrm>
        </p:spPr>
        <p:txBody>
          <a:bodyPr>
            <a:noAutofit/>
          </a:bodyPr>
          <a:lstStyle/>
          <a:p>
            <a:pPr marL="0" lvl="1">
              <a:lnSpc>
                <a:spcPct val="100000"/>
              </a:lnSpc>
            </a:pPr>
            <a:r>
              <a:rPr lang="en-GB" sz="1600" b="1" dirty="0">
                <a:solidFill>
                  <a:schemeClr val="accent1">
                    <a:lumMod val="75000"/>
                  </a:schemeClr>
                </a:solidFill>
                <a:latin typeface="微软雅黑" panose="020B0503020204020204" pitchFamily="34" charset="-122"/>
                <a:ea typeface="微软雅黑" panose="020B0503020204020204" pitchFamily="34" charset="-122"/>
              </a:rPr>
              <a:t>E&amp;P: </a:t>
            </a:r>
            <a:r>
              <a:rPr lang="en-GB" sz="1300" dirty="0">
                <a:solidFill>
                  <a:schemeClr val="accent1">
                    <a:lumMod val="75000"/>
                  </a:schemeClr>
                </a:solidFill>
                <a:latin typeface="微软雅黑" panose="020B0503020204020204" pitchFamily="34" charset="-122"/>
                <a:ea typeface="微软雅黑" panose="020B0503020204020204" pitchFamily="34" charset="-122"/>
              </a:rPr>
              <a:t>Robotics and Automation </a:t>
            </a:r>
            <a:r>
              <a:rPr lang="en-GB" sz="1300" dirty="0">
                <a:solidFill>
                  <a:schemeClr val="tx1"/>
                </a:solidFill>
                <a:latin typeface="微软雅黑" panose="020B0503020204020204" pitchFamily="34" charset="-122"/>
                <a:ea typeface="微软雅黑" panose="020B0503020204020204" pitchFamily="34" charset="-122"/>
              </a:rPr>
              <a:t>in the Upstream Gas Industry; </a:t>
            </a:r>
            <a:r>
              <a:rPr lang="en-GB" sz="1300" dirty="0">
                <a:solidFill>
                  <a:schemeClr val="accent1">
                    <a:lumMod val="75000"/>
                  </a:schemeClr>
                </a:solidFill>
                <a:latin typeface="微软雅黑" panose="020B0503020204020204" pitchFamily="34" charset="-122"/>
                <a:ea typeface="微软雅黑" panose="020B0503020204020204" pitchFamily="34" charset="-122"/>
              </a:rPr>
              <a:t>AI </a:t>
            </a:r>
            <a:r>
              <a:rPr lang="en-GB" sz="1300" dirty="0">
                <a:solidFill>
                  <a:schemeClr val="tx1"/>
                </a:solidFill>
                <a:latin typeface="微软雅黑" panose="020B0503020204020204" pitchFamily="34" charset="-122"/>
                <a:ea typeface="微软雅黑" panose="020B0503020204020204" pitchFamily="34" charset="-122"/>
              </a:rPr>
              <a:t>applications in Exploration and Production; </a:t>
            </a:r>
            <a:r>
              <a:rPr lang="en-GB" sz="1300" dirty="0">
                <a:solidFill>
                  <a:schemeClr val="accent1">
                    <a:lumMod val="75000"/>
                  </a:schemeClr>
                </a:solidFill>
                <a:latin typeface="微软雅黑" panose="020B0503020204020204" pitchFamily="34" charset="-122"/>
                <a:ea typeface="微软雅黑" panose="020B0503020204020204" pitchFamily="34" charset="-122"/>
              </a:rPr>
              <a:t>Modular Offshore Gas to Liquids technologies</a:t>
            </a:r>
            <a:r>
              <a:rPr lang="zh-CN" altLang="en-US" sz="1300" dirty="0">
                <a:solidFill>
                  <a:schemeClr val="accent1">
                    <a:lumMod val="75000"/>
                  </a:schemeClr>
                </a:solidFill>
                <a:latin typeface="微软雅黑" panose="020B0503020204020204" pitchFamily="34" charset="-122"/>
                <a:ea typeface="微软雅黑" panose="020B0503020204020204" pitchFamily="34" charset="-122"/>
              </a:rPr>
              <a:t>；</a:t>
            </a:r>
            <a:r>
              <a:rPr lang="en-GB" altLang="zh-CN" sz="1300" dirty="0">
                <a:solidFill>
                  <a:schemeClr val="accent1">
                    <a:lumMod val="75000"/>
                  </a:schemeClr>
                </a:solidFill>
                <a:latin typeface="微软雅黑" panose="020B0503020204020204" pitchFamily="34" charset="-122"/>
                <a:ea typeface="微软雅黑" panose="020B0503020204020204" pitchFamily="34" charset="-122"/>
              </a:rPr>
              <a:t>Delegates from Africa and emerging markets</a:t>
            </a:r>
            <a:r>
              <a:rPr lang="zh-CN" altLang="en-US" sz="1300" dirty="0">
                <a:solidFill>
                  <a:schemeClr val="accent1">
                    <a:lumMod val="75000"/>
                  </a:schemeClr>
                </a:solidFill>
                <a:latin typeface="微软雅黑" panose="020B0503020204020204" pitchFamily="34" charset="-122"/>
                <a:ea typeface="微软雅黑" panose="020B0503020204020204" pitchFamily="34" charset="-122"/>
              </a:rPr>
              <a:t>；</a:t>
            </a:r>
            <a:r>
              <a:rPr lang="en-GB" altLang="zh-CN" sz="1300" dirty="0">
                <a:solidFill>
                  <a:schemeClr val="accent1">
                    <a:lumMod val="75000"/>
                  </a:schemeClr>
                </a:solidFill>
                <a:latin typeface="微软雅黑" panose="020B0503020204020204" pitchFamily="34" charset="-122"/>
                <a:ea typeface="微软雅黑" panose="020B0503020204020204" pitchFamily="34" charset="-122"/>
              </a:rPr>
              <a:t>Representation from upstream service companies </a:t>
            </a:r>
            <a:r>
              <a:rPr lang="en-GB" sz="1300" dirty="0">
                <a:solidFill>
                  <a:schemeClr val="accent1">
                    <a:lumMod val="75000"/>
                  </a:schemeClr>
                </a:solidFill>
                <a:latin typeface="微软雅黑" panose="020B0503020204020204" pitchFamily="34" charset="-122"/>
                <a:ea typeface="微软雅黑" panose="020B0503020204020204" pitchFamily="34" charset="-122"/>
              </a:rPr>
              <a:t> </a:t>
            </a:r>
          </a:p>
          <a:p>
            <a:pPr marL="0" lvl="1">
              <a:lnSpc>
                <a:spcPct val="100000"/>
              </a:lnSpc>
            </a:pPr>
            <a:r>
              <a:rPr lang="en-GB" altLang="zh-CN" sz="1600" b="1" dirty="0">
                <a:solidFill>
                  <a:schemeClr val="accent1">
                    <a:lumMod val="75000"/>
                  </a:schemeClr>
                </a:solidFill>
                <a:latin typeface="微软雅黑" panose="020B0503020204020204" pitchFamily="34" charset="-122"/>
                <a:ea typeface="微软雅黑" panose="020B0503020204020204" pitchFamily="34" charset="-122"/>
              </a:rPr>
              <a:t>Transmission: </a:t>
            </a:r>
            <a:r>
              <a:rPr lang="en-GB" altLang="zh-CN" sz="1300" dirty="0">
                <a:solidFill>
                  <a:schemeClr val="accent1">
                    <a:lumMod val="75000"/>
                  </a:schemeClr>
                </a:solidFill>
                <a:latin typeface="+mn-ea"/>
              </a:rPr>
              <a:t>AI algorithms </a:t>
            </a:r>
            <a:r>
              <a:rPr lang="en-GB" altLang="zh-CN" sz="1300" dirty="0">
                <a:latin typeface="+mn-ea"/>
              </a:rPr>
              <a:t>for operation and maintenance and digital twin of physical; </a:t>
            </a:r>
            <a:r>
              <a:rPr lang="en-GB" altLang="zh-CN" sz="1300" dirty="0">
                <a:solidFill>
                  <a:schemeClr val="accent1">
                    <a:lumMod val="75000"/>
                  </a:schemeClr>
                </a:solidFill>
                <a:latin typeface="+mn-ea"/>
              </a:rPr>
              <a:t>New gases</a:t>
            </a:r>
            <a:r>
              <a:rPr lang="en-GB" altLang="zh-CN" sz="1300" dirty="0">
                <a:latin typeface="+mn-ea"/>
              </a:rPr>
              <a:t>; Gas and electric </a:t>
            </a:r>
            <a:r>
              <a:rPr lang="en-GB" altLang="zh-CN" sz="1300" dirty="0">
                <a:solidFill>
                  <a:schemeClr val="accent1">
                    <a:lumMod val="75000"/>
                  </a:schemeClr>
                </a:solidFill>
                <a:latin typeface="+mn-ea"/>
              </a:rPr>
              <a:t>power coupling</a:t>
            </a:r>
            <a:r>
              <a:rPr lang="zh-CN" altLang="en-US" sz="1300" dirty="0">
                <a:solidFill>
                  <a:schemeClr val="accent1">
                    <a:lumMod val="75000"/>
                  </a:schemeClr>
                </a:solidFill>
                <a:latin typeface="+mn-ea"/>
              </a:rPr>
              <a:t>；</a:t>
            </a:r>
            <a:r>
              <a:rPr lang="en-GB" altLang="zh-CN" sz="1300" dirty="0">
                <a:solidFill>
                  <a:schemeClr val="accent1">
                    <a:lumMod val="75000"/>
                  </a:schemeClr>
                </a:solidFill>
                <a:latin typeface="+mn-ea"/>
              </a:rPr>
              <a:t> Data tech companies and suppliers</a:t>
            </a:r>
            <a:r>
              <a:rPr lang="zh-CN" altLang="en-US" sz="1300" dirty="0">
                <a:solidFill>
                  <a:schemeClr val="accent1">
                    <a:lumMod val="75000"/>
                  </a:schemeClr>
                </a:solidFill>
                <a:latin typeface="+mn-ea"/>
              </a:rPr>
              <a:t>； </a:t>
            </a:r>
            <a:r>
              <a:rPr lang="en-GB" altLang="zh-CN" sz="1300" dirty="0">
                <a:solidFill>
                  <a:schemeClr val="accent1">
                    <a:lumMod val="75000"/>
                  </a:schemeClr>
                </a:solidFill>
                <a:latin typeface="+mn-ea"/>
              </a:rPr>
              <a:t>Start ups</a:t>
            </a:r>
            <a:r>
              <a:rPr lang="zh-CN" altLang="en-US" sz="1300" dirty="0">
                <a:solidFill>
                  <a:schemeClr val="accent1">
                    <a:lumMod val="75000"/>
                  </a:schemeClr>
                </a:solidFill>
                <a:latin typeface="+mn-ea"/>
              </a:rPr>
              <a:t>； </a:t>
            </a:r>
            <a:r>
              <a:rPr lang="en-GB" altLang="zh-CN" sz="1300" dirty="0">
                <a:solidFill>
                  <a:schemeClr val="accent1">
                    <a:lumMod val="75000"/>
                  </a:schemeClr>
                </a:solidFill>
                <a:latin typeface="+mn-ea"/>
              </a:rPr>
              <a:t>Electric power companies</a:t>
            </a:r>
            <a:r>
              <a:rPr lang="zh-CN" altLang="en-US" sz="1300" dirty="0">
                <a:solidFill>
                  <a:schemeClr val="accent1">
                    <a:lumMod val="75000"/>
                  </a:schemeClr>
                </a:solidFill>
                <a:latin typeface="+mn-ea"/>
              </a:rPr>
              <a:t>；</a:t>
            </a:r>
            <a:r>
              <a:rPr lang="en-GB" altLang="zh-CN" sz="1300" dirty="0">
                <a:solidFill>
                  <a:schemeClr val="accent1">
                    <a:lumMod val="75000"/>
                  </a:schemeClr>
                </a:solidFill>
                <a:latin typeface="+mn-ea"/>
              </a:rPr>
              <a:t>Search institutes/associations </a:t>
            </a:r>
            <a:r>
              <a:rPr lang="en-GB" altLang="zh-CN" sz="1300" dirty="0">
                <a:latin typeface="+mn-ea"/>
              </a:rPr>
              <a:t>studying new gases to be dispatched via pipeline</a:t>
            </a:r>
            <a:endParaRPr lang="en-US" altLang="zh-CN" sz="1300" dirty="0">
              <a:latin typeface="+mn-ea"/>
            </a:endParaRPr>
          </a:p>
          <a:p>
            <a:pPr marL="0" lvl="1">
              <a:lnSpc>
                <a:spcPct val="100000"/>
              </a:lnSpc>
            </a:pPr>
            <a:r>
              <a:rPr lang="en-GB" sz="1600" b="1" dirty="0">
                <a:solidFill>
                  <a:schemeClr val="accent1">
                    <a:lumMod val="75000"/>
                  </a:schemeClr>
                </a:solidFill>
                <a:latin typeface="微软雅黑" panose="020B0503020204020204" pitchFamily="34" charset="-122"/>
                <a:ea typeface="微软雅黑" panose="020B0503020204020204" pitchFamily="34" charset="-122"/>
              </a:rPr>
              <a:t>Storage: </a:t>
            </a:r>
            <a:r>
              <a:rPr lang="en-GB" sz="1300" dirty="0">
                <a:solidFill>
                  <a:schemeClr val="accent1">
                    <a:lumMod val="75000"/>
                  </a:schemeClr>
                </a:solidFill>
                <a:latin typeface="微软雅黑" panose="020B0503020204020204" pitchFamily="34" charset="-122"/>
                <a:ea typeface="微软雅黑" panose="020B0503020204020204" pitchFamily="34" charset="-122"/>
              </a:rPr>
              <a:t>Regulators, policy makers, Non-Governmental Organisations, big electricity producers </a:t>
            </a:r>
            <a:r>
              <a:rPr lang="en-GB" sz="1300" i="1" dirty="0">
                <a:solidFill>
                  <a:schemeClr val="tx1"/>
                </a:solidFill>
                <a:latin typeface="微软雅黑" panose="020B0503020204020204" pitchFamily="34" charset="-122"/>
                <a:ea typeface="微软雅黑" panose="020B0503020204020204" pitchFamily="34" charset="-122"/>
              </a:rPr>
              <a:t>(we want to attract attention on energy storage using renewable gases, these is the audience that needs to understand the benefits of such solution and how they can help it to grow)</a:t>
            </a:r>
            <a:r>
              <a:rPr lang="en-GB" sz="1300" dirty="0">
                <a:solidFill>
                  <a:schemeClr val="tx1"/>
                </a:solidFill>
                <a:latin typeface="微软雅黑" panose="020B0503020204020204" pitchFamily="34" charset="-122"/>
                <a:ea typeface="微软雅黑" panose="020B0503020204020204" pitchFamily="34" charset="-122"/>
              </a:rPr>
              <a:t>, H2-Storage </a:t>
            </a:r>
            <a:r>
              <a:rPr lang="en-GB" sz="1300" i="1" dirty="0">
                <a:solidFill>
                  <a:schemeClr val="tx1"/>
                </a:solidFill>
                <a:latin typeface="微软雅黑" panose="020B0503020204020204" pitchFamily="34" charset="-122"/>
                <a:ea typeface="微软雅黑" panose="020B0503020204020204" pitchFamily="34" charset="-122"/>
              </a:rPr>
              <a:t>(lack of skilled workers).</a:t>
            </a:r>
          </a:p>
          <a:p>
            <a:pPr marL="0" lvl="1">
              <a:lnSpc>
                <a:spcPct val="100000"/>
              </a:lnSpc>
            </a:pPr>
            <a:r>
              <a:rPr lang="en-GB" sz="1600" b="1" dirty="0">
                <a:solidFill>
                  <a:schemeClr val="accent1">
                    <a:lumMod val="75000"/>
                  </a:schemeClr>
                </a:solidFill>
                <a:latin typeface="微软雅黑" panose="020B0503020204020204" pitchFamily="34" charset="-122"/>
                <a:ea typeface="微软雅黑" panose="020B0503020204020204" pitchFamily="34" charset="-122"/>
              </a:rPr>
              <a:t>RDI: </a:t>
            </a:r>
            <a:r>
              <a:rPr lang="en-GB" sz="1300" dirty="0">
                <a:solidFill>
                  <a:schemeClr val="accent1">
                    <a:lumMod val="75000"/>
                  </a:schemeClr>
                </a:solidFill>
                <a:latin typeface="微软雅黑" panose="020B0503020204020204" pitchFamily="34" charset="-122"/>
                <a:ea typeface="微软雅黑" panose="020B0503020204020204" pitchFamily="34" charset="-122"/>
              </a:rPr>
              <a:t>Renewable and low-carbon </a:t>
            </a:r>
            <a:r>
              <a:rPr lang="en-GB" sz="1300" dirty="0" smtClean="0">
                <a:solidFill>
                  <a:schemeClr val="accent1">
                    <a:lumMod val="75000"/>
                  </a:schemeClr>
                </a:solidFill>
                <a:latin typeface="微软雅黑" panose="020B0503020204020204" pitchFamily="34" charset="-122"/>
                <a:ea typeface="微软雅黑" panose="020B0503020204020204" pitchFamily="34" charset="-122"/>
              </a:rPr>
              <a:t>gasses</a:t>
            </a:r>
            <a:r>
              <a:rPr lang="zh-CN" altLang="en-US" sz="1300" dirty="0" smtClean="0">
                <a:solidFill>
                  <a:schemeClr val="accent1">
                    <a:lumMod val="75000"/>
                  </a:schemeClr>
                </a:solidFill>
                <a:latin typeface="微软雅黑" panose="020B0503020204020204" pitchFamily="34" charset="-122"/>
                <a:ea typeface="微软雅黑" panose="020B0503020204020204" pitchFamily="34" charset="-122"/>
              </a:rPr>
              <a:t>；</a:t>
            </a:r>
            <a:r>
              <a:rPr lang="en-GB" sz="1300" dirty="0" smtClean="0">
                <a:solidFill>
                  <a:schemeClr val="accent1">
                    <a:lumMod val="75000"/>
                  </a:schemeClr>
                </a:solidFill>
                <a:latin typeface="微软雅黑" panose="020B0503020204020204" pitchFamily="34" charset="-122"/>
                <a:ea typeface="微软雅黑" panose="020B0503020204020204" pitchFamily="34" charset="-122"/>
              </a:rPr>
              <a:t>innovative </a:t>
            </a:r>
            <a:r>
              <a:rPr lang="en-GB" sz="1300" dirty="0">
                <a:solidFill>
                  <a:schemeClr val="accent1">
                    <a:lumMod val="75000"/>
                  </a:schemeClr>
                </a:solidFill>
                <a:latin typeface="微软雅黑" panose="020B0503020204020204" pitchFamily="34" charset="-122"/>
                <a:ea typeface="微软雅黑" panose="020B0503020204020204" pitchFamily="34" charset="-122"/>
              </a:rPr>
              <a:t>gas start-up companies.</a:t>
            </a:r>
          </a:p>
          <a:p>
            <a:pPr marL="0" lvl="1">
              <a:lnSpc>
                <a:spcPct val="100000"/>
              </a:lnSpc>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Marketing and Communications: </a:t>
            </a:r>
            <a:r>
              <a:rPr lang="en-GB" sz="1300" dirty="0">
                <a:latin typeface="+mn-ea"/>
              </a:rPr>
              <a:t>Power to X - energy transformation-  the </a:t>
            </a:r>
            <a:r>
              <a:rPr lang="en-GB" sz="1300" dirty="0">
                <a:solidFill>
                  <a:schemeClr val="accent1">
                    <a:lumMod val="75000"/>
                  </a:schemeClr>
                </a:solidFill>
                <a:latin typeface="+mn-ea"/>
              </a:rPr>
              <a:t>conversion of electricity </a:t>
            </a:r>
            <a:r>
              <a:rPr lang="en-GB" sz="1300" dirty="0">
                <a:latin typeface="+mn-ea"/>
              </a:rPr>
              <a:t>into hydrogen, gas, fuels, ammonia and chemicals (Power-to-Hydrogen, Power-to-Gas, Power-to-Ammonia, Power-to-Liquids); Development of </a:t>
            </a:r>
            <a:r>
              <a:rPr lang="en-GB" sz="1300" dirty="0">
                <a:solidFill>
                  <a:schemeClr val="accent1">
                    <a:lumMod val="75000"/>
                  </a:schemeClr>
                </a:solidFill>
                <a:latin typeface="+mn-ea"/>
              </a:rPr>
              <a:t>new system services</a:t>
            </a:r>
            <a:r>
              <a:rPr lang="en-GB" sz="1300" dirty="0">
                <a:latin typeface="+mn-ea"/>
              </a:rPr>
              <a:t>:  energy storage, gas blending, energy conversion/processing, management of gas/energy flows; Development of </a:t>
            </a:r>
            <a:r>
              <a:rPr lang="en-GB" sz="1300" dirty="0">
                <a:solidFill>
                  <a:schemeClr val="accent1">
                    <a:lumMod val="75000"/>
                  </a:schemeClr>
                </a:solidFill>
                <a:latin typeface="+mn-ea"/>
              </a:rPr>
              <a:t>"green" fuels gaseous </a:t>
            </a:r>
            <a:r>
              <a:rPr lang="en-GB" sz="1300" dirty="0">
                <a:latin typeface="+mn-ea"/>
              </a:rPr>
              <a:t>(biogas, biomethane); </a:t>
            </a:r>
            <a:r>
              <a:rPr lang="en-GB" sz="1300" dirty="0">
                <a:solidFill>
                  <a:schemeClr val="accent1">
                    <a:lumMod val="75000"/>
                  </a:schemeClr>
                </a:solidFill>
                <a:latin typeface="+mn-ea"/>
              </a:rPr>
              <a:t>Hydrogen</a:t>
            </a:r>
            <a:r>
              <a:rPr lang="en-GB" sz="1300" dirty="0">
                <a:latin typeface="+mn-ea"/>
              </a:rPr>
              <a:t> as a new fuel - development of regasification, expansion, electrolysis segment; The </a:t>
            </a:r>
            <a:r>
              <a:rPr lang="en-GB" sz="1300" dirty="0">
                <a:solidFill>
                  <a:schemeClr val="accent1">
                    <a:lumMod val="75000"/>
                  </a:schemeClr>
                </a:solidFill>
                <a:latin typeface="+mn-ea"/>
              </a:rPr>
              <a:t>carbon neutral LNG </a:t>
            </a:r>
            <a:r>
              <a:rPr lang="en-GB" sz="1300" dirty="0">
                <a:latin typeface="+mn-ea"/>
              </a:rPr>
              <a:t>market – how to reduce the carbon intensity of LNG production and shipping; </a:t>
            </a:r>
            <a:r>
              <a:rPr lang="en-GB" sz="1300" dirty="0">
                <a:solidFill>
                  <a:schemeClr val="accent1">
                    <a:lumMod val="75000"/>
                  </a:schemeClr>
                </a:solidFill>
                <a:latin typeface="+mn-ea"/>
              </a:rPr>
              <a:t>Diversity </a:t>
            </a:r>
            <a:r>
              <a:rPr lang="en-GB" sz="1300" dirty="0">
                <a:latin typeface="+mn-ea"/>
              </a:rPr>
              <a:t>in our industry- including share of women, young professionals  •	       Preparations of our </a:t>
            </a:r>
            <a:r>
              <a:rPr lang="en-GB" sz="1300" dirty="0">
                <a:solidFill>
                  <a:schemeClr val="accent1">
                    <a:lumMod val="75000"/>
                  </a:schemeClr>
                </a:solidFill>
                <a:latin typeface="+mn-ea"/>
              </a:rPr>
              <a:t>DSO and TSO networks for hydrogen; </a:t>
            </a:r>
            <a:r>
              <a:rPr lang="en-GB" sz="1300" dirty="0">
                <a:latin typeface="+mn-ea"/>
              </a:rPr>
              <a:t>Tackling </a:t>
            </a:r>
            <a:r>
              <a:rPr lang="en-GB" sz="1300" dirty="0">
                <a:solidFill>
                  <a:schemeClr val="accent1">
                    <a:lumMod val="75000"/>
                  </a:schemeClr>
                </a:solidFill>
                <a:latin typeface="+mn-ea"/>
              </a:rPr>
              <a:t>Methane emissions- </a:t>
            </a:r>
            <a:r>
              <a:rPr lang="en-GB" sz="1300" dirty="0">
                <a:latin typeface="+mn-ea"/>
              </a:rPr>
              <a:t>developing common standards; </a:t>
            </a:r>
            <a:r>
              <a:rPr lang="en-GB" sz="1300" dirty="0">
                <a:solidFill>
                  <a:schemeClr val="accent1">
                    <a:lumMod val="75000"/>
                  </a:schemeClr>
                </a:solidFill>
                <a:latin typeface="+mn-ea"/>
              </a:rPr>
              <a:t>Gas mobility </a:t>
            </a:r>
            <a:r>
              <a:rPr lang="en-GB" sz="1300" dirty="0">
                <a:latin typeface="+mn-ea"/>
              </a:rPr>
              <a:t>and its future- for instance in Europe after 2035; Natural gas and LNG sector in </a:t>
            </a:r>
            <a:r>
              <a:rPr lang="en-GB" sz="1300" dirty="0">
                <a:solidFill>
                  <a:schemeClr val="accent1">
                    <a:lumMod val="75000"/>
                  </a:schemeClr>
                </a:solidFill>
                <a:latin typeface="+mn-ea"/>
              </a:rPr>
              <a:t>Latin America</a:t>
            </a:r>
            <a:r>
              <a:rPr lang="en-GB" sz="1300" dirty="0">
                <a:latin typeface="+mn-ea"/>
              </a:rPr>
              <a:t>. Offshore projects could enable further growth of this segment; </a:t>
            </a:r>
            <a:r>
              <a:rPr lang="en-GB" sz="1300" dirty="0">
                <a:solidFill>
                  <a:schemeClr val="accent1">
                    <a:lumMod val="75000"/>
                  </a:schemeClr>
                </a:solidFill>
                <a:latin typeface="+mn-ea"/>
              </a:rPr>
              <a:t>CCUS</a:t>
            </a:r>
            <a:r>
              <a:rPr lang="en-GB" sz="1300" dirty="0">
                <a:latin typeface="+mn-ea"/>
              </a:rPr>
              <a:t>. These projects are growing globally, and they will continue to grow exponentially. Some of these projects also involve natural gas or hydrogen; </a:t>
            </a:r>
            <a:r>
              <a:rPr lang="en-GB" sz="1300" dirty="0">
                <a:solidFill>
                  <a:schemeClr val="accent1">
                    <a:lumMod val="75000"/>
                  </a:schemeClr>
                </a:solidFill>
                <a:latin typeface="+mn-ea"/>
              </a:rPr>
              <a:t>Green and blue hydrogen</a:t>
            </a:r>
            <a:r>
              <a:rPr lang="en-GB" sz="1300" dirty="0">
                <a:latin typeface="+mn-ea"/>
              </a:rPr>
              <a:t>. Potential market and role of Latin American countries.    •	</a:t>
            </a:r>
            <a:r>
              <a:rPr lang="en-GB" sz="1300" dirty="0">
                <a:solidFill>
                  <a:schemeClr val="accent1">
                    <a:lumMod val="75000"/>
                  </a:schemeClr>
                </a:solidFill>
                <a:latin typeface="+mn-ea"/>
              </a:rPr>
              <a:t>Sustainable mobility </a:t>
            </a:r>
            <a:r>
              <a:rPr lang="en-GB" sz="1300" dirty="0">
                <a:latin typeface="+mn-ea"/>
              </a:rPr>
              <a:t>based on natural gas. Advances in Latin America towards the growth, measures, incentives, challenges, and opportunities of sustainable mobility with natural gas; The effects of </a:t>
            </a:r>
            <a:r>
              <a:rPr lang="en-GB" sz="1300" dirty="0">
                <a:solidFill>
                  <a:schemeClr val="accent1">
                    <a:lumMod val="75000"/>
                  </a:schemeClr>
                </a:solidFill>
                <a:latin typeface="+mn-ea"/>
              </a:rPr>
              <a:t>subsidies</a:t>
            </a:r>
            <a:r>
              <a:rPr lang="en-GB" sz="1300" dirty="0">
                <a:latin typeface="+mn-ea"/>
              </a:rPr>
              <a:t> worldwide on natural gas projects; Future participation of natural gas in the energy matrix as a fuel and as an input to produce blue hydrogen. </a:t>
            </a:r>
          </a:p>
        </p:txBody>
      </p:sp>
      <p:sp>
        <p:nvSpPr>
          <p:cNvPr id="2" name="灯片编号占位符 1"/>
          <p:cNvSpPr>
            <a:spLocks noGrp="1"/>
          </p:cNvSpPr>
          <p:nvPr>
            <p:ph type="sldNum" sz="quarter" idx="12"/>
          </p:nvPr>
        </p:nvSpPr>
        <p:spPr/>
        <p:txBody>
          <a:bodyPr/>
          <a:lstStyle/>
          <a:p>
            <a:fld id="{49AE70B2-8BF9-45C0-BB95-33D1B9D3A854}" type="slidenum">
              <a:rPr lang="zh-CN" altLang="en-US" smtClean="0"/>
              <a:t>16</a:t>
            </a:fld>
            <a:endParaRPr lang="en-US" altLang="zh-CN"/>
          </a:p>
        </p:txBody>
      </p:sp>
    </p:spTree>
    <p:extLst>
      <p:ext uri="{BB962C8B-B14F-4D97-AF65-F5344CB8AC3E}">
        <p14:creationId xmlns:p14="http://schemas.microsoft.com/office/powerpoint/2010/main" val="325410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6870" y="1091566"/>
            <a:ext cx="11483340" cy="4939030"/>
          </a:xfrm>
        </p:spPr>
        <p:txBody>
          <a:bodyPr>
            <a:noAutofit/>
          </a:bodyPr>
          <a:lstStyle/>
          <a:p>
            <a:pPr marL="0" lvl="1">
              <a:lnSpc>
                <a:spcPct val="100000"/>
              </a:lnSpc>
            </a:pPr>
            <a:r>
              <a:rPr lang="en-GB" sz="1600" b="1" dirty="0" smtClean="0">
                <a:solidFill>
                  <a:schemeClr val="accent1">
                    <a:lumMod val="75000"/>
                  </a:schemeClr>
                </a:solidFill>
                <a:latin typeface="微软雅黑" panose="020B0503020204020204" pitchFamily="34" charset="-122"/>
                <a:ea typeface="微软雅黑" panose="020B0503020204020204" pitchFamily="34" charset="-122"/>
              </a:rPr>
              <a:t>Sustainability</a:t>
            </a:r>
            <a:r>
              <a:rPr lang="en-GB" sz="1600" b="1" dirty="0">
                <a:solidFill>
                  <a:schemeClr val="accent1">
                    <a:lumMod val="75000"/>
                  </a:schemeClr>
                </a:solidFill>
                <a:latin typeface="微软雅黑" panose="020B0503020204020204" pitchFamily="34" charset="-122"/>
                <a:ea typeface="微软雅黑" panose="020B0503020204020204" pitchFamily="34" charset="-122"/>
              </a:rPr>
              <a:t>: </a:t>
            </a:r>
            <a:r>
              <a:rPr lang="en-GB" sz="1600" dirty="0">
                <a:solidFill>
                  <a:schemeClr val="accent1">
                    <a:lumMod val="75000"/>
                  </a:schemeClr>
                </a:solidFill>
                <a:latin typeface="微软雅黑" panose="020B0503020204020204" pitchFamily="34" charset="-122"/>
                <a:ea typeface="微软雅黑" panose="020B0503020204020204" pitchFamily="34" charset="-122"/>
              </a:rPr>
              <a:t>Renewable gases: biomethane and hydrogen, ESG  Methane emissions and climate change. </a:t>
            </a:r>
            <a:r>
              <a:rPr lang="en-GB" sz="1600" i="1" dirty="0">
                <a:solidFill>
                  <a:schemeClr val="tx1"/>
                </a:solidFill>
                <a:latin typeface="微软雅黑" panose="020B0503020204020204" pitchFamily="34" charset="-122"/>
                <a:ea typeface="微软雅黑" panose="020B0503020204020204" pitchFamily="34" charset="-122"/>
              </a:rPr>
              <a:t>Regarding biomethane we should be more in contact with primary sector: </a:t>
            </a:r>
            <a:r>
              <a:rPr lang="en-GB" sz="1600" dirty="0">
                <a:solidFill>
                  <a:schemeClr val="accent1">
                    <a:lumMod val="75000"/>
                  </a:schemeClr>
                </a:solidFill>
                <a:latin typeface="微软雅黑" panose="020B0503020204020204" pitchFamily="34" charset="-122"/>
                <a:ea typeface="微软雅黑" panose="020B0503020204020204" pitchFamily="34" charset="-122"/>
              </a:rPr>
              <a:t>agriculture, manure, waste treatment plants, landfills, etc. </a:t>
            </a:r>
            <a:r>
              <a:rPr lang="en-GB" sz="1600" i="1" dirty="0">
                <a:solidFill>
                  <a:schemeClr val="tx1"/>
                </a:solidFill>
                <a:latin typeface="微软雅黑" panose="020B0503020204020204" pitchFamily="34" charset="-122"/>
                <a:ea typeface="微软雅黑" panose="020B0503020204020204" pitchFamily="34" charset="-122"/>
              </a:rPr>
              <a:t>who are the ones who have the raw material for biomethane production.   As well, we should be more in contact with </a:t>
            </a:r>
            <a:r>
              <a:rPr lang="en-GB" sz="1600" dirty="0">
                <a:solidFill>
                  <a:schemeClr val="accent1">
                    <a:lumMod val="75000"/>
                  </a:schemeClr>
                </a:solidFill>
                <a:latin typeface="微软雅黑" panose="020B0503020204020204" pitchFamily="34" charset="-122"/>
                <a:ea typeface="微软雅黑" panose="020B0503020204020204" pitchFamily="34" charset="-122"/>
              </a:rPr>
              <a:t>power energy sector (electricity) </a:t>
            </a:r>
            <a:r>
              <a:rPr lang="en-GB" sz="1600" i="1" dirty="0">
                <a:solidFill>
                  <a:schemeClr val="tx1"/>
                </a:solidFill>
                <a:latin typeface="微软雅黑" panose="020B0503020204020204" pitchFamily="34" charset="-122"/>
                <a:ea typeface="微软雅黑" panose="020B0503020204020204" pitchFamily="34" charset="-122"/>
              </a:rPr>
              <a:t>trying to get sector coupling between electricity and gas. </a:t>
            </a:r>
          </a:p>
          <a:p>
            <a:pPr marL="0" indent="0">
              <a:lnSpc>
                <a:spcPct val="100000"/>
              </a:lnSpc>
              <a:buNone/>
            </a:pPr>
            <a:r>
              <a:rPr lang="en-GB" sz="1600" b="1" dirty="0">
                <a:solidFill>
                  <a:schemeClr val="accent1">
                    <a:lumMod val="75000"/>
                  </a:schemeClr>
                </a:solidFill>
                <a:latin typeface="微软雅黑" panose="020B0503020204020204" pitchFamily="34" charset="-122"/>
                <a:ea typeface="微软雅黑" panose="020B0503020204020204" pitchFamily="34" charset="-122"/>
              </a:rPr>
              <a:t>Strategy: </a:t>
            </a:r>
            <a:r>
              <a:rPr lang="en-GB" sz="1600" dirty="0">
                <a:solidFill>
                  <a:schemeClr val="accent1">
                    <a:lumMod val="75000"/>
                  </a:schemeClr>
                </a:solidFill>
                <a:latin typeface="微软雅黑" panose="020B0503020204020204" pitchFamily="34" charset="-122"/>
                <a:ea typeface="微软雅黑" panose="020B0503020204020204" pitchFamily="34" charset="-122"/>
              </a:rPr>
              <a:t>NGO related to climate and environmental issues; Influential entities in the field of ESG</a:t>
            </a:r>
            <a:r>
              <a:rPr lang="en-GB" sz="1600" dirty="0">
                <a:latin typeface="微软雅黑" panose="020B0503020204020204" pitchFamily="34" charset="-122"/>
                <a:ea typeface="微软雅黑" panose="020B0503020204020204" pitchFamily="34" charset="-122"/>
              </a:rPr>
              <a:t>. </a:t>
            </a:r>
            <a:r>
              <a:rPr lang="en-GB" sz="1600" i="1" dirty="0">
                <a:latin typeface="微软雅黑" panose="020B0503020204020204" pitchFamily="34" charset="-122"/>
                <a:ea typeface="微软雅黑" panose="020B0503020204020204" pitchFamily="34" charset="-122"/>
              </a:rPr>
              <a:t>(We need to find those bodies with whom we can hold a dialogue to \promote the positioning of natural gas in the ESG world) ; </a:t>
            </a:r>
            <a:r>
              <a:rPr lang="en-GB" sz="1600" dirty="0">
                <a:solidFill>
                  <a:schemeClr val="accent1">
                    <a:lumMod val="75000"/>
                  </a:schemeClr>
                </a:solidFill>
                <a:latin typeface="微软雅黑" panose="020B0503020204020204" pitchFamily="34" charset="-122"/>
                <a:ea typeface="微软雅黑" panose="020B0503020204020204" pitchFamily="34" charset="-122"/>
              </a:rPr>
              <a:t>Stakeholders related to issues of security and energy security.  </a:t>
            </a:r>
            <a:r>
              <a:rPr lang="en-GB" sz="1600" i="1" dirty="0">
                <a:solidFill>
                  <a:schemeClr val="accent1">
                    <a:lumMod val="75000"/>
                  </a:schemeClr>
                </a:solidFill>
                <a:latin typeface="微软雅黑" panose="020B0503020204020204" pitchFamily="34" charset="-122"/>
                <a:ea typeface="微软雅黑" panose="020B0503020204020204" pitchFamily="34" charset="-122"/>
              </a:rPr>
              <a:t> </a:t>
            </a:r>
            <a:r>
              <a:rPr lang="en-GB" sz="1600" i="1" dirty="0">
                <a:latin typeface="微软雅黑" panose="020B0503020204020204" pitchFamily="34" charset="-122"/>
                <a:ea typeface="微软雅黑" panose="020B0503020204020204" pitchFamily="34" charset="-122"/>
              </a:rPr>
              <a:t>(The goal is to create a connection between ESG, the development of the global gas industry, the effort to reduce the energy imbalance in the world, and the issue of global warming.    Today, more than ever, these factors can be linked to the understanding that the development of natural gas infrastructure in the world is the key to reducing greenhouse gas emissions while strengthening global energy security. Other solutions are ineffective in the short term and not sustainable for long-term improvement in these issues.)</a:t>
            </a:r>
          </a:p>
          <a:p>
            <a:pPr marL="0" indent="0">
              <a:lnSpc>
                <a:spcPct val="100000"/>
              </a:lnSpc>
              <a:buNone/>
            </a:pPr>
            <a:r>
              <a:rPr lang="en-US" altLang="zh-CN" sz="1600" b="1" dirty="0" smtClean="0">
                <a:solidFill>
                  <a:schemeClr val="accent1">
                    <a:lumMod val="75000"/>
                  </a:schemeClr>
                </a:solidFill>
                <a:latin typeface="微软雅黑" panose="020B0503020204020204" pitchFamily="34" charset="-122"/>
                <a:ea typeface="微软雅黑" panose="020B0503020204020204" pitchFamily="34" charset="-122"/>
              </a:rPr>
              <a:t>TFN</a:t>
            </a: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 </a:t>
            </a:r>
            <a:r>
              <a:rPr lang="en-GB" sz="1600" dirty="0">
                <a:solidFill>
                  <a:schemeClr val="accent1">
                    <a:lumMod val="75000"/>
                  </a:schemeClr>
                </a:solidFill>
                <a:latin typeface="微软雅黑" panose="020B0503020204020204" pitchFamily="34" charset="-122"/>
                <a:ea typeface="微软雅黑" panose="020B0503020204020204" pitchFamily="34" charset="-122"/>
              </a:rPr>
              <a:t>Agriculture, Waste management, e-methane and biomethane start-ups and research institutes</a:t>
            </a:r>
          </a:p>
          <a:p>
            <a:pPr marL="0" indent="0">
              <a:lnSpc>
                <a:spcPct val="100000"/>
              </a:lnSpc>
              <a:buNone/>
            </a:pPr>
            <a:r>
              <a:rPr lang="en-US" sz="1600" b="1" dirty="0" smtClean="0">
                <a:solidFill>
                  <a:schemeClr val="accent1">
                    <a:lumMod val="75000"/>
                  </a:schemeClr>
                </a:solidFill>
                <a:latin typeface="微软雅黑" panose="020B0503020204020204" pitchFamily="34" charset="-122"/>
                <a:ea typeface="微软雅黑" panose="020B0503020204020204" pitchFamily="34" charset="-122"/>
              </a:rPr>
              <a:t>TFD</a:t>
            </a:r>
            <a:r>
              <a:rPr lang="en-US" sz="1600" b="1" dirty="0">
                <a:solidFill>
                  <a:schemeClr val="accent1">
                    <a:lumMod val="75000"/>
                  </a:schemeClr>
                </a:solidFill>
                <a:latin typeface="微软雅黑" panose="020B0503020204020204" pitchFamily="34" charset="-122"/>
                <a:ea typeface="微软雅黑" panose="020B0503020204020204" pitchFamily="34" charset="-122"/>
              </a:rPr>
              <a:t>: </a:t>
            </a:r>
            <a:r>
              <a:rPr lang="en-GB" sz="1600" dirty="0">
                <a:latin typeface="微软雅黑" panose="020B0503020204020204" pitchFamily="34" charset="-122"/>
                <a:ea typeface="微软雅黑" panose="020B0503020204020204" pitchFamily="34" charset="-122"/>
              </a:rPr>
              <a:t>use </a:t>
            </a:r>
            <a:r>
              <a:rPr lang="en-GB" sz="1600" dirty="0">
                <a:solidFill>
                  <a:schemeClr val="accent1">
                    <a:lumMod val="75000"/>
                  </a:schemeClr>
                </a:solidFill>
                <a:latin typeface="微软雅黑" panose="020B0503020204020204" pitchFamily="34" charset="-122"/>
                <a:ea typeface="微软雅黑" panose="020B0503020204020204" pitchFamily="34" charset="-122"/>
              </a:rPr>
              <a:t>digital technologies </a:t>
            </a:r>
            <a:r>
              <a:rPr lang="en-GB" sz="1600" dirty="0">
                <a:latin typeface="微软雅黑" panose="020B0503020204020204" pitchFamily="34" charset="-122"/>
                <a:ea typeface="微软雅黑" panose="020B0503020204020204" pitchFamily="34" charset="-122"/>
              </a:rPr>
              <a:t>in mid and downstream of gas industry; </a:t>
            </a:r>
            <a:r>
              <a:rPr lang="en-GB" sz="1600" dirty="0">
                <a:solidFill>
                  <a:schemeClr val="accent1">
                    <a:lumMod val="75000"/>
                  </a:schemeClr>
                </a:solidFill>
                <a:latin typeface="微软雅黑" panose="020B0503020204020204" pitchFamily="34" charset="-122"/>
                <a:ea typeface="微软雅黑" panose="020B0503020204020204" pitchFamily="34" charset="-122"/>
              </a:rPr>
              <a:t>green hydrogen </a:t>
            </a:r>
            <a:r>
              <a:rPr lang="en-GB" sz="1600" dirty="0">
                <a:latin typeface="微软雅黑" panose="020B0503020204020204" pitchFamily="34" charset="-122"/>
                <a:ea typeface="微软雅黑" panose="020B0503020204020204" pitchFamily="34" charset="-122"/>
              </a:rPr>
              <a:t>will be interesting for delegates.</a:t>
            </a:r>
            <a:r>
              <a:rPr lang="en-GB" sz="1600" dirty="0">
                <a:solidFill>
                  <a:schemeClr val="accent1">
                    <a:lumMod val="75000"/>
                  </a:schemeClr>
                </a:solidFill>
                <a:latin typeface="微软雅黑" panose="020B0503020204020204" pitchFamily="34" charset="-122"/>
                <a:ea typeface="微软雅黑" panose="020B0503020204020204" pitchFamily="34" charset="-122"/>
              </a:rPr>
              <a:t> </a:t>
            </a:r>
            <a:endParaRPr lang="en-GB" sz="1600" dirty="0">
              <a:latin typeface="微软雅黑" panose="020B0503020204020204" pitchFamily="34" charset="-122"/>
              <a:ea typeface="微软雅黑" panose="020B0503020204020204" pitchFamily="34" charset="-122"/>
            </a:endParaRPr>
          </a:p>
          <a:p>
            <a:pPr marL="0" indent="0">
              <a:lnSpc>
                <a:spcPct val="100000"/>
              </a:lnSpc>
              <a:buNone/>
            </a:pPr>
            <a:r>
              <a:rPr lang="en-GB" sz="1600" b="1" dirty="0" smtClean="0">
                <a:solidFill>
                  <a:schemeClr val="accent1">
                    <a:lumMod val="75000"/>
                  </a:schemeClr>
                </a:solidFill>
                <a:latin typeface="微软雅黑" panose="020B0503020204020204" pitchFamily="34" charset="-122"/>
                <a:ea typeface="微软雅黑" panose="020B0503020204020204" pitchFamily="34" charset="-122"/>
              </a:rPr>
              <a:t>World </a:t>
            </a:r>
            <a:r>
              <a:rPr lang="en-GB" sz="1600" b="1" dirty="0">
                <a:solidFill>
                  <a:schemeClr val="accent1">
                    <a:lumMod val="75000"/>
                  </a:schemeClr>
                </a:solidFill>
                <a:latin typeface="微软雅黑" panose="020B0503020204020204" pitchFamily="34" charset="-122"/>
                <a:ea typeface="微软雅黑" panose="020B0503020204020204" pitchFamily="34" charset="-122"/>
              </a:rPr>
              <a:t>LPG Association: </a:t>
            </a:r>
            <a:r>
              <a:rPr lang="en-GB" sz="1600" dirty="0" smtClean="0">
                <a:latin typeface="+mn-ea"/>
              </a:rPr>
              <a:t>Address </a:t>
            </a:r>
            <a:r>
              <a:rPr lang="en-GB" sz="1600" dirty="0">
                <a:latin typeface="+mn-ea"/>
              </a:rPr>
              <a:t>how other molecules such as </a:t>
            </a:r>
            <a:r>
              <a:rPr lang="en-GB" sz="1600" dirty="0">
                <a:solidFill>
                  <a:schemeClr val="accent1">
                    <a:lumMod val="75000"/>
                  </a:schemeClr>
                </a:solidFill>
                <a:latin typeface="+mn-ea"/>
              </a:rPr>
              <a:t>LPG</a:t>
            </a:r>
            <a:r>
              <a:rPr lang="en-GB" sz="1600" dirty="0">
                <a:latin typeface="+mn-ea"/>
              </a:rPr>
              <a:t> can work 'further together' with natural gas to widen access to clean fuels. Also consider sectors such as </a:t>
            </a:r>
            <a:r>
              <a:rPr lang="en-GB" sz="1600" dirty="0">
                <a:solidFill>
                  <a:schemeClr val="accent1">
                    <a:lumMod val="75000"/>
                  </a:schemeClr>
                </a:solidFill>
                <a:latin typeface="+mn-ea"/>
              </a:rPr>
              <a:t>shipping</a:t>
            </a:r>
            <a:r>
              <a:rPr lang="en-GB" sz="1600" dirty="0">
                <a:latin typeface="+mn-ea"/>
              </a:rPr>
              <a:t>.</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17</a:t>
            </a:fld>
            <a:endParaRPr lang="en-US" altLang="zh-CN"/>
          </a:p>
        </p:txBody>
      </p:sp>
      <p:sp>
        <p:nvSpPr>
          <p:cNvPr id="4" name="标题 3"/>
          <p:cNvSpPr>
            <a:spLocks noGrp="1"/>
          </p:cNvSpPr>
          <p:nvPr>
            <p:ph type="title"/>
          </p:nvPr>
        </p:nvSpPr>
        <p:spPr/>
        <p:txBody>
          <a:bodyPr/>
          <a:lstStyle/>
          <a:p>
            <a:r>
              <a:rPr lang="en-US" altLang="zh-CN" dirty="0"/>
              <a:t>Results of Survey on New Audiences (7+2+1)</a:t>
            </a:r>
            <a:endParaRPr lang="en-GB" dirty="0"/>
          </a:p>
        </p:txBody>
      </p:sp>
    </p:spTree>
    <p:extLst>
      <p:ext uri="{BB962C8B-B14F-4D97-AF65-F5344CB8AC3E}">
        <p14:creationId xmlns:p14="http://schemas.microsoft.com/office/powerpoint/2010/main" val="803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GROWTH &amp; NEW AUDIENCES</a:t>
            </a:r>
          </a:p>
        </p:txBody>
      </p:sp>
      <p:sp>
        <p:nvSpPr>
          <p:cNvPr id="3" name="Content Placeholder 2"/>
          <p:cNvSpPr>
            <a:spLocks noGrp="1"/>
          </p:cNvSpPr>
          <p:nvPr>
            <p:ph idx="1"/>
          </p:nvPr>
        </p:nvSpPr>
        <p:spPr>
          <a:xfrm>
            <a:off x="1064406" y="1579299"/>
            <a:ext cx="8543925" cy="4351338"/>
          </a:xfrm>
        </p:spPr>
        <p:txBody>
          <a:bodyPr>
            <a:normAutofit/>
          </a:bodyPr>
          <a:lstStyle/>
          <a:p>
            <a:pPr marL="0" indent="0">
              <a:buFontTx/>
              <a:buNone/>
            </a:pPr>
            <a:r>
              <a:rPr lang="en-AU" sz="1800" b="1" dirty="0">
                <a:latin typeface="微软雅黑" panose="020B0503020204020204" pitchFamily="34" charset="-122"/>
                <a:ea typeface="微软雅黑" panose="020B0503020204020204" pitchFamily="34" charset="-122"/>
              </a:rPr>
              <a:t>Home market </a:t>
            </a:r>
            <a:r>
              <a:rPr lang="en-AU" sz="1800" b="1" dirty="0" smtClean="0">
                <a:latin typeface="微软雅黑" panose="020B0503020204020204" pitchFamily="34" charset="-122"/>
                <a:ea typeface="微软雅黑" panose="020B0503020204020204" pitchFamily="34" charset="-122"/>
              </a:rPr>
              <a:t>audience           </a:t>
            </a:r>
            <a:r>
              <a:rPr lang="en-AU" sz="1800" dirty="0" smtClean="0">
                <a:latin typeface="微软雅黑" panose="020B0503020204020204" pitchFamily="34" charset="-122"/>
                <a:ea typeface="微软雅黑" panose="020B0503020204020204" pitchFamily="34" charset="-122"/>
              </a:rPr>
              <a:t>(provided by NOC)</a:t>
            </a:r>
          </a:p>
          <a:p>
            <a:pPr>
              <a:buFontTx/>
              <a:buChar char="-"/>
            </a:pPr>
            <a:r>
              <a:rPr lang="en-US" altLang="en-AU" sz="1800" dirty="0" smtClean="0">
                <a:latin typeface="微软雅黑" panose="020B0503020204020204" pitchFamily="34" charset="-122"/>
                <a:ea typeface="微软雅黑" panose="020B0503020204020204" pitchFamily="34" charset="-122"/>
              </a:rPr>
              <a:t>Downstream </a:t>
            </a:r>
            <a:r>
              <a:rPr lang="en-US" altLang="en-AU" sz="1800" dirty="0">
                <a:latin typeface="微软雅黑" panose="020B0503020204020204" pitchFamily="34" charset="-122"/>
                <a:ea typeface="微软雅黑" panose="020B0503020204020204" pitchFamily="34" charset="-122"/>
              </a:rPr>
              <a:t>gas companies</a:t>
            </a:r>
          </a:p>
          <a:p>
            <a:pPr>
              <a:buFontTx/>
              <a:buChar char="-"/>
            </a:pPr>
            <a:r>
              <a:rPr lang="en-US" altLang="en-AU" sz="1800" dirty="0">
                <a:latin typeface="微软雅黑" panose="020B0503020204020204" pitchFamily="34" charset="-122"/>
                <a:ea typeface="微软雅黑" panose="020B0503020204020204" pitchFamily="34" charset="-122"/>
              </a:rPr>
              <a:t>Gas infrastructure companies, such as shipbuilding, storge tanks, transmission pipeline, etc.</a:t>
            </a:r>
          </a:p>
          <a:p>
            <a:pPr>
              <a:buFontTx/>
              <a:buChar char="-"/>
            </a:pPr>
            <a:r>
              <a:rPr lang="en-US" altLang="en-AU" sz="1800" dirty="0">
                <a:latin typeface="微软雅黑" panose="020B0503020204020204" pitchFamily="34" charset="-122"/>
                <a:ea typeface="微软雅黑" panose="020B0503020204020204" pitchFamily="34" charset="-122"/>
              </a:rPr>
              <a:t>Renewable energies, such as wind, hydro, solar, etc.</a:t>
            </a:r>
          </a:p>
          <a:p>
            <a:pPr>
              <a:buFontTx/>
              <a:buChar char="-"/>
            </a:pPr>
            <a:r>
              <a:rPr lang="en-US" altLang="en-AU" sz="1800" dirty="0">
                <a:latin typeface="微软雅黑" panose="020B0503020204020204" pitchFamily="34" charset="-122"/>
                <a:ea typeface="微软雅黑" panose="020B0503020204020204" pitchFamily="34" charset="-122"/>
              </a:rPr>
              <a:t>Digitalization</a:t>
            </a:r>
          </a:p>
          <a:p>
            <a:pPr>
              <a:buFontTx/>
              <a:buChar char="-"/>
            </a:pPr>
            <a:r>
              <a:rPr lang="en-US" altLang="en-AU" sz="1800" dirty="0">
                <a:latin typeface="微软雅黑" panose="020B0503020204020204" pitchFamily="34" charset="-122"/>
                <a:ea typeface="微软雅黑" panose="020B0503020204020204" pitchFamily="34" charset="-122"/>
              </a:rPr>
              <a:t>Financial institutions</a:t>
            </a:r>
          </a:p>
        </p:txBody>
      </p:sp>
      <p:sp>
        <p:nvSpPr>
          <p:cNvPr id="7" name="Rectangle 6"/>
          <p:cNvSpPr/>
          <p:nvPr/>
        </p:nvSpPr>
        <p:spPr>
          <a:xfrm>
            <a:off x="7778322" y="6285873"/>
            <a:ext cx="3168000" cy="414000"/>
          </a:xfrm>
          <a:prstGeom prst="rect">
            <a:avLst/>
          </a:prstGeom>
          <a:solidFill>
            <a:schemeClr val="accent6">
              <a:lumMod val="75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lIns="58500" tIns="58500" rIns="58500" bIns="58500" rtlCol="0" anchor="t"/>
          <a:lstStyle/>
          <a:p>
            <a:pPr algn="ctr" defTabSz="371475"/>
            <a:r>
              <a:rPr lang="en-US" sz="1100" b="1" dirty="0">
                <a:solidFill>
                  <a:prstClr val="white"/>
                </a:solidFill>
                <a:latin typeface="Calibri" panose="020F0502020204030204"/>
              </a:rPr>
              <a:t>SELECT &amp; PRIORITSE DELEGATE TARGET AUDIENCES INTO CATEGORIES</a:t>
            </a:r>
          </a:p>
        </p:txBody>
      </p:sp>
    </p:spTree>
    <p:extLst>
      <p:ext uri="{BB962C8B-B14F-4D97-AF65-F5344CB8AC3E}">
        <p14:creationId xmlns:p14="http://schemas.microsoft.com/office/powerpoint/2010/main" val="269444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19</a:t>
            </a:fld>
            <a:endParaRPr lang="en-US" altLang="zh-CN"/>
          </a:p>
        </p:txBody>
      </p:sp>
      <p:sp>
        <p:nvSpPr>
          <p:cNvPr id="4" name="标题 3"/>
          <p:cNvSpPr>
            <a:spLocks noGrp="1"/>
          </p:cNvSpPr>
          <p:nvPr>
            <p:ph type="title"/>
          </p:nvPr>
        </p:nvSpPr>
        <p:spPr>
          <a:xfrm>
            <a:off x="191970" y="163066"/>
            <a:ext cx="11484610" cy="705485"/>
          </a:xfrm>
        </p:spPr>
        <p:txBody>
          <a:bodyPr>
            <a:normAutofit/>
          </a:bodyPr>
          <a:lstStyle/>
          <a:p>
            <a:r>
              <a:rPr lang="en-US" dirty="0"/>
              <a:t>Number of Sessions (II+TI)</a:t>
            </a:r>
            <a:endParaRPr lang="en-GB" dirty="0"/>
          </a:p>
        </p:txBody>
      </p:sp>
      <p:graphicFrame>
        <p:nvGraphicFramePr>
          <p:cNvPr id="8" name="表格 7"/>
          <p:cNvGraphicFramePr>
            <a:graphicFrameLocks noGrp="1"/>
          </p:cNvGraphicFramePr>
          <p:nvPr>
            <p:extLst>
              <p:ext uri="{D42A27DB-BD31-4B8C-83A1-F6EECF244321}">
                <p14:modId xmlns:p14="http://schemas.microsoft.com/office/powerpoint/2010/main" val="3789660339"/>
              </p:ext>
            </p:extLst>
          </p:nvPr>
        </p:nvGraphicFramePr>
        <p:xfrm>
          <a:off x="5934275" y="1118312"/>
          <a:ext cx="6150633" cy="2866618"/>
        </p:xfrm>
        <a:graphic>
          <a:graphicData uri="http://schemas.openxmlformats.org/drawingml/2006/table">
            <a:tbl>
              <a:tblPr>
                <a:tableStyleId>{2D5ABB26-0587-4C30-8999-92F81FD0307C}</a:tableStyleId>
              </a:tblPr>
              <a:tblGrid>
                <a:gridCol w="1549890"/>
                <a:gridCol w="4600743"/>
              </a:tblGrid>
              <a:tr h="150464">
                <a:tc>
                  <a:txBody>
                    <a:bodyPr/>
                    <a:lstStyle/>
                    <a:p>
                      <a:pPr algn="l" fontAlgn="b"/>
                      <a:r>
                        <a:rPr lang="en-GB" sz="1200" u="none" strike="noStrike" dirty="0">
                          <a:effectLst/>
                        </a:rPr>
                        <a:t> </a:t>
                      </a:r>
                      <a:endParaRPr lang="en-GB" sz="12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30121">
                <a:tc>
                  <a:txBody>
                    <a:bodyPr/>
                    <a:lstStyle/>
                    <a:p>
                      <a:pPr algn="l" fontAlgn="b"/>
                      <a:r>
                        <a:rPr lang="en-GB" sz="1200" u="none" strike="noStrike" dirty="0" smtClean="0">
                          <a:effectLst/>
                        </a:rPr>
                        <a:t>Utilisation</a:t>
                      </a:r>
                      <a:endParaRPr lang="en-GB" sz="12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1. Industrial Gas Utilisation</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1200" u="none" strike="noStrike" dirty="0">
                          <a:solidFill>
                            <a:srgbClr val="FF0000"/>
                          </a:solidFill>
                          <a:effectLst/>
                        </a:rPr>
                        <a:t> </a:t>
                      </a:r>
                      <a:r>
                        <a:rPr lang="en-GB" sz="1200" u="none" strike="noStrike" dirty="0" smtClean="0">
                          <a:solidFill>
                            <a:srgbClr val="FF0000"/>
                          </a:solidFill>
                          <a:effectLst/>
                        </a:rPr>
                        <a:t>3</a:t>
                      </a:r>
                      <a:endParaRPr lang="en-GB" sz="12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2. Domestic and Commercial</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1200" u="none" strike="noStrike">
                          <a:effectLst/>
                        </a:rPr>
                        <a:t> </a:t>
                      </a:r>
                      <a:endParaRPr lang="en-GB" sz="12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3. Natural Gas for Transport</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1200" u="none" strike="noStrike">
                          <a:effectLst/>
                        </a:rPr>
                        <a:t> </a:t>
                      </a:r>
                      <a:endParaRPr lang="en-GB" sz="12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30121">
                <a:tc>
                  <a:txBody>
                    <a:bodyPr/>
                    <a:lstStyle/>
                    <a:p>
                      <a:pPr algn="l" fontAlgn="b"/>
                      <a:r>
                        <a:rPr lang="en-GB" sz="1200" u="none" strike="noStrike" dirty="0">
                          <a:effectLst/>
                        </a:rPr>
                        <a:t>Gas </a:t>
                      </a:r>
                      <a:r>
                        <a:rPr lang="en-GB" sz="1200" u="none" strike="noStrike" dirty="0" smtClean="0">
                          <a:effectLst/>
                        </a:rPr>
                        <a:t>Markets</a:t>
                      </a:r>
                      <a:endParaRPr lang="en-GB" sz="12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1. Regional gas markets development</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1200" u="none" strike="noStrike">
                          <a:effectLst/>
                        </a:rPr>
                        <a:t> </a:t>
                      </a:r>
                      <a:endParaRPr lang="en-GB" sz="12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2. Greening the gas markets</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1200" u="none" strike="noStrike" dirty="0">
                          <a:solidFill>
                            <a:srgbClr val="FF0000"/>
                          </a:solidFill>
                          <a:effectLst/>
                        </a:rPr>
                        <a:t> </a:t>
                      </a:r>
                      <a:r>
                        <a:rPr lang="en-GB" sz="1200" u="none" strike="noStrike" dirty="0" smtClean="0">
                          <a:solidFill>
                            <a:srgbClr val="FF0000"/>
                          </a:solidFill>
                          <a:effectLst/>
                        </a:rPr>
                        <a:t>4</a:t>
                      </a:r>
                      <a:endParaRPr lang="en-GB" sz="12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3. Impact of pandemics on gas markets</a:t>
                      </a: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300929">
                <a:tc>
                  <a:txBody>
                    <a:bodyPr/>
                    <a:lstStyle/>
                    <a:p>
                      <a:pPr algn="l" fontAlgn="b"/>
                      <a:r>
                        <a:rPr lang="en-GB" sz="1200" u="none" strike="noStrike" dirty="0">
                          <a:effectLst/>
                        </a:rPr>
                        <a:t> </a:t>
                      </a:r>
                      <a:endParaRPr lang="en-GB" sz="12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1200" u="none" strike="noStrike" dirty="0">
                          <a:effectLst/>
                        </a:rPr>
                        <a:t>common topic: Global Gas Industry Differentiated Development and Best Practices Report </a:t>
                      </a:r>
                      <a:endParaRPr lang="en-GB" sz="1200" u="none" strike="noStrike" dirty="0" smtClean="0">
                        <a:effectLst/>
                      </a:endParaRPr>
                    </a:p>
                    <a:p>
                      <a:pPr algn="l" fontAlgn="ctr"/>
                      <a:endParaRPr lang="en-GB"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38969">
                <a:tc>
                  <a:txBody>
                    <a:bodyPr/>
                    <a:lstStyle/>
                    <a:p>
                      <a:pPr algn="l" fontAlgn="b"/>
                      <a:r>
                        <a:rPr lang="en-US" altLang="zh-CN" sz="1200" b="0" u="none" strike="noStrike" kern="1200" dirty="0" smtClean="0">
                          <a:solidFill>
                            <a:schemeClr val="tx1"/>
                          </a:solidFill>
                          <a:effectLst/>
                          <a:latin typeface="+mn-lt"/>
                          <a:ea typeface="+mn-ea"/>
                          <a:cs typeface="+mn-cs"/>
                        </a:rPr>
                        <a:t>TFS </a:t>
                      </a:r>
                      <a:r>
                        <a:rPr lang="en-US" altLang="zh-CN" sz="1200" b="0" u="none" strike="noStrike" kern="1200" dirty="0" smtClean="0">
                          <a:solidFill>
                            <a:srgbClr val="FF0000"/>
                          </a:solidFill>
                          <a:effectLst/>
                          <a:latin typeface="+mn-lt"/>
                          <a:ea typeface="+mn-ea"/>
                          <a:cs typeface="+mn-cs"/>
                        </a:rPr>
                        <a:t> </a:t>
                      </a:r>
                    </a:p>
                    <a:p>
                      <a:pPr algn="l" fontAlgn="b"/>
                      <a:endParaRPr lang="en-US" altLang="zh-CN" sz="1200" b="0" u="none" strike="noStrike" kern="1200" dirty="0" smtClean="0">
                        <a:solidFill>
                          <a:srgbClr val="FF0000"/>
                        </a:solidFill>
                        <a:effectLst/>
                        <a:latin typeface="+mn-lt"/>
                        <a:ea typeface="+mn-ea"/>
                        <a:cs typeface="+mn-cs"/>
                      </a:endParaRPr>
                    </a:p>
                    <a:p>
                      <a:pPr algn="l" fontAlgn="b"/>
                      <a:r>
                        <a:rPr lang="en-US" altLang="zh-CN" sz="1200" b="0" u="none" strike="noStrike" kern="1200" dirty="0" smtClean="0">
                          <a:solidFill>
                            <a:srgbClr val="FF0000"/>
                          </a:solidFill>
                          <a:effectLst/>
                          <a:latin typeface="+mn-lt"/>
                          <a:ea typeface="+mn-ea"/>
                          <a:cs typeface="+mn-cs"/>
                        </a:rPr>
                        <a:t>2</a:t>
                      </a:r>
                      <a:endParaRPr lang="en-GB" sz="1200" b="0" u="none" strike="noStrike" kern="1200" dirty="0">
                        <a:solidFill>
                          <a:srgbClr val="FF0000"/>
                        </a:solidFill>
                        <a:effectLst/>
                        <a:latin typeface="+mn-lt"/>
                        <a:ea typeface="+mn-ea"/>
                        <a:cs typeface="+mn-cs"/>
                      </a:endParaRPr>
                    </a:p>
                  </a:txBody>
                  <a:tcPr marL="3617" marR="3617" marT="3617" marB="0" anchor="b"/>
                </a:tc>
                <a:tc>
                  <a:txBody>
                    <a:bodyPr/>
                    <a:lstStyle/>
                    <a:p>
                      <a:pPr algn="l" fontAlgn="ctr"/>
                      <a:r>
                        <a:rPr lang="en-GB" sz="1200" u="none" strike="noStrike" dirty="0" smtClean="0">
                          <a:effectLst/>
                        </a:rPr>
                        <a:t>A key platform to discuss and debate hotspot issues of the gas industry, support the development of the IGU position paper, provides inputs for the design and delivery of IGU Strategic Communications and Outreach Plans </a:t>
                      </a:r>
                    </a:p>
                  </a:txBody>
                  <a:tcPr marL="3617" marR="3617" marT="3617" marB="0"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213732875"/>
              </p:ext>
            </p:extLst>
          </p:nvPr>
        </p:nvGraphicFramePr>
        <p:xfrm>
          <a:off x="918125" y="1292863"/>
          <a:ext cx="3639490" cy="4729079"/>
        </p:xfrm>
        <a:graphic>
          <a:graphicData uri="http://schemas.openxmlformats.org/drawingml/2006/table">
            <a:tbl>
              <a:tblPr>
                <a:tableStyleId>{2D5ABB26-0587-4C30-8999-92F81FD0307C}</a:tableStyleId>
              </a:tblPr>
              <a:tblGrid>
                <a:gridCol w="2148627"/>
                <a:gridCol w="697584"/>
                <a:gridCol w="793279"/>
              </a:tblGrid>
              <a:tr h="138969">
                <a:tc>
                  <a:txBody>
                    <a:bodyPr/>
                    <a:lstStyle/>
                    <a:p>
                      <a:pPr algn="l" fontAlgn="b"/>
                      <a:endParaRPr lang="en-GB" sz="1600" b="1" i="0" u="none" strike="noStrike" dirty="0">
                        <a:solidFill>
                          <a:schemeClr val="tx1"/>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ctr"/>
                      <a:r>
                        <a:rPr lang="en-US" dirty="0" smtClean="0">
                          <a:solidFill>
                            <a:srgbClr val="00B0F0"/>
                          </a:solidFill>
                        </a:rPr>
                        <a:t>II</a:t>
                      </a:r>
                      <a:endParaRPr lang="en-GB" dirty="0">
                        <a:solidFill>
                          <a:srgbClr val="00B0F0"/>
                        </a:solidFill>
                      </a:endParaRPr>
                    </a:p>
                  </a:txBody>
                  <a:tcPr marL="3617" marR="3617" marT="3617" marB="0" anchor="b">
                    <a:solidFill>
                      <a:schemeClr val="bg1"/>
                    </a:solidFill>
                  </a:tcPr>
                </a:tc>
                <a:tc>
                  <a:txBody>
                    <a:bodyPr/>
                    <a:lstStyle/>
                    <a:p>
                      <a:pPr algn="ctr"/>
                      <a:r>
                        <a:rPr lang="en-US" dirty="0" smtClean="0">
                          <a:solidFill>
                            <a:srgbClr val="00B0F0"/>
                          </a:solidFill>
                        </a:rPr>
                        <a:t>TI</a:t>
                      </a:r>
                      <a:endParaRPr lang="en-GB" dirty="0">
                        <a:solidFill>
                          <a:srgbClr val="00B0F0"/>
                        </a:solidFill>
                      </a:endParaRPr>
                    </a:p>
                  </a:txBody>
                  <a:tcPr marL="3617" marR="3617" marT="3617" marB="0" anchor="b">
                    <a:solidFill>
                      <a:schemeClr val="bg1"/>
                    </a:solidFill>
                  </a:tcPr>
                </a:tc>
              </a:tr>
              <a:tr h="138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solidFill>
                            <a:schemeClr val="tx1"/>
                          </a:solidFill>
                          <a:effectLst/>
                        </a:rPr>
                        <a:t>E&amp;P</a:t>
                      </a:r>
                      <a:endParaRPr lang="en-GB" sz="1600" b="1" i="0" u="none" strike="noStrike" dirty="0" smtClean="0">
                        <a:solidFill>
                          <a:schemeClr val="tx1"/>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2</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1</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3617" marR="3617" marT="3617" marB="0" anchor="b"/>
                </a:tc>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Transmission</a:t>
                      </a:r>
                      <a:endParaRPr lang="en-GB" sz="1600" b="1" i="0" u="none" strike="noStrike" dirty="0" smtClean="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4</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2</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3617" marR="3617" marT="3617" marB="0" anchor="b"/>
                </a:tc>
              </a:tr>
              <a:tr h="152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Storage</a:t>
                      </a:r>
                      <a:endParaRPr lang="en-GB" sz="1600" b="1" i="0" u="none" strike="noStrike" dirty="0" smtClean="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Arial" panose="020B0604020202020204" pitchFamily="34" charset="0"/>
                          <a:ea typeface="맑은 고딕" panose="020B0503020000020004" pitchFamily="34" charset="-127"/>
                        </a:rPr>
                        <a:t>1</a:t>
                      </a:r>
                      <a:endParaRPr lang="en-GB" sz="1800" b="1" i="0" u="none" strike="noStrike" dirty="0" smtClean="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Arial" panose="020B0604020202020204" pitchFamily="34" charset="0"/>
                          <a:ea typeface="맑은 고딕" panose="020B0503020000020004" pitchFamily="34" charset="-127"/>
                        </a:rPr>
                        <a:t>1</a:t>
                      </a:r>
                      <a:endParaRPr lang="en-GB" sz="1800" b="1" i="0" u="none" strike="noStrike" dirty="0" smtClean="0">
                        <a:solidFill>
                          <a:srgbClr val="000000"/>
                        </a:solidFill>
                        <a:effectLst/>
                        <a:latin typeface="Arial" panose="020B0604020202020204" pitchFamily="34" charset="0"/>
                        <a:ea typeface="맑은 고딕" panose="020B0503020000020004" pitchFamily="34" charset="-127"/>
                      </a:endParaRPr>
                    </a:p>
                  </a:txBody>
                  <a:tcPr marL="5508" marR="5508" marT="5508" marB="0" anchor="b"/>
                </a:tc>
              </a:tr>
              <a:tr h="329542">
                <a:tc>
                  <a:txBody>
                    <a:bodyPr/>
                    <a:lstStyle/>
                    <a:p>
                      <a:pPr algn="l" fontAlgn="b"/>
                      <a:r>
                        <a:rPr lang="en-GB" sz="1600" u="none" strike="noStrike" dirty="0" smtClean="0">
                          <a:effectLst/>
                        </a:rPr>
                        <a:t>Strategy</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ctr" fontAlgn="b"/>
                      <a:r>
                        <a:rPr lang="en-US" sz="1800" b="1" i="0" u="none" strike="noStrike" dirty="0" smtClean="0">
                          <a:solidFill>
                            <a:srgbClr val="000000"/>
                          </a:solidFill>
                          <a:effectLst/>
                          <a:latin typeface="Arial" panose="020B0604020202020204" pitchFamily="34" charset="0"/>
                          <a:ea typeface="맑은 고딕" panose="020B0503020000020004" pitchFamily="34" charset="-127"/>
                        </a:rPr>
                        <a:t>6</a:t>
                      </a:r>
                      <a:endParaRPr lang="en-GB" sz="18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ctr" fontAlgn="b"/>
                      <a:r>
                        <a:rPr lang="en-US" sz="1800" b="1" i="0" u="none" strike="noStrike" dirty="0" smtClean="0">
                          <a:solidFill>
                            <a:srgbClr val="000000"/>
                          </a:solidFill>
                          <a:effectLst/>
                          <a:latin typeface="Arial" panose="020B0604020202020204" pitchFamily="34" charset="0"/>
                          <a:ea typeface="맑은 고딕" panose="020B0503020000020004" pitchFamily="34" charset="-127"/>
                        </a:rPr>
                        <a:t>2</a:t>
                      </a:r>
                      <a:endParaRPr lang="en-GB" sz="18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r>
              <a:tr h="306867">
                <a:tc>
                  <a:txBody>
                    <a:bodyPr/>
                    <a:lstStyle/>
                    <a:p>
                      <a:pPr algn="l" fontAlgn="b"/>
                      <a:r>
                        <a:rPr lang="en-US" altLang="zh-CN" sz="1600" u="none" strike="noStrike" dirty="0" smtClean="0">
                          <a:effectLst/>
                        </a:rPr>
                        <a:t>RD&amp;I</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a:noFill/>
                    </a:lnB>
                  </a:tcPr>
                </a:tc>
                <a:tc>
                  <a:txBody>
                    <a:bodyPr/>
                    <a:lstStyle/>
                    <a:p>
                      <a:pPr algn="ctr" fontAlgn="b"/>
                      <a:r>
                        <a:rPr lang="en-US" sz="1800" b="1" i="0" u="none" strike="noStrike" dirty="0" smtClean="0">
                          <a:solidFill>
                            <a:srgbClr val="000000"/>
                          </a:solidFill>
                          <a:effectLst/>
                          <a:latin typeface="Arial" panose="020B0604020202020204" pitchFamily="34" charset="0"/>
                          <a:ea typeface="맑은 고딕" panose="020B0503020000020004" pitchFamily="34" charset="-127"/>
                        </a:rPr>
                        <a:t>3</a:t>
                      </a:r>
                      <a:endParaRPr lang="en-GB" sz="18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a:noFill/>
                    </a:lnB>
                  </a:tcPr>
                </a:tc>
                <a:tc>
                  <a:txBody>
                    <a:bodyPr/>
                    <a:lstStyle/>
                    <a:p>
                      <a:pPr algn="ctr" fontAlgn="b"/>
                      <a:r>
                        <a:rPr lang="en-US" sz="1800" b="1" i="0" u="none" strike="noStrike" dirty="0" smtClean="0">
                          <a:solidFill>
                            <a:srgbClr val="000000"/>
                          </a:solidFill>
                          <a:effectLst/>
                          <a:latin typeface="Arial" panose="020B0604020202020204" pitchFamily="34" charset="0"/>
                          <a:ea typeface="맑은 고딕" panose="020B0503020000020004" pitchFamily="34" charset="-127"/>
                        </a:rPr>
                        <a:t>4</a:t>
                      </a:r>
                      <a:endParaRPr lang="en-GB" sz="18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a:noFill/>
                    </a:lnB>
                  </a:tcPr>
                </a:tc>
              </a:tr>
              <a:tr h="152098">
                <a:tc>
                  <a:txBody>
                    <a:bodyPr/>
                    <a:lstStyle/>
                    <a:p>
                      <a:pPr algn="l" fontAlgn="b"/>
                      <a:r>
                        <a:rPr lang="en-GB" sz="1600" u="none" strike="noStrike" dirty="0" smtClean="0">
                          <a:solidFill>
                            <a:schemeClr val="tx1"/>
                          </a:solidFill>
                          <a:effectLst/>
                        </a:rPr>
                        <a:t>Sustainability</a:t>
                      </a:r>
                      <a:endParaRPr lang="en-GB" sz="16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3</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1</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r>
              <a:tr h="36851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Marketing &amp; Communications</a:t>
                      </a:r>
                      <a:endParaRPr lang="en-GB" sz="1600" b="1" i="0" u="none" strike="noStrike" dirty="0" smtClean="0">
                        <a:solidFill>
                          <a:srgbClr val="000000"/>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3</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2</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r>
              <a:tr h="36851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ea typeface="맑은 고딕" panose="020B0503020000020004" pitchFamily="34" charset="-127"/>
                        </a:rPr>
                        <a:t>LNG</a:t>
                      </a:r>
                      <a:endParaRPr lang="en-GB" sz="1600" b="0" i="0" u="none" strike="noStrike" dirty="0" smtClean="0">
                        <a:solidFill>
                          <a:srgbClr val="000000"/>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3</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3</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a:noFill/>
                    </a:lnB>
                    <a:lnTlToBr w="12700" cmpd="sng">
                      <a:noFill/>
                      <a:prstDash val="solid"/>
                    </a:lnTlToBr>
                    <a:lnBlToTr w="12700" cmpd="sng">
                      <a:noFill/>
                      <a:prstDash val="solid"/>
                    </a:lnBlToTr>
                  </a:tcPr>
                </a:tc>
              </a:tr>
              <a:tr h="2177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solidFill>
                            <a:schemeClr val="tx1"/>
                          </a:solidFill>
                          <a:effectLst/>
                        </a:rPr>
                        <a:t>TFN</a:t>
                      </a:r>
                    </a:p>
                  </a:txBody>
                  <a:tcPr marL="5508" marR="5508" marT="5508"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1</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tx1"/>
                          </a:solidFill>
                          <a:effectLst/>
                          <a:latin typeface="Arial" panose="020B0604020202020204" pitchFamily="34" charset="0"/>
                          <a:ea typeface="맑은 고딕" panose="020B0503020000020004" pitchFamily="34" charset="-127"/>
                        </a:rPr>
                        <a:t>1</a:t>
                      </a:r>
                      <a:endParaRPr lang="en-GB" sz="1800" b="1" i="0" u="none" strike="noStrike" dirty="0">
                        <a:solidFill>
                          <a:schemeClr val="tx1"/>
                        </a:solidFill>
                        <a:effectLst/>
                        <a:latin typeface="Arial" panose="020B0604020202020204" pitchFamily="34" charset="0"/>
                        <a:ea typeface="맑은 고딕" panose="020B0503020000020004" pitchFamily="34" charset="-127"/>
                      </a:endParaRPr>
                    </a:p>
                  </a:txBody>
                  <a:tcPr marL="5508" marR="5508" marT="5508"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332">
                <a:tc>
                  <a:txBody>
                    <a:bodyPr/>
                    <a:lstStyle/>
                    <a:p>
                      <a:pPr algn="l" fontAlgn="b"/>
                      <a:r>
                        <a:rPr lang="en-GB" sz="1600" u="none" strike="noStrike" dirty="0" smtClean="0">
                          <a:solidFill>
                            <a:schemeClr val="tx1"/>
                          </a:solidFill>
                          <a:effectLst/>
                        </a:rPr>
                        <a:t>TFD    </a:t>
                      </a:r>
                      <a:endParaRPr lang="en-GB" sz="16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kern="1200" dirty="0" smtClean="0">
                          <a:solidFill>
                            <a:schemeClr val="tx1"/>
                          </a:solidFill>
                          <a:effectLst/>
                          <a:latin typeface="+mn-lt"/>
                          <a:ea typeface="+mn-ea"/>
                          <a:cs typeface="+mn-cs"/>
                        </a:rPr>
                        <a:t>1</a:t>
                      </a:r>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7963">
                <a:tc>
                  <a:txBody>
                    <a:bodyPr/>
                    <a:lstStyle/>
                    <a:p>
                      <a:pPr algn="l" fontAlgn="b"/>
                      <a:r>
                        <a:rPr lang="en-US" altLang="zh-CN" sz="1600" b="0" u="none" strike="noStrike" kern="1200" dirty="0" smtClean="0">
                          <a:solidFill>
                            <a:schemeClr val="tx1"/>
                          </a:solidFill>
                          <a:effectLst/>
                          <a:latin typeface="+mn-lt"/>
                          <a:ea typeface="+mn-ea"/>
                          <a:cs typeface="+mn-cs"/>
                        </a:rPr>
                        <a:t>Distribution</a:t>
                      </a:r>
                      <a:endParaRPr lang="en-GB" sz="1600" b="0"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kern="1200" dirty="0" smtClean="0">
                          <a:solidFill>
                            <a:schemeClr val="tx1"/>
                          </a:solidFill>
                          <a:effectLst/>
                          <a:latin typeface="+mn-lt"/>
                          <a:ea typeface="+mn-ea"/>
                          <a:cs typeface="+mn-cs"/>
                        </a:rPr>
                        <a:t>1</a:t>
                      </a:r>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kern="1200" dirty="0" smtClean="0">
                          <a:solidFill>
                            <a:schemeClr val="tx1"/>
                          </a:solidFill>
                          <a:effectLst/>
                          <a:latin typeface="+mn-lt"/>
                          <a:ea typeface="+mn-ea"/>
                          <a:cs typeface="+mn-cs"/>
                        </a:rPr>
                        <a:t>3</a:t>
                      </a:r>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6107">
                <a:tc>
                  <a:txBody>
                    <a:bodyPr/>
                    <a:lstStyle/>
                    <a:p>
                      <a:pPr algn="r" fontAlgn="b"/>
                      <a:r>
                        <a:rPr lang="en-US" sz="1600" b="1" u="none" strike="noStrike" kern="1200" dirty="0" smtClean="0">
                          <a:solidFill>
                            <a:schemeClr val="tx1"/>
                          </a:solidFill>
                          <a:effectLst/>
                          <a:latin typeface="+mn-lt"/>
                          <a:ea typeface="+mn-ea"/>
                          <a:cs typeface="+mn-cs"/>
                        </a:rPr>
                        <a:t>sum</a:t>
                      </a:r>
                      <a:endParaRPr lang="en-GB" sz="16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800" b="1" u="none" strike="noStrike" kern="1200" dirty="0" smtClean="0">
                          <a:solidFill>
                            <a:schemeClr val="tx1"/>
                          </a:solidFill>
                          <a:effectLst/>
                          <a:latin typeface="+mn-lt"/>
                          <a:ea typeface="+mn-ea"/>
                          <a:cs typeface="+mn-cs"/>
                        </a:rPr>
                        <a:t>27</a:t>
                      </a:r>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800" b="1" u="none" strike="noStrike" kern="1200" dirty="0" smtClean="0">
                          <a:solidFill>
                            <a:schemeClr val="tx1"/>
                          </a:solidFill>
                          <a:effectLst/>
                          <a:latin typeface="+mn-lt"/>
                          <a:ea typeface="+mn-ea"/>
                          <a:cs typeface="+mn-cs"/>
                        </a:rPr>
                        <a:t>21</a:t>
                      </a:r>
                      <a:endParaRPr lang="en-GB" sz="1800" b="1" u="none" strike="noStrike" kern="1200" dirty="0">
                        <a:solidFill>
                          <a:schemeClr val="tx1"/>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l" fontAlgn="b"/>
                      <a:r>
                        <a:rPr lang="en-GB" sz="1600" b="1" u="none" strike="noStrike" kern="1200" dirty="0" smtClean="0">
                          <a:solidFill>
                            <a:srgbClr val="FF0000"/>
                          </a:solidFill>
                          <a:effectLst/>
                          <a:latin typeface="+mn-lt"/>
                          <a:ea typeface="+mn-ea"/>
                          <a:cs typeface="+mn-cs"/>
                        </a:rPr>
                        <a:t>World LPG Association</a:t>
                      </a: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800" b="1" u="none" strike="noStrike" kern="1200" dirty="0" smtClean="0">
                          <a:solidFill>
                            <a:srgbClr val="FF0000"/>
                          </a:solidFill>
                          <a:effectLst/>
                          <a:latin typeface="+mn-lt"/>
                          <a:ea typeface="+mn-ea"/>
                          <a:cs typeface="+mn-cs"/>
                        </a:rPr>
                        <a:t>1</a:t>
                      </a:r>
                      <a:endParaRPr lang="en-GB" sz="1800" b="1" u="none" strike="noStrike" kern="1200" dirty="0">
                        <a:solidFill>
                          <a:srgbClr val="FF0000"/>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800" b="1" u="none" strike="noStrike" kern="1200" dirty="0" smtClean="0">
                          <a:solidFill>
                            <a:srgbClr val="FF0000"/>
                          </a:solidFill>
                          <a:effectLst/>
                          <a:latin typeface="+mn-lt"/>
                          <a:ea typeface="+mn-ea"/>
                          <a:cs typeface="+mn-cs"/>
                        </a:rPr>
                        <a:t>1</a:t>
                      </a:r>
                      <a:endParaRPr lang="en-GB" sz="1800" b="1" u="none" strike="noStrike" kern="1200" dirty="0">
                        <a:solidFill>
                          <a:srgbClr val="FF0000"/>
                        </a:solidFill>
                        <a:effectLst/>
                        <a:latin typeface="+mn-lt"/>
                        <a:ea typeface="+mn-ea"/>
                        <a:cs typeface="+mn-cs"/>
                      </a:endParaRPr>
                    </a:p>
                  </a:txBody>
                  <a:tcPr marL="3617" marR="3617" marT="3617"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文本框 6"/>
          <p:cNvSpPr txBox="1"/>
          <p:nvPr/>
        </p:nvSpPr>
        <p:spPr>
          <a:xfrm>
            <a:off x="3208835" y="868551"/>
            <a:ext cx="1129553" cy="307777"/>
          </a:xfrm>
          <a:prstGeom prst="rect">
            <a:avLst/>
          </a:prstGeom>
          <a:noFill/>
        </p:spPr>
        <p:txBody>
          <a:bodyPr wrap="square" rtlCol="0">
            <a:spAutoFit/>
          </a:bodyPr>
          <a:lstStyle/>
          <a:p>
            <a:r>
              <a:rPr lang="en-US" sz="1400" dirty="0" smtClean="0">
                <a:solidFill>
                  <a:srgbClr val="FF0000"/>
                </a:solidFill>
              </a:rPr>
              <a:t>Responded</a:t>
            </a:r>
            <a:endParaRPr lang="en-GB" sz="1400" dirty="0">
              <a:solidFill>
                <a:srgbClr val="FF0000"/>
              </a:solidFill>
            </a:endParaRPr>
          </a:p>
        </p:txBody>
      </p:sp>
      <p:sp>
        <p:nvSpPr>
          <p:cNvPr id="11" name="文本框 10"/>
          <p:cNvSpPr txBox="1"/>
          <p:nvPr/>
        </p:nvSpPr>
        <p:spPr>
          <a:xfrm>
            <a:off x="10780194" y="765140"/>
            <a:ext cx="1129553" cy="307777"/>
          </a:xfrm>
          <a:prstGeom prst="rect">
            <a:avLst/>
          </a:prstGeom>
          <a:noFill/>
        </p:spPr>
        <p:txBody>
          <a:bodyPr wrap="square" rtlCol="0">
            <a:spAutoFit/>
          </a:bodyPr>
          <a:lstStyle/>
          <a:p>
            <a:r>
              <a:rPr lang="en-US" sz="1400" dirty="0" smtClean="0">
                <a:solidFill>
                  <a:srgbClr val="FF0000"/>
                </a:solidFill>
              </a:rPr>
              <a:t>Suggested</a:t>
            </a:r>
            <a:endParaRPr lang="en-GB" sz="1400" dirty="0">
              <a:solidFill>
                <a:srgbClr val="FF0000"/>
              </a:solidFill>
            </a:endParaRPr>
          </a:p>
        </p:txBody>
      </p:sp>
    </p:spTree>
    <p:extLst>
      <p:ext uri="{BB962C8B-B14F-4D97-AF65-F5344CB8AC3E}">
        <p14:creationId xmlns:p14="http://schemas.microsoft.com/office/powerpoint/2010/main" val="296586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a:bodyPr>
          <a:lstStyle/>
          <a:p>
            <a:pPr algn="ctr"/>
            <a:r>
              <a:rPr lang="en-US" altLang="zh-CN" dirty="0" smtClean="0"/>
              <a:t>Personnel</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2</a:t>
            </a:fld>
            <a:endParaRPr lang="en-US" altLang="zh-CN"/>
          </a:p>
        </p:txBody>
      </p:sp>
    </p:spTree>
    <p:extLst>
      <p:ext uri="{BB962C8B-B14F-4D97-AF65-F5344CB8AC3E}">
        <p14:creationId xmlns:p14="http://schemas.microsoft.com/office/powerpoint/2010/main" val="3057421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69997" y="1411660"/>
            <a:ext cx="11456035" cy="5446340"/>
          </a:xfrm>
        </p:spPr>
        <p:txBody>
          <a:bodyPr>
            <a:normAutofit/>
          </a:bodyPr>
          <a:lstStyle/>
          <a:p>
            <a:pPr marL="0" lvl="0" indent="0">
              <a:lnSpc>
                <a:spcPct val="150000"/>
              </a:lnSpc>
              <a:buNone/>
            </a:pPr>
            <a:r>
              <a:rPr lang="en-GB" sz="2000" b="0" dirty="0" smtClean="0">
                <a:solidFill>
                  <a:schemeClr val="tx1"/>
                </a:solidFill>
                <a:highlight>
                  <a:srgbClr val="FFFFFF"/>
                </a:highlight>
                <a:latin typeface="微软雅黑" panose="020B0503020204020204" pitchFamily="34" charset="-122"/>
                <a:ea typeface="微软雅黑" panose="020B0503020204020204" pitchFamily="34" charset="-122"/>
              </a:rPr>
              <a:t>Seek </a:t>
            </a:r>
            <a:r>
              <a:rPr lang="en-GB" sz="2000" b="0" dirty="0">
                <a:solidFill>
                  <a:schemeClr val="tx1"/>
                </a:solidFill>
                <a:highlight>
                  <a:srgbClr val="FFFFFF"/>
                </a:highlight>
                <a:latin typeface="微软雅黑" panose="020B0503020204020204" pitchFamily="34" charset="-122"/>
                <a:ea typeface="微软雅黑" panose="020B0503020204020204" pitchFamily="34" charset="-122"/>
              </a:rPr>
              <a:t>new </a:t>
            </a:r>
            <a:r>
              <a:rPr lang="en-GB" sz="2000" b="0" dirty="0" smtClean="0">
                <a:solidFill>
                  <a:schemeClr val="tx1"/>
                </a:solidFill>
                <a:highlight>
                  <a:srgbClr val="FFFFFF"/>
                </a:highlight>
                <a:latin typeface="微软雅黑" panose="020B0503020204020204" pitchFamily="34" charset="-122"/>
                <a:ea typeface="微软雅黑" panose="020B0503020204020204" pitchFamily="34" charset="-122"/>
              </a:rPr>
              <a:t>opportunities </a:t>
            </a:r>
            <a:r>
              <a:rPr lang="en-GB" sz="2000" dirty="0">
                <a:highlight>
                  <a:srgbClr val="FFFFFF"/>
                </a:highlight>
                <a:latin typeface="微软雅黑" panose="020B0503020204020204" pitchFamily="34" charset="-122"/>
                <a:ea typeface="微软雅黑" panose="020B0503020204020204" pitchFamily="34" charset="-122"/>
              </a:rPr>
              <a:t>for all Chairs to present the triennial results of their Committees/TFs in a special conference session.  </a:t>
            </a:r>
          </a:p>
          <a:p>
            <a:pPr marL="0" indent="0">
              <a:lnSpc>
                <a:spcPct val="150000"/>
              </a:lnSpc>
              <a:buNone/>
            </a:pPr>
            <a:r>
              <a:rPr lang="en-US" sz="2000" dirty="0">
                <a:highlight>
                  <a:srgbClr val="FFFFFF"/>
                </a:highlight>
                <a:latin typeface="微软雅黑" panose="020B0503020204020204" pitchFamily="34" charset="-122"/>
                <a:ea typeface="微软雅黑" panose="020B0503020204020204" pitchFamily="34" charset="-122"/>
              </a:rPr>
              <a:t>New type of sessions allow special interest groups to express their gas advocacy voices, e.g. female leaders forum, gas + finance forum, gas nights, </a:t>
            </a:r>
            <a:r>
              <a:rPr lang="en-US" sz="2000" dirty="0" smtClean="0">
                <a:highlight>
                  <a:srgbClr val="FFFFFF"/>
                </a:highlight>
                <a:latin typeface="微软雅黑" panose="020B0503020204020204" pitchFamily="34" charset="-122"/>
                <a:ea typeface="微软雅黑" panose="020B0503020204020204" pitchFamily="34" charset="-122"/>
              </a:rPr>
              <a:t>sponsor sessions</a:t>
            </a:r>
            <a:r>
              <a:rPr lang="en-US" sz="2000" dirty="0">
                <a:highlight>
                  <a:srgbClr val="FFFFFF"/>
                </a:highlight>
                <a:latin typeface="微软雅黑" panose="020B0503020204020204" pitchFamily="34" charset="-122"/>
                <a:ea typeface="微软雅黑" panose="020B0503020204020204" pitchFamily="34" charset="-122"/>
              </a:rPr>
              <a:t>.</a:t>
            </a:r>
            <a:endParaRPr lang="en-GB" sz="2000" dirty="0">
              <a:highlight>
                <a:srgbClr val="FFFFFF"/>
              </a:highlight>
              <a:latin typeface="微软雅黑" panose="020B0503020204020204" pitchFamily="34" charset="-122"/>
              <a:ea typeface="微软雅黑" panose="020B0503020204020204" pitchFamily="34" charset="-122"/>
            </a:endParaRPr>
          </a:p>
          <a:p>
            <a:pPr marL="0" indent="0">
              <a:lnSpc>
                <a:spcPct val="150000"/>
              </a:lnSpc>
              <a:buNone/>
            </a:pPr>
            <a:r>
              <a:rPr lang="en-US" sz="2000" dirty="0" smtClean="0">
                <a:highlight>
                  <a:srgbClr val="FFFFFF"/>
                </a:highlight>
                <a:latin typeface="微软雅黑" panose="020B0503020204020204" pitchFamily="34" charset="-122"/>
                <a:ea typeface="微软雅黑" panose="020B0503020204020204" pitchFamily="34" charset="-122"/>
              </a:rPr>
              <a:t>SGs </a:t>
            </a:r>
            <a:r>
              <a:rPr lang="en-US" sz="2000" dirty="0">
                <a:highlight>
                  <a:srgbClr val="FFFFFF"/>
                </a:highlight>
                <a:latin typeface="微软雅黑" panose="020B0503020204020204" pitchFamily="34" charset="-122"/>
                <a:ea typeface="微软雅黑" panose="020B0503020204020204" pitchFamily="34" charset="-122"/>
              </a:rPr>
              <a:t>need to </a:t>
            </a:r>
            <a:r>
              <a:rPr lang="en-US" sz="2000" dirty="0" smtClean="0">
                <a:highlight>
                  <a:srgbClr val="FFFFFF"/>
                </a:highlight>
                <a:latin typeface="微软雅黑" panose="020B0503020204020204" pitchFamily="34" charset="-122"/>
                <a:ea typeface="微软雅黑" panose="020B0503020204020204" pitchFamily="34" charset="-122"/>
              </a:rPr>
              <a:t>submit their </a:t>
            </a:r>
            <a:r>
              <a:rPr lang="en-US" sz="2000" dirty="0">
                <a:highlight>
                  <a:srgbClr val="FFFFFF"/>
                </a:highlight>
                <a:latin typeface="微软雅黑" panose="020B0503020204020204" pitchFamily="34" charset="-122"/>
                <a:ea typeface="微软雅黑" panose="020B0503020204020204" pitchFamily="34" charset="-122"/>
              </a:rPr>
              <a:t>triennial </a:t>
            </a:r>
            <a:r>
              <a:rPr lang="en-US" sz="2000" dirty="0" smtClean="0">
                <a:highlight>
                  <a:srgbClr val="FFFFFF"/>
                </a:highlight>
                <a:latin typeface="微软雅黑" panose="020B0503020204020204" pitchFamily="34" charset="-122"/>
                <a:ea typeface="微软雅黑" panose="020B0503020204020204" pitchFamily="34" charset="-122"/>
              </a:rPr>
              <a:t>reports and </a:t>
            </a:r>
            <a:r>
              <a:rPr lang="en-US" sz="2000" dirty="0">
                <a:highlight>
                  <a:srgbClr val="FFFFFF"/>
                </a:highlight>
                <a:latin typeface="微软雅黑" panose="020B0503020204020204" pitchFamily="34" charset="-122"/>
                <a:ea typeface="微软雅黑" panose="020B0503020204020204" pitchFamily="34" charset="-122"/>
              </a:rPr>
              <a:t>the template </a:t>
            </a:r>
            <a:r>
              <a:rPr lang="en-US" sz="2000" dirty="0" smtClean="0">
                <a:highlight>
                  <a:srgbClr val="FFFFFF"/>
                </a:highlight>
                <a:latin typeface="微软雅黑" panose="020B0503020204020204" pitchFamily="34" charset="-122"/>
                <a:ea typeface="微软雅黑" panose="020B0503020204020204" pitchFamily="34" charset="-122"/>
              </a:rPr>
              <a:t>was drafted.</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20</a:t>
            </a:fld>
            <a:endParaRPr lang="en-US" altLang="zh-CN"/>
          </a:p>
        </p:txBody>
      </p:sp>
      <p:sp>
        <p:nvSpPr>
          <p:cNvPr id="4" name="标题 3"/>
          <p:cNvSpPr>
            <a:spLocks noGrp="1"/>
          </p:cNvSpPr>
          <p:nvPr>
            <p:ph type="title"/>
          </p:nvPr>
        </p:nvSpPr>
        <p:spPr>
          <a:xfrm>
            <a:off x="369997" y="481406"/>
            <a:ext cx="11484610" cy="705485"/>
          </a:xfrm>
        </p:spPr>
        <p:txBody>
          <a:bodyPr>
            <a:noAutofit/>
          </a:bodyPr>
          <a:lstStyle/>
          <a:p>
            <a:r>
              <a:rPr lang="en-GB" dirty="0">
                <a:latin typeface="微软雅黑" panose="020B0503020204020204" charset="-122"/>
                <a:ea typeface="微软雅黑" panose="020B0503020204020204" charset="-122"/>
              </a:rPr>
              <a:t>Potential special session to facilitate triennial results</a:t>
            </a:r>
          </a:p>
        </p:txBody>
      </p:sp>
    </p:spTree>
    <p:extLst>
      <p:ext uri="{BB962C8B-B14F-4D97-AF65-F5344CB8AC3E}">
        <p14:creationId xmlns:p14="http://schemas.microsoft.com/office/powerpoint/2010/main" val="323957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92982" y="774700"/>
            <a:ext cx="11609843" cy="5638800"/>
          </a:xfrm>
        </p:spPr>
        <p:txBody>
          <a:bodyPr>
            <a:noAutofit/>
          </a:bodyPr>
          <a:lstStyle/>
          <a:p>
            <a:pPr marL="0" indent="0" algn="ctr">
              <a:lnSpc>
                <a:spcPct val="100000"/>
              </a:lnSpc>
              <a:buNone/>
            </a:pPr>
            <a:r>
              <a:rPr lang="en-US" sz="1600" dirty="0" smtClean="0">
                <a:solidFill>
                  <a:schemeClr val="tx1"/>
                </a:solidFill>
                <a:latin typeface="+mn-ea"/>
              </a:rPr>
              <a:t>Tasks to be fulfilled in Perth Phase</a:t>
            </a:r>
          </a:p>
          <a:p>
            <a:pPr>
              <a:lnSpc>
                <a:spcPct val="100000"/>
              </a:lnSpc>
            </a:pPr>
            <a:r>
              <a:rPr lang="en-GB" sz="1600" dirty="0">
                <a:solidFill>
                  <a:schemeClr val="tx1"/>
                </a:solidFill>
                <a:latin typeface="+mn-ea"/>
              </a:rPr>
              <a:t>May 2023 </a:t>
            </a:r>
            <a:r>
              <a:rPr lang="en-GB" sz="1600" dirty="0" smtClean="0">
                <a:solidFill>
                  <a:schemeClr val="tx1"/>
                </a:solidFill>
                <a:latin typeface="+mn-ea"/>
              </a:rPr>
              <a:t>- August 2023</a:t>
            </a:r>
            <a:endParaRPr lang="en-GB" sz="1600" b="1" dirty="0">
              <a:solidFill>
                <a:schemeClr val="tx1"/>
              </a:solidFill>
              <a:latin typeface="+mn-ea"/>
            </a:endParaRPr>
          </a:p>
          <a:p>
            <a:pPr lvl="1">
              <a:lnSpc>
                <a:spcPct val="100000"/>
              </a:lnSpc>
            </a:pPr>
            <a:r>
              <a:rPr lang="en-US" altLang="zh-CN" sz="1600" b="1" dirty="0">
                <a:solidFill>
                  <a:srgbClr val="00B0F0"/>
                </a:solidFill>
                <a:latin typeface="+mn-ea"/>
              </a:rPr>
              <a:t>By June 16, </a:t>
            </a:r>
            <a:r>
              <a:rPr lang="en-US" altLang="zh-CN" sz="1600" b="1" dirty="0" smtClean="0">
                <a:latin typeface="+mn-ea"/>
              </a:rPr>
              <a:t>t</a:t>
            </a:r>
            <a:r>
              <a:rPr lang="en-GB" sz="1600" b="1" dirty="0" smtClean="0">
                <a:solidFill>
                  <a:schemeClr val="tx1"/>
                </a:solidFill>
                <a:latin typeface="+mn-ea"/>
              </a:rPr>
              <a:t>he </a:t>
            </a:r>
            <a:r>
              <a:rPr lang="en-GB" sz="1600" b="1" dirty="0">
                <a:solidFill>
                  <a:schemeClr val="tx1"/>
                </a:solidFill>
                <a:latin typeface="+mn-ea"/>
              </a:rPr>
              <a:t>Committees propose </a:t>
            </a:r>
            <a:r>
              <a:rPr lang="en-GB" sz="1600" b="1" dirty="0">
                <a:solidFill>
                  <a:srgbClr val="FF0000"/>
                </a:solidFill>
                <a:latin typeface="+mn-ea"/>
              </a:rPr>
              <a:t>topics</a:t>
            </a:r>
            <a:r>
              <a:rPr lang="en-GB" sz="1600" b="1" dirty="0">
                <a:solidFill>
                  <a:schemeClr val="tx1"/>
                </a:solidFill>
                <a:latin typeface="+mn-ea"/>
              </a:rPr>
              <a:t> (using insights from audiences and themes) to </a:t>
            </a:r>
            <a:r>
              <a:rPr lang="en-GB" sz="1600" b="1" dirty="0">
                <a:solidFill>
                  <a:srgbClr val="FF0000"/>
                </a:solidFill>
                <a:latin typeface="+mn-ea"/>
              </a:rPr>
              <a:t>fit session structure</a:t>
            </a:r>
            <a:r>
              <a:rPr lang="en-GB" sz="1600" b="1" dirty="0" smtClean="0">
                <a:solidFill>
                  <a:schemeClr val="tx1"/>
                </a:solidFill>
                <a:latin typeface="+mn-ea"/>
              </a:rPr>
              <a:t>. Then CC needs to coordinate the sessions and topics to avoid overlaps.  </a:t>
            </a:r>
          </a:p>
          <a:p>
            <a:pPr lvl="1">
              <a:lnSpc>
                <a:spcPct val="100000"/>
              </a:lnSpc>
            </a:pPr>
            <a:r>
              <a:rPr lang="en-GB" sz="1600" b="1" dirty="0" smtClean="0">
                <a:solidFill>
                  <a:srgbClr val="00B0F0"/>
                </a:solidFill>
                <a:latin typeface="+mn-ea"/>
              </a:rPr>
              <a:t>By Sept. 1, </a:t>
            </a:r>
            <a:r>
              <a:rPr lang="en-GB" sz="1600" b="1" dirty="0" smtClean="0">
                <a:solidFill>
                  <a:schemeClr val="tx1"/>
                </a:solidFill>
                <a:latin typeface="+mn-ea"/>
              </a:rPr>
              <a:t>CC </a:t>
            </a:r>
            <a:r>
              <a:rPr lang="en-GB" sz="1600" b="1" dirty="0">
                <a:solidFill>
                  <a:schemeClr val="tx1"/>
                </a:solidFill>
                <a:latin typeface="+mn-ea"/>
              </a:rPr>
              <a:t>shares </a:t>
            </a:r>
            <a:r>
              <a:rPr lang="en-GB" sz="1600" b="1" dirty="0" smtClean="0">
                <a:solidFill>
                  <a:schemeClr val="tx1"/>
                </a:solidFill>
                <a:latin typeface="+mn-ea"/>
              </a:rPr>
              <a:t>themes and topics </a:t>
            </a:r>
            <a:r>
              <a:rPr lang="en-GB" sz="1600" b="1" dirty="0">
                <a:solidFill>
                  <a:schemeClr val="tx1"/>
                </a:solidFill>
                <a:latin typeface="+mn-ea"/>
              </a:rPr>
              <a:t>with committees</a:t>
            </a:r>
            <a:r>
              <a:rPr lang="en-GB" sz="1600" b="1" dirty="0" smtClean="0">
                <a:solidFill>
                  <a:schemeClr val="tx1"/>
                </a:solidFill>
                <a:latin typeface="+mn-ea"/>
              </a:rPr>
              <a:t>.</a:t>
            </a:r>
            <a:r>
              <a:rPr lang="en-US" altLang="zh-CN" sz="1600" b="1" dirty="0">
                <a:solidFill>
                  <a:srgbClr val="00B0F0"/>
                </a:solidFill>
                <a:latin typeface="+mn-ea"/>
              </a:rPr>
              <a:t> </a:t>
            </a:r>
            <a:endParaRPr lang="en-US" altLang="zh-CN" sz="1600" b="1" dirty="0" smtClean="0">
              <a:solidFill>
                <a:srgbClr val="00B0F0"/>
              </a:solidFill>
              <a:latin typeface="+mn-ea"/>
            </a:endParaRPr>
          </a:p>
          <a:p>
            <a:pPr>
              <a:lnSpc>
                <a:spcPct val="100000"/>
              </a:lnSpc>
            </a:pPr>
            <a:r>
              <a:rPr lang="en-GB" sz="1600" dirty="0" smtClean="0">
                <a:solidFill>
                  <a:schemeClr val="tx1"/>
                </a:solidFill>
                <a:latin typeface="+mn-ea"/>
              </a:rPr>
              <a:t>September 2023                              </a:t>
            </a:r>
          </a:p>
          <a:p>
            <a:pPr marL="444500" indent="0">
              <a:lnSpc>
                <a:spcPct val="100000"/>
              </a:lnSpc>
              <a:buNone/>
            </a:pPr>
            <a:r>
              <a:rPr lang="en-GB" sz="1600" b="1" dirty="0">
                <a:solidFill>
                  <a:srgbClr val="00B0F0"/>
                </a:solidFill>
                <a:latin typeface="+mn-ea"/>
              </a:rPr>
              <a:t>By Sept.1</a:t>
            </a:r>
            <a:r>
              <a:rPr lang="en-GB" sz="1600" b="1" dirty="0" smtClean="0">
                <a:solidFill>
                  <a:srgbClr val="00B0F0"/>
                </a:solidFill>
                <a:latin typeface="+mn-ea"/>
              </a:rPr>
              <a:t>, </a:t>
            </a:r>
            <a:r>
              <a:rPr lang="en-GB" sz="1600" b="1" dirty="0" smtClean="0">
                <a:solidFill>
                  <a:schemeClr val="tx1"/>
                </a:solidFill>
                <a:latin typeface="+mn-ea"/>
              </a:rPr>
              <a:t>CC members will receive </a:t>
            </a:r>
            <a:r>
              <a:rPr lang="en-GB" sz="1600" b="1" dirty="0" smtClean="0">
                <a:solidFill>
                  <a:srgbClr val="FF0000"/>
                </a:solidFill>
                <a:latin typeface="+mn-ea"/>
              </a:rPr>
              <a:t>CfA</a:t>
            </a:r>
            <a:r>
              <a:rPr lang="en-GB" sz="1600" b="1" dirty="0" smtClean="0">
                <a:solidFill>
                  <a:schemeClr val="tx1"/>
                </a:solidFill>
                <a:latin typeface="+mn-ea"/>
              </a:rPr>
              <a:t> Process &amp; Strategy from NOC/PCEOs including timeline, evaluation and awards, software system design and promotional schedule.</a:t>
            </a:r>
          </a:p>
          <a:p>
            <a:pPr marL="228600" lvl="1" indent="-228600">
              <a:lnSpc>
                <a:spcPct val="100000"/>
              </a:lnSpc>
              <a:buFont typeface="Arial" panose="020B0604020202020204" pitchFamily="34" charset="0"/>
              <a:buChar char="●"/>
            </a:pPr>
            <a:r>
              <a:rPr lang="en-US" altLang="zh-CN" sz="1600" b="1" dirty="0" smtClean="0">
                <a:solidFill>
                  <a:srgbClr val="00B0F0"/>
                </a:solidFill>
                <a:latin typeface="+mn-ea"/>
              </a:rPr>
              <a:t>Sept</a:t>
            </a:r>
            <a:r>
              <a:rPr lang="en-US" altLang="zh-CN" sz="1600" b="1" dirty="0">
                <a:solidFill>
                  <a:srgbClr val="00B0F0"/>
                </a:solidFill>
                <a:latin typeface="+mn-ea"/>
              </a:rPr>
              <a:t>. </a:t>
            </a:r>
            <a:r>
              <a:rPr lang="en-US" altLang="zh-CN" sz="1600" b="1" dirty="0" smtClean="0">
                <a:solidFill>
                  <a:srgbClr val="00B0F0"/>
                </a:solidFill>
                <a:latin typeface="+mn-ea"/>
              </a:rPr>
              <a:t>13? </a:t>
            </a:r>
            <a:r>
              <a:rPr lang="en-US" altLang="zh-CN" sz="1600" dirty="0" smtClean="0">
                <a:solidFill>
                  <a:srgbClr val="00B0F0"/>
                </a:solidFill>
                <a:latin typeface="+mn-ea"/>
              </a:rPr>
              <a:t>CC </a:t>
            </a:r>
            <a:r>
              <a:rPr lang="en-US" altLang="zh-CN" sz="1600" smtClean="0">
                <a:solidFill>
                  <a:srgbClr val="00B0F0"/>
                </a:solidFill>
                <a:latin typeface="+mn-ea"/>
              </a:rPr>
              <a:t>will organise </a:t>
            </a:r>
            <a:r>
              <a:rPr lang="en-US" altLang="zh-CN" sz="1600" dirty="0" smtClean="0">
                <a:solidFill>
                  <a:srgbClr val="00B0F0"/>
                </a:solidFill>
                <a:latin typeface="+mn-ea"/>
              </a:rPr>
              <a:t>a virtual meeting to discuss the results of the above-mentioned work.</a:t>
            </a:r>
            <a:endParaRPr lang="en-GB" sz="1600" dirty="0">
              <a:solidFill>
                <a:srgbClr val="00B0F0"/>
              </a:solidFill>
              <a:latin typeface="+mn-ea"/>
            </a:endParaRPr>
          </a:p>
          <a:p>
            <a:pPr lvl="0">
              <a:lnSpc>
                <a:spcPct val="100000"/>
              </a:lnSpc>
            </a:pPr>
            <a:r>
              <a:rPr lang="en-GB" sz="1600" dirty="0" smtClean="0">
                <a:solidFill>
                  <a:schemeClr val="tx1"/>
                </a:solidFill>
                <a:latin typeface="+mn-ea"/>
              </a:rPr>
              <a:t>October </a:t>
            </a:r>
            <a:r>
              <a:rPr lang="en-GB" sz="1600" dirty="0">
                <a:solidFill>
                  <a:schemeClr val="tx1"/>
                </a:solidFill>
                <a:latin typeface="+mn-ea"/>
              </a:rPr>
              <a:t>2023 (Perth)</a:t>
            </a:r>
          </a:p>
          <a:p>
            <a:pPr lvl="1">
              <a:lnSpc>
                <a:spcPct val="100000"/>
              </a:lnSpc>
            </a:pPr>
            <a:r>
              <a:rPr lang="en-GB" sz="1600" dirty="0">
                <a:solidFill>
                  <a:schemeClr val="tx1"/>
                </a:solidFill>
                <a:latin typeface="+mn-ea"/>
              </a:rPr>
              <a:t>The WGC2025 Working Group including the CC members will: </a:t>
            </a:r>
          </a:p>
          <a:p>
            <a:pPr lvl="2">
              <a:lnSpc>
                <a:spcPct val="100000"/>
              </a:lnSpc>
            </a:pPr>
            <a:r>
              <a:rPr lang="en-GB" sz="1600" dirty="0">
                <a:solidFill>
                  <a:schemeClr val="tx1"/>
                </a:solidFill>
                <a:latin typeface="+mn-ea"/>
              </a:rPr>
              <a:t>Confirm the 4-day conference </a:t>
            </a:r>
            <a:r>
              <a:rPr lang="en-GB" sz="1600" dirty="0">
                <a:solidFill>
                  <a:srgbClr val="FF0000"/>
                </a:solidFill>
                <a:latin typeface="+mn-ea"/>
              </a:rPr>
              <a:t>structure </a:t>
            </a:r>
          </a:p>
          <a:p>
            <a:pPr lvl="2">
              <a:lnSpc>
                <a:spcPct val="100000"/>
              </a:lnSpc>
            </a:pPr>
            <a:r>
              <a:rPr lang="en-GB" sz="1600" dirty="0">
                <a:solidFill>
                  <a:schemeClr val="tx1"/>
                </a:solidFill>
                <a:latin typeface="+mn-ea"/>
              </a:rPr>
              <a:t>Finalise objectives &amp; structure </a:t>
            </a:r>
            <a:r>
              <a:rPr lang="en-US" altLang="zh-CN" sz="1600" dirty="0">
                <a:solidFill>
                  <a:srgbClr val="00B0F0"/>
                </a:solidFill>
                <a:latin typeface="+mn-ea"/>
              </a:rPr>
              <a:t>and evaluation </a:t>
            </a:r>
            <a:r>
              <a:rPr lang="en-GB" sz="1600" dirty="0" smtClean="0">
                <a:solidFill>
                  <a:schemeClr val="tx1"/>
                </a:solidFill>
                <a:latin typeface="+mn-ea"/>
              </a:rPr>
              <a:t>for </a:t>
            </a:r>
            <a:r>
              <a:rPr lang="en-GB" sz="1600" dirty="0">
                <a:solidFill>
                  <a:srgbClr val="FF0000"/>
                </a:solidFill>
                <a:latin typeface="+mn-ea"/>
              </a:rPr>
              <a:t>awards</a:t>
            </a:r>
          </a:p>
          <a:p>
            <a:pPr lvl="2">
              <a:lnSpc>
                <a:spcPct val="100000"/>
              </a:lnSpc>
            </a:pPr>
            <a:r>
              <a:rPr lang="en-GB" sz="1600" dirty="0">
                <a:solidFill>
                  <a:schemeClr val="tx1"/>
                </a:solidFill>
                <a:latin typeface="+mn-ea"/>
              </a:rPr>
              <a:t>Approval of </a:t>
            </a:r>
            <a:r>
              <a:rPr lang="en-GB" sz="1600" dirty="0" smtClean="0">
                <a:solidFill>
                  <a:srgbClr val="FF0000"/>
                </a:solidFill>
                <a:latin typeface="+mn-ea"/>
              </a:rPr>
              <a:t>CfA </a:t>
            </a:r>
            <a:r>
              <a:rPr lang="en-GB" sz="1600" dirty="0" smtClean="0">
                <a:solidFill>
                  <a:schemeClr val="tx1"/>
                </a:solidFill>
                <a:latin typeface="+mn-ea"/>
              </a:rPr>
              <a:t>strategy</a:t>
            </a:r>
            <a:r>
              <a:rPr lang="en-GB" sz="1600" dirty="0">
                <a:solidFill>
                  <a:schemeClr val="tx1"/>
                </a:solidFill>
                <a:latin typeface="+mn-ea"/>
              </a:rPr>
              <a:t>, process &amp; </a:t>
            </a:r>
            <a:r>
              <a:rPr lang="en-GB" sz="1600" dirty="0" smtClean="0">
                <a:solidFill>
                  <a:schemeClr val="tx1"/>
                </a:solidFill>
                <a:latin typeface="+mn-ea"/>
              </a:rPr>
              <a:t>timelines for the launch of CfA in November</a:t>
            </a:r>
            <a:endParaRPr lang="en-GB" sz="1600" dirty="0">
              <a:solidFill>
                <a:schemeClr val="tx1"/>
              </a:solidFill>
              <a:latin typeface="+mn-ea"/>
            </a:endParaRPr>
          </a:p>
          <a:p>
            <a:pPr>
              <a:lnSpc>
                <a:spcPct val="170000"/>
              </a:lnSpc>
            </a:pPr>
            <a:endParaRPr lang="en-GB" sz="900"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21</a:t>
            </a:fld>
            <a:endParaRPr lang="en-US" altLang="zh-CN"/>
          </a:p>
        </p:txBody>
      </p:sp>
      <p:sp>
        <p:nvSpPr>
          <p:cNvPr id="4" name="标题 3"/>
          <p:cNvSpPr>
            <a:spLocks noGrp="1"/>
          </p:cNvSpPr>
          <p:nvPr>
            <p:ph type="title"/>
          </p:nvPr>
        </p:nvSpPr>
        <p:spPr>
          <a:xfrm>
            <a:off x="355599" y="195580"/>
            <a:ext cx="11484610" cy="705485"/>
          </a:xfrm>
        </p:spPr>
        <p:txBody>
          <a:bodyPr>
            <a:normAutofit/>
          </a:bodyPr>
          <a:lstStyle/>
          <a:p>
            <a:r>
              <a:rPr lang="en-US" dirty="0"/>
              <a:t>CC Reminder</a:t>
            </a:r>
            <a:endParaRPr lang="en-GB" dirty="0"/>
          </a:p>
        </p:txBody>
      </p:sp>
    </p:spTree>
    <p:extLst>
      <p:ext uri="{BB962C8B-B14F-4D97-AF65-F5344CB8AC3E}">
        <p14:creationId xmlns:p14="http://schemas.microsoft.com/office/powerpoint/2010/main" val="531467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169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3</a:t>
            </a:fld>
            <a:endParaRPr lang="en-US" altLang="zh-CN"/>
          </a:p>
        </p:txBody>
      </p:sp>
      <p:sp>
        <p:nvSpPr>
          <p:cNvPr id="3" name="标题 2"/>
          <p:cNvSpPr>
            <a:spLocks noGrp="1"/>
          </p:cNvSpPr>
          <p:nvPr>
            <p:ph type="title"/>
          </p:nvPr>
        </p:nvSpPr>
        <p:spPr>
          <a:xfrm>
            <a:off x="3398318" y="211912"/>
            <a:ext cx="4325791" cy="631192"/>
          </a:xfrm>
        </p:spPr>
        <p:txBody>
          <a:bodyPr>
            <a:normAutofit/>
          </a:bodyPr>
          <a:lstStyle/>
          <a:p>
            <a:r>
              <a:rPr lang="en-US" altLang="zh-CN" sz="2400" dirty="0">
                <a:solidFill>
                  <a:srgbClr val="0070C0"/>
                </a:solidFill>
                <a:latin typeface="微软雅黑" panose="020B0503020204020204" charset="-122"/>
                <a:ea typeface="微软雅黑" panose="020B0503020204020204" charset="-122"/>
              </a:rPr>
              <a:t>Chairs of Committees</a:t>
            </a:r>
            <a:endParaRPr lang="zh-CN" altLang="en-US" sz="24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390" y="1241662"/>
            <a:ext cx="707473" cy="1071161"/>
          </a:xfrm>
          <a:prstGeom prst="rect">
            <a:avLst/>
          </a:prstGeom>
        </p:spPr>
      </p:pic>
      <p:grpSp>
        <p:nvGrpSpPr>
          <p:cNvPr id="5" name="组合 4"/>
          <p:cNvGrpSpPr/>
          <p:nvPr/>
        </p:nvGrpSpPr>
        <p:grpSpPr>
          <a:xfrm>
            <a:off x="4897014" y="1165573"/>
            <a:ext cx="1016477" cy="1584732"/>
            <a:chOff x="4130744" y="1242029"/>
            <a:chExt cx="1414968" cy="2393331"/>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998" y="1242029"/>
              <a:ext cx="1191768" cy="1801368"/>
            </a:xfrm>
            <a:prstGeom prst="rect">
              <a:avLst/>
            </a:prstGeom>
          </p:spPr>
        </p:pic>
        <p:pic>
          <p:nvPicPr>
            <p:cNvPr id="7" name="图片 6"/>
            <p:cNvPicPr>
              <a:picLocks noChangeAspect="1"/>
            </p:cNvPicPr>
            <p:nvPr/>
          </p:nvPicPr>
          <p:blipFill>
            <a:blip r:embed="rId5"/>
            <a:stretch>
              <a:fillRect/>
            </a:stretch>
          </p:blipFill>
          <p:spPr>
            <a:xfrm>
              <a:off x="4130744" y="3079744"/>
              <a:ext cx="1414968" cy="555616"/>
            </a:xfrm>
            <a:prstGeom prst="rect">
              <a:avLst/>
            </a:prstGeom>
          </p:spPr>
        </p:pic>
      </p:grpSp>
      <p:grpSp>
        <p:nvGrpSpPr>
          <p:cNvPr id="8" name="组合 7"/>
          <p:cNvGrpSpPr/>
          <p:nvPr/>
        </p:nvGrpSpPr>
        <p:grpSpPr>
          <a:xfrm>
            <a:off x="6216504" y="1226486"/>
            <a:ext cx="1030294" cy="1509720"/>
            <a:chOff x="5844621" y="1217528"/>
            <a:chExt cx="1548316" cy="2412538"/>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793" y="1217528"/>
              <a:ext cx="1191768" cy="1801368"/>
            </a:xfrm>
            <a:prstGeom prst="rect">
              <a:avLst/>
            </a:prstGeom>
          </p:spPr>
        </p:pic>
        <p:pic>
          <p:nvPicPr>
            <p:cNvPr id="10" name="图片 9"/>
            <p:cNvPicPr>
              <a:picLocks noChangeAspect="1"/>
            </p:cNvPicPr>
            <p:nvPr/>
          </p:nvPicPr>
          <p:blipFill>
            <a:blip r:embed="rId7"/>
            <a:stretch>
              <a:fillRect/>
            </a:stretch>
          </p:blipFill>
          <p:spPr>
            <a:xfrm>
              <a:off x="5844621" y="3089267"/>
              <a:ext cx="1548316" cy="540799"/>
            </a:xfrm>
            <a:prstGeom prst="rect">
              <a:avLst/>
            </a:prstGeom>
          </p:spPr>
        </p:pic>
      </p:grpSp>
      <p:grpSp>
        <p:nvGrpSpPr>
          <p:cNvPr id="11" name="组合 10"/>
          <p:cNvGrpSpPr/>
          <p:nvPr/>
        </p:nvGrpSpPr>
        <p:grpSpPr>
          <a:xfrm>
            <a:off x="7439549" y="1225925"/>
            <a:ext cx="1279084" cy="1514785"/>
            <a:chOff x="7132113" y="1214915"/>
            <a:chExt cx="1922193" cy="2420632"/>
          </a:xfrm>
        </p:grpSpPr>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4889" y="1214915"/>
              <a:ext cx="1188720" cy="1801368"/>
            </a:xfrm>
            <a:prstGeom prst="rect">
              <a:avLst/>
            </a:prstGeom>
          </p:spPr>
        </p:pic>
        <p:pic>
          <p:nvPicPr>
            <p:cNvPr id="13" name="图片 12"/>
            <p:cNvPicPr>
              <a:picLocks noChangeAspect="1"/>
            </p:cNvPicPr>
            <p:nvPr/>
          </p:nvPicPr>
          <p:blipFill>
            <a:blip r:embed="rId9"/>
            <a:stretch>
              <a:fillRect/>
            </a:stretch>
          </p:blipFill>
          <p:spPr>
            <a:xfrm>
              <a:off x="7132113" y="3086349"/>
              <a:ext cx="1922193" cy="549198"/>
            </a:xfrm>
            <a:prstGeom prst="rect">
              <a:avLst/>
            </a:prstGeom>
          </p:spPr>
        </p:pic>
      </p:grpSp>
      <p:pic>
        <p:nvPicPr>
          <p:cNvPr id="14" name="图片 13"/>
          <p:cNvPicPr>
            <a:picLocks noChangeAspect="1"/>
          </p:cNvPicPr>
          <p:nvPr/>
        </p:nvPicPr>
        <p:blipFill>
          <a:blip r:embed="rId10"/>
          <a:stretch>
            <a:fillRect/>
          </a:stretch>
        </p:blipFill>
        <p:spPr>
          <a:xfrm>
            <a:off x="9742572" y="2380198"/>
            <a:ext cx="1253679" cy="401758"/>
          </a:xfrm>
          <a:prstGeom prst="rect">
            <a:avLst/>
          </a:prstGeom>
        </p:spPr>
      </p:pic>
      <p:grpSp>
        <p:nvGrpSpPr>
          <p:cNvPr id="18" name="组合 17"/>
          <p:cNvGrpSpPr/>
          <p:nvPr/>
        </p:nvGrpSpPr>
        <p:grpSpPr>
          <a:xfrm>
            <a:off x="2178408" y="1249495"/>
            <a:ext cx="1473962" cy="1513597"/>
            <a:chOff x="262746" y="1255783"/>
            <a:chExt cx="2215055" cy="2418733"/>
          </a:xfrm>
        </p:grpSpPr>
        <p:pic>
          <p:nvPicPr>
            <p:cNvPr id="19" name="图片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291" y="1255783"/>
              <a:ext cx="1191768" cy="1801368"/>
            </a:xfrm>
            <a:prstGeom prst="rect">
              <a:avLst/>
            </a:prstGeom>
          </p:spPr>
        </p:pic>
        <p:pic>
          <p:nvPicPr>
            <p:cNvPr id="20" name="图片 19"/>
            <p:cNvPicPr>
              <a:picLocks noChangeAspect="1"/>
            </p:cNvPicPr>
            <p:nvPr/>
          </p:nvPicPr>
          <p:blipFill>
            <a:blip r:embed="rId12"/>
            <a:stretch>
              <a:fillRect/>
            </a:stretch>
          </p:blipFill>
          <p:spPr>
            <a:xfrm>
              <a:off x="262746" y="3089267"/>
              <a:ext cx="2215055" cy="585249"/>
            </a:xfrm>
            <a:prstGeom prst="rect">
              <a:avLst/>
            </a:prstGeom>
          </p:spPr>
        </p:pic>
      </p:grpSp>
      <p:grpSp>
        <p:nvGrpSpPr>
          <p:cNvPr id="21" name="组合 20"/>
          <p:cNvGrpSpPr/>
          <p:nvPr/>
        </p:nvGrpSpPr>
        <p:grpSpPr>
          <a:xfrm>
            <a:off x="2298386" y="3055617"/>
            <a:ext cx="1370640" cy="1551491"/>
            <a:chOff x="154379" y="3502094"/>
            <a:chExt cx="2059784" cy="2479287"/>
          </a:xfrm>
        </p:grpSpPr>
        <p:pic>
          <p:nvPicPr>
            <p:cNvPr id="23" name="图片 22"/>
            <p:cNvPicPr>
              <a:picLocks noChangeAspect="1"/>
            </p:cNvPicPr>
            <p:nvPr/>
          </p:nvPicPr>
          <p:blipFill>
            <a:blip r:embed="rId13"/>
            <a:stretch>
              <a:fillRect/>
            </a:stretch>
          </p:blipFill>
          <p:spPr>
            <a:xfrm>
              <a:off x="154379" y="5382171"/>
              <a:ext cx="2059784" cy="599210"/>
            </a:xfrm>
            <a:prstGeom prst="rect">
              <a:avLst/>
            </a:prstGeom>
          </p:spPr>
        </p:pic>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085" y="3502094"/>
              <a:ext cx="1191768" cy="1801368"/>
            </a:xfrm>
            <a:prstGeom prst="rect">
              <a:avLst/>
            </a:prstGeom>
          </p:spPr>
        </p:pic>
      </p:grpSp>
      <p:grpSp>
        <p:nvGrpSpPr>
          <p:cNvPr id="27" name="组合 26"/>
          <p:cNvGrpSpPr/>
          <p:nvPr/>
        </p:nvGrpSpPr>
        <p:grpSpPr>
          <a:xfrm>
            <a:off x="3448717" y="4607108"/>
            <a:ext cx="1055778" cy="1685073"/>
            <a:chOff x="8191706" y="3519584"/>
            <a:chExt cx="1594612" cy="2440919"/>
          </a:xfrm>
        </p:grpSpPr>
        <p:pic>
          <p:nvPicPr>
            <p:cNvPr id="28" name="图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31592" y="3519584"/>
              <a:ext cx="1188720" cy="1804416"/>
            </a:xfrm>
            <a:prstGeom prst="rect">
              <a:avLst/>
            </a:prstGeom>
          </p:spPr>
        </p:pic>
        <p:pic>
          <p:nvPicPr>
            <p:cNvPr id="29" name="图片 28"/>
            <p:cNvPicPr>
              <a:picLocks noChangeAspect="1"/>
            </p:cNvPicPr>
            <p:nvPr/>
          </p:nvPicPr>
          <p:blipFill>
            <a:blip r:embed="rId16"/>
            <a:stretch>
              <a:fillRect/>
            </a:stretch>
          </p:blipFill>
          <p:spPr>
            <a:xfrm>
              <a:off x="8191706" y="5388445"/>
              <a:ext cx="1594612" cy="572058"/>
            </a:xfrm>
            <a:prstGeom prst="rect">
              <a:avLst/>
            </a:prstGeom>
          </p:spPr>
        </p:pic>
      </p:grpSp>
      <p:grpSp>
        <p:nvGrpSpPr>
          <p:cNvPr id="30" name="组合 29"/>
          <p:cNvGrpSpPr/>
          <p:nvPr/>
        </p:nvGrpSpPr>
        <p:grpSpPr>
          <a:xfrm>
            <a:off x="4203810" y="3068548"/>
            <a:ext cx="1295570" cy="1566128"/>
            <a:chOff x="6164459" y="3511561"/>
            <a:chExt cx="1881039" cy="2436376"/>
          </a:xfrm>
        </p:grpSpPr>
        <p:pic>
          <p:nvPicPr>
            <p:cNvPr id="31" name="图片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72558" y="3511561"/>
              <a:ext cx="1191768" cy="1801368"/>
            </a:xfrm>
            <a:prstGeom prst="rect">
              <a:avLst/>
            </a:prstGeom>
          </p:spPr>
        </p:pic>
        <p:pic>
          <p:nvPicPr>
            <p:cNvPr id="32" name="图片 31"/>
            <p:cNvPicPr>
              <a:picLocks noChangeAspect="1"/>
            </p:cNvPicPr>
            <p:nvPr/>
          </p:nvPicPr>
          <p:blipFill>
            <a:blip r:embed="rId18"/>
            <a:stretch>
              <a:fillRect/>
            </a:stretch>
          </p:blipFill>
          <p:spPr>
            <a:xfrm>
              <a:off x="6164459" y="5402067"/>
              <a:ext cx="1881039" cy="545870"/>
            </a:xfrm>
            <a:prstGeom prst="rect">
              <a:avLst/>
            </a:prstGeom>
          </p:spPr>
        </p:pic>
      </p:grpSp>
      <p:cxnSp>
        <p:nvCxnSpPr>
          <p:cNvPr id="36" name="直接连接符 35"/>
          <p:cNvCxnSpPr/>
          <p:nvPr/>
        </p:nvCxnSpPr>
        <p:spPr>
          <a:xfrm flipH="1">
            <a:off x="9260163" y="1011659"/>
            <a:ext cx="6331" cy="394335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648785" y="5731383"/>
            <a:ext cx="1645244" cy="523220"/>
          </a:xfrm>
          <a:prstGeom prst="rect">
            <a:avLst/>
          </a:prstGeom>
          <a:noFill/>
        </p:spPr>
        <p:txBody>
          <a:bodyPr wrap="square" rtlCol="0">
            <a:spAutoFit/>
          </a:bodyPr>
          <a:lstStyle/>
          <a:p>
            <a:pPr algn="ctr"/>
            <a:r>
              <a:rPr lang="es-ES" sz="700" dirty="0"/>
              <a:t>Luz Stella Murgas </a:t>
            </a:r>
            <a:r>
              <a:rPr lang="es-ES" sz="700" dirty="0" smtClean="0"/>
              <a:t>Maya</a:t>
            </a:r>
            <a:endParaRPr lang="en-US" altLang="zh-CN" sz="700" dirty="0">
              <a:latin typeface="+mn-ea"/>
            </a:endParaRPr>
          </a:p>
          <a:p>
            <a:pPr algn="ctr"/>
            <a:r>
              <a:rPr lang="en-US" altLang="zh-CN" sz="700" dirty="0" smtClean="0">
                <a:latin typeface="+mn-ea"/>
              </a:rPr>
              <a:t>Columbia</a:t>
            </a:r>
          </a:p>
          <a:p>
            <a:pPr algn="ctr"/>
            <a:r>
              <a:rPr lang="en-US" altLang="zh-CN" sz="700" dirty="0" smtClean="0">
                <a:latin typeface="+mn-ea"/>
              </a:rPr>
              <a:t>Strategic Communications and Outreach Task Force (TFS)</a:t>
            </a:r>
            <a:r>
              <a:rPr lang="es-ES" sz="700" dirty="0" smtClean="0"/>
              <a:t>  </a:t>
            </a:r>
            <a:endParaRPr lang="en-US" altLang="zh-CN" sz="700" dirty="0">
              <a:latin typeface="+mn-ea"/>
            </a:endParaRPr>
          </a:p>
        </p:txBody>
      </p:sp>
      <p:sp>
        <p:nvSpPr>
          <p:cNvPr id="25" name="矩形 24"/>
          <p:cNvSpPr/>
          <p:nvPr/>
        </p:nvSpPr>
        <p:spPr>
          <a:xfrm>
            <a:off x="8665322" y="297828"/>
            <a:ext cx="3408177" cy="461665"/>
          </a:xfrm>
          <a:prstGeom prst="rect">
            <a:avLst/>
          </a:prstGeom>
        </p:spPr>
        <p:txBody>
          <a:bodyPr wrap="none">
            <a:spAutoFit/>
          </a:bodyPr>
          <a:lstStyle/>
          <a:p>
            <a:r>
              <a:rPr lang="en-US" altLang="zh-CN" sz="2400" b="1" dirty="0">
                <a:solidFill>
                  <a:srgbClr val="0070C0"/>
                </a:solidFill>
                <a:latin typeface="微软雅黑" panose="020B0503020204020204" charset="-122"/>
                <a:ea typeface="微软雅黑" panose="020B0503020204020204" charset="-122"/>
                <a:cs typeface="+mj-cs"/>
              </a:rPr>
              <a:t>Chairs of Task Forces</a:t>
            </a:r>
            <a:endParaRPr lang="en-GB" sz="2400" b="1" dirty="0">
              <a:solidFill>
                <a:srgbClr val="0070C0"/>
              </a:solidFill>
              <a:latin typeface="微软雅黑" panose="020B0503020204020204" charset="-122"/>
              <a:ea typeface="微软雅黑" panose="020B0503020204020204" charset="-122"/>
              <a:cs typeface="+mj-cs"/>
            </a:endParaRPr>
          </a:p>
        </p:txBody>
      </p:sp>
      <p:pic>
        <p:nvPicPr>
          <p:cNvPr id="26" name="图片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30145" y="2983335"/>
            <a:ext cx="1957961" cy="1608402"/>
          </a:xfrm>
          <a:prstGeom prst="rect">
            <a:avLst/>
          </a:prstGeom>
        </p:spPr>
      </p:pic>
      <p:pic>
        <p:nvPicPr>
          <p:cNvPr id="41" name="图片 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39222" y="4549919"/>
            <a:ext cx="779303" cy="1094911"/>
          </a:xfrm>
          <a:prstGeom prst="rect">
            <a:avLst/>
          </a:prstGeom>
        </p:spPr>
      </p:pic>
      <p:sp>
        <p:nvSpPr>
          <p:cNvPr id="43" name="文本框 42"/>
          <p:cNvSpPr txBox="1"/>
          <p:nvPr/>
        </p:nvSpPr>
        <p:spPr>
          <a:xfrm>
            <a:off x="7616147" y="3055617"/>
            <a:ext cx="1102486" cy="1213814"/>
          </a:xfrm>
          <a:prstGeom prst="rect">
            <a:avLst/>
          </a:prstGeom>
          <a:solidFill>
            <a:schemeClr val="bg1"/>
          </a:solidFill>
        </p:spPr>
        <p:txBody>
          <a:bodyPr wrap="square" rtlCol="0">
            <a:spAutoFit/>
          </a:bodyPr>
          <a:lstStyle/>
          <a:p>
            <a:endParaRPr lang="en-GB" dirty="0"/>
          </a:p>
        </p:txBody>
      </p:sp>
      <p:sp>
        <p:nvSpPr>
          <p:cNvPr id="46" name="文本框 45"/>
          <p:cNvSpPr txBox="1"/>
          <p:nvPr/>
        </p:nvSpPr>
        <p:spPr>
          <a:xfrm>
            <a:off x="3518577" y="2347594"/>
            <a:ext cx="1536054" cy="415498"/>
          </a:xfrm>
          <a:prstGeom prst="rect">
            <a:avLst/>
          </a:prstGeom>
          <a:noFill/>
        </p:spPr>
        <p:txBody>
          <a:bodyPr wrap="square" rtlCol="0">
            <a:spAutoFit/>
          </a:bodyPr>
          <a:lstStyle/>
          <a:p>
            <a:pPr algn="ctr"/>
            <a:r>
              <a:rPr lang="en-GB" sz="700" dirty="0">
                <a:latin typeface="Arial" panose="020B0604020202020204" pitchFamily="34" charset="0"/>
                <a:ea typeface="Microsoft YaHei" panose="020B0503020204020204" pitchFamily="34" charset="-122"/>
                <a:cs typeface="Arial" panose="020B0604020202020204" pitchFamily="34" charset="0"/>
              </a:rPr>
              <a:t>Maurizio </a:t>
            </a:r>
            <a:r>
              <a:rPr lang="en-GB" sz="700" dirty="0" smtClean="0">
                <a:latin typeface="Arial" panose="020B0604020202020204" pitchFamily="34" charset="0"/>
                <a:ea typeface="Microsoft YaHei" panose="020B0503020204020204" pitchFamily="34" charset="-122"/>
                <a:cs typeface="Arial" panose="020B0604020202020204" pitchFamily="34" charset="0"/>
              </a:rPr>
              <a:t>Zangrandi</a:t>
            </a:r>
          </a:p>
          <a:p>
            <a:pPr algn="ctr"/>
            <a:r>
              <a:rPr lang="en-US" sz="700" dirty="0" smtClean="0">
                <a:latin typeface="Arial" panose="020B0604020202020204" pitchFamily="34" charset="0"/>
                <a:ea typeface="Microsoft YaHei" panose="020B0503020204020204" pitchFamily="34" charset="-122"/>
                <a:cs typeface="Arial" panose="020B0604020202020204" pitchFamily="34" charset="0"/>
              </a:rPr>
              <a:t>Italy</a:t>
            </a:r>
          </a:p>
          <a:p>
            <a:pPr algn="ctr"/>
            <a:r>
              <a:rPr lang="en-US" sz="700" dirty="0" smtClean="0">
                <a:latin typeface="Arial" panose="020B0604020202020204" pitchFamily="34" charset="0"/>
                <a:ea typeface="Microsoft YaHei" panose="020B0503020204020204" pitchFamily="34" charset="-122"/>
                <a:cs typeface="Arial" panose="020B0604020202020204" pitchFamily="34" charset="0"/>
              </a:rPr>
              <a:t>Transmission Committee</a:t>
            </a:r>
            <a:endParaRPr lang="en-GB" sz="700" dirty="0"/>
          </a:p>
        </p:txBody>
      </p:sp>
      <p:sp>
        <p:nvSpPr>
          <p:cNvPr id="47" name="文本框 46"/>
          <p:cNvSpPr txBox="1"/>
          <p:nvPr/>
        </p:nvSpPr>
        <p:spPr>
          <a:xfrm>
            <a:off x="7724109" y="4235645"/>
            <a:ext cx="1536054" cy="523220"/>
          </a:xfrm>
          <a:prstGeom prst="rect">
            <a:avLst/>
          </a:prstGeom>
          <a:noFill/>
        </p:spPr>
        <p:txBody>
          <a:bodyPr wrap="square" rtlCol="0">
            <a:spAutoFit/>
          </a:bodyPr>
          <a:lstStyle/>
          <a:p>
            <a:pPr algn="ctr"/>
            <a:r>
              <a:rPr lang="en-US" sz="700" dirty="0">
                <a:latin typeface="Arial" panose="020B0604020202020204" pitchFamily="34" charset="0"/>
                <a:ea typeface="Microsoft YaHei" panose="020B0503020204020204" pitchFamily="34" charset="-122"/>
                <a:cs typeface="Arial" panose="020B0604020202020204" pitchFamily="34" charset="0"/>
              </a:rPr>
              <a:t>Mohamed Fouad</a:t>
            </a:r>
          </a:p>
          <a:p>
            <a:pPr algn="ctr"/>
            <a:r>
              <a:rPr lang="en-US" sz="700" dirty="0">
                <a:latin typeface="Arial" panose="020B0604020202020204" pitchFamily="34" charset="0"/>
                <a:ea typeface="Microsoft YaHei" panose="020B0503020204020204" pitchFamily="34" charset="-122"/>
                <a:cs typeface="Arial" panose="020B0604020202020204" pitchFamily="34" charset="0"/>
              </a:rPr>
              <a:t>Egypt</a:t>
            </a:r>
          </a:p>
          <a:p>
            <a:pPr algn="ctr"/>
            <a:r>
              <a:rPr lang="en-US" sz="700" dirty="0" smtClean="0">
                <a:latin typeface="Arial" panose="020B0604020202020204" pitchFamily="34" charset="0"/>
                <a:ea typeface="Microsoft YaHei" panose="020B0503020204020204" pitchFamily="34" charset="-122"/>
                <a:cs typeface="Arial" panose="020B0604020202020204" pitchFamily="34" charset="0"/>
              </a:rPr>
              <a:t>Marketing and Communications Committee</a:t>
            </a:r>
            <a:endParaRPr lang="en-GB" sz="700" dirty="0"/>
          </a:p>
        </p:txBody>
      </p:sp>
      <p:sp>
        <p:nvSpPr>
          <p:cNvPr id="48" name="文本框 47"/>
          <p:cNvSpPr txBox="1"/>
          <p:nvPr/>
        </p:nvSpPr>
        <p:spPr>
          <a:xfrm>
            <a:off x="5200280" y="5873994"/>
            <a:ext cx="1536054" cy="415498"/>
          </a:xfrm>
          <a:prstGeom prst="rect">
            <a:avLst/>
          </a:prstGeom>
          <a:noFill/>
        </p:spPr>
        <p:txBody>
          <a:bodyPr wrap="square" rtlCol="0">
            <a:spAutoFit/>
          </a:bodyPr>
          <a:lstStyle/>
          <a:p>
            <a:pPr algn="ctr"/>
            <a:r>
              <a:rPr lang="en-GB" sz="700" dirty="0" smtClean="0">
                <a:latin typeface="Arial" panose="020B0604020202020204" pitchFamily="34" charset="0"/>
                <a:ea typeface="Microsoft YaHei" panose="020B0503020204020204" pitchFamily="34" charset="-122"/>
                <a:cs typeface="Arial" panose="020B0604020202020204" pitchFamily="34" charset="0"/>
              </a:rPr>
              <a:t>Jeong Wook Khang</a:t>
            </a:r>
          </a:p>
          <a:p>
            <a:pPr algn="ctr"/>
            <a:r>
              <a:rPr lang="en-US" sz="700" dirty="0" smtClean="0">
                <a:latin typeface="Arial" panose="020B0604020202020204" pitchFamily="34" charset="0"/>
                <a:ea typeface="Microsoft YaHei" panose="020B0503020204020204" pitchFamily="34" charset="-122"/>
                <a:cs typeface="Arial" panose="020B0604020202020204" pitchFamily="34" charset="0"/>
              </a:rPr>
              <a:t>Korea</a:t>
            </a:r>
          </a:p>
          <a:p>
            <a:pPr algn="ctr"/>
            <a:r>
              <a:rPr lang="en-US" sz="700" dirty="0" smtClean="0">
                <a:latin typeface="Arial" panose="020B0604020202020204" pitchFamily="34" charset="0"/>
                <a:ea typeface="Microsoft YaHei" panose="020B0503020204020204" pitchFamily="34" charset="-122"/>
                <a:cs typeface="Arial" panose="020B0604020202020204" pitchFamily="34" charset="0"/>
              </a:rPr>
              <a:t>LNG Committee</a:t>
            </a:r>
            <a:endParaRPr lang="en-GB" sz="700" dirty="0"/>
          </a:p>
        </p:txBody>
      </p:sp>
      <p:pic>
        <p:nvPicPr>
          <p:cNvPr id="50" name="图片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38644" y="4531443"/>
            <a:ext cx="1166327" cy="1342551"/>
          </a:xfrm>
          <a:prstGeom prst="rect">
            <a:avLst/>
          </a:prstGeom>
        </p:spPr>
      </p:pic>
      <p:pic>
        <p:nvPicPr>
          <p:cNvPr id="51" name="图片 5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65679" y="1263182"/>
            <a:ext cx="913054" cy="1090214"/>
          </a:xfrm>
          <a:prstGeom prst="rect">
            <a:avLst/>
          </a:prstGeom>
        </p:spPr>
      </p:pic>
      <p:sp>
        <p:nvSpPr>
          <p:cNvPr id="52" name="矩形 51"/>
          <p:cNvSpPr/>
          <p:nvPr/>
        </p:nvSpPr>
        <p:spPr>
          <a:xfrm>
            <a:off x="7963387" y="3206187"/>
            <a:ext cx="1006998" cy="1025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图片 3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75656" y="3106317"/>
            <a:ext cx="1146438" cy="1631928"/>
          </a:xfrm>
          <a:prstGeom prst="rect">
            <a:avLst/>
          </a:prstGeom>
        </p:spPr>
      </p:pic>
      <p:sp>
        <p:nvSpPr>
          <p:cNvPr id="53" name="标题 2"/>
          <p:cNvSpPr txBox="1">
            <a:spLocks/>
          </p:cNvSpPr>
          <p:nvPr/>
        </p:nvSpPr>
        <p:spPr>
          <a:xfrm>
            <a:off x="837856" y="277679"/>
            <a:ext cx="2160953" cy="695169"/>
          </a:xfrm>
          <a:prstGeom prst="rect">
            <a:avLst/>
          </a:prstGeom>
        </p:spPr>
        <p:txBody>
          <a:bodyPr vert="horz" lIns="90170" tIns="46990" rIns="90170" bIns="46990" rtlCol="0" anchor="ctr" anchorCtr="0">
            <a:normAutofit fontScale="92500" lnSpcReduction="20000"/>
          </a:bodyPr>
          <a:lstStyle>
            <a:lvl1pPr algn="l" defTabSz="914400" rtl="0" eaLnBrk="1" fontAlgn="auto" latinLnBrk="0" hangingPunct="1">
              <a:lnSpc>
                <a:spcPct val="100000"/>
              </a:lnSpc>
              <a:spcBef>
                <a:spcPct val="0"/>
              </a:spcBef>
              <a:buNone/>
              <a:defRPr sz="3200" b="1" u="none" strike="noStrike" kern="1200" cap="none" spc="0" normalizeH="0" baseline="0">
                <a:solidFill>
                  <a:srgbClr val="0066B3"/>
                </a:solidFill>
                <a:uFillTx/>
                <a:latin typeface="微软雅黑 (标题)"/>
                <a:ea typeface="+mj-ea"/>
                <a:cs typeface="+mj-cs"/>
              </a:defRPr>
            </a:lvl1pPr>
          </a:lstStyle>
          <a:p>
            <a:pPr algn="ctr"/>
            <a:r>
              <a:rPr lang="en-US" altLang="zh-CN" sz="2400" dirty="0" smtClean="0">
                <a:solidFill>
                  <a:srgbClr val="0070C0"/>
                </a:solidFill>
                <a:latin typeface="微软雅黑" panose="020B0503020204020204" charset="-122"/>
                <a:ea typeface="微软雅黑" panose="020B0503020204020204" charset="-122"/>
              </a:rPr>
              <a:t>Coordination Committee</a:t>
            </a:r>
            <a:endParaRPr lang="zh-CN" altLang="en-US" sz="2400" dirty="0"/>
          </a:p>
        </p:txBody>
      </p:sp>
      <p:cxnSp>
        <p:nvCxnSpPr>
          <p:cNvPr id="54" name="直接连接符 53"/>
          <p:cNvCxnSpPr/>
          <p:nvPr/>
        </p:nvCxnSpPr>
        <p:spPr>
          <a:xfrm flipH="1">
            <a:off x="2002186" y="938691"/>
            <a:ext cx="6331" cy="3943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451556" y="2518282"/>
            <a:ext cx="1011873" cy="461665"/>
          </a:xfrm>
          <a:prstGeom prst="rect">
            <a:avLst/>
          </a:prstGeom>
        </p:spPr>
        <p:txBody>
          <a:bodyPr wrap="square">
            <a:spAutoFit/>
          </a:bodyPr>
          <a:lstStyle/>
          <a:p>
            <a:pPr algn="ctr"/>
            <a:r>
              <a:rPr lang="en-US" altLang="zh-CN" sz="800" dirty="0" smtClean="0">
                <a:latin typeface="微软雅黑" panose="020B0503020204020204" charset="-122"/>
                <a:ea typeface="微软雅黑" panose="020B0503020204020204" charset="-122"/>
              </a:rPr>
              <a:t>YANG Lei</a:t>
            </a:r>
          </a:p>
          <a:p>
            <a:pPr algn="ctr"/>
            <a:r>
              <a:rPr lang="en-US" altLang="zh-CN" sz="800" dirty="0" smtClean="0">
                <a:latin typeface="微软雅黑" panose="020B0503020204020204" charset="-122"/>
                <a:ea typeface="微软雅黑" panose="020B0503020204020204" charset="-122"/>
              </a:rPr>
              <a:t>China</a:t>
            </a:r>
          </a:p>
          <a:p>
            <a:pPr algn="ctr"/>
            <a:r>
              <a:rPr lang="en-US" altLang="zh-CN" sz="800" dirty="0">
                <a:latin typeface="微软雅黑" panose="020B0503020204020204" charset="-122"/>
                <a:ea typeface="微软雅黑" panose="020B0503020204020204" charset="-122"/>
              </a:rPr>
              <a:t>CC Chair</a:t>
            </a:r>
          </a:p>
        </p:txBody>
      </p:sp>
      <p:pic>
        <p:nvPicPr>
          <p:cNvPr id="56" name="图片 5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52188" y="1210182"/>
            <a:ext cx="841017" cy="1276620"/>
          </a:xfrm>
          <a:prstGeom prst="rect">
            <a:avLst/>
          </a:prstGeom>
        </p:spPr>
      </p:pic>
      <p:grpSp>
        <p:nvGrpSpPr>
          <p:cNvPr id="61" name="组合 60"/>
          <p:cNvGrpSpPr/>
          <p:nvPr/>
        </p:nvGrpSpPr>
        <p:grpSpPr>
          <a:xfrm>
            <a:off x="208581" y="2974070"/>
            <a:ext cx="1495741" cy="1585468"/>
            <a:chOff x="124745" y="2974070"/>
            <a:chExt cx="1495741" cy="1585468"/>
          </a:xfrm>
        </p:grpSpPr>
        <p:grpSp>
          <p:nvGrpSpPr>
            <p:cNvPr id="57" name="组合 56"/>
            <p:cNvGrpSpPr/>
            <p:nvPr/>
          </p:nvGrpSpPr>
          <p:grpSpPr>
            <a:xfrm>
              <a:off x="335912" y="2974070"/>
              <a:ext cx="1128410" cy="1502674"/>
              <a:chOff x="2251621" y="1223624"/>
              <a:chExt cx="1695764" cy="2401279"/>
            </a:xfrm>
          </p:grpSpPr>
          <p:pic>
            <p:nvPicPr>
              <p:cNvPr id="58" name="图片 5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67279" y="1223624"/>
                <a:ext cx="1191768" cy="1804416"/>
              </a:xfrm>
              <a:prstGeom prst="rect">
                <a:avLst/>
              </a:prstGeom>
            </p:spPr>
          </p:pic>
          <p:pic>
            <p:nvPicPr>
              <p:cNvPr id="59" name="图片 58"/>
              <p:cNvPicPr>
                <a:picLocks noChangeAspect="1"/>
              </p:cNvPicPr>
              <p:nvPr/>
            </p:nvPicPr>
            <p:blipFill>
              <a:blip r:embed="rId26"/>
              <a:stretch>
                <a:fillRect/>
              </a:stretch>
            </p:blipFill>
            <p:spPr>
              <a:xfrm>
                <a:off x="2251621" y="3077392"/>
                <a:ext cx="1695764" cy="547511"/>
              </a:xfrm>
              <a:prstGeom prst="rect">
                <a:avLst/>
              </a:prstGeom>
            </p:spPr>
          </p:pic>
        </p:grpSp>
        <p:sp>
          <p:nvSpPr>
            <p:cNvPr id="60" name="文本框 59"/>
            <p:cNvSpPr txBox="1"/>
            <p:nvPr/>
          </p:nvSpPr>
          <p:spPr>
            <a:xfrm>
              <a:off x="124745" y="4097873"/>
              <a:ext cx="1495741" cy="461665"/>
            </a:xfrm>
            <a:prstGeom prst="rect">
              <a:avLst/>
            </a:prstGeom>
            <a:solidFill>
              <a:schemeClr val="bg1"/>
            </a:solidFill>
          </p:spPr>
          <p:txBody>
            <a:bodyPr wrap="square" rtlCol="0">
              <a:spAutoFit/>
            </a:bodyPr>
            <a:lstStyle/>
            <a:p>
              <a:pPr algn="ctr"/>
              <a:r>
                <a:rPr lang="en-US" sz="800" dirty="0" smtClean="0"/>
                <a:t>Vittorio Musazzi</a:t>
              </a:r>
            </a:p>
            <a:p>
              <a:pPr algn="ctr"/>
              <a:r>
                <a:rPr lang="en-US" sz="800" dirty="0" smtClean="0"/>
                <a:t>Italy</a:t>
              </a:r>
            </a:p>
            <a:p>
              <a:pPr algn="ctr"/>
              <a:r>
                <a:rPr lang="en-US" sz="800" dirty="0" smtClean="0"/>
                <a:t>CC Vice Chair</a:t>
              </a:r>
              <a:endParaRPr lang="en-GB" sz="800" dirty="0"/>
            </a:p>
          </p:txBody>
        </p:sp>
      </p:grpSp>
      <p:pic>
        <p:nvPicPr>
          <p:cNvPr id="62" name="图片 6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81603" y="4607108"/>
            <a:ext cx="779078" cy="1177583"/>
          </a:xfrm>
          <a:prstGeom prst="rect">
            <a:avLst/>
          </a:prstGeom>
        </p:spPr>
      </p:pic>
      <p:sp>
        <p:nvSpPr>
          <p:cNvPr id="63" name="文本框 62"/>
          <p:cNvSpPr txBox="1"/>
          <p:nvPr/>
        </p:nvSpPr>
        <p:spPr>
          <a:xfrm>
            <a:off x="458466" y="5843974"/>
            <a:ext cx="995970" cy="461665"/>
          </a:xfrm>
          <a:prstGeom prst="rect">
            <a:avLst/>
          </a:prstGeom>
          <a:noFill/>
        </p:spPr>
        <p:txBody>
          <a:bodyPr wrap="square" rtlCol="0">
            <a:spAutoFit/>
          </a:bodyPr>
          <a:lstStyle/>
          <a:p>
            <a:pPr algn="ctr"/>
            <a:r>
              <a:rPr lang="en-US" altLang="zh-CN" sz="800" dirty="0" smtClean="0">
                <a:latin typeface="微软雅黑" panose="020B0503020204020204" charset="-122"/>
                <a:ea typeface="微软雅黑" panose="020B0503020204020204" charset="-122"/>
              </a:rPr>
              <a:t>ZHU </a:t>
            </a:r>
            <a:r>
              <a:rPr lang="en-US" altLang="zh-CN" sz="800" dirty="0">
                <a:latin typeface="微软雅黑" panose="020B0503020204020204" charset="-122"/>
                <a:ea typeface="微软雅黑" panose="020B0503020204020204" charset="-122"/>
              </a:rPr>
              <a:t>Kai</a:t>
            </a:r>
            <a:endParaRPr lang="zh-CN" altLang="en-US" sz="800" dirty="0">
              <a:latin typeface="微软雅黑" panose="020B0503020204020204" charset="-122"/>
              <a:ea typeface="微软雅黑" panose="020B0503020204020204" charset="-122"/>
            </a:endParaRPr>
          </a:p>
          <a:p>
            <a:pPr algn="ctr"/>
            <a:r>
              <a:rPr lang="en-US" altLang="zh-CN" sz="800" dirty="0" smtClean="0"/>
              <a:t>China</a:t>
            </a:r>
          </a:p>
          <a:p>
            <a:pPr algn="ctr"/>
            <a:r>
              <a:rPr lang="en-US" altLang="zh-CN" sz="800" dirty="0">
                <a:latin typeface="微软雅黑" panose="020B0503020204020204" charset="-122"/>
                <a:ea typeface="微软雅黑" panose="020B0503020204020204" charset="-122"/>
              </a:rPr>
              <a:t>CC Secretary</a:t>
            </a:r>
            <a:endParaRPr lang="en-GB" sz="800" dirty="0"/>
          </a:p>
        </p:txBody>
      </p:sp>
    </p:spTree>
    <p:extLst>
      <p:ext uri="{BB962C8B-B14F-4D97-AF65-F5344CB8AC3E}">
        <p14:creationId xmlns:p14="http://schemas.microsoft.com/office/powerpoint/2010/main" val="7854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GB" dirty="0"/>
              <a:t>Results of </a:t>
            </a:r>
            <a:r>
              <a:rPr lang="en-GB" dirty="0" smtClean="0"/>
              <a:t>Members Recruitment</a:t>
            </a:r>
            <a:endParaRPr lang="en-GB" dirty="0"/>
          </a:p>
        </p:txBody>
      </p:sp>
      <p:graphicFrame>
        <p:nvGraphicFramePr>
          <p:cNvPr id="2" name="表格 1"/>
          <p:cNvGraphicFramePr>
            <a:graphicFrameLocks noGrp="1"/>
          </p:cNvGraphicFramePr>
          <p:nvPr>
            <p:extLst>
              <p:ext uri="{D42A27DB-BD31-4B8C-83A1-F6EECF244321}">
                <p14:modId xmlns:p14="http://schemas.microsoft.com/office/powerpoint/2010/main" val="1303893768"/>
              </p:ext>
            </p:extLst>
          </p:nvPr>
        </p:nvGraphicFramePr>
        <p:xfrm>
          <a:off x="1357312" y="1424710"/>
          <a:ext cx="8394700" cy="4655644"/>
        </p:xfrm>
        <a:graphic>
          <a:graphicData uri="http://schemas.openxmlformats.org/drawingml/2006/table">
            <a:tbl>
              <a:tblPr>
                <a:tableStyleId>{9DCAF9ED-07DC-4A11-8D7F-57B35C25682E}</a:tableStyleId>
              </a:tblPr>
              <a:tblGrid>
                <a:gridCol w="3314700">
                  <a:extLst>
                    <a:ext uri="{9D8B030D-6E8A-4147-A177-3AD203B41FA5}">
                      <a16:colId xmlns="" xmlns:a16="http://schemas.microsoft.com/office/drawing/2014/main" val="20000"/>
                    </a:ext>
                  </a:extLst>
                </a:gridCol>
                <a:gridCol w="2538970">
                  <a:extLst>
                    <a:ext uri="{9D8B030D-6E8A-4147-A177-3AD203B41FA5}">
                      <a16:colId xmlns="" xmlns:a16="http://schemas.microsoft.com/office/drawing/2014/main" val="20001"/>
                    </a:ext>
                  </a:extLst>
                </a:gridCol>
                <a:gridCol w="2541030">
                  <a:extLst>
                    <a:ext uri="{9D8B030D-6E8A-4147-A177-3AD203B41FA5}">
                      <a16:colId xmlns="" xmlns:a16="http://schemas.microsoft.com/office/drawing/2014/main" val="20002"/>
                    </a:ext>
                  </a:extLst>
                </a:gridCol>
              </a:tblGrid>
              <a:tr h="360362">
                <a:tc>
                  <a:txBody>
                    <a:bodyPr/>
                    <a:lstStyle/>
                    <a:p>
                      <a:pPr algn="l" rtl="0" fontAlgn="b"/>
                      <a:r>
                        <a:rPr lang="en-GB" sz="1600" b="1" u="none" strike="noStrike" dirty="0">
                          <a:solidFill>
                            <a:schemeClr val="bg1"/>
                          </a:solidFill>
                          <a:effectLst/>
                          <a:latin typeface="+mn-ea"/>
                          <a:ea typeface="+mn-ea"/>
                        </a:rPr>
                        <a:t>Unit</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member</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Country</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extLst>
                  <a:ext uri="{0D108BD9-81ED-4DB2-BD59-A6C34878D82A}">
                    <a16:rowId xmlns="" xmlns:a16="http://schemas.microsoft.com/office/drawing/2014/main" val="10000"/>
                  </a:ext>
                </a:extLst>
              </a:tr>
              <a:tr h="283220">
                <a:tc>
                  <a:txBody>
                    <a:bodyPr/>
                    <a:lstStyle/>
                    <a:p>
                      <a:pPr algn="l" rtl="0" fontAlgn="b"/>
                      <a:r>
                        <a:rPr lang="en-GB" sz="1600" b="1" u="none" strike="noStrike" dirty="0">
                          <a:effectLst/>
                          <a:latin typeface="+mn-ea"/>
                          <a:ea typeface="+mn-ea"/>
                        </a:rPr>
                        <a:t>E&amp;P</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26</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15</a:t>
                      </a:r>
                    </a:p>
                  </a:txBody>
                  <a:tcPr marL="7620" marR="7620" marT="7620" marB="0" anchor="b"/>
                </a:tc>
                <a:extLst>
                  <a:ext uri="{0D108BD9-81ED-4DB2-BD59-A6C34878D82A}">
                    <a16:rowId xmlns="" xmlns:a16="http://schemas.microsoft.com/office/drawing/2014/main" val="10001"/>
                  </a:ext>
                </a:extLst>
              </a:tr>
              <a:tr h="283220">
                <a:tc>
                  <a:txBody>
                    <a:bodyPr/>
                    <a:lstStyle/>
                    <a:p>
                      <a:pPr algn="l" rtl="0" fontAlgn="b"/>
                      <a:r>
                        <a:rPr lang="en-GB" sz="1600" b="1" u="none" strike="noStrike" dirty="0">
                          <a:effectLst/>
                          <a:latin typeface="+mn-ea"/>
                          <a:ea typeface="+mn-ea"/>
                        </a:rPr>
                        <a:t>Storage</a:t>
                      </a:r>
                      <a:endParaRPr lang="en-GB" sz="1600" b="1" i="0" u="none" strike="noStrike" dirty="0">
                        <a:solidFill>
                          <a:srgbClr val="000000"/>
                        </a:solidFill>
                        <a:effectLst/>
                        <a:latin typeface="+mn-ea"/>
                        <a:ea typeface="+mn-ea"/>
                      </a:endParaRPr>
                    </a:p>
                  </a:txBody>
                  <a:tcPr marL="6157" marR="6157" marT="6157" marB="0" anchor="b">
                    <a:solidFill>
                      <a:srgbClr val="FFC000"/>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36</a:t>
                      </a:r>
                    </a:p>
                  </a:txBody>
                  <a:tcPr marL="7620" marR="7620" marT="7620" marB="0" anchor="b">
                    <a:solidFill>
                      <a:srgbClr val="FFC000"/>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19</a:t>
                      </a:r>
                    </a:p>
                  </a:txBody>
                  <a:tcPr marL="7620" marR="7620" marT="7620" marB="0" anchor="b">
                    <a:solidFill>
                      <a:srgbClr val="FFC000"/>
                    </a:solidFill>
                  </a:tcPr>
                </a:tc>
                <a:extLst>
                  <a:ext uri="{0D108BD9-81ED-4DB2-BD59-A6C34878D82A}">
                    <a16:rowId xmlns="" xmlns:a16="http://schemas.microsoft.com/office/drawing/2014/main" val="10002"/>
                  </a:ext>
                </a:extLst>
              </a:tr>
              <a:tr h="283220">
                <a:tc>
                  <a:txBody>
                    <a:bodyPr/>
                    <a:lstStyle/>
                    <a:p>
                      <a:pPr algn="l" rtl="0" fontAlgn="b"/>
                      <a:r>
                        <a:rPr lang="en-GB" sz="1600" b="1" u="none" strike="noStrike" dirty="0">
                          <a:effectLst/>
                          <a:latin typeface="+mn-ea"/>
                          <a:ea typeface="+mn-ea"/>
                        </a:rPr>
                        <a:t>Transmission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40</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22</a:t>
                      </a:r>
                    </a:p>
                  </a:txBody>
                  <a:tcPr marL="7620" marR="7620" marT="7620" marB="0" anchor="b"/>
                </a:tc>
                <a:extLst>
                  <a:ext uri="{0D108BD9-81ED-4DB2-BD59-A6C34878D82A}">
                    <a16:rowId xmlns="" xmlns:a16="http://schemas.microsoft.com/office/drawing/2014/main" val="10003"/>
                  </a:ext>
                </a:extLst>
              </a:tr>
              <a:tr h="283220">
                <a:tc>
                  <a:txBody>
                    <a:bodyPr/>
                    <a:lstStyle/>
                    <a:p>
                      <a:pPr algn="l" rtl="0" fontAlgn="b"/>
                      <a:r>
                        <a:rPr lang="en-GB" sz="1600" b="1" u="none" strike="noStrike" dirty="0">
                          <a:effectLst/>
                          <a:latin typeface="+mn-ea"/>
                          <a:ea typeface="+mn-ea"/>
                        </a:rPr>
                        <a:t>Distribution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46</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24</a:t>
                      </a:r>
                    </a:p>
                  </a:txBody>
                  <a:tcPr marL="7620" marR="7620" marT="7620" marB="0" anchor="b"/>
                </a:tc>
                <a:extLst>
                  <a:ext uri="{0D108BD9-81ED-4DB2-BD59-A6C34878D82A}">
                    <a16:rowId xmlns="" xmlns:a16="http://schemas.microsoft.com/office/drawing/2014/main" val="10004"/>
                  </a:ext>
                </a:extLst>
              </a:tr>
              <a:tr h="283220">
                <a:tc>
                  <a:txBody>
                    <a:bodyPr/>
                    <a:lstStyle/>
                    <a:p>
                      <a:pPr algn="l" rtl="0" fontAlgn="b"/>
                      <a:r>
                        <a:rPr lang="en-GB" sz="1600" b="1" u="none" strike="noStrike" dirty="0">
                          <a:effectLst/>
                          <a:latin typeface="+mn-ea"/>
                          <a:ea typeface="+mn-ea"/>
                        </a:rPr>
                        <a:t>Utilisation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36</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18</a:t>
                      </a:r>
                    </a:p>
                  </a:txBody>
                  <a:tcPr marL="7620" marR="7620" marT="7620" marB="0" anchor="b"/>
                </a:tc>
                <a:extLst>
                  <a:ext uri="{0D108BD9-81ED-4DB2-BD59-A6C34878D82A}">
                    <a16:rowId xmlns="" xmlns:a16="http://schemas.microsoft.com/office/drawing/2014/main" val="10005"/>
                  </a:ext>
                </a:extLst>
              </a:tr>
              <a:tr h="283220">
                <a:tc>
                  <a:txBody>
                    <a:bodyPr/>
                    <a:lstStyle/>
                    <a:p>
                      <a:pPr algn="l" rtl="0" fontAlgn="b"/>
                      <a:r>
                        <a:rPr lang="en-GB" sz="1600" b="1" u="none" strike="noStrike" dirty="0">
                          <a:effectLst/>
                          <a:latin typeface="+mn-ea"/>
                          <a:ea typeface="+mn-ea"/>
                        </a:rPr>
                        <a:t>Sustainability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47</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25</a:t>
                      </a:r>
                    </a:p>
                  </a:txBody>
                  <a:tcPr marL="7620" marR="7620" marT="7620" marB="0" anchor="b"/>
                </a:tc>
                <a:extLst>
                  <a:ext uri="{0D108BD9-81ED-4DB2-BD59-A6C34878D82A}">
                    <a16:rowId xmlns="" xmlns:a16="http://schemas.microsoft.com/office/drawing/2014/main" val="10006"/>
                  </a:ext>
                </a:extLst>
              </a:tr>
              <a:tr h="283220">
                <a:tc>
                  <a:txBody>
                    <a:bodyPr/>
                    <a:lstStyle/>
                    <a:p>
                      <a:pPr algn="l" rtl="0" fontAlgn="b"/>
                      <a:r>
                        <a:rPr lang="en-GB" sz="1600" b="1" u="none" strike="noStrike" dirty="0">
                          <a:effectLst/>
                          <a:latin typeface="+mn-ea"/>
                          <a:ea typeface="+mn-ea"/>
                        </a:rPr>
                        <a:t>Strategy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54</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24</a:t>
                      </a:r>
                    </a:p>
                  </a:txBody>
                  <a:tcPr marL="7620" marR="7620" marT="7620" marB="0" anchor="b"/>
                </a:tc>
                <a:extLst>
                  <a:ext uri="{0D108BD9-81ED-4DB2-BD59-A6C34878D82A}">
                    <a16:rowId xmlns="" xmlns:a16="http://schemas.microsoft.com/office/drawing/2014/main" val="10007"/>
                  </a:ext>
                </a:extLst>
              </a:tr>
              <a:tr h="283220">
                <a:tc>
                  <a:txBody>
                    <a:bodyPr/>
                    <a:lstStyle/>
                    <a:p>
                      <a:pPr algn="l" rtl="0" fontAlgn="b"/>
                      <a:r>
                        <a:rPr lang="en-GB" sz="1600" b="1" u="none" strike="noStrike" dirty="0">
                          <a:effectLst/>
                          <a:latin typeface="+mn-ea"/>
                          <a:ea typeface="+mn-ea"/>
                        </a:rPr>
                        <a:t>Gas Markets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47</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22</a:t>
                      </a:r>
                    </a:p>
                  </a:txBody>
                  <a:tcPr marL="7620" marR="7620" marT="7620" marB="0" anchor="b"/>
                </a:tc>
                <a:extLst>
                  <a:ext uri="{0D108BD9-81ED-4DB2-BD59-A6C34878D82A}">
                    <a16:rowId xmlns="" xmlns:a16="http://schemas.microsoft.com/office/drawing/2014/main" val="10008"/>
                  </a:ext>
                </a:extLst>
              </a:tr>
              <a:tr h="283220">
                <a:tc>
                  <a:txBody>
                    <a:bodyPr/>
                    <a:lstStyle/>
                    <a:p>
                      <a:pPr algn="l" rtl="0" fontAlgn="b"/>
                      <a:r>
                        <a:rPr lang="en-GB" sz="1600" b="1" u="none" strike="noStrike" dirty="0">
                          <a:effectLst/>
                          <a:latin typeface="+mn-ea"/>
                          <a:ea typeface="+mn-ea"/>
                        </a:rPr>
                        <a:t>LNG</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74</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29</a:t>
                      </a:r>
                    </a:p>
                  </a:txBody>
                  <a:tcPr marL="7620" marR="7620" marT="7620" marB="0" anchor="b"/>
                </a:tc>
                <a:extLst>
                  <a:ext uri="{0D108BD9-81ED-4DB2-BD59-A6C34878D82A}">
                    <a16:rowId xmlns="" xmlns:a16="http://schemas.microsoft.com/office/drawing/2014/main" val="10009"/>
                  </a:ext>
                </a:extLst>
              </a:tr>
              <a:tr h="295820">
                <a:tc>
                  <a:txBody>
                    <a:bodyPr/>
                    <a:lstStyle/>
                    <a:p>
                      <a:pPr algn="l" rtl="0" fontAlgn="b"/>
                      <a:r>
                        <a:rPr lang="en-GB" sz="1600" b="1" u="none" strike="noStrike" dirty="0">
                          <a:effectLst/>
                          <a:latin typeface="+mn-ea"/>
                          <a:ea typeface="+mn-ea"/>
                        </a:rPr>
                        <a:t>Marketing &amp; Communication</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30</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19</a:t>
                      </a:r>
                    </a:p>
                  </a:txBody>
                  <a:tcPr marL="7620" marR="7620" marT="7620" marB="0" anchor="b"/>
                </a:tc>
                <a:extLst>
                  <a:ext uri="{0D108BD9-81ED-4DB2-BD59-A6C34878D82A}">
                    <a16:rowId xmlns="" xmlns:a16="http://schemas.microsoft.com/office/drawing/2014/main" val="10010"/>
                  </a:ext>
                </a:extLst>
              </a:tr>
              <a:tr h="283220">
                <a:tc>
                  <a:txBody>
                    <a:bodyPr/>
                    <a:lstStyle/>
                    <a:p>
                      <a:pPr algn="l" rtl="0" fontAlgn="b"/>
                      <a:r>
                        <a:rPr lang="en-GB" sz="1600" b="1" u="none" strike="noStrike" dirty="0" smtClean="0">
                          <a:effectLst/>
                          <a:latin typeface="+mn-ea"/>
                          <a:ea typeface="+mn-ea"/>
                        </a:rPr>
                        <a:t>R&amp;D and Innovation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58</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24</a:t>
                      </a:r>
                    </a:p>
                  </a:txBody>
                  <a:tcPr marL="7620" marR="7620" marT="7620" marB="0" anchor="b"/>
                </a:tc>
                <a:extLst>
                  <a:ext uri="{0D108BD9-81ED-4DB2-BD59-A6C34878D82A}">
                    <a16:rowId xmlns="" xmlns:a16="http://schemas.microsoft.com/office/drawing/2014/main" val="10011"/>
                  </a:ext>
                </a:extLst>
              </a:tr>
              <a:tr h="141610">
                <a:tc>
                  <a:txBody>
                    <a:bodyPr/>
                    <a:lstStyle/>
                    <a:p>
                      <a:pPr algn="l" rtl="0" fontAlgn="b"/>
                      <a:r>
                        <a:rPr lang="en-GB" sz="1600" b="1" u="none" strike="noStrike" dirty="0">
                          <a:effectLst/>
                          <a:latin typeface="+mn-ea"/>
                          <a:ea typeface="+mn-ea"/>
                        </a:rPr>
                        <a:t>TF</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12</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8</a:t>
                      </a:r>
                    </a:p>
                  </a:txBody>
                  <a:tcPr marL="7620" marR="7620" marT="7620" marB="0" anchor="b"/>
                </a:tc>
                <a:extLst>
                  <a:ext uri="{0D108BD9-81ED-4DB2-BD59-A6C34878D82A}">
                    <a16:rowId xmlns="" xmlns:a16="http://schemas.microsoft.com/office/drawing/2014/main" val="10012"/>
                  </a:ext>
                </a:extLst>
              </a:tr>
              <a:tr h="141610">
                <a:tc>
                  <a:txBody>
                    <a:bodyPr/>
                    <a:lstStyle/>
                    <a:p>
                      <a:pPr algn="l" rtl="0" fontAlgn="b"/>
                      <a:r>
                        <a:rPr lang="en-GB" sz="1600" b="1" u="none" strike="noStrike" dirty="0">
                          <a:effectLst/>
                          <a:latin typeface="+mn-ea"/>
                          <a:ea typeface="+mn-ea"/>
                        </a:rPr>
                        <a:t>TFN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21</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10</a:t>
                      </a:r>
                    </a:p>
                  </a:txBody>
                  <a:tcPr marL="7620" marR="7620" marT="7620" marB="0" anchor="b"/>
                </a:tc>
                <a:extLst>
                  <a:ext uri="{0D108BD9-81ED-4DB2-BD59-A6C34878D82A}">
                    <a16:rowId xmlns="" xmlns:a16="http://schemas.microsoft.com/office/drawing/2014/main" val="10013"/>
                  </a:ext>
                </a:extLst>
              </a:tr>
              <a:tr h="283220">
                <a:tc>
                  <a:txBody>
                    <a:bodyPr/>
                    <a:lstStyle/>
                    <a:p>
                      <a:pPr algn="l" rtl="0" fontAlgn="b"/>
                      <a:r>
                        <a:rPr lang="en-GB" sz="1600" b="1" u="none" strike="noStrike" dirty="0">
                          <a:effectLst/>
                          <a:latin typeface="+mn-ea"/>
                          <a:ea typeface="+mn-ea"/>
                        </a:rPr>
                        <a:t>TFD</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17</a:t>
                      </a:r>
                    </a:p>
                  </a:txBody>
                  <a:tcPr marL="7620" marR="7620" marT="7620" marB="0" anchor="b"/>
                </a:tc>
                <a:tc>
                  <a:txBody>
                    <a:bodyPr/>
                    <a:lstStyle/>
                    <a:p>
                      <a:pPr algn="r" fontAlgn="b"/>
                      <a:r>
                        <a:rPr lang="en-GB" sz="1800" b="0" i="0" u="none" strike="noStrike" dirty="0">
                          <a:solidFill>
                            <a:srgbClr val="000000"/>
                          </a:solidFill>
                          <a:effectLst/>
                          <a:latin typeface="华文中宋" panose="02010600040101010101" pitchFamily="2" charset="-122"/>
                          <a:ea typeface="华文中宋" panose="02010600040101010101" pitchFamily="2" charset="-122"/>
                        </a:rPr>
                        <a:t>7</a:t>
                      </a:r>
                    </a:p>
                  </a:txBody>
                  <a:tcPr marL="7620" marR="7620" marT="7620" marB="0" anchor="b"/>
                </a:tc>
                <a:extLst>
                  <a:ext uri="{0D108BD9-81ED-4DB2-BD59-A6C34878D82A}">
                    <a16:rowId xmlns="" xmlns:a16="http://schemas.microsoft.com/office/drawing/2014/main" val="10014"/>
                  </a:ext>
                </a:extLst>
              </a:tr>
              <a:tr h="320162">
                <a:tc>
                  <a:txBody>
                    <a:bodyPr/>
                    <a:lstStyle/>
                    <a:p>
                      <a:pPr algn="r" rtl="0" fontAlgn="b"/>
                      <a:r>
                        <a:rPr lang="en-GB" sz="1600" b="1" u="none" strike="noStrike" dirty="0">
                          <a:effectLst/>
                          <a:latin typeface="+mn-ea"/>
                          <a:ea typeface="+mn-ea"/>
                        </a:rPr>
                        <a:t>Total</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544</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l" fontAlgn="b"/>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 xmlns:a16="http://schemas.microsoft.com/office/drawing/2014/main" val="10015"/>
                  </a:ext>
                </a:extLst>
              </a:tr>
            </a:tbl>
          </a:graphicData>
        </a:graphic>
      </p:graphicFrame>
      <p:sp>
        <p:nvSpPr>
          <p:cNvPr id="5" name="灯片编号占位符 4"/>
          <p:cNvSpPr>
            <a:spLocks noGrp="1"/>
          </p:cNvSpPr>
          <p:nvPr>
            <p:ph type="sldNum" sz="quarter" idx="12"/>
          </p:nvPr>
        </p:nvSpPr>
        <p:spPr/>
        <p:txBody>
          <a:bodyPr/>
          <a:lstStyle/>
          <a:p>
            <a:fld id="{49AE70B2-8BF9-45C0-BB95-33D1B9D3A854}" type="slidenum">
              <a:rPr lang="zh-CN" altLang="en-US" smtClean="0"/>
              <a:t>4</a:t>
            </a:fld>
            <a:endParaRPr lang="en-US" altLang="zh-CN"/>
          </a:p>
        </p:txBody>
      </p:sp>
    </p:spTree>
    <p:extLst>
      <p:ext uri="{BB962C8B-B14F-4D97-AF65-F5344CB8AC3E}">
        <p14:creationId xmlns:p14="http://schemas.microsoft.com/office/powerpoint/2010/main" val="82292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8617" y="272609"/>
            <a:ext cx="11484610" cy="705485"/>
          </a:xfrm>
        </p:spPr>
        <p:txBody>
          <a:bodyPr>
            <a:normAutofit/>
          </a:bodyPr>
          <a:lstStyle/>
          <a:p>
            <a:r>
              <a:rPr lang="en-US" altLang="zh-CN" dirty="0"/>
              <a:t>Analysis of Committee/TF Members</a:t>
            </a:r>
            <a:endParaRPr lang="en-GB"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5</a:t>
            </a:fld>
            <a:endParaRPr lang="en-US" altLang="zh-CN"/>
          </a:p>
        </p:txBody>
      </p:sp>
      <p:graphicFrame>
        <p:nvGraphicFramePr>
          <p:cNvPr id="7" name="表格 6"/>
          <p:cNvGraphicFramePr>
            <a:graphicFrameLocks noGrp="1"/>
          </p:cNvGraphicFramePr>
          <p:nvPr>
            <p:extLst>
              <p:ext uri="{D42A27DB-BD31-4B8C-83A1-F6EECF244321}">
                <p14:modId xmlns:p14="http://schemas.microsoft.com/office/powerpoint/2010/main" val="1750707597"/>
              </p:ext>
            </p:extLst>
          </p:nvPr>
        </p:nvGraphicFramePr>
        <p:xfrm>
          <a:off x="7123044" y="1417569"/>
          <a:ext cx="1981200" cy="679450"/>
        </p:xfrm>
        <a:graphic>
          <a:graphicData uri="http://schemas.openxmlformats.org/drawingml/2006/table">
            <a:tbl>
              <a:tblPr>
                <a:tableStyleId>{9D7B26C5-4107-4FEC-AEDC-1716B250A1EF}</a:tableStyleId>
              </a:tblPr>
              <a:tblGrid>
                <a:gridCol w="901700"/>
                <a:gridCol w="1079500"/>
              </a:tblGrid>
              <a:tr h="298450">
                <a:tc>
                  <a:txBody>
                    <a:bodyPr/>
                    <a:lstStyle/>
                    <a:p>
                      <a:pPr algn="ctr" rtl="0" fontAlgn="ctr"/>
                      <a:r>
                        <a:rPr lang="en-GB" sz="1800" u="none" strike="noStrike" dirty="0">
                          <a:effectLst/>
                        </a:rPr>
                        <a:t>Male</a:t>
                      </a:r>
                      <a:endParaRPr lang="en-GB"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1800" u="none" strike="noStrike">
                          <a:effectLst/>
                        </a:rPr>
                        <a:t>Female</a:t>
                      </a:r>
                      <a:endParaRPr lang="en-GB" sz="1800" b="1" i="0" u="none" strike="noStrike">
                        <a:solidFill>
                          <a:srgbClr val="000000"/>
                        </a:solidFill>
                        <a:effectLst/>
                        <a:latin typeface="Arial" panose="020B0604020202020204" pitchFamily="34" charset="0"/>
                      </a:endParaRPr>
                    </a:p>
                  </a:txBody>
                  <a:tcPr marL="6350" marR="6350" marT="6350" marB="0" anchor="ctr"/>
                </a:tc>
              </a:tr>
              <a:tr h="381000">
                <a:tc>
                  <a:txBody>
                    <a:bodyPr/>
                    <a:lstStyle/>
                    <a:p>
                      <a:pPr algn="ctr" rtl="0" fontAlgn="ctr"/>
                      <a:r>
                        <a:rPr lang="en-GB" sz="2400" u="none" strike="noStrike" dirty="0" smtClean="0">
                          <a:effectLst/>
                        </a:rPr>
                        <a:t>398</a:t>
                      </a:r>
                      <a:endParaRPr lang="en-GB" sz="2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2400" u="none" strike="noStrike" dirty="0" smtClean="0">
                          <a:effectLst/>
                        </a:rPr>
                        <a:t>146</a:t>
                      </a:r>
                      <a:endParaRPr lang="en-GB" sz="2400" b="0" i="0" u="none" strike="noStrike" dirty="0">
                        <a:solidFill>
                          <a:srgbClr val="000000"/>
                        </a:solidFill>
                        <a:effectLst/>
                        <a:latin typeface="Arial" panose="020B0604020202020204" pitchFamily="34" charset="0"/>
                      </a:endParaRPr>
                    </a:p>
                  </a:txBody>
                  <a:tcPr marL="6350" marR="6350" marT="6350" marB="0" anchor="ctr"/>
                </a:tc>
              </a:tr>
            </a:tbl>
          </a:graphicData>
        </a:graphic>
      </p:graphicFrame>
      <p:sp>
        <p:nvSpPr>
          <p:cNvPr id="8" name="文本框 7"/>
          <p:cNvSpPr txBox="1"/>
          <p:nvPr/>
        </p:nvSpPr>
        <p:spPr>
          <a:xfrm>
            <a:off x="7184500" y="2651708"/>
            <a:ext cx="2171700" cy="2031325"/>
          </a:xfrm>
          <a:prstGeom prst="rect">
            <a:avLst/>
          </a:prstGeom>
          <a:noFill/>
        </p:spPr>
        <p:txBody>
          <a:bodyPr wrap="square" rtlCol="0">
            <a:spAutoFit/>
          </a:bodyPr>
          <a:lstStyle/>
          <a:p>
            <a:r>
              <a:rPr lang="en-US" altLang="zh-CN" dirty="0" smtClean="0"/>
              <a:t>Thailand (46) and Ukraine (19) contributed more than a half of the increment since the CC Lima meeting (106).</a:t>
            </a:r>
            <a:endParaRPr lang="en-GB" dirty="0"/>
          </a:p>
        </p:txBody>
      </p:sp>
      <p:sp>
        <p:nvSpPr>
          <p:cNvPr id="9" name="文本框 8"/>
          <p:cNvSpPr txBox="1"/>
          <p:nvPr/>
        </p:nvSpPr>
        <p:spPr>
          <a:xfrm>
            <a:off x="9525491" y="1417569"/>
            <a:ext cx="2367638" cy="400110"/>
          </a:xfrm>
          <a:prstGeom prst="rect">
            <a:avLst/>
          </a:prstGeom>
          <a:noFill/>
          <a:ln>
            <a:solidFill>
              <a:srgbClr val="FF0000"/>
            </a:solidFill>
          </a:ln>
        </p:spPr>
        <p:txBody>
          <a:bodyPr wrap="square" rtlCol="0">
            <a:spAutoFit/>
          </a:bodyPr>
          <a:lstStyle/>
          <a:p>
            <a:r>
              <a:rPr lang="en-US" altLang="zh-CN" sz="2000" dirty="0" smtClean="0"/>
              <a:t>From </a:t>
            </a:r>
            <a:r>
              <a:rPr lang="en-US" sz="2000" dirty="0" smtClean="0"/>
              <a:t>43 Countries </a:t>
            </a:r>
            <a:endParaRPr lang="en-GB" sz="2000" dirty="0"/>
          </a:p>
        </p:txBody>
      </p:sp>
      <p:graphicFrame>
        <p:nvGraphicFramePr>
          <p:cNvPr id="2" name="表格 1"/>
          <p:cNvGraphicFramePr>
            <a:graphicFrameLocks noGrp="1"/>
          </p:cNvGraphicFramePr>
          <p:nvPr>
            <p:extLst>
              <p:ext uri="{D42A27DB-BD31-4B8C-83A1-F6EECF244321}">
                <p14:modId xmlns:p14="http://schemas.microsoft.com/office/powerpoint/2010/main" val="3696561871"/>
              </p:ext>
            </p:extLst>
          </p:nvPr>
        </p:nvGraphicFramePr>
        <p:xfrm>
          <a:off x="9677400" y="2191579"/>
          <a:ext cx="2215729" cy="2565400"/>
        </p:xfrm>
        <a:graphic>
          <a:graphicData uri="http://schemas.openxmlformats.org/drawingml/2006/table">
            <a:tbl>
              <a:tblPr>
                <a:tableStyleId>{5DA37D80-6434-44D0-A028-1B22A696006F}</a:tableStyleId>
              </a:tblPr>
              <a:tblGrid>
                <a:gridCol w="1466429"/>
                <a:gridCol w="749300"/>
              </a:tblGrid>
              <a:tr h="698500">
                <a:tc>
                  <a:txBody>
                    <a:bodyPr/>
                    <a:lstStyle/>
                    <a:p>
                      <a:pPr algn="l" fontAlgn="ctr"/>
                      <a:r>
                        <a:rPr lang="en-GB" sz="2000" u="none" strike="noStrike" dirty="0" smtClean="0">
                          <a:effectLst/>
                        </a:rPr>
                        <a:t>Top 6</a:t>
                      </a:r>
                      <a:endParaRPr lang="en-GB"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r" defTabSz="914400" rtl="0" eaLnBrk="1" fontAlgn="ctr" latinLnBrk="0" hangingPunct="1"/>
                      <a:r>
                        <a:rPr lang="en-GB" sz="2000" u="none" strike="noStrike" kern="1200" dirty="0" smtClean="0">
                          <a:effectLst/>
                        </a:rPr>
                        <a:t>(&gt;20)</a:t>
                      </a:r>
                      <a:endParaRPr lang="en-GB" sz="2000" u="none" strike="noStrike" kern="1200" dirty="0">
                        <a:solidFill>
                          <a:schemeClr val="dk1"/>
                        </a:solidFill>
                        <a:effectLst/>
                        <a:latin typeface="+mn-lt"/>
                        <a:ea typeface="+mn-ea"/>
                        <a:cs typeface="+mn-cs"/>
                      </a:endParaRPr>
                    </a:p>
                  </a:txBody>
                  <a:tcPr marL="6350" marR="6350" marT="6350" marB="0" anchor="ctr"/>
                </a:tc>
              </a:tr>
              <a:tr h="117475">
                <a:tc>
                  <a:txBody>
                    <a:bodyPr/>
                    <a:lstStyle/>
                    <a:p>
                      <a:pPr algn="l" fontAlgn="ctr"/>
                      <a:r>
                        <a:rPr lang="en-GB" sz="2000" u="none" strike="noStrike" dirty="0">
                          <a:effectLst/>
                        </a:rPr>
                        <a:t>China</a:t>
                      </a:r>
                      <a:endParaRPr lang="en-GB"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2000" b="0" i="0" u="none" strike="noStrike" dirty="0" smtClean="0">
                          <a:solidFill>
                            <a:srgbClr val="000000"/>
                          </a:solidFill>
                          <a:effectLst/>
                          <a:latin typeface="Arial" panose="020B0604020202020204" pitchFamily="34" charset="0"/>
                          <a:cs typeface="Arial" panose="020B0604020202020204" pitchFamily="34" charset="0"/>
                        </a:rPr>
                        <a:t>64</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r>
              <a:tr h="234950">
                <a:tc>
                  <a:txBody>
                    <a:bodyPr/>
                    <a:lstStyle/>
                    <a:p>
                      <a:pPr marL="0" algn="l" defTabSz="914400" rtl="0" eaLnBrk="1" fontAlgn="b" latinLnBrk="0" hangingPunct="1"/>
                      <a:r>
                        <a:rPr lang="en-GB" sz="2000" u="none" strike="noStrike" kern="1200" dirty="0">
                          <a:effectLst/>
                        </a:rPr>
                        <a:t>Thailand</a:t>
                      </a:r>
                      <a:endParaRPr lang="en-GB" sz="20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2000" u="none" strike="noStrike" kern="1200" dirty="0">
                          <a:effectLst/>
                        </a:rPr>
                        <a:t>46</a:t>
                      </a:r>
                      <a:endParaRPr lang="en-GB" sz="2000" u="none" strike="noStrike" kern="1200" dirty="0">
                        <a:solidFill>
                          <a:schemeClr val="dk1"/>
                        </a:solidFill>
                        <a:effectLst/>
                        <a:latin typeface="+mn-lt"/>
                        <a:ea typeface="+mn-ea"/>
                        <a:cs typeface="+mn-cs"/>
                      </a:endParaRPr>
                    </a:p>
                  </a:txBody>
                  <a:tcPr marL="6350" marR="6350" marT="6350" marB="0" anchor="b"/>
                </a:tc>
              </a:tr>
              <a:tr h="234950">
                <a:tc>
                  <a:txBody>
                    <a:bodyPr/>
                    <a:lstStyle/>
                    <a:p>
                      <a:pPr marL="0" algn="l" defTabSz="914400" rtl="0" eaLnBrk="1" fontAlgn="b" latinLnBrk="0" hangingPunct="1"/>
                      <a:r>
                        <a:rPr lang="en-GB" altLang="zh-CN" sz="2000" u="none" strike="noStrike" kern="1200" dirty="0" smtClean="0">
                          <a:effectLst/>
                        </a:rPr>
                        <a:t>Po</a:t>
                      </a:r>
                      <a:r>
                        <a:rPr lang="en-US" altLang="zh-CN" sz="2000" u="none" strike="noStrike" kern="1200" dirty="0" smtClean="0">
                          <a:effectLst/>
                        </a:rPr>
                        <a:t>land</a:t>
                      </a:r>
                      <a:endParaRPr lang="en-GB" sz="20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2000" u="none" strike="noStrike" kern="1200">
                          <a:effectLst/>
                        </a:rPr>
                        <a:t>41</a:t>
                      </a:r>
                      <a:endParaRPr lang="en-GB" sz="2000" u="none" strike="noStrike" kern="1200">
                        <a:solidFill>
                          <a:schemeClr val="dk1"/>
                        </a:solidFill>
                        <a:effectLst/>
                        <a:latin typeface="+mn-lt"/>
                        <a:ea typeface="+mn-ea"/>
                        <a:cs typeface="+mn-cs"/>
                      </a:endParaRPr>
                    </a:p>
                  </a:txBody>
                  <a:tcPr marL="6350" marR="6350" marT="6350" marB="0" anchor="b"/>
                </a:tc>
              </a:tr>
              <a:tr h="234950">
                <a:tc>
                  <a:txBody>
                    <a:bodyPr/>
                    <a:lstStyle/>
                    <a:p>
                      <a:pPr marL="0" algn="l" defTabSz="914400" rtl="0" eaLnBrk="1" fontAlgn="b" latinLnBrk="0" hangingPunct="1"/>
                      <a:r>
                        <a:rPr lang="en-GB" sz="2000" u="none" strike="noStrike" kern="1200" dirty="0">
                          <a:effectLst/>
                        </a:rPr>
                        <a:t>Brazil</a:t>
                      </a:r>
                      <a:endParaRPr lang="en-GB" sz="20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2000" u="none" strike="noStrike" kern="1200" dirty="0">
                          <a:effectLst/>
                        </a:rPr>
                        <a:t>31</a:t>
                      </a:r>
                      <a:endParaRPr lang="en-GB" sz="2000" u="none" strike="noStrike" kern="1200" dirty="0">
                        <a:solidFill>
                          <a:schemeClr val="dk1"/>
                        </a:solidFill>
                        <a:effectLst/>
                        <a:latin typeface="+mn-lt"/>
                        <a:ea typeface="+mn-ea"/>
                        <a:cs typeface="+mn-cs"/>
                      </a:endParaRPr>
                    </a:p>
                  </a:txBody>
                  <a:tcPr marL="6350" marR="6350" marT="6350" marB="0" anchor="b"/>
                </a:tc>
              </a:tr>
              <a:tr h="234950">
                <a:tc>
                  <a:txBody>
                    <a:bodyPr/>
                    <a:lstStyle/>
                    <a:p>
                      <a:pPr marL="0" algn="l" defTabSz="914400" rtl="0" eaLnBrk="1" fontAlgn="b" latinLnBrk="0" hangingPunct="1"/>
                      <a:r>
                        <a:rPr lang="en-GB" sz="2000" u="none" strike="noStrike" kern="1200" dirty="0">
                          <a:effectLst/>
                        </a:rPr>
                        <a:t>Colombia</a:t>
                      </a:r>
                      <a:endParaRPr lang="en-GB" sz="20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2000" u="none" strike="noStrike" kern="1200" dirty="0">
                          <a:effectLst/>
                        </a:rPr>
                        <a:t>24</a:t>
                      </a:r>
                      <a:endParaRPr lang="en-GB" sz="2000" u="none" strike="noStrike" kern="1200" dirty="0">
                        <a:solidFill>
                          <a:schemeClr val="dk1"/>
                        </a:solidFill>
                        <a:effectLst/>
                        <a:latin typeface="+mn-lt"/>
                        <a:ea typeface="+mn-ea"/>
                        <a:cs typeface="+mn-cs"/>
                      </a:endParaRPr>
                    </a:p>
                  </a:txBody>
                  <a:tcPr marL="6350" marR="6350" marT="6350" marB="0" anchor="b"/>
                </a:tc>
              </a:tr>
              <a:tr h="234950">
                <a:tc>
                  <a:txBody>
                    <a:bodyPr/>
                    <a:lstStyle/>
                    <a:p>
                      <a:pPr marL="0" algn="l" defTabSz="914400" rtl="0" eaLnBrk="1" fontAlgn="b" latinLnBrk="0" hangingPunct="1"/>
                      <a:r>
                        <a:rPr lang="en-GB" sz="2000" u="none" strike="noStrike" kern="1200" dirty="0">
                          <a:effectLst/>
                        </a:rPr>
                        <a:t>France</a:t>
                      </a:r>
                      <a:endParaRPr lang="en-GB" sz="2000"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b" latinLnBrk="0" hangingPunct="1"/>
                      <a:r>
                        <a:rPr lang="en-GB" sz="2000" u="none" strike="noStrike" kern="1200" dirty="0">
                          <a:effectLst/>
                        </a:rPr>
                        <a:t>23</a:t>
                      </a:r>
                      <a:endParaRPr lang="en-GB" sz="2000" u="none" strike="noStrike" kern="1200" dirty="0">
                        <a:solidFill>
                          <a:schemeClr val="dk1"/>
                        </a:solidFill>
                        <a:effectLst/>
                        <a:latin typeface="+mn-lt"/>
                        <a:ea typeface="+mn-ea"/>
                        <a:cs typeface="+mn-cs"/>
                      </a:endParaRPr>
                    </a:p>
                  </a:txBody>
                  <a:tcPr marL="6350" marR="6350" marT="6350" marB="0" anchor="b"/>
                </a:tc>
              </a:tr>
            </a:tbl>
          </a:graphicData>
        </a:graphic>
      </p:graphicFrame>
      <p:graphicFrame>
        <p:nvGraphicFramePr>
          <p:cNvPr id="10" name="图表 9"/>
          <p:cNvGraphicFramePr>
            <a:graphicFrameLocks/>
          </p:cNvGraphicFramePr>
          <p:nvPr>
            <p:extLst>
              <p:ext uri="{D42A27DB-BD31-4B8C-83A1-F6EECF244321}">
                <p14:modId xmlns:p14="http://schemas.microsoft.com/office/powerpoint/2010/main" val="2749312753"/>
              </p:ext>
            </p:extLst>
          </p:nvPr>
        </p:nvGraphicFramePr>
        <p:xfrm>
          <a:off x="445837" y="1407996"/>
          <a:ext cx="6738663" cy="4384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5676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6</a:t>
            </a:fld>
            <a:endParaRPr lang="en-US" altLang="zh-CN"/>
          </a:p>
        </p:txBody>
      </p:sp>
      <p:sp>
        <p:nvSpPr>
          <p:cNvPr id="4" name="标题 3"/>
          <p:cNvSpPr>
            <a:spLocks noGrp="1"/>
          </p:cNvSpPr>
          <p:nvPr>
            <p:ph type="title"/>
          </p:nvPr>
        </p:nvSpPr>
        <p:spPr/>
        <p:txBody>
          <a:bodyPr/>
          <a:lstStyle/>
          <a:p>
            <a:r>
              <a:rPr lang="en-US" dirty="0">
                <a:latin typeface="微软雅黑" panose="020B0503020204020204" charset="-122"/>
                <a:ea typeface="微软雅黑" panose="020B0503020204020204" charset="-122"/>
              </a:rPr>
              <a:t>Triennial Meetings Schedule </a:t>
            </a:r>
            <a:r>
              <a:rPr lang="en-US" dirty="0" smtClean="0"/>
              <a:t>(up to date)</a:t>
            </a:r>
            <a:endParaRPr lang="en-GB" dirty="0"/>
          </a:p>
        </p:txBody>
      </p:sp>
      <p:graphicFrame>
        <p:nvGraphicFramePr>
          <p:cNvPr id="5" name="表格 4"/>
          <p:cNvGraphicFramePr>
            <a:graphicFrameLocks noGrp="1"/>
          </p:cNvGraphicFramePr>
          <p:nvPr>
            <p:extLst>
              <p:ext uri="{D42A27DB-BD31-4B8C-83A1-F6EECF244321}">
                <p14:modId xmlns:p14="http://schemas.microsoft.com/office/powerpoint/2010/main" val="889834403"/>
              </p:ext>
            </p:extLst>
          </p:nvPr>
        </p:nvGraphicFramePr>
        <p:xfrm>
          <a:off x="355601" y="1186846"/>
          <a:ext cx="11484609" cy="5131373"/>
        </p:xfrm>
        <a:graphic>
          <a:graphicData uri="http://schemas.openxmlformats.org/drawingml/2006/table">
            <a:tbl>
              <a:tblPr>
                <a:tableStyleId>{2D5ABB26-0587-4C30-8999-92F81FD0307C}</a:tableStyleId>
              </a:tblPr>
              <a:tblGrid>
                <a:gridCol w="1485879"/>
                <a:gridCol w="3745655"/>
                <a:gridCol w="2947265"/>
                <a:gridCol w="3305810"/>
              </a:tblGrid>
              <a:tr h="276839">
                <a:tc>
                  <a:txBody>
                    <a:bodyPr/>
                    <a:lstStyle/>
                    <a:p>
                      <a:pPr marL="72000" algn="ctr" fontAlgn="b"/>
                      <a:r>
                        <a:rPr lang="en-GB" sz="1100" b="1" u="none" strike="noStrike" dirty="0">
                          <a:solidFill>
                            <a:srgbClr val="0070C0"/>
                          </a:solidFill>
                          <a:effectLst/>
                        </a:rPr>
                        <a:t>Committee/TF</a:t>
                      </a:r>
                      <a:endParaRPr lang="en-GB" sz="1100" b="1" i="0" u="none" strike="noStrike" dirty="0">
                        <a:solidFill>
                          <a:srgbClr val="0070C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ctr" fontAlgn="b"/>
                      <a:r>
                        <a:rPr lang="en-GB" sz="1100" b="1" u="none" strike="noStrike" dirty="0" smtClean="0">
                          <a:solidFill>
                            <a:srgbClr val="0070C0"/>
                          </a:solidFill>
                          <a:effectLst/>
                        </a:rPr>
                        <a:t>2H </a:t>
                      </a:r>
                      <a:r>
                        <a:rPr lang="en-GB" sz="1100" b="1" u="none" strike="noStrike" dirty="0">
                          <a:solidFill>
                            <a:srgbClr val="0070C0"/>
                          </a:solidFill>
                          <a:effectLst/>
                        </a:rPr>
                        <a:t>2022</a:t>
                      </a:r>
                      <a:endParaRPr lang="en-GB" sz="1100" b="1" i="0" u="none" strike="noStrike" dirty="0">
                        <a:solidFill>
                          <a:srgbClr val="0070C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ctr" fontAlgn="b"/>
                      <a:r>
                        <a:rPr lang="en-GB" sz="1100" b="1" u="none" strike="noStrike" dirty="0">
                          <a:solidFill>
                            <a:srgbClr val="0070C0"/>
                          </a:solidFill>
                          <a:effectLst/>
                        </a:rPr>
                        <a:t> </a:t>
                      </a:r>
                      <a:endParaRPr lang="en-GB" sz="1100" b="1" i="0" u="none" strike="noStrike" dirty="0">
                        <a:solidFill>
                          <a:srgbClr val="0070C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ctr" fontAlgn="b"/>
                      <a:r>
                        <a:rPr lang="en-GB" sz="1100" b="1" u="none" strike="noStrike" dirty="0">
                          <a:solidFill>
                            <a:srgbClr val="0070C0"/>
                          </a:solidFill>
                          <a:effectLst/>
                        </a:rPr>
                        <a:t>1H 2023</a:t>
                      </a:r>
                      <a:endParaRPr lang="en-GB" sz="1100" b="1" i="0" u="none" strike="noStrike" dirty="0">
                        <a:solidFill>
                          <a:srgbClr val="0070C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marL="72000" algn="l" fontAlgn="b"/>
                      <a:r>
                        <a:rPr lang="en-GB" sz="1100" u="none" strike="noStrike">
                          <a:effectLst/>
                        </a:rPr>
                        <a:t>E&amp;P</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Nov. 24 </a:t>
                      </a:r>
                      <a:r>
                        <a:rPr lang="en-GB" sz="1100" u="none" strike="noStrike" dirty="0" smtClean="0">
                          <a:effectLst/>
                        </a:rPr>
                        <a:t>online, 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March 7, </a:t>
                      </a:r>
                      <a:r>
                        <a:rPr lang="en-GB" sz="1100" u="none" strike="noStrike" dirty="0" smtClean="0">
                          <a:effectLst/>
                        </a:rPr>
                        <a:t>online,</a:t>
                      </a:r>
                      <a:r>
                        <a:rPr lang="en-GB" sz="1100" u="none" strike="noStrike" baseline="0" dirty="0" smtClean="0">
                          <a:effectLst/>
                        </a:rPr>
                        <a:t> </a:t>
                      </a:r>
                      <a:r>
                        <a:rPr lang="en-GB" sz="1100" u="none" strike="noStrike" dirty="0" smtClean="0">
                          <a:effectLst/>
                        </a:rPr>
                        <a:t>meeting documents shared</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nb-NO" sz="1100" u="none" strike="noStrike" dirty="0">
                          <a:effectLst/>
                        </a:rPr>
                        <a:t>April 11, </a:t>
                      </a:r>
                      <a:r>
                        <a:rPr lang="nb-NO" sz="1100" u="none" strike="noStrike" dirty="0" smtClean="0">
                          <a:effectLst/>
                        </a:rPr>
                        <a:t>Brussels</a:t>
                      </a:r>
                      <a:r>
                        <a:rPr lang="nb-NO" sz="1100" u="none" strike="noStrike" dirty="0">
                          <a:effectLst/>
                        </a:rPr>
                        <a:t>, </a:t>
                      </a:r>
                      <a:r>
                        <a:rPr lang="nb-NO" sz="1100" u="none" strike="noStrike" dirty="0" smtClean="0">
                          <a:effectLst/>
                        </a:rPr>
                        <a:t>Belgium &amp; hybrid, </a:t>
                      </a:r>
                      <a:r>
                        <a:rPr lang="en-GB" sz="1100" u="none" strike="noStrike" dirty="0" smtClean="0">
                          <a:effectLst/>
                        </a:rPr>
                        <a:t>meeting documents shared</a:t>
                      </a:r>
                      <a:endParaRPr lang="nb-NO"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marL="72000" algn="l" fontAlgn="b"/>
                      <a:r>
                        <a:rPr lang="en-GB" sz="1100" u="none" strike="noStrike" dirty="0">
                          <a:effectLst/>
                        </a:rPr>
                        <a:t>Storage</a:t>
                      </a:r>
                      <a:endParaRPr lang="en-GB" sz="1100" b="0" i="0" u="none" strike="noStrike" dirty="0">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Oct. 5-6 Bratislava, </a:t>
                      </a:r>
                      <a:r>
                        <a:rPr lang="en-GB" sz="1100" u="none" strike="noStrike" dirty="0" smtClean="0">
                          <a:effectLst/>
                        </a:rPr>
                        <a:t>Slovakia, meeting documents shared </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May 30 – June </a:t>
                      </a:r>
                      <a:r>
                        <a:rPr lang="en-GB" sz="1100" u="none" strike="noStrike" dirty="0" smtClean="0">
                          <a:effectLst/>
                        </a:rPr>
                        <a:t>2, Brno</a:t>
                      </a:r>
                      <a:r>
                        <a:rPr lang="en-GB" sz="1100" u="none" strike="noStrike" dirty="0">
                          <a:effectLst/>
                        </a:rPr>
                        <a:t>, </a:t>
                      </a:r>
                      <a:r>
                        <a:rPr lang="en-GB" sz="1100" u="none" strike="noStrike" dirty="0" smtClean="0">
                          <a:effectLst/>
                        </a:rPr>
                        <a:t>Czech</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48">
                <a:tc>
                  <a:txBody>
                    <a:bodyPr/>
                    <a:lstStyle/>
                    <a:p>
                      <a:pPr marL="72000" algn="l" fontAlgn="b"/>
                      <a:r>
                        <a:rPr lang="en-GB" sz="1100" u="none" strike="noStrike">
                          <a:effectLst/>
                        </a:rPr>
                        <a:t>Transmission</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Sept. 27-29 Sicilia</a:t>
                      </a:r>
                      <a:r>
                        <a:rPr lang="en-GB" sz="1100" u="none" strike="noStrike" dirty="0" smtClean="0">
                          <a:effectLst/>
                        </a:rPr>
                        <a:t>, Italy   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a:effectLst/>
                        </a:rPr>
                        <a:t> </a:t>
                      </a:r>
                      <a:endParaRPr lang="en-GB" sz="1100" b="0" i="0" u="none" strike="noStrike">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May 2 - </a:t>
                      </a:r>
                      <a:r>
                        <a:rPr lang="en-GB" sz="1100" u="none" strike="noStrike" dirty="0" smtClean="0">
                          <a:effectLst/>
                        </a:rPr>
                        <a:t>5，Kuala </a:t>
                      </a:r>
                      <a:r>
                        <a:rPr lang="en-GB" sz="1100" u="none" strike="noStrike" dirty="0">
                          <a:effectLst/>
                        </a:rPr>
                        <a:t>Lumpur, </a:t>
                      </a:r>
                      <a:r>
                        <a:rPr lang="en-GB" sz="1100" u="none" strike="noStrike" dirty="0" smtClean="0">
                          <a:effectLst/>
                        </a:rPr>
                        <a:t>Malaysia, </a:t>
                      </a:r>
                      <a:r>
                        <a:rPr lang="en-US" altLang="zh-CN" sz="1100" u="none" strike="noStrike" baseline="0" dirty="0" smtClean="0">
                          <a:solidFill>
                            <a:schemeClr val="tx1"/>
                          </a:solidFill>
                          <a:effectLst/>
                        </a:rPr>
                        <a:t>Meeting documents </a:t>
                      </a:r>
                      <a:r>
                        <a:rPr lang="en-US" altLang="zh-CN" sz="1100" u="none" strike="noStrike" kern="1200" dirty="0" smtClean="0">
                          <a:solidFill>
                            <a:schemeClr val="tx1"/>
                          </a:solidFill>
                          <a:effectLst/>
                          <a:latin typeface="+mn-lt"/>
                          <a:ea typeface="+mn-ea"/>
                          <a:cs typeface="+mn-cs"/>
                        </a:rPr>
                        <a:t>shared</a:t>
                      </a:r>
                      <a:endParaRPr lang="en-GB" sz="1100" u="none" strike="noStrike" baseline="0" dirty="0" smtClean="0">
                        <a:solidFill>
                          <a:schemeClr val="tx1"/>
                        </a:solidFill>
                        <a:effectLst/>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225">
                <a:tc>
                  <a:txBody>
                    <a:bodyPr/>
                    <a:lstStyle/>
                    <a:p>
                      <a:pPr marL="72000" algn="l" fontAlgn="b"/>
                      <a:r>
                        <a:rPr lang="en-GB" sz="1100" u="none" strike="noStrike">
                          <a:effectLst/>
                        </a:rPr>
                        <a:t>Distribution</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Nov. 9-11 Essen, </a:t>
                      </a:r>
                      <a:r>
                        <a:rPr lang="en-GB" sz="1100" u="none" strike="noStrike" dirty="0" smtClean="0">
                          <a:effectLst/>
                        </a:rPr>
                        <a:t>Germany,  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April 4-6, </a:t>
                      </a:r>
                      <a:r>
                        <a:rPr lang="en-GB" sz="1100" u="none" strike="noStrike" dirty="0" smtClean="0">
                          <a:effectLst/>
                        </a:rPr>
                        <a:t>Lisbon, </a:t>
                      </a:r>
                      <a:r>
                        <a:rPr lang="en-GB" sz="1100" u="none" strike="noStrike" dirty="0" smtClean="0">
                          <a:solidFill>
                            <a:schemeClr val="tx1"/>
                          </a:solidFill>
                          <a:effectLst/>
                        </a:rPr>
                        <a:t>Portugal</a:t>
                      </a:r>
                      <a:r>
                        <a:rPr lang="en-US" sz="1100" u="none" strike="noStrike" dirty="0" smtClean="0">
                          <a:solidFill>
                            <a:schemeClr val="tx1"/>
                          </a:solidFill>
                          <a:effectLst/>
                        </a:rPr>
                        <a:t>,</a:t>
                      </a:r>
                      <a:r>
                        <a:rPr lang="en-US" sz="1100" u="none" strike="noStrike" baseline="0" dirty="0" smtClean="0">
                          <a:solidFill>
                            <a:schemeClr val="tx1"/>
                          </a:solidFill>
                          <a:effectLst/>
                        </a:rPr>
                        <a:t> </a:t>
                      </a:r>
                      <a:r>
                        <a:rPr lang="en-US" altLang="zh-CN" sz="1100" u="none" strike="noStrike" baseline="0" dirty="0" smtClean="0">
                          <a:solidFill>
                            <a:schemeClr val="tx1"/>
                          </a:solidFill>
                          <a:effectLst/>
                        </a:rPr>
                        <a:t>Meeting documents </a:t>
                      </a:r>
                      <a:r>
                        <a:rPr lang="en-US" altLang="zh-CN" sz="1100" u="none" strike="noStrike" kern="1200" dirty="0" smtClean="0">
                          <a:solidFill>
                            <a:schemeClr val="tx1"/>
                          </a:solidFill>
                          <a:effectLst/>
                          <a:latin typeface="+mn-lt"/>
                          <a:ea typeface="+mn-ea"/>
                          <a:cs typeface="+mn-cs"/>
                        </a:rPr>
                        <a:t>shared</a:t>
                      </a:r>
                      <a:endParaRPr lang="en-GB" sz="1100" u="none" strike="noStrike" baseline="0" dirty="0" smtClean="0">
                        <a:solidFill>
                          <a:schemeClr val="tx1"/>
                        </a:solidFill>
                        <a:effectLst/>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225">
                <a:tc>
                  <a:txBody>
                    <a:bodyPr/>
                    <a:lstStyle/>
                    <a:p>
                      <a:pPr marL="72000" algn="l" fontAlgn="b"/>
                      <a:r>
                        <a:rPr lang="en-GB" sz="1100" u="none" strike="noStrike">
                          <a:effectLst/>
                        </a:rPr>
                        <a:t>Utilisation</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Nov.3-5 Florianópolis/Santa </a:t>
                      </a:r>
                      <a:r>
                        <a:rPr lang="en-GB" sz="1100" u="none" strike="noStrike" dirty="0" smtClean="0">
                          <a:effectLst/>
                        </a:rPr>
                        <a:t>Catarina/Brazil, 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May 17-19, Lisbon, Portugal</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726">
                <a:tc>
                  <a:txBody>
                    <a:bodyPr/>
                    <a:lstStyle/>
                    <a:p>
                      <a:pPr marL="72000" algn="l" fontAlgn="b"/>
                      <a:r>
                        <a:rPr lang="en-GB" sz="1100" u="none" strike="noStrike">
                          <a:effectLst/>
                        </a:rPr>
                        <a:t>Sustainability</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Oct. 10-11 Barcelona </a:t>
                      </a:r>
                      <a:r>
                        <a:rPr lang="en-GB" sz="1100" u="none" strike="noStrike" dirty="0" smtClean="0">
                          <a:effectLst/>
                        </a:rPr>
                        <a:t>Spain, hybrid,</a:t>
                      </a:r>
                      <a:r>
                        <a:rPr lang="en-GB" sz="1100" u="none" strike="noStrike" baseline="0" dirty="0" smtClean="0">
                          <a:effectLst/>
                        </a:rPr>
                        <a:t> </a:t>
                      </a:r>
                      <a:r>
                        <a:rPr lang="en-GB" sz="1100" u="none" strike="noStrike" dirty="0" smtClean="0">
                          <a:effectLst/>
                        </a:rPr>
                        <a:t>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March. </a:t>
                      </a:r>
                      <a:r>
                        <a:rPr lang="en-GB" sz="1100" u="none" strike="noStrike" dirty="0" smtClean="0">
                          <a:effectLst/>
                        </a:rPr>
                        <a:t>13-15，London</a:t>
                      </a:r>
                      <a:r>
                        <a:rPr lang="en-GB" sz="1100" u="none" strike="noStrike" dirty="0">
                          <a:effectLst/>
                        </a:rPr>
                        <a:t>, </a:t>
                      </a:r>
                      <a:r>
                        <a:rPr lang="en-GB" sz="1100" u="none" strike="noStrike" dirty="0" smtClean="0">
                          <a:effectLst/>
                        </a:rPr>
                        <a:t>UK </a:t>
                      </a:r>
                      <a:r>
                        <a:rPr lang="en-US" altLang="zh-CN" sz="1100" u="none" strike="noStrike" dirty="0" smtClean="0">
                          <a:effectLst/>
                        </a:rPr>
                        <a:t>&amp; </a:t>
                      </a:r>
                      <a:r>
                        <a:rPr lang="en-GB" sz="1100" u="none" strike="noStrike" dirty="0" smtClean="0">
                          <a:effectLst/>
                        </a:rPr>
                        <a:t>hybrid</a:t>
                      </a:r>
                      <a:r>
                        <a:rPr lang="en-US" sz="1100" u="none" strike="noStrike" dirty="0" smtClean="0">
                          <a:effectLst/>
                        </a:rPr>
                        <a:t>,</a:t>
                      </a:r>
                      <a:r>
                        <a:rPr lang="en-US" sz="1100" u="none" strike="noStrike" baseline="0" dirty="0" smtClean="0">
                          <a:effectLst/>
                        </a:rPr>
                        <a:t> </a:t>
                      </a:r>
                      <a:r>
                        <a:rPr lang="en-GB" sz="1100" u="none" strike="noStrike" dirty="0" smtClean="0">
                          <a:effectLst/>
                        </a:rPr>
                        <a:t>meeting documents shared, IGU Secretariat participated</a:t>
                      </a:r>
                      <a:endParaRPr lang="nb-NO" sz="1100" b="0" i="0" u="none" strike="noStrike" dirty="0" smtClean="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72000" algn="l" fontAlgn="b"/>
                      <a:r>
                        <a:rPr lang="en-GB" sz="1100" u="none" strike="noStrike">
                          <a:effectLst/>
                        </a:rPr>
                        <a:t>Strategy</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Nov. 22-24   Warsaw, </a:t>
                      </a:r>
                      <a:r>
                        <a:rPr lang="en-GB" sz="1100" u="none" strike="noStrike" dirty="0" smtClean="0">
                          <a:effectLst/>
                        </a:rPr>
                        <a:t>Poland,</a:t>
                      </a:r>
                      <a:r>
                        <a:rPr lang="en-GB" sz="1100" u="none" strike="noStrike" baseline="0" dirty="0" smtClean="0">
                          <a:effectLst/>
                        </a:rPr>
                        <a:t> </a:t>
                      </a:r>
                      <a:r>
                        <a:rPr lang="en-GB" sz="1100" u="none" strike="noStrike" dirty="0" smtClean="0">
                          <a:effectLst/>
                        </a:rPr>
                        <a:t>meeting documents shared  </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altLang="zh-CN" sz="1100" b="0" i="0" u="none" strike="noStrike" dirty="0" smtClean="0">
                          <a:solidFill>
                            <a:srgbClr val="000000"/>
                          </a:solidFill>
                          <a:effectLst/>
                          <a:latin typeface="Arial" panose="020B0604020202020204" pitchFamily="34" charset="0"/>
                        </a:rPr>
                        <a:t>1.12 meeting with CC Chair, online</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March </a:t>
                      </a:r>
                      <a:r>
                        <a:rPr lang="en-GB" sz="1100" u="none" strike="noStrike" dirty="0" smtClean="0">
                          <a:effectLst/>
                        </a:rPr>
                        <a:t>13-15,</a:t>
                      </a:r>
                      <a:r>
                        <a:rPr lang="en-GB" sz="1100" u="none" strike="noStrike" baseline="0" dirty="0" smtClean="0">
                          <a:effectLst/>
                        </a:rPr>
                        <a:t> </a:t>
                      </a:r>
                      <a:r>
                        <a:rPr lang="en-GB" sz="1100" u="none" strike="noStrike" dirty="0" smtClean="0">
                          <a:effectLst/>
                        </a:rPr>
                        <a:t>Tel-Aviv, Israel</a:t>
                      </a:r>
                      <a:r>
                        <a:rPr lang="zh-CN" altLang="en-US" sz="1100" u="none" strike="noStrike" dirty="0">
                          <a:effectLst/>
                        </a:rPr>
                        <a:t/>
                      </a:r>
                      <a:br>
                        <a:rPr lang="zh-CN" altLang="en-US" sz="1100" u="none" strike="noStrike" dirty="0">
                          <a:effectLst/>
                        </a:rPr>
                      </a:br>
                      <a:r>
                        <a:rPr lang="en-GB" sz="1100" u="none" strike="noStrike" dirty="0" smtClean="0">
                          <a:effectLst/>
                        </a:rPr>
                        <a:t>meeting documents shared</a:t>
                      </a:r>
                      <a:endParaRPr lang="nb-NO" sz="1100" b="0" i="0" u="none" strike="noStrike" dirty="0" smtClean="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992">
                <a:tc>
                  <a:txBody>
                    <a:bodyPr/>
                    <a:lstStyle/>
                    <a:p>
                      <a:pPr marL="72000" algn="l" fontAlgn="b"/>
                      <a:r>
                        <a:rPr lang="en-GB" sz="1100" u="none" strike="noStrike">
                          <a:effectLst/>
                        </a:rPr>
                        <a:t>Gas Markets</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Oct. 20 Online </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May 15-17</a:t>
                      </a:r>
                      <a:r>
                        <a:rPr lang="en-GB" sz="1100" u="none" strike="noStrike" dirty="0" smtClean="0">
                          <a:effectLst/>
                        </a:rPr>
                        <a:t>， Kuala Lumpur,</a:t>
                      </a:r>
                      <a:r>
                        <a:rPr lang="en-GB" sz="1100" u="none" strike="noStrike" baseline="0" dirty="0" smtClean="0">
                          <a:effectLst/>
                        </a:rPr>
                        <a:t> </a:t>
                      </a:r>
                      <a:r>
                        <a:rPr lang="en-GB" sz="1100" u="none" strike="noStrike" dirty="0" smtClean="0">
                          <a:effectLst/>
                        </a:rPr>
                        <a:t>Malaysia </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99">
                <a:tc>
                  <a:txBody>
                    <a:bodyPr/>
                    <a:lstStyle/>
                    <a:p>
                      <a:pPr marL="72000" algn="l" fontAlgn="b"/>
                      <a:r>
                        <a:rPr lang="en-GB" sz="1100" u="none" strike="noStrike">
                          <a:effectLst/>
                        </a:rPr>
                        <a:t>LNG</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Sept. 26 </a:t>
                      </a:r>
                      <a:r>
                        <a:rPr lang="en-GB" sz="1100" u="none" strike="noStrike" dirty="0" smtClean="0">
                          <a:effectLst/>
                        </a:rPr>
                        <a:t>Online,</a:t>
                      </a:r>
                      <a:r>
                        <a:rPr lang="en-GB" sz="1100" u="none" strike="noStrike" baseline="0" dirty="0" smtClean="0">
                          <a:effectLst/>
                        </a:rPr>
                        <a:t> </a:t>
                      </a:r>
                      <a:r>
                        <a:rPr lang="en-GB" sz="1100" u="none" strike="noStrike" dirty="0" smtClean="0">
                          <a:effectLst/>
                        </a:rPr>
                        <a:t>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100" b="0" i="0" u="none" strike="noStrike" dirty="0" smtClean="0">
                          <a:solidFill>
                            <a:srgbClr val="000000"/>
                          </a:solidFill>
                          <a:effectLst/>
                          <a:latin typeface="Arial" panose="020B0604020202020204" pitchFamily="34" charset="0"/>
                        </a:rPr>
                        <a:t>Special meetings were organised by CNOOC team for the drafting of World LNG Report</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March </a:t>
                      </a:r>
                      <a:r>
                        <a:rPr lang="en-GB" sz="1100" u="none" strike="noStrike" dirty="0" smtClean="0">
                          <a:effectLst/>
                        </a:rPr>
                        <a:t>28-30，Seoul, Korea,</a:t>
                      </a:r>
                      <a:r>
                        <a:rPr lang="en-GB" sz="1100" u="none" strike="noStrike" baseline="0" dirty="0" smtClean="0">
                          <a:effectLst/>
                        </a:rPr>
                        <a:t> </a:t>
                      </a:r>
                      <a:r>
                        <a:rPr lang="en-GB" sz="1100" u="none" strike="noStrike" dirty="0" smtClean="0">
                          <a:effectLst/>
                        </a:rPr>
                        <a:t>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84">
                <a:tc>
                  <a:txBody>
                    <a:bodyPr/>
                    <a:lstStyle/>
                    <a:p>
                      <a:pPr marL="72000" algn="l" fontAlgn="b"/>
                      <a:r>
                        <a:rPr lang="en-GB" sz="1100" u="none" strike="noStrike">
                          <a:effectLst/>
                        </a:rPr>
                        <a:t>Mkt &amp; Comm</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a:effectLst/>
                        </a:rPr>
                        <a:t> </a:t>
                      </a:r>
                      <a:endParaRPr lang="en-GB" sz="1100" b="0" i="0" u="none" strike="noStrike">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altLang="zh-CN" sz="1100" u="none" strike="noStrike" dirty="0" smtClean="0">
                          <a:effectLst/>
                        </a:rPr>
                        <a:t>March </a:t>
                      </a:r>
                      <a:r>
                        <a:rPr lang="en-US" altLang="zh-CN" sz="1100" u="none" strike="noStrike" dirty="0">
                          <a:effectLst/>
                        </a:rPr>
                        <a:t>24, online; </a:t>
                      </a:r>
                      <a:r>
                        <a:rPr lang="en-GB" sz="1100" u="none" strike="noStrike" dirty="0" smtClean="0">
                          <a:effectLst/>
                        </a:rPr>
                        <a:t>meeting minutes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US" altLang="zh-CN" sz="1100" u="none" strike="noStrike" dirty="0" smtClean="0">
                          <a:effectLst/>
                        </a:rPr>
                        <a:t>March 28, online</a:t>
                      </a:r>
                      <a:r>
                        <a:rPr lang="zh-CN" altLang="en-US" sz="1100" u="none" strike="noStrike" dirty="0" smtClean="0">
                          <a:effectLst/>
                        </a:rPr>
                        <a:t>，</a:t>
                      </a:r>
                      <a:r>
                        <a:rPr lang="en-GB" sz="1100" u="none" strike="noStrike" dirty="0" smtClean="0">
                          <a:effectLst/>
                        </a:rPr>
                        <a:t>meeting minutes shared</a:t>
                      </a:r>
                      <a:r>
                        <a:rPr lang="en-GB" sz="1100" u="none" strike="noStrike" dirty="0">
                          <a:effectLst/>
                        </a:rPr>
                        <a:t/>
                      </a:r>
                      <a:br>
                        <a:rPr lang="en-GB" sz="1100" u="none" strike="noStrike" dirty="0">
                          <a:effectLst/>
                        </a:rPr>
                      </a:br>
                      <a:r>
                        <a:rPr lang="en-GB" sz="1100" u="none" strike="noStrike" dirty="0">
                          <a:effectLst/>
                        </a:rPr>
                        <a:t>April 12, Akmal is replaced by Fouad</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21">
                <a:tc>
                  <a:txBody>
                    <a:bodyPr/>
                    <a:lstStyle/>
                    <a:p>
                      <a:pPr marL="72000" algn="l" fontAlgn="b"/>
                      <a:r>
                        <a:rPr lang="en-GB" sz="1100" u="none" strike="noStrike">
                          <a:effectLst/>
                        </a:rPr>
                        <a:t>RDI</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Sept. 20-22 Amsterdam, Netherlands &amp; </a:t>
                      </a:r>
                      <a:r>
                        <a:rPr lang="en-US" altLang="zh-CN" sz="1100" u="none" strike="noStrike" dirty="0" smtClean="0">
                          <a:effectLst/>
                        </a:rPr>
                        <a:t>hybrid</a:t>
                      </a:r>
                      <a:r>
                        <a:rPr lang="en-GB" sz="1100" u="none" strike="noStrike" dirty="0" smtClean="0">
                          <a:effectLst/>
                        </a:rPr>
                        <a:t>,</a:t>
                      </a:r>
                      <a:r>
                        <a:rPr lang="en-GB" sz="1100" u="none" strike="noStrike" baseline="0" dirty="0" smtClean="0">
                          <a:effectLst/>
                        </a:rPr>
                        <a:t> </a:t>
                      </a:r>
                      <a:r>
                        <a:rPr lang="en-GB" sz="1100" u="none" strike="noStrike" dirty="0" smtClean="0">
                          <a:effectLst/>
                        </a:rPr>
                        <a:t>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a:effectLst/>
                        </a:rPr>
                        <a:t> </a:t>
                      </a:r>
                      <a:endParaRPr lang="en-GB" sz="1100" b="0" i="0" u="none" strike="noStrike">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March, 28 - </a:t>
                      </a:r>
                      <a:r>
                        <a:rPr lang="en-GB" sz="1100" u="none" strike="noStrike" dirty="0" smtClean="0">
                          <a:effectLst/>
                        </a:rPr>
                        <a:t>30，Cartagena</a:t>
                      </a:r>
                      <a:r>
                        <a:rPr lang="en-GB" sz="1100" u="none" strike="noStrike" dirty="0">
                          <a:effectLst/>
                        </a:rPr>
                        <a:t>, Colombia, </a:t>
                      </a:r>
                      <a:r>
                        <a:rPr lang="en-GB" sz="1100" u="none" strike="noStrike" dirty="0" smtClean="0">
                          <a:effectLst/>
                        </a:rPr>
                        <a:t>hybrid,</a:t>
                      </a:r>
                      <a:r>
                        <a:rPr lang="en-GB" sz="1100" u="none" strike="noStrike" baseline="0" dirty="0" smtClean="0">
                          <a:effectLst/>
                        </a:rPr>
                        <a:t> </a:t>
                      </a:r>
                      <a:r>
                        <a:rPr lang="en-GB" sz="1100" u="none" strike="noStrike" dirty="0" smtClean="0">
                          <a:effectLst/>
                        </a:rPr>
                        <a:t>meeting documents shared</a:t>
                      </a:r>
                      <a:r>
                        <a:rPr lang="zh-CN" altLang="en-US" sz="1100" u="none" strike="noStrike" dirty="0" smtClean="0">
                          <a:effectLst/>
                        </a:rPr>
                        <a:t>，</a:t>
                      </a:r>
                      <a:r>
                        <a:rPr lang="en-GB" sz="1100" u="none" strike="noStrike" dirty="0" smtClean="0">
                          <a:effectLst/>
                        </a:rPr>
                        <a:t>Rodney participated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99">
                <a:tc>
                  <a:txBody>
                    <a:bodyPr/>
                    <a:lstStyle/>
                    <a:p>
                      <a:pPr marL="72000" algn="l" fontAlgn="b"/>
                      <a:r>
                        <a:rPr lang="en-GB" sz="1100" u="none" strike="noStrike">
                          <a:effectLst/>
                        </a:rPr>
                        <a:t>TFN</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100" u="none" strike="noStrike" dirty="0">
                          <a:effectLst/>
                        </a:rPr>
                        <a:t>Oct. 7 </a:t>
                      </a:r>
                      <a:r>
                        <a:rPr lang="en-GB" sz="1100" u="none" strike="noStrike" dirty="0" smtClean="0">
                          <a:effectLst/>
                        </a:rPr>
                        <a:t>online, meeting documents shared</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zh-CN" altLang="en-US" sz="1100" u="none" strike="noStrike" dirty="0">
                          <a:effectLst/>
                        </a:rPr>
                        <a:t/>
                      </a:r>
                      <a:br>
                        <a:rPr lang="zh-CN" altLang="en-US" sz="1100" u="none" strike="noStrike" dirty="0">
                          <a:effectLst/>
                        </a:rPr>
                      </a:b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altLang="zh-CN" sz="1100" u="none" strike="noStrike" dirty="0">
                          <a:effectLst/>
                        </a:rPr>
                        <a:t>3.21 </a:t>
                      </a:r>
                      <a:r>
                        <a:rPr lang="en-US" altLang="zh-CN" sz="1100" u="none" strike="noStrike" dirty="0" smtClean="0">
                          <a:effectLst/>
                        </a:rPr>
                        <a:t>online</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710">
                <a:tc>
                  <a:txBody>
                    <a:bodyPr/>
                    <a:lstStyle/>
                    <a:p>
                      <a:pPr marL="72000" algn="l" fontAlgn="b"/>
                      <a:r>
                        <a:rPr lang="en-GB" sz="1100" u="none" strike="noStrike">
                          <a:effectLst/>
                        </a:rPr>
                        <a:t>TFD</a:t>
                      </a:r>
                      <a:endParaRPr lang="en-GB" sz="1100" b="0" i="0" u="none" strike="noStrike">
                        <a:solidFill>
                          <a:srgbClr val="000000"/>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2000" algn="l" fontAlgn="b"/>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2000" algn="l" fontAlgn="b"/>
                      <a:r>
                        <a:rPr lang="en-US" altLang="zh-CN" sz="1100" u="none" strike="noStrike" dirty="0" smtClean="0">
                          <a:effectLst/>
                        </a:rPr>
                        <a:t>11.22</a:t>
                      </a:r>
                      <a:r>
                        <a:rPr lang="zh-CN" altLang="en-US" sz="1100" u="none" strike="noStrike" baseline="0" dirty="0" smtClean="0">
                          <a:effectLst/>
                        </a:rPr>
                        <a:t> </a:t>
                      </a:r>
                      <a:r>
                        <a:rPr lang="en-US" altLang="zh-CN" sz="1100" u="none" strike="noStrike" baseline="0" dirty="0" smtClean="0">
                          <a:effectLst/>
                        </a:rPr>
                        <a:t>meeting with </a:t>
                      </a:r>
                      <a:r>
                        <a:rPr lang="en-US" altLang="zh-CN" sz="1100" u="none" strike="noStrike" dirty="0" smtClean="0">
                          <a:effectLst/>
                        </a:rPr>
                        <a:t>CC Chair</a:t>
                      </a:r>
                      <a:r>
                        <a:rPr lang="en-US" altLang="zh-CN" sz="1100" u="none" strike="noStrike" baseline="0" dirty="0" smtClean="0">
                          <a:effectLst/>
                        </a:rPr>
                        <a:t>, online</a:t>
                      </a:r>
                      <a:endParaRPr lang="en-US" altLang="zh-CN" sz="1100" u="none" strike="noStrike" dirty="0" smtClean="0">
                        <a:effectLst/>
                      </a:endParaRPr>
                    </a:p>
                    <a:p>
                      <a:pPr marL="72000" algn="l" fontAlgn="b"/>
                      <a:r>
                        <a:rPr lang="en-US" altLang="zh-CN" sz="1100" u="none" strike="noStrike" dirty="0" smtClean="0">
                          <a:effectLst/>
                        </a:rPr>
                        <a:t>12.12 meeting with TFN</a:t>
                      </a:r>
                      <a:r>
                        <a:rPr lang="zh-CN" altLang="en-US" sz="1100" u="none" strike="noStrike" baseline="0" dirty="0" smtClean="0">
                          <a:effectLst/>
                        </a:rPr>
                        <a:t> </a:t>
                      </a:r>
                      <a:r>
                        <a:rPr lang="en-US" altLang="zh-CN" sz="1100" u="none" strike="noStrike" baseline="0" dirty="0" smtClean="0">
                          <a:effectLst/>
                        </a:rPr>
                        <a:t>Chair, online</a:t>
                      </a:r>
                      <a:r>
                        <a:rPr lang="zh-CN" altLang="en-US" sz="1100" u="none" strike="noStrike" dirty="0">
                          <a:effectLst/>
                        </a:rPr>
                        <a:t/>
                      </a:r>
                      <a:br>
                        <a:rPr lang="zh-CN" altLang="en-US" sz="1100" u="none" strike="noStrike" dirty="0">
                          <a:effectLst/>
                        </a:rPr>
                      </a:br>
                      <a:r>
                        <a:rPr lang="en-US" altLang="zh-CN" sz="1100" u="none" strike="noStrike" dirty="0" smtClean="0">
                          <a:effectLst/>
                        </a:rPr>
                        <a:t>12.22 meeting with TRACOM SG1, online</a:t>
                      </a:r>
                      <a:endParaRPr lang="zh-CN" altLang="en-US"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2000" algn="l" fontAlgn="b"/>
                      <a:r>
                        <a:rPr lang="en-GB" sz="1100" u="none" strike="noStrike" dirty="0">
                          <a:effectLst/>
                        </a:rPr>
                        <a:t>March  27, </a:t>
                      </a:r>
                      <a:r>
                        <a:rPr lang="en-GB" sz="1100" u="none" strike="noStrike" dirty="0" smtClean="0">
                          <a:effectLst/>
                        </a:rPr>
                        <a:t>online, IGU-wide invitation</a:t>
                      </a:r>
                      <a:endParaRPr lang="en-GB" sz="1100" b="0" i="0" u="none" strike="noStrike" dirty="0">
                        <a:solidFill>
                          <a:srgbClr val="000000"/>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53767">
                <a:tc>
                  <a:txBody>
                    <a:bodyPr/>
                    <a:lstStyle/>
                    <a:p>
                      <a:pPr marL="72000" algn="l" fontAlgn="b"/>
                      <a:r>
                        <a:rPr lang="en-US" sz="1100" b="1" i="0" u="none" strike="noStrike" dirty="0" smtClean="0">
                          <a:solidFill>
                            <a:schemeClr val="accent2">
                              <a:lumMod val="75000"/>
                            </a:schemeClr>
                          </a:solidFill>
                          <a:effectLst/>
                          <a:latin typeface="Arial" panose="020B0604020202020204" pitchFamily="34" charset="0"/>
                        </a:rPr>
                        <a:t>CC</a:t>
                      </a:r>
                      <a:endParaRPr lang="en-GB" sz="1100" b="1" i="0" u="none" strike="noStrike" dirty="0">
                        <a:solidFill>
                          <a:schemeClr val="accent2">
                            <a:lumMod val="75000"/>
                          </a:schemeClr>
                        </a:solidFill>
                        <a:effectLst/>
                        <a:latin typeface="Arial" panose="020B0604020202020204" pitchFamily="34" charset="0"/>
                      </a:endParaRPr>
                    </a:p>
                  </a:txBody>
                  <a:tcPr marL="4614" marR="4614" marT="461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algn="l" fontAlgn="b"/>
                      <a:r>
                        <a:rPr lang="en-US" sz="1100" b="1" i="0" u="none" strike="noStrike" dirty="0" smtClean="0">
                          <a:solidFill>
                            <a:schemeClr val="accent2">
                              <a:lumMod val="75000"/>
                            </a:schemeClr>
                          </a:solidFill>
                          <a:effectLst/>
                          <a:latin typeface="Arial" panose="020B0604020202020204" pitchFamily="34" charset="0"/>
                        </a:rPr>
                        <a:t>July</a:t>
                      </a:r>
                      <a:r>
                        <a:rPr lang="en-US" sz="1100" b="1" i="0" u="none" strike="noStrike" baseline="0" dirty="0" smtClean="0">
                          <a:solidFill>
                            <a:schemeClr val="accent2">
                              <a:lumMod val="75000"/>
                            </a:schemeClr>
                          </a:solidFill>
                          <a:effectLst/>
                          <a:latin typeface="Arial" panose="020B0604020202020204" pitchFamily="34" charset="0"/>
                        </a:rPr>
                        <a:t> 20, online; Oct.25, Lima, Peru, </a:t>
                      </a:r>
                      <a:endParaRPr lang="en-GB" sz="1100" b="1" i="0" u="none" strike="noStrike" dirty="0">
                        <a:solidFill>
                          <a:schemeClr val="accent2">
                            <a:lumMod val="75000"/>
                          </a:schemeClr>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algn="l" fontAlgn="b"/>
                      <a:r>
                        <a:rPr lang="en-US" altLang="zh-CN" sz="1100" b="1" i="0" u="none" strike="noStrike" dirty="0" smtClean="0">
                          <a:solidFill>
                            <a:schemeClr val="accent2">
                              <a:lumMod val="75000"/>
                            </a:schemeClr>
                          </a:solidFill>
                          <a:effectLst/>
                          <a:latin typeface="Arial" panose="020B0604020202020204" pitchFamily="34" charset="0"/>
                        </a:rPr>
                        <a:t>Jan. 12, online</a:t>
                      </a:r>
                      <a:endParaRPr lang="zh-CN" altLang="en-US" sz="1100" b="1" i="0" u="none" strike="noStrike" dirty="0">
                        <a:solidFill>
                          <a:schemeClr val="accent2">
                            <a:lumMod val="75000"/>
                          </a:schemeClr>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algn="l" fontAlgn="b"/>
                      <a:r>
                        <a:rPr lang="en-US" sz="1100" b="1" i="0" u="none" strike="noStrike" dirty="0" smtClean="0">
                          <a:solidFill>
                            <a:schemeClr val="accent2">
                              <a:lumMod val="75000"/>
                            </a:schemeClr>
                          </a:solidFill>
                          <a:effectLst/>
                          <a:latin typeface="Arial" panose="020B0604020202020204" pitchFamily="34" charset="0"/>
                        </a:rPr>
                        <a:t>April</a:t>
                      </a:r>
                      <a:r>
                        <a:rPr lang="en-US" sz="1100" b="1" i="0" u="none" strike="noStrike" baseline="0" dirty="0" smtClean="0">
                          <a:solidFill>
                            <a:schemeClr val="accent2">
                              <a:lumMod val="75000"/>
                            </a:schemeClr>
                          </a:solidFill>
                          <a:effectLst/>
                          <a:latin typeface="Arial" panose="020B0604020202020204" pitchFamily="34" charset="0"/>
                        </a:rPr>
                        <a:t> 12, Brussels</a:t>
                      </a:r>
                      <a:endParaRPr lang="en-GB" sz="1100" b="1" i="0" u="none" strike="noStrike" dirty="0">
                        <a:solidFill>
                          <a:schemeClr val="accent2">
                            <a:lumMod val="75000"/>
                          </a:schemeClr>
                        </a:solidFill>
                        <a:effectLst/>
                        <a:latin typeface="Arial" panose="020B0604020202020204" pitchFamily="34" charset="0"/>
                      </a:endParaRPr>
                    </a:p>
                  </a:txBody>
                  <a:tcPr marL="4614" marR="4614" marT="461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791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6870" y="1271271"/>
            <a:ext cx="11456035" cy="1667001"/>
          </a:xfrm>
        </p:spPr>
        <p:txBody>
          <a:bodyPr>
            <a:normAutofit/>
          </a:bodyPr>
          <a:lstStyle/>
          <a:p>
            <a:r>
              <a:rPr lang="en-US" sz="2000" dirty="0">
                <a:latin typeface="微软雅黑" panose="020B0503020204020204" pitchFamily="34" charset="-122"/>
                <a:ea typeface="微软雅黑" panose="020B0503020204020204" pitchFamily="34" charset="-122"/>
              </a:rPr>
              <a:t>CC meetings are enlarged to welcome Vice Chairs and Secretaries of Committees/TFs, and invite special guests such as TFs, EXCom members, IGU members, etc. </a:t>
            </a:r>
          </a:p>
          <a:p>
            <a:r>
              <a:rPr lang="en-US" sz="2000" dirty="0">
                <a:latin typeface="微软雅黑" panose="020B0503020204020204" pitchFamily="34" charset="-122"/>
                <a:ea typeface="微软雅黑" panose="020B0503020204020204" pitchFamily="34" charset="-122"/>
              </a:rPr>
              <a:t>The engagement of IGU units in CC meetings remains high.  </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7</a:t>
            </a:fld>
            <a:endParaRPr lang="en-US" altLang="zh-CN"/>
          </a:p>
        </p:txBody>
      </p:sp>
      <p:sp>
        <p:nvSpPr>
          <p:cNvPr id="4" name="标题 3"/>
          <p:cNvSpPr>
            <a:spLocks noGrp="1"/>
          </p:cNvSpPr>
          <p:nvPr>
            <p:ph type="title"/>
          </p:nvPr>
        </p:nvSpPr>
        <p:spPr/>
        <p:txBody>
          <a:bodyPr>
            <a:normAutofit/>
          </a:bodyPr>
          <a:lstStyle/>
          <a:p>
            <a:r>
              <a:rPr lang="en-US" dirty="0">
                <a:latin typeface="微软雅黑" panose="020B0503020204020204" charset="-122"/>
                <a:ea typeface="微软雅黑" panose="020B0503020204020204" charset="-122"/>
              </a:rPr>
              <a:t>CC Meetings Analysis</a:t>
            </a:r>
            <a:endParaRPr lang="en-GB" dirty="0">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extLst/>
          </p:nvPr>
        </p:nvGraphicFramePr>
        <p:xfrm>
          <a:off x="355599" y="2938270"/>
          <a:ext cx="11484611" cy="3262582"/>
        </p:xfrm>
        <a:graphic>
          <a:graphicData uri="http://schemas.openxmlformats.org/drawingml/2006/table">
            <a:tbl>
              <a:tblPr>
                <a:tableStyleId>{00A15C55-8517-42AA-B614-E9B94910E393}</a:tableStyleId>
              </a:tblPr>
              <a:tblGrid>
                <a:gridCol w="2948433"/>
                <a:gridCol w="2523744"/>
                <a:gridCol w="1889760"/>
                <a:gridCol w="1975104"/>
                <a:gridCol w="2147570"/>
              </a:tblGrid>
              <a:tr h="592532">
                <a:tc>
                  <a:txBody>
                    <a:bodyPr/>
                    <a:lstStyle/>
                    <a:p>
                      <a:pPr algn="l" fontAlgn="b"/>
                      <a:r>
                        <a:rPr lang="en-GB" sz="2000" u="none" strike="noStrike" dirty="0">
                          <a:effectLst/>
                        </a:rPr>
                        <a:t> </a:t>
                      </a:r>
                      <a:endParaRPr lang="en-GB"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GB" sz="1800" u="none" strike="noStrike" dirty="0">
                          <a:effectLst/>
                        </a:rPr>
                        <a:t>20220720 kick off virtual</a:t>
                      </a:r>
                      <a:endParaRPr lang="en-GB" sz="18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GB" sz="1800" u="none" strike="noStrike" dirty="0">
                          <a:effectLst/>
                        </a:rPr>
                        <a:t>20221025 Lima </a:t>
                      </a:r>
                      <a:endParaRPr lang="en-GB" sz="18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GB" sz="1800" u="none" strike="noStrike" dirty="0">
                          <a:effectLst/>
                        </a:rPr>
                        <a:t>20230112 virtual </a:t>
                      </a:r>
                      <a:endParaRPr lang="en-GB" sz="18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GB" sz="1800" u="none" strike="noStrike" dirty="0">
                          <a:effectLst/>
                        </a:rPr>
                        <a:t>20230412 Brussels</a:t>
                      </a:r>
                      <a:endParaRPr lang="en-GB" sz="1800" b="0" i="0" u="none" strike="noStrike" dirty="0">
                        <a:solidFill>
                          <a:srgbClr val="000000"/>
                        </a:solidFill>
                        <a:effectLst/>
                        <a:latin typeface="Arial" panose="020B0604020202020204" pitchFamily="34" charset="0"/>
                      </a:endParaRPr>
                    </a:p>
                  </a:txBody>
                  <a:tcPr marL="7620" marR="7620" marT="7620" marB="0" anchor="b"/>
                </a:tc>
              </a:tr>
              <a:tr h="1089966">
                <a:tc>
                  <a:txBody>
                    <a:bodyPr/>
                    <a:lstStyle/>
                    <a:p>
                      <a:pPr algn="l" fontAlgn="b"/>
                      <a:r>
                        <a:rPr lang="en-GB" sz="2000" u="none" strike="noStrike" dirty="0">
                          <a:effectLst/>
                        </a:rPr>
                        <a:t>IGU Presidency, </a:t>
                      </a:r>
                      <a:r>
                        <a:rPr lang="en-GB" sz="2000" u="none" strike="noStrike" dirty="0" smtClean="0">
                          <a:effectLst/>
                        </a:rPr>
                        <a:t>Secretariat </a:t>
                      </a:r>
                      <a:r>
                        <a:rPr lang="en-GB" sz="2000" u="none" strike="noStrike" dirty="0">
                          <a:effectLst/>
                        </a:rPr>
                        <a:t>and CC leaders</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dirty="0">
                          <a:effectLst/>
                        </a:rPr>
                        <a:t>10</a:t>
                      </a:r>
                      <a:endParaRPr lang="en-GB"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a:effectLst/>
                        </a:rPr>
                        <a:t>13</a:t>
                      </a:r>
                      <a:endParaRPr lang="en-GB" sz="2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a:effectLst/>
                        </a:rPr>
                        <a:t>6</a:t>
                      </a:r>
                      <a:endParaRPr lang="en-GB" sz="2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a:effectLst/>
                        </a:rPr>
                        <a:t>13</a:t>
                      </a:r>
                      <a:endParaRPr lang="en-GB" sz="2000" b="0" i="0" u="none" strike="noStrike">
                        <a:solidFill>
                          <a:srgbClr val="000000"/>
                        </a:solidFill>
                        <a:effectLst/>
                        <a:latin typeface="Arial" panose="020B0604020202020204" pitchFamily="34" charset="0"/>
                      </a:endParaRPr>
                    </a:p>
                  </a:txBody>
                  <a:tcPr marL="7620" marR="7620" marT="7620" marB="0" anchor="b"/>
                </a:tc>
              </a:tr>
              <a:tr h="592532">
                <a:tc>
                  <a:txBody>
                    <a:bodyPr/>
                    <a:lstStyle/>
                    <a:p>
                      <a:pPr algn="l" fontAlgn="b"/>
                      <a:r>
                        <a:rPr lang="en-GB" sz="2000" u="none" strike="noStrike" dirty="0">
                          <a:effectLst/>
                        </a:rPr>
                        <a:t>Committees and Task Forces</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dirty="0">
                          <a:effectLst/>
                        </a:rPr>
                        <a:t>24</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dirty="0">
                          <a:effectLst/>
                        </a:rPr>
                        <a:t>12</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dirty="0">
                          <a:effectLst/>
                        </a:rPr>
                        <a:t>23</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smtClean="0">
                          <a:effectLst/>
                        </a:rPr>
                        <a:t>17</a:t>
                      </a:r>
                      <a:endParaRPr lang="en-GB" sz="2000" b="0" i="0" u="none" strike="noStrike" dirty="0">
                        <a:solidFill>
                          <a:srgbClr val="000000"/>
                        </a:solidFill>
                        <a:effectLst/>
                        <a:latin typeface="Arial" panose="020B0604020202020204" pitchFamily="34" charset="0"/>
                      </a:endParaRPr>
                    </a:p>
                  </a:txBody>
                  <a:tcPr marL="7620" marR="7620" marT="7620" marB="0" anchor="ctr"/>
                </a:tc>
              </a:tr>
              <a:tr h="370332">
                <a:tc>
                  <a:txBody>
                    <a:bodyPr/>
                    <a:lstStyle/>
                    <a:p>
                      <a:pPr algn="l" fontAlgn="b"/>
                      <a:r>
                        <a:rPr lang="en-GB" sz="2000" u="none" strike="noStrike" dirty="0">
                          <a:effectLst/>
                        </a:rPr>
                        <a:t>Invitees</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en-GB" sz="2000" u="none" strike="noStrike">
                          <a:effectLst/>
                        </a:rPr>
                        <a:t>2</a:t>
                      </a:r>
                      <a:endParaRPr lang="en-GB" sz="2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a:effectLst/>
                        </a:rPr>
                        <a:t>4</a:t>
                      </a:r>
                      <a:endParaRPr lang="en-GB" sz="2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a:effectLst/>
                        </a:rPr>
                        <a:t>8</a:t>
                      </a:r>
                      <a:endParaRPr lang="en-GB" sz="2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2000" u="none" strike="noStrike" smtClean="0">
                          <a:effectLst/>
                        </a:rPr>
                        <a:t>5</a:t>
                      </a:r>
                      <a:endParaRPr lang="en-GB" sz="2000" b="0" i="0" u="none" strike="noStrike" dirty="0">
                        <a:solidFill>
                          <a:srgbClr val="000000"/>
                        </a:solidFill>
                        <a:effectLst/>
                        <a:latin typeface="Arial" panose="020B0604020202020204" pitchFamily="34" charset="0"/>
                      </a:endParaRPr>
                    </a:p>
                  </a:txBody>
                  <a:tcPr marL="7620" marR="7620" marT="7620" marB="0" anchor="b"/>
                </a:tc>
              </a:tr>
              <a:tr h="592532">
                <a:tc>
                  <a:txBody>
                    <a:bodyPr/>
                    <a:lstStyle/>
                    <a:p>
                      <a:pPr algn="r" fontAlgn="b"/>
                      <a:r>
                        <a:rPr lang="en-GB" sz="2000" u="none" strike="noStrike" dirty="0">
                          <a:effectLst/>
                        </a:rPr>
                        <a:t>Sum</a:t>
                      </a:r>
                      <a:endParaRPr lang="en-GB" sz="2000" b="0" i="0" u="none" strike="noStrike" dirty="0">
                        <a:solidFill>
                          <a:srgbClr val="000000"/>
                        </a:solidFill>
                        <a:effectLst/>
                        <a:latin typeface="Arial" panose="020B0604020202020204" pitchFamily="34" charset="0"/>
                      </a:endParaRPr>
                    </a:p>
                  </a:txBody>
                  <a:tcPr marL="7620" marR="7620" marT="7620" marB="0" anchor="ctr"/>
                </a:tc>
                <a:tc>
                  <a:txBody>
                    <a:bodyPr/>
                    <a:lstStyle/>
                    <a:p>
                      <a:pPr marL="0" algn="r" defTabSz="914400" rtl="0" eaLnBrk="1" fontAlgn="b" latinLnBrk="0" hangingPunct="1"/>
                      <a:r>
                        <a:rPr lang="en-GB" sz="2000" u="none" strike="noStrike" kern="1200" dirty="0">
                          <a:solidFill>
                            <a:schemeClr val="dk1"/>
                          </a:solidFill>
                          <a:effectLst/>
                          <a:latin typeface="+mn-lt"/>
                          <a:ea typeface="+mn-ea"/>
                          <a:cs typeface="+mn-cs"/>
                        </a:rPr>
                        <a:t>36</a:t>
                      </a:r>
                    </a:p>
                  </a:txBody>
                  <a:tcPr marL="7620" marR="7620" marT="7620" marB="0" anchor="ctr"/>
                </a:tc>
                <a:tc>
                  <a:txBody>
                    <a:bodyPr/>
                    <a:lstStyle/>
                    <a:p>
                      <a:pPr marL="0" algn="r" defTabSz="914400" rtl="0" eaLnBrk="1" fontAlgn="b" latinLnBrk="0" hangingPunct="1"/>
                      <a:r>
                        <a:rPr lang="en-GB" sz="2000" u="none" strike="noStrike" kern="1200" dirty="0">
                          <a:solidFill>
                            <a:schemeClr val="dk1"/>
                          </a:solidFill>
                          <a:effectLst/>
                          <a:latin typeface="+mn-lt"/>
                          <a:ea typeface="+mn-ea"/>
                          <a:cs typeface="+mn-cs"/>
                        </a:rPr>
                        <a:t>29</a:t>
                      </a:r>
                    </a:p>
                  </a:txBody>
                  <a:tcPr marL="7620" marR="7620" marT="7620" marB="0" anchor="ctr"/>
                </a:tc>
                <a:tc>
                  <a:txBody>
                    <a:bodyPr/>
                    <a:lstStyle/>
                    <a:p>
                      <a:pPr marL="0" algn="r" defTabSz="914400" rtl="0" eaLnBrk="1" fontAlgn="b" latinLnBrk="0" hangingPunct="1"/>
                      <a:r>
                        <a:rPr lang="en-GB" sz="2000" u="none" strike="noStrike" kern="1200" dirty="0">
                          <a:solidFill>
                            <a:schemeClr val="dk1"/>
                          </a:solidFill>
                          <a:effectLst/>
                          <a:latin typeface="+mn-lt"/>
                          <a:ea typeface="+mn-ea"/>
                          <a:cs typeface="+mn-cs"/>
                        </a:rPr>
                        <a:t>37</a:t>
                      </a:r>
                    </a:p>
                  </a:txBody>
                  <a:tcPr marL="7620" marR="7620" marT="7620" marB="0" anchor="ctr"/>
                </a:tc>
                <a:tc>
                  <a:txBody>
                    <a:bodyPr/>
                    <a:lstStyle/>
                    <a:p>
                      <a:pPr marL="0" algn="r" defTabSz="914400" rtl="0" eaLnBrk="1" fontAlgn="b" latinLnBrk="0" hangingPunct="1"/>
                      <a:r>
                        <a:rPr lang="en-GB" sz="2000" u="none" strike="noStrike" kern="1200" dirty="0">
                          <a:solidFill>
                            <a:schemeClr val="dk1"/>
                          </a:solidFill>
                          <a:effectLst/>
                          <a:latin typeface="+mn-lt"/>
                          <a:ea typeface="+mn-ea"/>
                          <a:cs typeface="+mn-cs"/>
                        </a:rPr>
                        <a:t>35</a:t>
                      </a:r>
                    </a:p>
                  </a:txBody>
                  <a:tcPr marL="7620" marR="7620" marT="7620" marB="0" anchor="ctr"/>
                </a:tc>
              </a:tr>
            </a:tbl>
          </a:graphicData>
        </a:graphic>
      </p:graphicFrame>
    </p:spTree>
    <p:extLst>
      <p:ext uri="{BB962C8B-B14F-4D97-AF65-F5344CB8AC3E}">
        <p14:creationId xmlns:p14="http://schemas.microsoft.com/office/powerpoint/2010/main" val="256964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a:bodyPr>
          <a:lstStyle/>
          <a:p>
            <a:pPr algn="ctr"/>
            <a:r>
              <a:rPr lang="en-US" altLang="zh-CN" dirty="0" smtClean="0"/>
              <a:t>CC Work Progress</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8</a:t>
            </a:fld>
            <a:endParaRPr lang="en-US" altLang="zh-CN"/>
          </a:p>
        </p:txBody>
      </p:sp>
    </p:spTree>
    <p:extLst>
      <p:ext uri="{BB962C8B-B14F-4D97-AF65-F5344CB8AC3E}">
        <p14:creationId xmlns:p14="http://schemas.microsoft.com/office/powerpoint/2010/main" val="118612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6870" y="1271270"/>
            <a:ext cx="11456035" cy="5021954"/>
          </a:xfrm>
        </p:spPr>
        <p:txBody>
          <a:bodyPr>
            <a:normAutofit fontScale="92500" lnSpcReduction="10000"/>
          </a:bodyPr>
          <a:lstStyle/>
          <a:p>
            <a:r>
              <a:rPr lang="en-US" sz="2000" dirty="0" smtClean="0">
                <a:latin typeface="微软雅黑" panose="020B0503020204020204" pitchFamily="34" charset="-122"/>
                <a:ea typeface="微软雅黑" panose="020B0503020204020204" pitchFamily="34" charset="-122"/>
              </a:rPr>
              <a:t>Organised </a:t>
            </a:r>
            <a:r>
              <a:rPr lang="en-US" sz="2000" dirty="0">
                <a:latin typeface="微软雅黑" panose="020B0503020204020204" pitchFamily="34" charset="-122"/>
                <a:ea typeface="微软雅黑" panose="020B0503020204020204" pitchFamily="34" charset="-122"/>
              </a:rPr>
              <a:t>brief meetings with all the Chairs of Committees/TFs.</a:t>
            </a:r>
          </a:p>
          <a:p>
            <a:r>
              <a:rPr lang="en-US" sz="2000" dirty="0" smtClean="0">
                <a:latin typeface="微软雅黑" panose="020B0503020204020204" pitchFamily="34" charset="-122"/>
                <a:ea typeface="微软雅黑" panose="020B0503020204020204" pitchFamily="34" charset="-122"/>
              </a:rPr>
              <a:t>Helped </a:t>
            </a:r>
            <a:r>
              <a:rPr lang="en-US" sz="2000" dirty="0">
                <a:latin typeface="微软雅黑" panose="020B0503020204020204" pitchFamily="34" charset="-122"/>
                <a:ea typeface="微软雅黑" panose="020B0503020204020204" pitchFamily="34" charset="-122"/>
              </a:rPr>
              <a:t>Marketing and Communications Committee select the Committee Secretary to ensure the </a:t>
            </a:r>
            <a:r>
              <a:rPr lang="en-US" sz="2000" dirty="0" smtClean="0">
                <a:latin typeface="微软雅黑" panose="020B0503020204020204" pitchFamily="34" charset="-122"/>
                <a:ea typeface="微软雅黑" panose="020B0503020204020204" pitchFamily="34" charset="-122"/>
              </a:rPr>
              <a:t>Committee’s work move </a:t>
            </a:r>
            <a:r>
              <a:rPr lang="en-US" sz="2000" dirty="0">
                <a:latin typeface="微软雅黑" panose="020B0503020204020204" pitchFamily="34" charset="-122"/>
                <a:ea typeface="微软雅黑" panose="020B0503020204020204" pitchFamily="34" charset="-122"/>
              </a:rPr>
              <a:t>forward.</a:t>
            </a:r>
          </a:p>
          <a:p>
            <a:r>
              <a:rPr lang="en-US" sz="2000" dirty="0" smtClean="0">
                <a:latin typeface="微软雅黑" panose="020B0503020204020204" pitchFamily="34" charset="-122"/>
                <a:ea typeface="微软雅黑" panose="020B0503020204020204" pitchFamily="34" charset="-122"/>
              </a:rPr>
              <a:t>Supports Committees/TFs </a:t>
            </a:r>
            <a:r>
              <a:rPr lang="en-US" sz="2000" dirty="0">
                <a:latin typeface="微软雅黑" panose="020B0503020204020204" pitchFamily="34" charset="-122"/>
                <a:ea typeface="微软雅黑" panose="020B0503020204020204" pitchFamily="34" charset="-122"/>
              </a:rPr>
              <a:t>to build </a:t>
            </a:r>
            <a:r>
              <a:rPr lang="en-US" sz="2000" dirty="0" smtClean="0">
                <a:latin typeface="微软雅黑" panose="020B0503020204020204" pitchFamily="34" charset="-122"/>
                <a:ea typeface="微软雅黑" panose="020B0503020204020204" pitchFamily="34" charset="-122"/>
              </a:rPr>
              <a:t>the multi-tiered </a:t>
            </a:r>
            <a:r>
              <a:rPr lang="en-US" sz="2000" dirty="0">
                <a:latin typeface="微软雅黑" panose="020B0503020204020204" pitchFamily="34" charset="-122"/>
                <a:ea typeface="微软雅黑" panose="020B0503020204020204" pitchFamily="34" charset="-122"/>
              </a:rPr>
              <a:t>management structure in order to </a:t>
            </a:r>
            <a:r>
              <a:rPr lang="en-US" sz="2000" dirty="0" smtClean="0">
                <a:latin typeface="微软雅黑" panose="020B0503020204020204" pitchFamily="34" charset="-122"/>
                <a:ea typeface="微软雅黑" panose="020B0503020204020204" pitchFamily="34" charset="-122"/>
              </a:rPr>
              <a:t>reward </a:t>
            </a:r>
            <a:r>
              <a:rPr lang="en-US" sz="2000" dirty="0">
                <a:latin typeface="微软雅黑" panose="020B0503020204020204" pitchFamily="34" charset="-122"/>
                <a:ea typeface="微软雅黑" panose="020B0503020204020204" pitchFamily="34" charset="-122"/>
              </a:rPr>
              <a:t>the active </a:t>
            </a:r>
            <a:r>
              <a:rPr lang="en-US" sz="2000" dirty="0" smtClean="0">
                <a:latin typeface="微软雅黑" panose="020B0503020204020204" pitchFamily="34" charset="-122"/>
                <a:ea typeface="微软雅黑" panose="020B0503020204020204" pitchFamily="34" charset="-122"/>
              </a:rPr>
              <a:t>members and stimulate the potential active members.</a:t>
            </a:r>
            <a:endParaRPr lang="en-GB" sz="2000" dirty="0">
              <a:latin typeface="微软雅黑" panose="020B0503020204020204" pitchFamily="34" charset="-122"/>
              <a:ea typeface="微软雅黑" panose="020B0503020204020204" pitchFamily="34" charset="-122"/>
            </a:endParaRPr>
          </a:p>
          <a:p>
            <a:r>
              <a:rPr lang="en-US" sz="2000" dirty="0" smtClean="0">
                <a:latin typeface="微软雅黑" panose="020B0503020204020204" pitchFamily="34" charset="-122"/>
                <a:ea typeface="微软雅黑" panose="020B0503020204020204" pitchFamily="34" charset="-122"/>
              </a:rPr>
              <a:t>Supports and encourages Committees/TFs to externally release information and professional insights to amplify the IGU’s influence on the global energy debate.</a:t>
            </a:r>
            <a:r>
              <a:rPr lang="en-US" sz="2000" dirty="0">
                <a:latin typeface="微软雅黑" panose="020B0503020204020204" pitchFamily="34" charset="-122"/>
                <a:ea typeface="微软雅黑" panose="020B0503020204020204" pitchFamily="34" charset="-122"/>
              </a:rPr>
              <a:t> </a:t>
            </a:r>
            <a:endParaRPr lang="en-US" sz="2000" dirty="0" smtClean="0">
              <a:latin typeface="微软雅黑" panose="020B0503020204020204" pitchFamily="34" charset="-122"/>
              <a:ea typeface="微软雅黑" panose="020B0503020204020204" pitchFamily="34" charset="-122"/>
            </a:endParaRPr>
          </a:p>
          <a:p>
            <a:r>
              <a:rPr lang="en-US" sz="2000" dirty="0" smtClean="0">
                <a:latin typeface="微软雅黑" panose="020B0503020204020204" pitchFamily="34" charset="-122"/>
                <a:ea typeface="微软雅黑" panose="020B0503020204020204" pitchFamily="34" charset="-122"/>
              </a:rPr>
              <a:t>Builds </a:t>
            </a:r>
            <a:r>
              <a:rPr lang="en-US" sz="2000" dirty="0">
                <a:latin typeface="微软雅黑" panose="020B0503020204020204" pitchFamily="34" charset="-122"/>
                <a:ea typeface="微软雅黑" panose="020B0503020204020204" pitchFamily="34" charset="-122"/>
              </a:rPr>
              <a:t>and </a:t>
            </a:r>
            <a:r>
              <a:rPr lang="en-US" sz="2000" dirty="0" smtClean="0">
                <a:latin typeface="微软雅黑" panose="020B0503020204020204" pitchFamily="34" charset="-122"/>
                <a:ea typeface="微软雅黑" panose="020B0503020204020204" pitchFamily="34" charset="-122"/>
              </a:rPr>
              <a:t>shares the database of enlarged ‘CC family’ – resumes of CC Chairs, Vice Chairs, Secretaries – to enhance the social capital of CC.</a:t>
            </a:r>
          </a:p>
          <a:p>
            <a:r>
              <a:rPr lang="en-US" sz="2000" dirty="0">
                <a:latin typeface="微软雅黑" panose="020B0503020204020204" pitchFamily="34" charset="-122"/>
                <a:ea typeface="微软雅黑" panose="020B0503020204020204" pitchFamily="34" charset="-122"/>
              </a:rPr>
              <a:t>B</a:t>
            </a:r>
            <a:r>
              <a:rPr lang="en-US" sz="2000" dirty="0" smtClean="0">
                <a:latin typeface="微软雅黑" panose="020B0503020204020204" pitchFamily="34" charset="-122"/>
                <a:ea typeface="微软雅黑" panose="020B0503020204020204" pitchFamily="34" charset="-122"/>
              </a:rPr>
              <a:t>uilds bridges between Committees/TFs and IGU Units and members.</a:t>
            </a:r>
          </a:p>
          <a:p>
            <a:r>
              <a:rPr lang="en-US" sz="2000" dirty="0" smtClean="0">
                <a:latin typeface="微软雅黑" panose="020B0503020204020204" pitchFamily="34" charset="-122"/>
                <a:ea typeface="微软雅黑" panose="020B0503020204020204" pitchFamily="34" charset="-122"/>
              </a:rPr>
              <a:t>Quick response to requests of Committees/TFs and IGU members.</a:t>
            </a:r>
            <a:endParaRPr lang="en-US" sz="2000" dirty="0">
              <a:latin typeface="微软雅黑" panose="020B0503020204020204" pitchFamily="34" charset="-122"/>
              <a:ea typeface="微软雅黑" panose="020B0503020204020204" pitchFamily="34" charset="-122"/>
            </a:endParaRPr>
          </a:p>
          <a:p>
            <a:endParaRPr lang="en-US" dirty="0" smtClean="0"/>
          </a:p>
        </p:txBody>
      </p:sp>
      <p:sp>
        <p:nvSpPr>
          <p:cNvPr id="3" name="灯片编号占位符 2"/>
          <p:cNvSpPr>
            <a:spLocks noGrp="1"/>
          </p:cNvSpPr>
          <p:nvPr>
            <p:ph type="sldNum" sz="quarter" idx="12"/>
          </p:nvPr>
        </p:nvSpPr>
        <p:spPr/>
        <p:txBody>
          <a:bodyPr/>
          <a:lstStyle/>
          <a:p>
            <a:fld id="{49AE70B2-8BF9-45C0-BB95-33D1B9D3A854}" type="slidenum">
              <a:rPr lang="zh-CN" altLang="en-US" smtClean="0"/>
              <a:t>9</a:t>
            </a:fld>
            <a:endParaRPr lang="en-US" altLang="zh-CN"/>
          </a:p>
        </p:txBody>
      </p:sp>
      <p:sp>
        <p:nvSpPr>
          <p:cNvPr id="4" name="标题 3"/>
          <p:cNvSpPr>
            <a:spLocks noGrp="1"/>
          </p:cNvSpPr>
          <p:nvPr>
            <p:ph type="title"/>
          </p:nvPr>
        </p:nvSpPr>
        <p:spPr/>
        <p:txBody>
          <a:bodyPr>
            <a:normAutofit/>
          </a:bodyPr>
          <a:lstStyle/>
          <a:p>
            <a:r>
              <a:rPr lang="en-US" dirty="0" smtClean="0">
                <a:latin typeface="微软雅黑" panose="020B0503020204020204" charset="-122"/>
                <a:ea typeface="微软雅黑" panose="020B0503020204020204" charset="-122"/>
              </a:rPr>
              <a:t>CC Management on Committees/TFs</a:t>
            </a:r>
            <a:endParaRPr lang="en-GB"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557431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iYzkwMTIzOTA2YTkxZWZjZjY0NDdkODYyYzJl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2138</Words>
  <Application>Microsoft Office PowerPoint</Application>
  <PresentationFormat>宽屏</PresentationFormat>
  <Paragraphs>357</Paragraphs>
  <Slides>22</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맑은 고딕</vt:lpstr>
      <vt:lpstr>华文中宋</vt:lpstr>
      <vt:lpstr>宋体</vt:lpstr>
      <vt:lpstr>Microsoft YaHei</vt:lpstr>
      <vt:lpstr>Microsoft YaHei</vt:lpstr>
      <vt:lpstr>微软雅黑 (标题)</vt:lpstr>
      <vt:lpstr>微软雅黑（标题）</vt:lpstr>
      <vt:lpstr>Arial</vt:lpstr>
      <vt:lpstr>Calibri</vt:lpstr>
      <vt:lpstr>Wingdings</vt:lpstr>
      <vt:lpstr>Office 主题​​</vt:lpstr>
      <vt:lpstr>CC Information updates</vt:lpstr>
      <vt:lpstr>Personnel</vt:lpstr>
      <vt:lpstr>Chairs of Committees</vt:lpstr>
      <vt:lpstr>Results of Members Recruitment</vt:lpstr>
      <vt:lpstr>Analysis of Committee/TF Members</vt:lpstr>
      <vt:lpstr>Triennial Meetings Schedule (up to date)</vt:lpstr>
      <vt:lpstr>CC Meetings Analysis</vt:lpstr>
      <vt:lpstr>CC Work Progress</vt:lpstr>
      <vt:lpstr>CC Management on Committees/TFs</vt:lpstr>
      <vt:lpstr>CC Participation in Committee/TF Meetings</vt:lpstr>
      <vt:lpstr>CC Cooperation with the IGU Units</vt:lpstr>
      <vt:lpstr>CC for WGC2025 Preparation</vt:lpstr>
      <vt:lpstr>WGC2025 Preparation</vt:lpstr>
      <vt:lpstr>WGC2025 Logo</vt:lpstr>
      <vt:lpstr>CC Tasks in Brussels Phase</vt:lpstr>
      <vt:lpstr>Results of Survey on New Audiences (7+2+1)</vt:lpstr>
      <vt:lpstr>Results of Survey on New Audiences (7+2+1)</vt:lpstr>
      <vt:lpstr>GROWTH &amp; NEW AUDIENCES</vt:lpstr>
      <vt:lpstr>Number of Sessions (II+TI)</vt:lpstr>
      <vt:lpstr>Potential special session to facilitate triennial results</vt:lpstr>
      <vt:lpstr>CC Reminder</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Microsoft 帐户</cp:lastModifiedBy>
  <cp:revision>917</cp:revision>
  <dcterms:created xsi:type="dcterms:W3CDTF">2019-06-19T02:08:00Z</dcterms:created>
  <dcterms:modified xsi:type="dcterms:W3CDTF">2023-05-23T07:05:40Z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4CCBAA3747634532BDE9C8C56A3C92DE</vt:lpwstr>
  </property>
</Properties>
</file>