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1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2"/>
  </p:notesMasterIdLst>
  <p:sldIdLst>
    <p:sldId id="399" r:id="rId2"/>
    <p:sldId id="400" r:id="rId3"/>
    <p:sldId id="401" r:id="rId4"/>
    <p:sldId id="402" r:id="rId5"/>
    <p:sldId id="404" r:id="rId6"/>
    <p:sldId id="405" r:id="rId7"/>
    <p:sldId id="406" r:id="rId8"/>
    <p:sldId id="444" r:id="rId9"/>
    <p:sldId id="445" r:id="rId10"/>
    <p:sldId id="407" r:id="rId11"/>
    <p:sldId id="408" r:id="rId12"/>
    <p:sldId id="409" r:id="rId13"/>
    <p:sldId id="411" r:id="rId14"/>
    <p:sldId id="412" r:id="rId15"/>
    <p:sldId id="413" r:id="rId16"/>
    <p:sldId id="414" r:id="rId17"/>
    <p:sldId id="415" r:id="rId18"/>
    <p:sldId id="416" r:id="rId19"/>
    <p:sldId id="417" r:id="rId20"/>
    <p:sldId id="420" r:id="rId21"/>
    <p:sldId id="421" r:id="rId22"/>
    <p:sldId id="422" r:id="rId23"/>
    <p:sldId id="423" r:id="rId24"/>
    <p:sldId id="442" r:id="rId25"/>
    <p:sldId id="424" r:id="rId26"/>
    <p:sldId id="425" r:id="rId27"/>
    <p:sldId id="426" r:id="rId28"/>
    <p:sldId id="427" r:id="rId29"/>
    <p:sldId id="437" r:id="rId30"/>
    <p:sldId id="428" r:id="rId31"/>
    <p:sldId id="429"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58" r:id="rId45"/>
    <p:sldId id="459" r:id="rId46"/>
    <p:sldId id="460" r:id="rId47"/>
    <p:sldId id="461" r:id="rId48"/>
    <p:sldId id="462" r:id="rId49"/>
    <p:sldId id="434" r:id="rId50"/>
    <p:sldId id="436" r:id="rId51"/>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3">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B3"/>
    <a:srgbClr val="FFFFFF"/>
    <a:srgbClr val="445469"/>
    <a:srgbClr val="4088C3"/>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48" d="100"/>
          <a:sy n="48" d="100"/>
        </p:scale>
        <p:origin x="368" y="36"/>
      </p:cViewPr>
      <p:guideLst>
        <p:guide orient="horz" pos="201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qq\Desktop\CC2022-2025\&#65281;&#65281;&#65281;&#25253;&#21517;&#21450;&#20854;&#23427;&#30340;&#32479;&#3574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dLbls>
            <c:dLbl>
              <c:idx val="0"/>
              <c:layout>
                <c:manualLayout>
                  <c:x val="4.9797109290884461E-2"/>
                  <c:y val="-3.0172838005256691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2.6177563788563527E-4"/>
                  <c:y val="-0.12630366633089024"/>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33005179728017831"/>
                  <c:y val="1.80914006507115E-7"/>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3129370388686111"/>
                      <c:h val="7.437338624706194E-2"/>
                    </c:manualLayout>
                  </c15:layout>
                </c:ext>
              </c:extLst>
            </c:dLbl>
            <c:dLbl>
              <c:idx val="3"/>
              <c:layout>
                <c:manualLayout>
                  <c:x val="8.7626846301082431E-3"/>
                  <c:y val="-1.1599120613197171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2.1339089606475718E-3"/>
                  <c:y val="-1.7827628029224125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003103509990693"/>
                      <c:h val="6.4758892285247838E-2"/>
                    </c:manualLayout>
                  </c15:layout>
                </c:ext>
              </c:extLst>
            </c:dLbl>
            <c:dLbl>
              <c:idx val="5"/>
              <c:layout>
                <c:manualLayout>
                  <c:x val="-7.8009505455398963E-3"/>
                  <c:y val="8.8788976113561898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1.0131751669376769E-2"/>
                  <c:y val="2.872046036101750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479713442140472"/>
                      <c:h val="6.977817048178124E-2"/>
                    </c:manualLayout>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bestFit"/>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strRef>
              <c:f>'countries &amp; regions'!$G$20:$G$26</c:f>
              <c:strCache>
                <c:ptCount val="7"/>
                <c:pt idx="0">
                  <c:v>Africa</c:v>
                </c:pt>
                <c:pt idx="1">
                  <c:v>Europe</c:v>
                </c:pt>
                <c:pt idx="2">
                  <c:v>Latin America and The Carribbean</c:v>
                </c:pt>
                <c:pt idx="3">
                  <c:v>Middle East</c:v>
                </c:pt>
                <c:pt idx="4">
                  <c:v>North America</c:v>
                </c:pt>
                <c:pt idx="5">
                  <c:v>North East Asia &amp; Australasia</c:v>
                </c:pt>
                <c:pt idx="6">
                  <c:v>South &amp; Southeast Asia</c:v>
                </c:pt>
              </c:strCache>
            </c:strRef>
          </c:cat>
          <c:val>
            <c:numRef>
              <c:f>'countries &amp; regions'!$H$20:$H$26</c:f>
              <c:numCache>
                <c:formatCode>General</c:formatCode>
                <c:ptCount val="7"/>
                <c:pt idx="0">
                  <c:v>23</c:v>
                </c:pt>
                <c:pt idx="1">
                  <c:v>227</c:v>
                </c:pt>
                <c:pt idx="2">
                  <c:v>61</c:v>
                </c:pt>
                <c:pt idx="3">
                  <c:v>30</c:v>
                </c:pt>
                <c:pt idx="4">
                  <c:v>18</c:v>
                </c:pt>
                <c:pt idx="5">
                  <c:v>118</c:v>
                </c:pt>
                <c:pt idx="6">
                  <c:v>61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AU"/>
              <a:t>Daily Visits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4F9-F24C-9FC6-CDAC2D72642C}"/>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4F9-F24C-9FC6-CDAC2D72642C}"/>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B4F9-F24C-9FC6-CDAC2D72642C}"/>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B4F9-F24C-9FC6-CDAC2D72642C}"/>
              </c:ext>
            </c:extLst>
          </c:dPt>
          <c:dLbls>
            <c:dLbl>
              <c:idx val="0"/>
              <c:layout>
                <c:manualLayout>
                  <c:x val="-0.13614916885389328"/>
                  <c:y val="0.17462598425196851"/>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B4F9-F24C-9FC6-CDAC2D72642C}"/>
                </c:ext>
                <c:ext xmlns:c15="http://schemas.microsoft.com/office/drawing/2012/chart" uri="{CE6537A1-D6FC-4f65-9D91-7224C49458BB}">
                  <c15:layout/>
                </c:ext>
              </c:extLst>
            </c:dLbl>
            <c:dLbl>
              <c:idx val="2"/>
              <c:layout>
                <c:manualLayout>
                  <c:x val="0.16087007874015746"/>
                  <c:y val="4.205380577427821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B4F9-F24C-9FC6-CDAC2D72642C}"/>
                </c:ext>
                <c:ext xmlns:c15="http://schemas.microsoft.com/office/drawing/2012/chart" uri="{CE6537A1-D6FC-4f65-9D91-7224C49458BB}">
                  <c15:layout/>
                </c:ext>
              </c:extLst>
            </c:dLbl>
            <c:dLbl>
              <c:idx val="3"/>
              <c:layout>
                <c:manualLayout>
                  <c:x val="7.0973753280839894E-2"/>
                  <c:y val="0.1853947944006999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B4F9-F24C-9FC6-CDAC2D72642C}"/>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Final!$A$4:$A$7</c:f>
              <c:strCache>
                <c:ptCount val="4"/>
                <c:pt idx="0">
                  <c:v>Tuesday</c:v>
                </c:pt>
                <c:pt idx="1">
                  <c:v>Wednesday</c:v>
                </c:pt>
                <c:pt idx="2">
                  <c:v>Thursday</c:v>
                </c:pt>
                <c:pt idx="3">
                  <c:v>Friday</c:v>
                </c:pt>
              </c:strCache>
            </c:strRef>
          </c:cat>
          <c:val>
            <c:numRef>
              <c:f>Final!$B$4:$B$7</c:f>
              <c:numCache>
                <c:formatCode>_-* #,##0_-;\-* #,##0_-;_-* "-"??_-;_-@_-</c:formatCode>
                <c:ptCount val="4"/>
                <c:pt idx="0">
                  <c:v>8061</c:v>
                </c:pt>
                <c:pt idx="1">
                  <c:v>10372</c:v>
                </c:pt>
                <c:pt idx="2">
                  <c:v>6315</c:v>
                </c:pt>
                <c:pt idx="3">
                  <c:v>3108</c:v>
                </c:pt>
              </c:numCache>
            </c:numRef>
          </c:val>
          <c:extLst xmlns:c16r2="http://schemas.microsoft.com/office/drawing/2015/06/chart">
            <c:ext xmlns:c16="http://schemas.microsoft.com/office/drawing/2014/chart" uri="{C3380CC4-5D6E-409C-BE32-E72D297353CC}">
              <c16:uniqueId val="{00000008-B4F9-F24C-9FC6-CDAC2D72642C}"/>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25023-F740-5C44-B2AA-B38AFBA8D8D4}"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GB"/>
        </a:p>
      </dgm:t>
    </dgm:pt>
    <dgm:pt modelId="{72F1707E-DA36-8D4D-A757-6A082BC80286}">
      <dgm:prSet phldrT="[Text]"/>
      <dgm:spPr/>
      <dgm:t>
        <a:bodyPr/>
        <a:lstStyle/>
        <a:p>
          <a:r>
            <a:rPr lang="en-CA" dirty="0"/>
            <a:t>Objectives</a:t>
          </a:r>
          <a:endParaRPr lang="en-GB" dirty="0"/>
        </a:p>
      </dgm:t>
    </dgm:pt>
    <dgm:pt modelId="{07D9B88A-3BDA-5043-9334-75DF09584E82}" type="parTrans" cxnId="{8EBC1CCB-1407-E542-92C7-6367DA1F31CC}">
      <dgm:prSet/>
      <dgm:spPr/>
      <dgm:t>
        <a:bodyPr/>
        <a:lstStyle/>
        <a:p>
          <a:endParaRPr lang="en-GB"/>
        </a:p>
      </dgm:t>
    </dgm:pt>
    <dgm:pt modelId="{0CB69785-8BB6-5A40-8D9A-011F340A412B}" type="sibTrans" cxnId="{8EBC1CCB-1407-E542-92C7-6367DA1F31CC}">
      <dgm:prSet/>
      <dgm:spPr/>
      <dgm:t>
        <a:bodyPr/>
        <a:lstStyle/>
        <a:p>
          <a:endParaRPr lang="en-GB"/>
        </a:p>
      </dgm:t>
    </dgm:pt>
    <dgm:pt modelId="{A83E1DC3-F360-AC4E-A963-DFA644DDB787}">
      <dgm:prSet phldrT="[Text]"/>
      <dgm:spPr/>
      <dgm:t>
        <a:bodyPr/>
        <a:lstStyle/>
        <a:p>
          <a:r>
            <a:rPr lang="en-CA" dirty="0"/>
            <a:t>Target Audiences</a:t>
          </a:r>
          <a:endParaRPr lang="en-GB" dirty="0"/>
        </a:p>
      </dgm:t>
    </dgm:pt>
    <dgm:pt modelId="{B89524EA-1A12-B441-8FE3-673F2234C9FF}" type="parTrans" cxnId="{202F6EAA-7367-CB4F-98CF-0C340E2F1242}">
      <dgm:prSet/>
      <dgm:spPr/>
      <dgm:t>
        <a:bodyPr/>
        <a:lstStyle/>
        <a:p>
          <a:endParaRPr lang="en-GB"/>
        </a:p>
      </dgm:t>
    </dgm:pt>
    <dgm:pt modelId="{D2EC17E8-98D6-664A-A4B8-5D9B45D0D753}" type="sibTrans" cxnId="{202F6EAA-7367-CB4F-98CF-0C340E2F1242}">
      <dgm:prSet/>
      <dgm:spPr/>
      <dgm:t>
        <a:bodyPr/>
        <a:lstStyle/>
        <a:p>
          <a:endParaRPr lang="en-GB"/>
        </a:p>
      </dgm:t>
    </dgm:pt>
    <dgm:pt modelId="{FC0D25B7-8840-6F42-83D7-C61608DE70BD}">
      <dgm:prSet phldrT="[Text]"/>
      <dgm:spPr/>
      <dgm:t>
        <a:bodyPr/>
        <a:lstStyle/>
        <a:p>
          <a:r>
            <a:rPr lang="en-CA" dirty="0"/>
            <a:t>Market Analysis</a:t>
          </a:r>
          <a:endParaRPr lang="en-GB" dirty="0"/>
        </a:p>
      </dgm:t>
    </dgm:pt>
    <dgm:pt modelId="{4D8D6FF7-1286-484A-841D-4356D03352A1}" type="parTrans" cxnId="{9F354777-3E24-EF46-9404-FB084FA917E8}">
      <dgm:prSet/>
      <dgm:spPr/>
      <dgm:t>
        <a:bodyPr/>
        <a:lstStyle/>
        <a:p>
          <a:endParaRPr lang="en-GB"/>
        </a:p>
      </dgm:t>
    </dgm:pt>
    <dgm:pt modelId="{9B1C3A5C-B9C3-7B4E-8BA5-EAAFACEFE3D3}" type="sibTrans" cxnId="{9F354777-3E24-EF46-9404-FB084FA917E8}">
      <dgm:prSet/>
      <dgm:spPr/>
      <dgm:t>
        <a:bodyPr/>
        <a:lstStyle/>
        <a:p>
          <a:endParaRPr lang="en-GB"/>
        </a:p>
      </dgm:t>
    </dgm:pt>
    <dgm:pt modelId="{8818F638-D8C3-6544-8492-5A349FF47835}">
      <dgm:prSet phldrT="[Text]"/>
      <dgm:spPr/>
      <dgm:t>
        <a:bodyPr/>
        <a:lstStyle/>
        <a:p>
          <a:r>
            <a:rPr lang="en-CA" dirty="0"/>
            <a:t>Marketing Goals</a:t>
          </a:r>
          <a:endParaRPr lang="en-GB" dirty="0"/>
        </a:p>
      </dgm:t>
    </dgm:pt>
    <dgm:pt modelId="{887989A8-0F38-2D44-BB4E-405D7E8AEF73}" type="parTrans" cxnId="{07A7F7C2-17E5-7840-A20E-99F232D5DD3F}">
      <dgm:prSet/>
      <dgm:spPr/>
      <dgm:t>
        <a:bodyPr/>
        <a:lstStyle/>
        <a:p>
          <a:endParaRPr lang="en-GB"/>
        </a:p>
      </dgm:t>
    </dgm:pt>
    <dgm:pt modelId="{C45FA644-192E-904C-BC77-61C15A9B81B5}" type="sibTrans" cxnId="{07A7F7C2-17E5-7840-A20E-99F232D5DD3F}">
      <dgm:prSet/>
      <dgm:spPr/>
      <dgm:t>
        <a:bodyPr/>
        <a:lstStyle/>
        <a:p>
          <a:endParaRPr lang="en-GB"/>
        </a:p>
      </dgm:t>
    </dgm:pt>
    <dgm:pt modelId="{7A197CF6-A599-E149-A48D-6086243B6181}">
      <dgm:prSet phldrT="[Text]"/>
      <dgm:spPr/>
      <dgm:t>
        <a:bodyPr/>
        <a:lstStyle/>
        <a:p>
          <a:r>
            <a:rPr lang="en-CA" dirty="0"/>
            <a:t>Key Messages</a:t>
          </a:r>
          <a:endParaRPr lang="en-GB" dirty="0"/>
        </a:p>
      </dgm:t>
    </dgm:pt>
    <dgm:pt modelId="{D8DF6C6B-AFF7-ED48-B96E-E59CEED3AA78}" type="parTrans" cxnId="{31C303F0-BC32-FA40-A904-A205F87DE6CC}">
      <dgm:prSet/>
      <dgm:spPr/>
      <dgm:t>
        <a:bodyPr/>
        <a:lstStyle/>
        <a:p>
          <a:endParaRPr lang="en-GB"/>
        </a:p>
      </dgm:t>
    </dgm:pt>
    <dgm:pt modelId="{51E43694-DF18-C84D-9BBF-9FEF54971D54}" type="sibTrans" cxnId="{31C303F0-BC32-FA40-A904-A205F87DE6CC}">
      <dgm:prSet/>
      <dgm:spPr/>
      <dgm:t>
        <a:bodyPr/>
        <a:lstStyle/>
        <a:p>
          <a:endParaRPr lang="en-GB"/>
        </a:p>
      </dgm:t>
    </dgm:pt>
    <dgm:pt modelId="{F3491A12-0929-0148-A3D5-A03A3914E67B}">
      <dgm:prSet phldrT="[Text]"/>
      <dgm:spPr/>
      <dgm:t>
        <a:bodyPr/>
        <a:lstStyle/>
        <a:p>
          <a:r>
            <a:rPr lang="en-CA" dirty="0"/>
            <a:t>Marketing Strategy</a:t>
          </a:r>
          <a:endParaRPr lang="en-GB" dirty="0"/>
        </a:p>
      </dgm:t>
    </dgm:pt>
    <dgm:pt modelId="{A246E3A9-AC07-D44E-B88D-4C1348675A88}" type="parTrans" cxnId="{B306DBD5-C866-664C-A297-9AB30F7DF66D}">
      <dgm:prSet/>
      <dgm:spPr/>
      <dgm:t>
        <a:bodyPr/>
        <a:lstStyle/>
        <a:p>
          <a:endParaRPr lang="en-GB"/>
        </a:p>
      </dgm:t>
    </dgm:pt>
    <dgm:pt modelId="{79FEBF1A-CE8F-DD44-BF41-5D43E6496F4C}" type="sibTrans" cxnId="{B306DBD5-C866-664C-A297-9AB30F7DF66D}">
      <dgm:prSet/>
      <dgm:spPr/>
      <dgm:t>
        <a:bodyPr/>
        <a:lstStyle/>
        <a:p>
          <a:endParaRPr lang="en-GB"/>
        </a:p>
      </dgm:t>
    </dgm:pt>
    <dgm:pt modelId="{2E9CA890-9A48-4048-8F54-E141B6F6BAF9}">
      <dgm:prSet phldrT="[Text]"/>
      <dgm:spPr/>
      <dgm:t>
        <a:bodyPr/>
        <a:lstStyle/>
        <a:p>
          <a:r>
            <a:rPr lang="en-CA" dirty="0"/>
            <a:t>Marketing Activity Timeline</a:t>
          </a:r>
          <a:endParaRPr lang="en-GB" dirty="0"/>
        </a:p>
      </dgm:t>
    </dgm:pt>
    <dgm:pt modelId="{5884ED17-7348-C447-BD3A-7D6D530EAF68}" type="parTrans" cxnId="{B3C8DC89-55BC-6349-9418-89F05D577390}">
      <dgm:prSet/>
      <dgm:spPr/>
      <dgm:t>
        <a:bodyPr/>
        <a:lstStyle/>
        <a:p>
          <a:endParaRPr lang="en-GB"/>
        </a:p>
      </dgm:t>
    </dgm:pt>
    <dgm:pt modelId="{9E5DF9AE-61EC-E649-AE09-E406710AD9E8}" type="sibTrans" cxnId="{B3C8DC89-55BC-6349-9418-89F05D577390}">
      <dgm:prSet/>
      <dgm:spPr/>
      <dgm:t>
        <a:bodyPr/>
        <a:lstStyle/>
        <a:p>
          <a:endParaRPr lang="en-GB"/>
        </a:p>
      </dgm:t>
    </dgm:pt>
    <dgm:pt modelId="{C4564A0A-5C78-FB4B-9B2D-C83766483BCD}">
      <dgm:prSet phldrT="[Text]"/>
      <dgm:spPr/>
      <dgm:t>
        <a:bodyPr/>
        <a:lstStyle/>
        <a:p>
          <a:r>
            <a:rPr lang="en-GB" dirty="0"/>
            <a:t>Product Plan</a:t>
          </a:r>
        </a:p>
      </dgm:t>
    </dgm:pt>
    <dgm:pt modelId="{3375B1E9-CDC9-534E-A97A-08CF935B8983}" type="parTrans" cxnId="{0DF0B556-270D-7F4C-BA38-908FB4D35851}">
      <dgm:prSet/>
      <dgm:spPr/>
      <dgm:t>
        <a:bodyPr/>
        <a:lstStyle/>
        <a:p>
          <a:endParaRPr lang="en-GB"/>
        </a:p>
      </dgm:t>
    </dgm:pt>
    <dgm:pt modelId="{A6983994-8C44-6648-AE17-65A1A4E6EF85}" type="sibTrans" cxnId="{0DF0B556-270D-7F4C-BA38-908FB4D35851}">
      <dgm:prSet/>
      <dgm:spPr/>
      <dgm:t>
        <a:bodyPr/>
        <a:lstStyle/>
        <a:p>
          <a:endParaRPr lang="en-GB"/>
        </a:p>
      </dgm:t>
    </dgm:pt>
    <dgm:pt modelId="{01DD99F2-8DDA-684A-B992-31652953384C}" type="pres">
      <dgm:prSet presAssocID="{DFF25023-F740-5C44-B2AA-B38AFBA8D8D4}" presName="Name0" presStyleCnt="0">
        <dgm:presLayoutVars>
          <dgm:dir/>
          <dgm:animLvl val="lvl"/>
          <dgm:resizeHandles val="exact"/>
        </dgm:presLayoutVars>
      </dgm:prSet>
      <dgm:spPr/>
      <dgm:t>
        <a:bodyPr/>
        <a:lstStyle/>
        <a:p>
          <a:endParaRPr lang="en-GB"/>
        </a:p>
      </dgm:t>
    </dgm:pt>
    <dgm:pt modelId="{7D38A402-F258-2541-8D10-84CE0872B8BC}" type="pres">
      <dgm:prSet presAssocID="{72F1707E-DA36-8D4D-A757-6A082BC80286}" presName="linNode" presStyleCnt="0"/>
      <dgm:spPr/>
    </dgm:pt>
    <dgm:pt modelId="{3C2C5B27-B16C-6742-9D7D-39F43EE25664}" type="pres">
      <dgm:prSet presAssocID="{72F1707E-DA36-8D4D-A757-6A082BC80286}" presName="parentText" presStyleLbl="node1" presStyleIdx="0" presStyleCnt="8">
        <dgm:presLayoutVars>
          <dgm:chMax val="1"/>
          <dgm:bulletEnabled val="1"/>
        </dgm:presLayoutVars>
      </dgm:prSet>
      <dgm:spPr/>
      <dgm:t>
        <a:bodyPr/>
        <a:lstStyle/>
        <a:p>
          <a:endParaRPr lang="en-GB"/>
        </a:p>
      </dgm:t>
    </dgm:pt>
    <dgm:pt modelId="{C82D8D54-1ECF-CD4F-89A5-C26D49F52ADA}" type="pres">
      <dgm:prSet presAssocID="{0CB69785-8BB6-5A40-8D9A-011F340A412B}" presName="sp" presStyleCnt="0"/>
      <dgm:spPr/>
    </dgm:pt>
    <dgm:pt modelId="{F7AD3045-4B93-344D-85BD-20CFA87BD73A}" type="pres">
      <dgm:prSet presAssocID="{A83E1DC3-F360-AC4E-A963-DFA644DDB787}" presName="linNode" presStyleCnt="0"/>
      <dgm:spPr/>
    </dgm:pt>
    <dgm:pt modelId="{4073AE20-4231-F74B-9180-4522FC3741E5}" type="pres">
      <dgm:prSet presAssocID="{A83E1DC3-F360-AC4E-A963-DFA644DDB787}" presName="parentText" presStyleLbl="node1" presStyleIdx="1" presStyleCnt="8">
        <dgm:presLayoutVars>
          <dgm:chMax val="1"/>
          <dgm:bulletEnabled val="1"/>
        </dgm:presLayoutVars>
      </dgm:prSet>
      <dgm:spPr/>
      <dgm:t>
        <a:bodyPr/>
        <a:lstStyle/>
        <a:p>
          <a:endParaRPr lang="en-GB"/>
        </a:p>
      </dgm:t>
    </dgm:pt>
    <dgm:pt modelId="{EA20C96D-DB28-AC47-8C89-CEDEB09AA72C}" type="pres">
      <dgm:prSet presAssocID="{D2EC17E8-98D6-664A-A4B8-5D9B45D0D753}" presName="sp" presStyleCnt="0"/>
      <dgm:spPr/>
    </dgm:pt>
    <dgm:pt modelId="{60B1F781-050B-0043-9DBB-096674F22C56}" type="pres">
      <dgm:prSet presAssocID="{FC0D25B7-8840-6F42-83D7-C61608DE70BD}" presName="linNode" presStyleCnt="0"/>
      <dgm:spPr/>
    </dgm:pt>
    <dgm:pt modelId="{1EA5560A-4F04-4F4D-A605-514B88676C48}" type="pres">
      <dgm:prSet presAssocID="{FC0D25B7-8840-6F42-83D7-C61608DE70BD}" presName="parentText" presStyleLbl="node1" presStyleIdx="2" presStyleCnt="8">
        <dgm:presLayoutVars>
          <dgm:chMax val="1"/>
          <dgm:bulletEnabled val="1"/>
        </dgm:presLayoutVars>
      </dgm:prSet>
      <dgm:spPr/>
      <dgm:t>
        <a:bodyPr/>
        <a:lstStyle/>
        <a:p>
          <a:endParaRPr lang="en-GB"/>
        </a:p>
      </dgm:t>
    </dgm:pt>
    <dgm:pt modelId="{C33BC0B8-FEB7-C64F-92D3-D18DAC4B1352}" type="pres">
      <dgm:prSet presAssocID="{9B1C3A5C-B9C3-7B4E-8BA5-EAAFACEFE3D3}" presName="sp" presStyleCnt="0"/>
      <dgm:spPr/>
    </dgm:pt>
    <dgm:pt modelId="{85BBB14F-5817-1545-A68E-13C5EF76BF09}" type="pres">
      <dgm:prSet presAssocID="{8818F638-D8C3-6544-8492-5A349FF47835}" presName="linNode" presStyleCnt="0"/>
      <dgm:spPr/>
    </dgm:pt>
    <dgm:pt modelId="{32ABCB85-3DD1-5240-9A49-DCFD415E4FD9}" type="pres">
      <dgm:prSet presAssocID="{8818F638-D8C3-6544-8492-5A349FF47835}" presName="parentText" presStyleLbl="node1" presStyleIdx="3" presStyleCnt="8">
        <dgm:presLayoutVars>
          <dgm:chMax val="1"/>
          <dgm:bulletEnabled val="1"/>
        </dgm:presLayoutVars>
      </dgm:prSet>
      <dgm:spPr/>
      <dgm:t>
        <a:bodyPr/>
        <a:lstStyle/>
        <a:p>
          <a:endParaRPr lang="en-GB"/>
        </a:p>
      </dgm:t>
    </dgm:pt>
    <dgm:pt modelId="{3BE064B0-CEC0-2143-9242-3673FE9C4992}" type="pres">
      <dgm:prSet presAssocID="{C45FA644-192E-904C-BC77-61C15A9B81B5}" presName="sp" presStyleCnt="0"/>
      <dgm:spPr/>
    </dgm:pt>
    <dgm:pt modelId="{6BD87394-3279-6749-BCD6-CDC7919ABD31}" type="pres">
      <dgm:prSet presAssocID="{C4564A0A-5C78-FB4B-9B2D-C83766483BCD}" presName="linNode" presStyleCnt="0"/>
      <dgm:spPr/>
    </dgm:pt>
    <dgm:pt modelId="{D75F2DA1-E50A-E64D-9E15-2F0F49055934}" type="pres">
      <dgm:prSet presAssocID="{C4564A0A-5C78-FB4B-9B2D-C83766483BCD}" presName="parentText" presStyleLbl="node1" presStyleIdx="4" presStyleCnt="8">
        <dgm:presLayoutVars>
          <dgm:chMax val="1"/>
          <dgm:bulletEnabled val="1"/>
        </dgm:presLayoutVars>
      </dgm:prSet>
      <dgm:spPr/>
      <dgm:t>
        <a:bodyPr/>
        <a:lstStyle/>
        <a:p>
          <a:endParaRPr lang="en-GB"/>
        </a:p>
      </dgm:t>
    </dgm:pt>
    <dgm:pt modelId="{152F8A70-09C3-C544-8E79-DE9651E7203D}" type="pres">
      <dgm:prSet presAssocID="{A6983994-8C44-6648-AE17-65A1A4E6EF85}" presName="sp" presStyleCnt="0"/>
      <dgm:spPr/>
    </dgm:pt>
    <dgm:pt modelId="{DCCE8064-6748-C849-AA1B-79BDD8023AE9}" type="pres">
      <dgm:prSet presAssocID="{7A197CF6-A599-E149-A48D-6086243B6181}" presName="linNode" presStyleCnt="0"/>
      <dgm:spPr/>
    </dgm:pt>
    <dgm:pt modelId="{9A3A91D2-5880-3C42-9B6A-C75DA56E1C86}" type="pres">
      <dgm:prSet presAssocID="{7A197CF6-A599-E149-A48D-6086243B6181}" presName="parentText" presStyleLbl="node1" presStyleIdx="5" presStyleCnt="8">
        <dgm:presLayoutVars>
          <dgm:chMax val="1"/>
          <dgm:bulletEnabled val="1"/>
        </dgm:presLayoutVars>
      </dgm:prSet>
      <dgm:spPr/>
      <dgm:t>
        <a:bodyPr/>
        <a:lstStyle/>
        <a:p>
          <a:endParaRPr lang="en-GB"/>
        </a:p>
      </dgm:t>
    </dgm:pt>
    <dgm:pt modelId="{04381FD5-377F-4C46-B922-EB9EE939F887}" type="pres">
      <dgm:prSet presAssocID="{51E43694-DF18-C84D-9BBF-9FEF54971D54}" presName="sp" presStyleCnt="0"/>
      <dgm:spPr/>
    </dgm:pt>
    <dgm:pt modelId="{A0957621-2DD8-0D41-A968-D0938414FDF2}" type="pres">
      <dgm:prSet presAssocID="{F3491A12-0929-0148-A3D5-A03A3914E67B}" presName="linNode" presStyleCnt="0"/>
      <dgm:spPr/>
    </dgm:pt>
    <dgm:pt modelId="{DEC7A32E-D019-1E46-923C-45B57C010106}" type="pres">
      <dgm:prSet presAssocID="{F3491A12-0929-0148-A3D5-A03A3914E67B}" presName="parentText" presStyleLbl="node1" presStyleIdx="6" presStyleCnt="8">
        <dgm:presLayoutVars>
          <dgm:chMax val="1"/>
          <dgm:bulletEnabled val="1"/>
        </dgm:presLayoutVars>
      </dgm:prSet>
      <dgm:spPr/>
      <dgm:t>
        <a:bodyPr/>
        <a:lstStyle/>
        <a:p>
          <a:endParaRPr lang="en-GB"/>
        </a:p>
      </dgm:t>
    </dgm:pt>
    <dgm:pt modelId="{D08B3A0B-32C0-8C47-A295-FC809DBFE155}" type="pres">
      <dgm:prSet presAssocID="{79FEBF1A-CE8F-DD44-BF41-5D43E6496F4C}" presName="sp" presStyleCnt="0"/>
      <dgm:spPr/>
    </dgm:pt>
    <dgm:pt modelId="{48FF5F2F-7885-544F-AA99-2EAC28918613}" type="pres">
      <dgm:prSet presAssocID="{2E9CA890-9A48-4048-8F54-E141B6F6BAF9}" presName="linNode" presStyleCnt="0"/>
      <dgm:spPr/>
    </dgm:pt>
    <dgm:pt modelId="{D996A30C-05A9-A745-A6D4-7EB9E8C4CACF}" type="pres">
      <dgm:prSet presAssocID="{2E9CA890-9A48-4048-8F54-E141B6F6BAF9}" presName="parentText" presStyleLbl="node1" presStyleIdx="7" presStyleCnt="8">
        <dgm:presLayoutVars>
          <dgm:chMax val="1"/>
          <dgm:bulletEnabled val="1"/>
        </dgm:presLayoutVars>
      </dgm:prSet>
      <dgm:spPr/>
      <dgm:t>
        <a:bodyPr/>
        <a:lstStyle/>
        <a:p>
          <a:endParaRPr lang="en-GB"/>
        </a:p>
      </dgm:t>
    </dgm:pt>
  </dgm:ptLst>
  <dgm:cxnLst>
    <dgm:cxn modelId="{3665BD55-2927-4977-AD47-281CAD1B0BFE}" type="presOf" srcId="{7A197CF6-A599-E149-A48D-6086243B6181}" destId="{9A3A91D2-5880-3C42-9B6A-C75DA56E1C86}" srcOrd="0" destOrd="0" presId="urn:microsoft.com/office/officeart/2005/8/layout/vList5"/>
    <dgm:cxn modelId="{07A7F7C2-17E5-7840-A20E-99F232D5DD3F}" srcId="{DFF25023-F740-5C44-B2AA-B38AFBA8D8D4}" destId="{8818F638-D8C3-6544-8492-5A349FF47835}" srcOrd="3" destOrd="0" parTransId="{887989A8-0F38-2D44-BB4E-405D7E8AEF73}" sibTransId="{C45FA644-192E-904C-BC77-61C15A9B81B5}"/>
    <dgm:cxn modelId="{B306DBD5-C866-664C-A297-9AB30F7DF66D}" srcId="{DFF25023-F740-5C44-B2AA-B38AFBA8D8D4}" destId="{F3491A12-0929-0148-A3D5-A03A3914E67B}" srcOrd="6" destOrd="0" parTransId="{A246E3A9-AC07-D44E-B88D-4C1348675A88}" sibTransId="{79FEBF1A-CE8F-DD44-BF41-5D43E6496F4C}"/>
    <dgm:cxn modelId="{92BF602E-A618-4C71-B1E1-CF3C1E2284D8}" type="presOf" srcId="{F3491A12-0929-0148-A3D5-A03A3914E67B}" destId="{DEC7A32E-D019-1E46-923C-45B57C010106}" srcOrd="0" destOrd="0" presId="urn:microsoft.com/office/officeart/2005/8/layout/vList5"/>
    <dgm:cxn modelId="{202F6EAA-7367-CB4F-98CF-0C340E2F1242}" srcId="{DFF25023-F740-5C44-B2AA-B38AFBA8D8D4}" destId="{A83E1DC3-F360-AC4E-A963-DFA644DDB787}" srcOrd="1" destOrd="0" parTransId="{B89524EA-1A12-B441-8FE3-673F2234C9FF}" sibTransId="{D2EC17E8-98D6-664A-A4B8-5D9B45D0D753}"/>
    <dgm:cxn modelId="{31C303F0-BC32-FA40-A904-A205F87DE6CC}" srcId="{DFF25023-F740-5C44-B2AA-B38AFBA8D8D4}" destId="{7A197CF6-A599-E149-A48D-6086243B6181}" srcOrd="5" destOrd="0" parTransId="{D8DF6C6B-AFF7-ED48-B96E-E59CEED3AA78}" sibTransId="{51E43694-DF18-C84D-9BBF-9FEF54971D54}"/>
    <dgm:cxn modelId="{01866D46-CB8B-4147-B43B-8689CD9072E3}" type="presOf" srcId="{FC0D25B7-8840-6F42-83D7-C61608DE70BD}" destId="{1EA5560A-4F04-4F4D-A605-514B88676C48}" srcOrd="0" destOrd="0" presId="urn:microsoft.com/office/officeart/2005/8/layout/vList5"/>
    <dgm:cxn modelId="{0B752DF1-3ACE-4257-B6E6-54B59A753058}" type="presOf" srcId="{DFF25023-F740-5C44-B2AA-B38AFBA8D8D4}" destId="{01DD99F2-8DDA-684A-B992-31652953384C}" srcOrd="0" destOrd="0" presId="urn:microsoft.com/office/officeart/2005/8/layout/vList5"/>
    <dgm:cxn modelId="{0DF0B556-270D-7F4C-BA38-908FB4D35851}" srcId="{DFF25023-F740-5C44-B2AA-B38AFBA8D8D4}" destId="{C4564A0A-5C78-FB4B-9B2D-C83766483BCD}" srcOrd="4" destOrd="0" parTransId="{3375B1E9-CDC9-534E-A97A-08CF935B8983}" sibTransId="{A6983994-8C44-6648-AE17-65A1A4E6EF85}"/>
    <dgm:cxn modelId="{8EBC1CCB-1407-E542-92C7-6367DA1F31CC}" srcId="{DFF25023-F740-5C44-B2AA-B38AFBA8D8D4}" destId="{72F1707E-DA36-8D4D-A757-6A082BC80286}" srcOrd="0" destOrd="0" parTransId="{07D9B88A-3BDA-5043-9334-75DF09584E82}" sibTransId="{0CB69785-8BB6-5A40-8D9A-011F340A412B}"/>
    <dgm:cxn modelId="{485F4056-656E-41E1-8CDB-D40517FF49BE}" type="presOf" srcId="{72F1707E-DA36-8D4D-A757-6A082BC80286}" destId="{3C2C5B27-B16C-6742-9D7D-39F43EE25664}" srcOrd="0" destOrd="0" presId="urn:microsoft.com/office/officeart/2005/8/layout/vList5"/>
    <dgm:cxn modelId="{9F354777-3E24-EF46-9404-FB084FA917E8}" srcId="{DFF25023-F740-5C44-B2AA-B38AFBA8D8D4}" destId="{FC0D25B7-8840-6F42-83D7-C61608DE70BD}" srcOrd="2" destOrd="0" parTransId="{4D8D6FF7-1286-484A-841D-4356D03352A1}" sibTransId="{9B1C3A5C-B9C3-7B4E-8BA5-EAAFACEFE3D3}"/>
    <dgm:cxn modelId="{449F0F21-5ADD-41DE-B842-4F3EC24D9A9D}" type="presOf" srcId="{C4564A0A-5C78-FB4B-9B2D-C83766483BCD}" destId="{D75F2DA1-E50A-E64D-9E15-2F0F49055934}" srcOrd="0" destOrd="0" presId="urn:microsoft.com/office/officeart/2005/8/layout/vList5"/>
    <dgm:cxn modelId="{15915A90-DEF5-45CD-AC06-AD1CE4E5CC7F}" type="presOf" srcId="{8818F638-D8C3-6544-8492-5A349FF47835}" destId="{32ABCB85-3DD1-5240-9A49-DCFD415E4FD9}" srcOrd="0" destOrd="0" presId="urn:microsoft.com/office/officeart/2005/8/layout/vList5"/>
    <dgm:cxn modelId="{B3C8DC89-55BC-6349-9418-89F05D577390}" srcId="{DFF25023-F740-5C44-B2AA-B38AFBA8D8D4}" destId="{2E9CA890-9A48-4048-8F54-E141B6F6BAF9}" srcOrd="7" destOrd="0" parTransId="{5884ED17-7348-C447-BD3A-7D6D530EAF68}" sibTransId="{9E5DF9AE-61EC-E649-AE09-E406710AD9E8}"/>
    <dgm:cxn modelId="{8F4D1124-2109-4B50-B3E3-A50AF48FFEE1}" type="presOf" srcId="{2E9CA890-9A48-4048-8F54-E141B6F6BAF9}" destId="{D996A30C-05A9-A745-A6D4-7EB9E8C4CACF}" srcOrd="0" destOrd="0" presId="urn:microsoft.com/office/officeart/2005/8/layout/vList5"/>
    <dgm:cxn modelId="{BB2F9161-E76C-40E9-9076-FAB238B6257D}" type="presOf" srcId="{A83E1DC3-F360-AC4E-A963-DFA644DDB787}" destId="{4073AE20-4231-F74B-9180-4522FC3741E5}" srcOrd="0" destOrd="0" presId="urn:microsoft.com/office/officeart/2005/8/layout/vList5"/>
    <dgm:cxn modelId="{6DDC6504-4421-4DA6-B455-0CADA8C8322E}" type="presParOf" srcId="{01DD99F2-8DDA-684A-B992-31652953384C}" destId="{7D38A402-F258-2541-8D10-84CE0872B8BC}" srcOrd="0" destOrd="0" presId="urn:microsoft.com/office/officeart/2005/8/layout/vList5"/>
    <dgm:cxn modelId="{62FAD7AA-D5C1-4292-B678-9BD85AF37AE1}" type="presParOf" srcId="{7D38A402-F258-2541-8D10-84CE0872B8BC}" destId="{3C2C5B27-B16C-6742-9D7D-39F43EE25664}" srcOrd="0" destOrd="0" presId="urn:microsoft.com/office/officeart/2005/8/layout/vList5"/>
    <dgm:cxn modelId="{FD4CC8D0-BD1C-420B-9E3A-DC8FCDCB7AA3}" type="presParOf" srcId="{01DD99F2-8DDA-684A-B992-31652953384C}" destId="{C82D8D54-1ECF-CD4F-89A5-C26D49F52ADA}" srcOrd="1" destOrd="0" presId="urn:microsoft.com/office/officeart/2005/8/layout/vList5"/>
    <dgm:cxn modelId="{422A2F19-E887-4E23-870E-AC2793063F41}" type="presParOf" srcId="{01DD99F2-8DDA-684A-B992-31652953384C}" destId="{F7AD3045-4B93-344D-85BD-20CFA87BD73A}" srcOrd="2" destOrd="0" presId="urn:microsoft.com/office/officeart/2005/8/layout/vList5"/>
    <dgm:cxn modelId="{7C25B483-4A18-4ABF-8276-D63ED7100C89}" type="presParOf" srcId="{F7AD3045-4B93-344D-85BD-20CFA87BD73A}" destId="{4073AE20-4231-F74B-9180-4522FC3741E5}" srcOrd="0" destOrd="0" presId="urn:microsoft.com/office/officeart/2005/8/layout/vList5"/>
    <dgm:cxn modelId="{697D8E45-D9C7-4753-BA0A-82E1A3FDF2F3}" type="presParOf" srcId="{01DD99F2-8DDA-684A-B992-31652953384C}" destId="{EA20C96D-DB28-AC47-8C89-CEDEB09AA72C}" srcOrd="3" destOrd="0" presId="urn:microsoft.com/office/officeart/2005/8/layout/vList5"/>
    <dgm:cxn modelId="{554AD479-88F9-4ED6-9839-8A178DD7EA8D}" type="presParOf" srcId="{01DD99F2-8DDA-684A-B992-31652953384C}" destId="{60B1F781-050B-0043-9DBB-096674F22C56}" srcOrd="4" destOrd="0" presId="urn:microsoft.com/office/officeart/2005/8/layout/vList5"/>
    <dgm:cxn modelId="{0AD50F85-AEA6-4216-A1DB-F6C6CDBB1D57}" type="presParOf" srcId="{60B1F781-050B-0043-9DBB-096674F22C56}" destId="{1EA5560A-4F04-4F4D-A605-514B88676C48}" srcOrd="0" destOrd="0" presId="urn:microsoft.com/office/officeart/2005/8/layout/vList5"/>
    <dgm:cxn modelId="{C097841D-8E33-42C7-993A-B9A0D1397269}" type="presParOf" srcId="{01DD99F2-8DDA-684A-B992-31652953384C}" destId="{C33BC0B8-FEB7-C64F-92D3-D18DAC4B1352}" srcOrd="5" destOrd="0" presId="urn:microsoft.com/office/officeart/2005/8/layout/vList5"/>
    <dgm:cxn modelId="{3C5B6B2D-4AC3-4A18-8A2D-8D28FDFFFC64}" type="presParOf" srcId="{01DD99F2-8DDA-684A-B992-31652953384C}" destId="{85BBB14F-5817-1545-A68E-13C5EF76BF09}" srcOrd="6" destOrd="0" presId="urn:microsoft.com/office/officeart/2005/8/layout/vList5"/>
    <dgm:cxn modelId="{6304E425-A0BD-4C6C-B661-5A61BEE660F7}" type="presParOf" srcId="{85BBB14F-5817-1545-A68E-13C5EF76BF09}" destId="{32ABCB85-3DD1-5240-9A49-DCFD415E4FD9}" srcOrd="0" destOrd="0" presId="urn:microsoft.com/office/officeart/2005/8/layout/vList5"/>
    <dgm:cxn modelId="{5BBD32ED-4AA0-4171-8E15-727B664B8050}" type="presParOf" srcId="{01DD99F2-8DDA-684A-B992-31652953384C}" destId="{3BE064B0-CEC0-2143-9242-3673FE9C4992}" srcOrd="7" destOrd="0" presId="urn:microsoft.com/office/officeart/2005/8/layout/vList5"/>
    <dgm:cxn modelId="{2D0D22EF-BB16-45B6-8C9C-9CA46D28C52D}" type="presParOf" srcId="{01DD99F2-8DDA-684A-B992-31652953384C}" destId="{6BD87394-3279-6749-BCD6-CDC7919ABD31}" srcOrd="8" destOrd="0" presId="urn:microsoft.com/office/officeart/2005/8/layout/vList5"/>
    <dgm:cxn modelId="{BA3A516F-1FE9-4174-B308-EE4A07B34E28}" type="presParOf" srcId="{6BD87394-3279-6749-BCD6-CDC7919ABD31}" destId="{D75F2DA1-E50A-E64D-9E15-2F0F49055934}" srcOrd="0" destOrd="0" presId="urn:microsoft.com/office/officeart/2005/8/layout/vList5"/>
    <dgm:cxn modelId="{60BA7C3C-1379-487C-BA74-76D146CCA5C9}" type="presParOf" srcId="{01DD99F2-8DDA-684A-B992-31652953384C}" destId="{152F8A70-09C3-C544-8E79-DE9651E7203D}" srcOrd="9" destOrd="0" presId="urn:microsoft.com/office/officeart/2005/8/layout/vList5"/>
    <dgm:cxn modelId="{F5CC34D1-782D-4CAF-B56D-B0580B61CFE5}" type="presParOf" srcId="{01DD99F2-8DDA-684A-B992-31652953384C}" destId="{DCCE8064-6748-C849-AA1B-79BDD8023AE9}" srcOrd="10" destOrd="0" presId="urn:microsoft.com/office/officeart/2005/8/layout/vList5"/>
    <dgm:cxn modelId="{30784B4E-9C1E-4874-BAEE-01105895BA9D}" type="presParOf" srcId="{DCCE8064-6748-C849-AA1B-79BDD8023AE9}" destId="{9A3A91D2-5880-3C42-9B6A-C75DA56E1C86}" srcOrd="0" destOrd="0" presId="urn:microsoft.com/office/officeart/2005/8/layout/vList5"/>
    <dgm:cxn modelId="{F1ACF96B-1606-4B41-B700-F867A175783A}" type="presParOf" srcId="{01DD99F2-8DDA-684A-B992-31652953384C}" destId="{04381FD5-377F-4C46-B922-EB9EE939F887}" srcOrd="11" destOrd="0" presId="urn:microsoft.com/office/officeart/2005/8/layout/vList5"/>
    <dgm:cxn modelId="{12838A66-3F00-4A26-902E-73C25233BBA3}" type="presParOf" srcId="{01DD99F2-8DDA-684A-B992-31652953384C}" destId="{A0957621-2DD8-0D41-A968-D0938414FDF2}" srcOrd="12" destOrd="0" presId="urn:microsoft.com/office/officeart/2005/8/layout/vList5"/>
    <dgm:cxn modelId="{7BF7FDE8-2095-4AD3-A2BD-ACBFACDAD026}" type="presParOf" srcId="{A0957621-2DD8-0D41-A968-D0938414FDF2}" destId="{DEC7A32E-D019-1E46-923C-45B57C010106}" srcOrd="0" destOrd="0" presId="urn:microsoft.com/office/officeart/2005/8/layout/vList5"/>
    <dgm:cxn modelId="{EBD37D8F-4E98-47D2-8B87-8472398DF574}" type="presParOf" srcId="{01DD99F2-8DDA-684A-B992-31652953384C}" destId="{D08B3A0B-32C0-8C47-A295-FC809DBFE155}" srcOrd="13" destOrd="0" presId="urn:microsoft.com/office/officeart/2005/8/layout/vList5"/>
    <dgm:cxn modelId="{74EFF786-FB92-4BC7-8F18-F180C8A4805B}" type="presParOf" srcId="{01DD99F2-8DDA-684A-B992-31652953384C}" destId="{48FF5F2F-7885-544F-AA99-2EAC28918613}" srcOrd="14" destOrd="0" presId="urn:microsoft.com/office/officeart/2005/8/layout/vList5"/>
    <dgm:cxn modelId="{C51E3C62-E3D6-4B32-9735-3375BB393BFE}" type="presParOf" srcId="{48FF5F2F-7885-544F-AA99-2EAC28918613}" destId="{D996A30C-05A9-A745-A6D4-7EB9E8C4CAC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C5B27-B16C-6742-9D7D-39F43EE25664}">
      <dsp:nvSpPr>
        <dsp:cNvPr id="0" name=""/>
        <dsp:cNvSpPr/>
      </dsp:nvSpPr>
      <dsp:spPr>
        <a:xfrm>
          <a:off x="2734056" y="172"/>
          <a:ext cx="3075813"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CA" sz="1900" kern="1200" dirty="0"/>
            <a:t>Objectives</a:t>
          </a:r>
          <a:endParaRPr lang="en-GB" sz="1900" kern="1200" dirty="0"/>
        </a:p>
      </dsp:txBody>
      <dsp:txXfrm>
        <a:off x="2759493" y="25609"/>
        <a:ext cx="3024939" cy="470202"/>
      </dsp:txXfrm>
    </dsp:sp>
    <dsp:sp modelId="{4073AE20-4231-F74B-9180-4522FC3741E5}">
      <dsp:nvSpPr>
        <dsp:cNvPr id="0" name=""/>
        <dsp:cNvSpPr/>
      </dsp:nvSpPr>
      <dsp:spPr>
        <a:xfrm>
          <a:off x="2734056" y="547303"/>
          <a:ext cx="3075813"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CA" sz="1900" kern="1200" dirty="0"/>
            <a:t>Target Audiences</a:t>
          </a:r>
          <a:endParaRPr lang="en-GB" sz="1900" kern="1200" dirty="0"/>
        </a:p>
      </dsp:txBody>
      <dsp:txXfrm>
        <a:off x="2759493" y="572740"/>
        <a:ext cx="3024939" cy="470202"/>
      </dsp:txXfrm>
    </dsp:sp>
    <dsp:sp modelId="{1EA5560A-4F04-4F4D-A605-514B88676C48}">
      <dsp:nvSpPr>
        <dsp:cNvPr id="0" name=""/>
        <dsp:cNvSpPr/>
      </dsp:nvSpPr>
      <dsp:spPr>
        <a:xfrm>
          <a:off x="2734056" y="1094434"/>
          <a:ext cx="3075813"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CA" sz="1900" kern="1200" dirty="0"/>
            <a:t>Market Analysis</a:t>
          </a:r>
          <a:endParaRPr lang="en-GB" sz="1900" kern="1200" dirty="0"/>
        </a:p>
      </dsp:txBody>
      <dsp:txXfrm>
        <a:off x="2759493" y="1119871"/>
        <a:ext cx="3024939" cy="470202"/>
      </dsp:txXfrm>
    </dsp:sp>
    <dsp:sp modelId="{32ABCB85-3DD1-5240-9A49-DCFD415E4FD9}">
      <dsp:nvSpPr>
        <dsp:cNvPr id="0" name=""/>
        <dsp:cNvSpPr/>
      </dsp:nvSpPr>
      <dsp:spPr>
        <a:xfrm>
          <a:off x="2734056" y="1641565"/>
          <a:ext cx="3075813"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CA" sz="1900" kern="1200" dirty="0"/>
            <a:t>Marketing Goals</a:t>
          </a:r>
          <a:endParaRPr lang="en-GB" sz="1900" kern="1200" dirty="0"/>
        </a:p>
      </dsp:txBody>
      <dsp:txXfrm>
        <a:off x="2759493" y="1667002"/>
        <a:ext cx="3024939" cy="470202"/>
      </dsp:txXfrm>
    </dsp:sp>
    <dsp:sp modelId="{D75F2DA1-E50A-E64D-9E15-2F0F49055934}">
      <dsp:nvSpPr>
        <dsp:cNvPr id="0" name=""/>
        <dsp:cNvSpPr/>
      </dsp:nvSpPr>
      <dsp:spPr>
        <a:xfrm>
          <a:off x="2734056" y="2188695"/>
          <a:ext cx="3075813"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kern="1200" dirty="0"/>
            <a:t>Product Plan</a:t>
          </a:r>
        </a:p>
      </dsp:txBody>
      <dsp:txXfrm>
        <a:off x="2759493" y="2214132"/>
        <a:ext cx="3024939" cy="470202"/>
      </dsp:txXfrm>
    </dsp:sp>
    <dsp:sp modelId="{9A3A91D2-5880-3C42-9B6A-C75DA56E1C86}">
      <dsp:nvSpPr>
        <dsp:cNvPr id="0" name=""/>
        <dsp:cNvSpPr/>
      </dsp:nvSpPr>
      <dsp:spPr>
        <a:xfrm>
          <a:off x="2734056" y="2735826"/>
          <a:ext cx="3075813"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CA" sz="1900" kern="1200" dirty="0"/>
            <a:t>Key Messages</a:t>
          </a:r>
          <a:endParaRPr lang="en-GB" sz="1900" kern="1200" dirty="0"/>
        </a:p>
      </dsp:txBody>
      <dsp:txXfrm>
        <a:off x="2759493" y="2761263"/>
        <a:ext cx="3024939" cy="470202"/>
      </dsp:txXfrm>
    </dsp:sp>
    <dsp:sp modelId="{DEC7A32E-D019-1E46-923C-45B57C010106}">
      <dsp:nvSpPr>
        <dsp:cNvPr id="0" name=""/>
        <dsp:cNvSpPr/>
      </dsp:nvSpPr>
      <dsp:spPr>
        <a:xfrm>
          <a:off x="2734056" y="3282957"/>
          <a:ext cx="3075813"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CA" sz="1900" kern="1200" dirty="0"/>
            <a:t>Marketing Strategy</a:t>
          </a:r>
          <a:endParaRPr lang="en-GB" sz="1900" kern="1200" dirty="0"/>
        </a:p>
      </dsp:txBody>
      <dsp:txXfrm>
        <a:off x="2759493" y="3308394"/>
        <a:ext cx="3024939" cy="470202"/>
      </dsp:txXfrm>
    </dsp:sp>
    <dsp:sp modelId="{D996A30C-05A9-A745-A6D4-7EB9E8C4CACF}">
      <dsp:nvSpPr>
        <dsp:cNvPr id="0" name=""/>
        <dsp:cNvSpPr/>
      </dsp:nvSpPr>
      <dsp:spPr>
        <a:xfrm>
          <a:off x="2734056" y="3830088"/>
          <a:ext cx="3075813" cy="521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CA" sz="1900" kern="1200" dirty="0"/>
            <a:t>Marketing Activity Timeline</a:t>
          </a:r>
          <a:endParaRPr lang="en-GB" sz="1900" kern="1200" dirty="0"/>
        </a:p>
      </dsp:txBody>
      <dsp:txXfrm>
        <a:off x="2759493" y="3855525"/>
        <a:ext cx="3024939" cy="4702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2023-3-31</a:t>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92748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16758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914650" y="857250"/>
            <a:ext cx="4116388" cy="2314575"/>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399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GB"/>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45388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GB"/>
          </a:p>
        </p:txBody>
      </p:sp>
      <p:sp>
        <p:nvSpPr>
          <p:cNvPr id="4" name="灯片编号占位符 3"/>
          <p:cNvSpPr>
            <a:spLocks noGrp="1"/>
          </p:cNvSpPr>
          <p:nvPr>
            <p:ph type="sldNum" sz="quarter" idx="10"/>
          </p:nvPr>
        </p:nvSpPr>
        <p:spPr/>
        <p:txBody>
          <a:bodyPr/>
          <a:lstStyle/>
          <a:p>
            <a:fld id="{C06D4E8F-6A3A-4948-B658-16901964D181}" type="slidenum">
              <a:rPr lang="en-GB" smtClean="0"/>
              <a:t>40</a:t>
            </a:fld>
            <a:endParaRPr lang="en-GB"/>
          </a:p>
        </p:txBody>
      </p:sp>
    </p:spTree>
    <p:extLst>
      <p:ext uri="{BB962C8B-B14F-4D97-AF65-F5344CB8AC3E}">
        <p14:creationId xmlns:p14="http://schemas.microsoft.com/office/powerpoint/2010/main" val="1306331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8.jpe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9.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jp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jpg"/><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19.xml"/><Relationship Id="rId7" Type="http://schemas.openxmlformats.org/officeDocument/2006/relationships/image" Target="../media/image5.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jp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标题 1"/>
          <p:cNvSpPr>
            <a:spLocks noGrp="1"/>
          </p:cNvSpPr>
          <p:nvPr>
            <p:ph type="ctrTitle" hasCustomPrompt="1"/>
            <p:custDataLst>
              <p:tags r:id="rId1"/>
            </p:custDataLst>
          </p:nvPr>
        </p:nvSpPr>
        <p:spPr>
          <a:xfrm>
            <a:off x="3203575" y="2117090"/>
            <a:ext cx="5772150" cy="1314450"/>
          </a:xfrm>
        </p:spPr>
        <p:txBody>
          <a:bodyPr lIns="90000" tIns="46800" rIns="90000" bIns="46800" anchor="b" anchorCtr="0">
            <a:normAutofit/>
          </a:bodyPr>
          <a:lstStyle>
            <a:lvl1pPr algn="dist" eaLnBrk="1" fontAlgn="auto" latinLnBrk="0" hangingPunct="1">
              <a:lnSpc>
                <a:spcPts val="5000"/>
              </a:lnSpc>
              <a:defRPr sz="4000" u="none" strike="noStrike" kern="1200" cap="none" spc="0" normalizeH="0">
                <a:solidFill>
                  <a:srgbClr val="0066B3"/>
                </a:solidFill>
                <a:uFillTx/>
                <a:latin typeface="+mj-ea"/>
                <a:ea typeface="+mj-ea"/>
              </a:defRPr>
            </a:lvl1pPr>
          </a:lstStyle>
          <a:p>
            <a:r>
              <a:rPr lang="zh-CN" altLang="en-US" dirty="0">
                <a:sym typeface="+mn-ea"/>
              </a:rPr>
              <a:t>Add Title</a:t>
            </a:r>
            <a:r>
              <a:rPr lang="en-US" altLang="zh-CN" dirty="0">
                <a:sym typeface="+mn-ea"/>
              </a:rPr>
              <a:t> </a:t>
            </a:r>
            <a:r>
              <a:rPr lang="zh-CN" altLang="en-US" dirty="0">
                <a:sym typeface="+mn-ea"/>
              </a:rPr>
              <a:t>Add Title</a:t>
            </a:r>
            <a:endParaRPr lang="zh-CN" altLang="en-US" dirty="0"/>
          </a:p>
        </p:txBody>
      </p:sp>
      <p:sp>
        <p:nvSpPr>
          <p:cNvPr id="3" name="副标题 2"/>
          <p:cNvSpPr>
            <a:spLocks noGrp="1"/>
          </p:cNvSpPr>
          <p:nvPr>
            <p:ph type="subTitle" idx="1" hasCustomPrompt="1"/>
            <p:custDataLst>
              <p:tags r:id="rId2"/>
            </p:custDataLst>
          </p:nvPr>
        </p:nvSpPr>
        <p:spPr>
          <a:xfrm>
            <a:off x="5086985" y="4832350"/>
            <a:ext cx="2005330" cy="421005"/>
          </a:xfrm>
        </p:spPr>
        <p:txBody>
          <a:bodyPr lIns="90000" tIns="46800" rIns="90000" bIns="46800">
            <a:noAutofit/>
          </a:bodyPr>
          <a:lstStyle>
            <a:lvl1pPr marL="0" indent="0" algn="dist" eaLnBrk="1" fontAlgn="auto" latinLnBrk="0" hangingPunct="1">
              <a:lnSpc>
                <a:spcPct val="100000"/>
              </a:lnSpc>
              <a:spcAft>
                <a:spcPts val="0"/>
              </a:spcAft>
              <a:buNone/>
              <a:defRPr sz="2200" b="1" u="none" strike="noStrike" kern="0" cap="none" spc="0" normalizeH="0">
                <a:solidFill>
                  <a:srgbClr val="0066B3"/>
                </a:solidFill>
                <a:uFillTx/>
                <a:latin typeface="微软雅黑 (标题)"/>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202X.XX.XX</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15" y="0"/>
            <a:ext cx="12192000" cy="6858000"/>
          </a:xfrm>
          <a:prstGeom prst="rect">
            <a:avLst/>
          </a:prstGeom>
        </p:spPr>
      </p:pic>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6" name="图片 5" descr="C:\Users\Administrator\Desktop\图片31.jpg图片31"/>
          <p:cNvPicPr>
            <a:picLocks noChangeAspect="1"/>
          </p:cNvPicPr>
          <p:nvPr userDrawn="1"/>
        </p:nvPicPr>
        <p:blipFill>
          <a:blip r:embed="rId5"/>
          <a:srcRect/>
          <a:stretch>
            <a:fillRect/>
          </a:stretch>
        </p:blipFill>
        <p:spPr>
          <a:xfrm>
            <a:off x="0" y="0"/>
            <a:ext cx="12192000" cy="6858000"/>
          </a:xfrm>
          <a:prstGeom prst="rect">
            <a:avLst/>
          </a:prstGeom>
        </p:spPr>
      </p:pic>
      <p:sp>
        <p:nvSpPr>
          <p:cNvPr id="7" name="文本占位符 6"/>
          <p:cNvSpPr>
            <a:spLocks noGrp="1"/>
          </p:cNvSpPr>
          <p:nvPr>
            <p:ph type="body" sz="half" idx="2" hasCustomPrompt="1"/>
            <p:custDataLst>
              <p:tags r:id="rId1"/>
            </p:custDataLst>
          </p:nvPr>
        </p:nvSpPr>
        <p:spPr>
          <a:xfrm>
            <a:off x="355600" y="1270000"/>
            <a:ext cx="11484610" cy="4670425"/>
          </a:xfrm>
        </p:spPr>
        <p:txBody>
          <a:bodyPr vert="horz" lIns="90000" tIns="46800" rIns="90000" bIns="46800" rtlCol="0">
            <a:normAutofit/>
          </a:bodyPr>
          <a:lstStyle>
            <a:lvl1pPr marL="0" indent="0" algn="just" eaLnBrk="1" fontAlgn="auto" latinLnBrk="0" hangingPunct="1">
              <a:lnSpc>
                <a:spcPct val="150000"/>
              </a:lnSpc>
              <a:spcBef>
                <a:spcPts val="300"/>
              </a:spcBef>
              <a:spcAft>
                <a:spcPts val="1200"/>
              </a:spcAft>
              <a:buNone/>
              <a:defRPr sz="2000" b="0" u="none" strike="noStrike" kern="1200" cap="none" spc="50" normalizeH="0">
                <a:solidFill>
                  <a:srgbClr val="445469"/>
                </a:solidFill>
                <a:uFillTx/>
              </a:defRPr>
            </a:lvl1pPr>
          </a:lstStyle>
          <a:p>
            <a:pPr lvl="0"/>
            <a:r>
              <a:rPr lang="zh-CN" altLang="en-US"/>
              <a:t>Add your words here，according to your need to draw the text box size.Please read the instructions and more work at the end of the manual template.</a:t>
            </a:r>
          </a:p>
          <a:p>
            <a:pPr lvl="0"/>
            <a:r>
              <a:rPr lang="zh-CN" altLang="en-US">
                <a:sym typeface="+mn-ea"/>
              </a:rPr>
              <a:t>Add your words here，according to your need to draw the text box size.Please read the instructions and more work at the end of the manual template.</a:t>
            </a:r>
            <a:endParaRPr lang="zh-CN" altLang="en-US"/>
          </a:p>
          <a:p>
            <a:pPr lvl="0"/>
            <a:r>
              <a:rPr lang="zh-CN" altLang="en-US">
                <a:sym typeface="+mn-ea"/>
              </a:rPr>
              <a:t>Add your words here，according to your need to draw the text box size.Please read the instructions and more work at the end of the manual template.</a:t>
            </a:r>
            <a:endParaRPr lang="zh-CN" altLang="en-US"/>
          </a:p>
          <a:p>
            <a:pPr lvl="0"/>
            <a:r>
              <a:rPr lang="zh-CN" altLang="en-US">
                <a:sym typeface="+mn-ea"/>
              </a:rPr>
              <a:t>Add your words here，according to your need to draw the text box size.Please read the instructions and more work at the end of the manual template.</a:t>
            </a:r>
            <a:endParaRPr lang="zh-CN" altLang="en-US"/>
          </a:p>
          <a:p>
            <a:pPr lvl="0"/>
            <a:endParaRPr lang="zh-CN" altLang="en-US"/>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defRPr>
            </a:lvl1pPr>
          </a:lstStyle>
          <a:p>
            <a:r>
              <a:rPr lang="zh-CN" altLang="en-US">
                <a:sym typeface="+mn-ea"/>
              </a:rPr>
              <a:t>Add Title</a:t>
            </a:r>
            <a:endParaRPr lang="zh-CN" altLang="en-US"/>
          </a:p>
        </p:txBody>
      </p:sp>
      <p:sp>
        <p:nvSpPr>
          <p:cNvPr id="8" name="灯片编号占位符 7"/>
          <p:cNvSpPr>
            <a:spLocks noGrp="1"/>
          </p:cNvSpPr>
          <p:nvPr>
            <p:ph type="sldNum" sz="quarter" idx="12"/>
            <p:custDataLst>
              <p:tags r:id="rId3"/>
            </p:custDataLst>
          </p:nvPr>
        </p:nvSpPr>
        <p:spPr>
          <a:xfrm>
            <a:off x="5011530" y="6413500"/>
            <a:ext cx="2172970" cy="316865"/>
          </a:xfrm>
          <a:prstGeom prst="rect">
            <a:avLst/>
          </a:prstGeo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extLst>
      <p:ext uri="{BB962C8B-B14F-4D97-AF65-F5344CB8AC3E}">
        <p14:creationId xmlns:p14="http://schemas.microsoft.com/office/powerpoint/2010/main" val="286841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图片与标题">
    <p:bg>
      <p:bgPr>
        <a:blipFill>
          <a:blip r:embed="rId5"/>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half" idx="2" hasCustomPrompt="1"/>
            <p:custDataLst>
              <p:tags r:id="rId1"/>
            </p:custDataLst>
          </p:nvPr>
        </p:nvSpPr>
        <p:spPr>
          <a:xfrm>
            <a:off x="355600" y="1270000"/>
            <a:ext cx="11484610" cy="4670425"/>
          </a:xfrm>
        </p:spPr>
        <p:txBody>
          <a:bodyPr vert="horz" lIns="90000" tIns="46800" rIns="90000" bIns="46800" rtlCol="0">
            <a:normAutofit/>
          </a:bodyPr>
          <a:lstStyle>
            <a:lvl1pPr marL="0" indent="0" algn="just" eaLnBrk="1" fontAlgn="auto" latinLnBrk="0" hangingPunct="1">
              <a:lnSpc>
                <a:spcPct val="150000"/>
              </a:lnSpc>
              <a:spcBef>
                <a:spcPts val="300"/>
              </a:spcBef>
              <a:spcAft>
                <a:spcPts val="1200"/>
              </a:spcAft>
              <a:buNone/>
              <a:defRPr sz="2000" b="0" u="none" strike="noStrike" kern="1200" cap="none" spc="50" normalizeH="0">
                <a:solidFill>
                  <a:srgbClr val="445469"/>
                </a:solidFill>
                <a:uFillTx/>
              </a:defRPr>
            </a:lvl1pPr>
          </a:lstStyle>
          <a:p>
            <a:pPr lvl="0"/>
            <a:r>
              <a:rPr lang="zh-CN" altLang="en-US"/>
              <a:t>Add your words here，according to your need to draw the text box size.Please read the instructions and more work at the end of the manual template.</a:t>
            </a:r>
          </a:p>
          <a:p>
            <a:pPr lvl="0"/>
            <a:r>
              <a:rPr lang="zh-CN" altLang="en-US">
                <a:sym typeface="+mn-ea"/>
              </a:rPr>
              <a:t>Add your words here，according to your need to draw the text box size.Please read the instructions and more work at the end of the manual template.</a:t>
            </a:r>
            <a:endParaRPr lang="zh-CN" altLang="en-US"/>
          </a:p>
          <a:p>
            <a:pPr lvl="0"/>
            <a:r>
              <a:rPr lang="zh-CN" altLang="en-US">
                <a:sym typeface="+mn-ea"/>
              </a:rPr>
              <a:t>Add your words here，according to your need to draw the text box size.Please read the instructions and more work at the end of the manual template.</a:t>
            </a:r>
            <a:endParaRPr lang="zh-CN" altLang="en-US"/>
          </a:p>
          <a:p>
            <a:pPr lvl="0"/>
            <a:r>
              <a:rPr lang="zh-CN" altLang="en-US">
                <a:sym typeface="+mn-ea"/>
              </a:rPr>
              <a:t>Add your words here，according to your need to draw the text box size.Please read the instructions and more work at the end of the manual template.</a:t>
            </a:r>
            <a:endParaRPr lang="zh-CN" altLang="en-US"/>
          </a:p>
          <a:p>
            <a:pPr lvl="0"/>
            <a:endParaRPr lang="zh-CN" altLang="en-US"/>
          </a:p>
        </p:txBody>
      </p:sp>
      <p:sp>
        <p:nvSpPr>
          <p:cNvPr id="9" name="标题 8"/>
          <p:cNvSpPr>
            <a:spLocks noGrp="1"/>
          </p:cNvSpPr>
          <p:nvPr>
            <p:ph type="title" hasCustomPrompt="1"/>
            <p:custDataLst>
              <p:tags r:id="rId2"/>
            </p:custDataLst>
          </p:nvPr>
        </p:nvSpPr>
        <p:spPr>
          <a:xfrm>
            <a:off x="355600" y="382270"/>
            <a:ext cx="11484610" cy="705485"/>
          </a:xfrm>
        </p:spPr>
        <p:txBody>
          <a:bodyPr/>
          <a:lstStyle>
            <a:lvl1pPr>
              <a:defRPr u="none" strike="noStrike" kern="1200" cap="none" spc="50" normalizeH="0">
                <a:solidFill>
                  <a:srgbClr val="0066B3"/>
                </a:solidFill>
                <a:uFillTx/>
              </a:defRPr>
            </a:lvl1pPr>
          </a:lstStyle>
          <a:p>
            <a:r>
              <a:rPr lang="zh-CN" altLang="en-US">
                <a:sym typeface="+mn-ea"/>
              </a:rPr>
              <a:t>Add Title</a:t>
            </a:r>
            <a:endParaRPr lang="zh-CN" altLang="en-US"/>
          </a:p>
        </p:txBody>
      </p:sp>
      <p:sp>
        <p:nvSpPr>
          <p:cNvPr id="2" name="灯片编号占位符 1"/>
          <p:cNvSpPr>
            <a:spLocks noGrp="1"/>
          </p:cNvSpPr>
          <p:nvPr>
            <p:ph type="sldNum" sz="quarter" idx="12"/>
            <p:custDataLst>
              <p:tags r:id="rId3"/>
            </p:custDataLst>
          </p:nvPr>
        </p:nvSpPr>
        <p:spPr>
          <a:xfrm>
            <a:off x="5011530" y="6413500"/>
            <a:ext cx="2172970" cy="316865"/>
          </a:xfrm>
          <a:prstGeom prst="rect">
            <a:avLst/>
          </a:prstGeom>
        </p:spPr>
        <p:txBody>
          <a:bodyPr/>
          <a:lstStyle>
            <a:lvl1pPr algn="ctr">
              <a:defRPr sz="1600" b="1">
                <a:solidFill>
                  <a:schemeClr val="bg1"/>
                </a:solidFill>
              </a:defRPr>
            </a:lvl1pPr>
          </a:lstStyle>
          <a:p>
            <a:fld id="{49AE70B2-8BF9-45C0-BB95-33D1B9D3A854}" type="slidenum">
              <a:rPr lang="zh-CN" altLang="en-US" smtClean="0"/>
              <a:t>‹#›</a:t>
            </a:fld>
            <a:endParaRPr lang="en-US" altLang="zh-CN" dirty="0"/>
          </a:p>
        </p:txBody>
      </p:sp>
    </p:spTree>
    <p:extLst>
      <p:ext uri="{BB962C8B-B14F-4D97-AF65-F5344CB8AC3E}">
        <p14:creationId xmlns:p14="http://schemas.microsoft.com/office/powerpoint/2010/main" val="27686507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86C83-C391-6B95-4D7E-F131F20D0BED}"/>
              </a:ext>
            </a:extLst>
          </p:cNvPr>
          <p:cNvSpPr>
            <a:spLocks noGrp="1"/>
          </p:cNvSpPr>
          <p:nvPr>
            <p:ph type="title"/>
          </p:nvPr>
        </p:nvSpPr>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xmlns="" id="{F7EA9822-7D33-65BB-6E8B-A631B96E41A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Content Placeholder 3">
            <a:extLst>
              <a:ext uri="{FF2B5EF4-FFF2-40B4-BE49-F238E27FC236}">
                <a16:creationId xmlns:a16="http://schemas.microsoft.com/office/drawing/2014/main" xmlns="" id="{9F082413-DC9E-314C-AC1D-A378ADABFD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5" name="Date Placeholder 4">
            <a:extLst>
              <a:ext uri="{FF2B5EF4-FFF2-40B4-BE49-F238E27FC236}">
                <a16:creationId xmlns:a16="http://schemas.microsoft.com/office/drawing/2014/main" xmlns="" id="{F5C6D6BF-46AD-CE7B-C5AF-66FA014320C4}"/>
              </a:ext>
            </a:extLst>
          </p:cNvPr>
          <p:cNvSpPr>
            <a:spLocks noGrp="1"/>
          </p:cNvSpPr>
          <p:nvPr>
            <p:ph type="dt" sz="half" idx="10"/>
          </p:nvPr>
        </p:nvSpPr>
        <p:spPr>
          <a:xfrm>
            <a:off x="838200" y="6356350"/>
            <a:ext cx="2743200" cy="365125"/>
          </a:xfrm>
          <a:prstGeom prst="rect">
            <a:avLst/>
          </a:prstGeom>
        </p:spPr>
        <p:txBody>
          <a:bodyPr/>
          <a:lstStyle/>
          <a:p>
            <a:fld id="{10BFA4AC-F0FB-4ABA-8B94-8190B778D552}" type="datetime1">
              <a:rPr lang="en-CA" smtClean="0"/>
              <a:t>2023-03-31</a:t>
            </a:fld>
            <a:endParaRPr lang="en-CA"/>
          </a:p>
        </p:txBody>
      </p:sp>
      <p:sp>
        <p:nvSpPr>
          <p:cNvPr id="6" name="Footer Placeholder 5">
            <a:extLst>
              <a:ext uri="{FF2B5EF4-FFF2-40B4-BE49-F238E27FC236}">
                <a16:creationId xmlns:a16="http://schemas.microsoft.com/office/drawing/2014/main" xmlns="" id="{C2C0523B-F0A2-22C6-EC12-3BE20000F64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xmlns="" id="{7870612A-4151-A13E-18A6-B265BB668050}"/>
              </a:ext>
            </a:extLst>
          </p:cNvPr>
          <p:cNvSpPr>
            <a:spLocks noGrp="1"/>
          </p:cNvSpPr>
          <p:nvPr>
            <p:ph type="sldNum" sz="quarter" idx="12"/>
          </p:nvPr>
        </p:nvSpPr>
        <p:spPr>
          <a:xfrm>
            <a:off x="8610600" y="6356350"/>
            <a:ext cx="2743200" cy="365125"/>
          </a:xfrm>
          <a:prstGeom prst="rect">
            <a:avLst/>
          </a:prstGeom>
        </p:spPr>
        <p:txBody>
          <a:bodyPr/>
          <a:lstStyle/>
          <a:p>
            <a:fld id="{8DE4272F-BE6F-3B45-9F5D-DAB25C5F742F}" type="slidenum">
              <a:rPr lang="en-CA" smtClean="0"/>
              <a:t>‹#›</a:t>
            </a:fld>
            <a:endParaRPr lang="en-CA"/>
          </a:p>
        </p:txBody>
      </p:sp>
    </p:spTree>
    <p:extLst>
      <p:ext uri="{BB962C8B-B14F-4D97-AF65-F5344CB8AC3E}">
        <p14:creationId xmlns:p14="http://schemas.microsoft.com/office/powerpoint/2010/main" val="32332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ransition Page">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标题 1"/>
          <p:cNvSpPr>
            <a:spLocks noGrp="1"/>
          </p:cNvSpPr>
          <p:nvPr>
            <p:ph type="ctrTitle" hasCustomPrompt="1"/>
            <p:custDataLst>
              <p:tags r:id="rId1"/>
            </p:custDataLst>
          </p:nvPr>
        </p:nvSpPr>
        <p:spPr>
          <a:xfrm>
            <a:off x="2738120" y="2401570"/>
            <a:ext cx="8381365" cy="611505"/>
          </a:xfrm>
        </p:spPr>
        <p:txBody>
          <a:bodyPr lIns="90000" tIns="46800" rIns="90000" bIns="46800" anchor="b" anchorCtr="0">
            <a:noAutofit/>
          </a:bodyPr>
          <a:lstStyle>
            <a:lvl1pPr algn="l" eaLnBrk="1" fontAlgn="auto" latinLnBrk="0" hangingPunct="1">
              <a:lnSpc>
                <a:spcPct val="100000"/>
              </a:lnSpc>
              <a:defRPr sz="3200" u="none" strike="noStrike" kern="1200" cap="none" spc="0" normalizeH="0">
                <a:solidFill>
                  <a:srgbClr val="0066B3"/>
                </a:solidFill>
                <a:uFillTx/>
                <a:latin typeface="微软雅黑" panose="020B0503020204020204" charset="-122"/>
              </a:defRPr>
            </a:lvl1pPr>
          </a:lstStyle>
          <a:p>
            <a:r>
              <a:rPr lang="zh-CN" altLang="en-US" dirty="0">
                <a:sym typeface="+mn-ea"/>
              </a:rPr>
              <a:t>Add Title</a:t>
            </a:r>
          </a:p>
        </p:txBody>
      </p:sp>
      <p:sp>
        <p:nvSpPr>
          <p:cNvPr id="5" name="流程图: 联系 4"/>
          <p:cNvSpPr/>
          <p:nvPr userDrawn="1"/>
        </p:nvSpPr>
        <p:spPr>
          <a:xfrm>
            <a:off x="1783906" y="2356485"/>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副标题 2"/>
          <p:cNvSpPr>
            <a:spLocks noGrp="1"/>
          </p:cNvSpPr>
          <p:nvPr>
            <p:ph type="subTitle" idx="1" hasCustomPrompt="1"/>
            <p:custDataLst>
              <p:tags r:id="rId2"/>
            </p:custDataLst>
          </p:nvPr>
        </p:nvSpPr>
        <p:spPr>
          <a:xfrm>
            <a:off x="1951345" y="2496503"/>
            <a:ext cx="366395" cy="421005"/>
          </a:xfrm>
        </p:spPr>
        <p:txBody>
          <a:bodyPr lIns="90000" tIns="46800" rIns="90000" bIns="46800">
            <a:noAutofit/>
          </a:bodyPr>
          <a:lstStyle>
            <a:lvl1pPr marL="0" indent="0" algn="ctr" eaLnBrk="1" fontAlgn="auto" latinLnBrk="0" hangingPunct="1">
              <a:lnSpc>
                <a:spcPct val="100000"/>
              </a:lnSpc>
              <a:spcAft>
                <a:spcPts val="0"/>
              </a:spcAft>
              <a:buNone/>
              <a:defRPr sz="2400" b="1" u="none" strike="noStrike" kern="0" cap="none" spc="0" normalizeH="0">
                <a:solidFill>
                  <a:schemeClr val="bg1"/>
                </a:solidFill>
                <a:uFillTx/>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dist"/>
            <a:r>
              <a:rPr lang="en-US" altLang="zh-CN" dirty="0">
                <a:latin typeface="微软雅黑" panose="020B0503020204020204" charset="-122"/>
                <a:ea typeface="微软雅黑" panose="020B0503020204020204" charset="-122"/>
                <a:sym typeface="+mn-ea"/>
              </a:rPr>
              <a:t>1</a:t>
            </a:r>
          </a:p>
        </p:txBody>
      </p:sp>
      <p:sp>
        <p:nvSpPr>
          <p:cNvPr id="4" name="灯片编号占位符 3"/>
          <p:cNvSpPr>
            <a:spLocks noGrp="1"/>
          </p:cNvSpPr>
          <p:nvPr>
            <p:ph type="sldNum" sz="quarter" idx="12"/>
            <p:custDataLst>
              <p:tags r:id="rId3"/>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1">
    <p:bg>
      <p:bgPr>
        <a:blipFill>
          <a:blip r:embed="rId5"/>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8BE474DF-02CB-2C67-C2FA-83D4D7012A9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文本占位符 3"/>
          <p:cNvSpPr>
            <a:spLocks noGrp="1"/>
          </p:cNvSpPr>
          <p:nvPr>
            <p:ph type="body" sz="half" idx="2" hasCustomPrompt="1"/>
            <p:custDataLst>
              <p:tags r:id="rId1"/>
            </p:custDataLst>
          </p:nvPr>
        </p:nvSpPr>
        <p:spPr>
          <a:xfrm>
            <a:off x="355600" y="1270000"/>
            <a:ext cx="11484610" cy="4670425"/>
          </a:xfrm>
        </p:spPr>
        <p:txBody>
          <a:bodyPr vert="horz" lIns="90000" tIns="46800" rIns="90000" bIns="46800" rtlCol="0">
            <a:normAutofit/>
          </a:bodyPr>
          <a:lstStyle>
            <a:lvl1pPr marL="0" indent="0" algn="just" eaLnBrk="1" fontAlgn="auto" latinLnBrk="0" hangingPunct="1">
              <a:lnSpc>
                <a:spcPct val="150000"/>
              </a:lnSpc>
              <a:spcBef>
                <a:spcPts val="300"/>
              </a:spcBef>
              <a:spcAft>
                <a:spcPts val="1200"/>
              </a:spcAft>
              <a:buNone/>
              <a:defRPr sz="2000" b="0" u="none" strike="noStrike" kern="1200" cap="none" spc="50" normalizeH="0">
                <a:solidFill>
                  <a:schemeClr val="tx1"/>
                </a:solidFill>
                <a:uFillTx/>
                <a:latin typeface="微软雅黑 (标题)"/>
              </a:defRPr>
            </a:lvl1pPr>
          </a:lstStyle>
          <a:p>
            <a:pPr lvl="0"/>
            <a:r>
              <a:rPr lang="zh-CN" altLang="en-US" dirty="0"/>
              <a:t>Add your words here，according to your need to draw the text box size.Please read the instructions and more work at the end of the manual template.</a:t>
            </a:r>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endParaRPr lang="zh-CN" altLang="en-US" dirty="0"/>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 </a:t>
            </a:r>
            <a:endParaRPr lang="zh-CN" altLang="en-US" dirty="0"/>
          </a:p>
        </p:txBody>
      </p:sp>
      <p:sp>
        <p:nvSpPr>
          <p:cNvPr id="2" name="灯片编号占位符 1"/>
          <p:cNvSpPr>
            <a:spLocks noGrp="1"/>
          </p:cNvSpPr>
          <p:nvPr>
            <p:ph type="sldNum" sz="quarter" idx="12"/>
            <p:custDataLst>
              <p:tags r:id="rId3"/>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2">
    <p:bg>
      <p:bgPr>
        <a:blipFill>
          <a:blip r:embed="rId5"/>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327755F0-480C-2EBA-C491-97ECAFA06AC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内容占位符 2"/>
          <p:cNvSpPr>
            <a:spLocks noGrp="1"/>
          </p:cNvSpPr>
          <p:nvPr>
            <p:ph idx="1" hasCustomPrompt="1"/>
            <p:custDataLst>
              <p:tags r:id="rId1"/>
            </p:custDataLst>
          </p:nvPr>
        </p:nvSpPr>
        <p:spPr>
          <a:xfrm>
            <a:off x="356870" y="1271270"/>
            <a:ext cx="11456035" cy="4759325"/>
          </a:xfrm>
        </p:spPr>
        <p:txBody>
          <a:bodyPr vert="horz" lIns="90000" tIns="46800" rIns="90000" bIns="46800" rtlCol="0">
            <a:normAutofit/>
          </a:bodyPr>
          <a:lstStyle>
            <a:lvl1pPr eaLnBrk="1" fontAlgn="auto" latinLnBrk="0" hangingPunct="1">
              <a:spcAft>
                <a:spcPts val="1200"/>
              </a:spcAft>
              <a:defRPr sz="2400" b="0" u="none" strike="noStrike" kern="1200" cap="none" spc="50" normalizeH="0">
                <a:solidFill>
                  <a:schemeClr val="tx1"/>
                </a:solidFill>
                <a:uFillTx/>
                <a:latin typeface="微软雅黑 (标题)"/>
              </a:defRPr>
            </a:lvl1pPr>
            <a:lvl2pPr marL="457200" indent="0" eaLnBrk="1" fontAlgn="auto" latinLnBrk="0" hangingPunct="1">
              <a:lnSpc>
                <a:spcPct val="150000"/>
              </a:lnSpc>
              <a:spcAft>
                <a:spcPts val="1200"/>
              </a:spcAft>
              <a:buNone/>
              <a:defRPr sz="2000" u="none" strike="noStrike" kern="1200" cap="none" spc="50" normalizeH="0">
                <a:solidFill>
                  <a:srgbClr val="445469"/>
                </a:solidFill>
                <a:uFillTx/>
              </a:defRPr>
            </a:lvl2pPr>
            <a:lvl3pPr eaLnBrk="1" fontAlgn="auto" latinLnBrk="0" hangingPunct="1">
              <a:lnSpc>
                <a:spcPct val="150000"/>
              </a:lnSpc>
              <a:spcAft>
                <a:spcPts val="1200"/>
              </a:spcAft>
              <a:defRPr sz="2000">
                <a:solidFill>
                  <a:srgbClr val="445469"/>
                </a:solidFill>
              </a:defRPr>
            </a:lvl3pPr>
            <a:lvl4pPr eaLnBrk="1" fontAlgn="auto" latinLnBrk="0" hangingPunct="1">
              <a:lnSpc>
                <a:spcPct val="150000"/>
              </a:lnSpc>
              <a:spcAft>
                <a:spcPts val="1200"/>
              </a:spcAft>
              <a:defRPr sz="2000">
                <a:solidFill>
                  <a:srgbClr val="445469"/>
                </a:solidFill>
              </a:defRPr>
            </a:lvl4pPr>
            <a:lvl5pPr eaLnBrk="1" fontAlgn="auto" latinLnBrk="0" hangingPunct="1">
              <a:lnSpc>
                <a:spcPct val="150000"/>
              </a:lnSpc>
              <a:spcAft>
                <a:spcPts val="1200"/>
              </a:spcAft>
              <a:defRPr sz="2000">
                <a:solidFill>
                  <a:srgbClr val="445469"/>
                </a:solidFill>
              </a:defRPr>
            </a:lvl5pPr>
          </a:lstStyle>
          <a:p>
            <a:pPr lvl="0"/>
            <a:r>
              <a:rPr lang="zh-CN" altLang="en-US" dirty="0"/>
              <a:t>Add your words here，according to your need to draw the text box size.</a:t>
            </a:r>
          </a:p>
        </p:txBody>
      </p:sp>
      <p:sp>
        <p:nvSpPr>
          <p:cNvPr id="5" name="灯片编号占位符 4"/>
          <p:cNvSpPr>
            <a:spLocks noGrp="1"/>
          </p:cNvSpPr>
          <p:nvPr>
            <p:ph type="sldNum" sz="quarter" idx="12"/>
            <p:custDataLst>
              <p:tags r:id="rId2"/>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4" name="标题 3"/>
          <p:cNvSpPr>
            <a:spLocks noGrp="1"/>
          </p:cNvSpPr>
          <p:nvPr>
            <p:ph type="title" hasCustomPrompt="1"/>
            <p:custDataLst>
              <p:tags r:id="rId3"/>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a:t>
            </a:r>
            <a:endParaRPr lang="zh-CN" alt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3">
    <p:bg>
      <p:bgPr>
        <a:blipFill>
          <a:blip r:embed="rId7"/>
          <a:stretch>
            <a:fillRect/>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D07CDA9F-048D-DF32-C66F-6F109585CD4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图片占位符 2"/>
          <p:cNvSpPr>
            <a:spLocks noGrp="1"/>
          </p:cNvSpPr>
          <p:nvPr>
            <p:ph type="pic" idx="1" hasCustomPrompt="1"/>
            <p:custDataLst>
              <p:tags r:id="rId1"/>
            </p:custDataLst>
          </p:nvPr>
        </p:nvSpPr>
        <p:spPr>
          <a:xfrm>
            <a:off x="1157953" y="1555115"/>
            <a:ext cx="3947795" cy="2778125"/>
          </a:xfrm>
        </p:spPr>
        <p:txBody>
          <a:bodyPr vert="horz" lIns="90000" tIns="46800" rIns="90000" bIns="46800" rtlCol="0">
            <a:normAutofit/>
          </a:bodyPr>
          <a:lstStyle>
            <a:lvl1pPr>
              <a:buNone/>
              <a:defRPr sz="1600" u="none" strike="noStrike" kern="1200" cap="none" spc="50" normalizeH="0">
                <a:solidFill>
                  <a:srgbClr val="0066B3"/>
                </a:solidFill>
                <a:uFillTx/>
                <a:latin typeface="微软雅黑（标题）"/>
                <a:ea typeface="+mj-ea"/>
              </a:defRPr>
            </a:lvl1pPr>
          </a:lstStyle>
          <a:p>
            <a:pPr lvl="0"/>
            <a:r>
              <a:rPr lang="en-US" altLang="zh-CN" dirty="0">
                <a:sym typeface="+mn-ea"/>
              </a:rPr>
              <a:t>P</a:t>
            </a:r>
            <a:r>
              <a:rPr lang="zh-CN" altLang="en-US" dirty="0">
                <a:sym typeface="+mn-ea"/>
              </a:rPr>
              <a:t>icture</a:t>
            </a:r>
            <a:endParaRPr lang="en-US" altLang="zh-CN" dirty="0">
              <a:sym typeface="+mn-ea"/>
            </a:endParaRPr>
          </a:p>
        </p:txBody>
      </p:sp>
      <p:sp>
        <p:nvSpPr>
          <p:cNvPr id="4" name="文本占位符 3"/>
          <p:cNvSpPr>
            <a:spLocks noGrp="1"/>
          </p:cNvSpPr>
          <p:nvPr>
            <p:ph type="body" sz="half" idx="2" hasCustomPrompt="1"/>
            <p:custDataLst>
              <p:tags r:id="rId2"/>
            </p:custDataLst>
          </p:nvPr>
        </p:nvSpPr>
        <p:spPr>
          <a:xfrm>
            <a:off x="5285453" y="1555115"/>
            <a:ext cx="5765926" cy="2778125"/>
          </a:xfrm>
        </p:spPr>
        <p:txBody>
          <a:bodyPr vert="horz" lIns="90000" tIns="46800" rIns="90000" bIns="46800" rtlCol="0">
            <a:normAutofit/>
          </a:bodyPr>
          <a:lstStyle>
            <a:lvl1pPr marL="0" indent="0" algn="l" eaLnBrk="1" fontAlgn="auto" latinLnBrk="0" hangingPunct="1">
              <a:lnSpc>
                <a:spcPct val="100000"/>
              </a:lnSpc>
              <a:spcAft>
                <a:spcPts val="1200"/>
              </a:spcAft>
              <a:buNone/>
              <a:defRPr sz="2000" b="0" u="none" strike="noStrike" kern="1200" cap="none" spc="50" normalizeH="0">
                <a:solidFill>
                  <a:schemeClr val="tx1"/>
                </a:solidFill>
                <a:uFillTx/>
                <a:latin typeface="微软雅黑 (标题)"/>
              </a:defRPr>
            </a:lvl1pPr>
          </a:lstStyle>
          <a:p>
            <a:pPr lvl="0"/>
            <a:r>
              <a:rPr lang="zh-CN" altLang="en-US" dirty="0">
                <a:sym typeface="+mn-ea"/>
              </a:rPr>
              <a:t>Add Title</a:t>
            </a:r>
            <a:endParaRPr lang="zh-CN" altLang="en-US" dirty="0"/>
          </a:p>
          <a:p>
            <a:pPr lvl="0"/>
            <a:r>
              <a:rPr lang="zh-CN" altLang="en-US" dirty="0"/>
              <a:t>Add your words here，according to your need to draw the text box size.</a:t>
            </a:r>
          </a:p>
        </p:txBody>
      </p:sp>
      <p:sp>
        <p:nvSpPr>
          <p:cNvPr id="2" name="文本占位符 1"/>
          <p:cNvSpPr>
            <a:spLocks noGrp="1"/>
          </p:cNvSpPr>
          <p:nvPr>
            <p:ph type="body" sz="half" idx="13" hasCustomPrompt="1"/>
            <p:custDataLst>
              <p:tags r:id="rId3"/>
            </p:custDataLst>
          </p:nvPr>
        </p:nvSpPr>
        <p:spPr>
          <a:xfrm>
            <a:off x="1157952" y="4501515"/>
            <a:ext cx="9893427" cy="1467485"/>
          </a:xfrm>
        </p:spPr>
        <p:txBody>
          <a:bodyPr vert="horz" lIns="90000" tIns="46800" rIns="90000" bIns="46800" rtlCol="0">
            <a:normAutofit/>
          </a:bodyPr>
          <a:lstStyle>
            <a:lvl1pPr marL="0" indent="0" algn="just" eaLnBrk="1" fontAlgn="auto" latinLnBrk="0" hangingPunct="1">
              <a:lnSpc>
                <a:spcPts val="2400"/>
              </a:lnSpc>
              <a:spcAft>
                <a:spcPts val="0"/>
              </a:spcAft>
              <a:buNone/>
              <a:defRPr sz="2000" b="0" u="none" strike="noStrike" kern="1200" cap="none" spc="50" normalizeH="0">
                <a:solidFill>
                  <a:schemeClr val="tx1"/>
                </a:solidFill>
                <a:uFillTx/>
                <a:latin typeface="微软雅黑 (标题)"/>
              </a:defRPr>
            </a:lvl1pPr>
          </a:lstStyle>
          <a:p>
            <a:pPr lvl="0"/>
            <a:r>
              <a:rPr lang="zh-CN" altLang="en-US" dirty="0"/>
              <a:t>Add your words here，according to your need to draw the text box size.</a:t>
            </a:r>
            <a:r>
              <a:rPr lang="zh-CN" altLang="en-US" dirty="0">
                <a:sym typeface="+mn-ea"/>
              </a:rPr>
              <a:t>Add your words here，according to your need to draw the text box size.</a:t>
            </a:r>
            <a:endParaRPr lang="zh-CN" altLang="en-US" dirty="0"/>
          </a:p>
          <a:p>
            <a:pPr lvl="0"/>
            <a:endParaRPr lang="zh-CN" altLang="en-US" dirty="0"/>
          </a:p>
        </p:txBody>
      </p:sp>
      <p:sp>
        <p:nvSpPr>
          <p:cNvPr id="5" name="灯片编号占位符 4"/>
          <p:cNvSpPr>
            <a:spLocks noGrp="1"/>
          </p:cNvSpPr>
          <p:nvPr>
            <p:ph type="sldNum" sz="quarter" idx="12"/>
            <p:custDataLst>
              <p:tags r:id="rId4"/>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6" name="标题 5"/>
          <p:cNvSpPr>
            <a:spLocks noGrp="1"/>
          </p:cNvSpPr>
          <p:nvPr>
            <p:ph type="title" hasCustomPrompt="1"/>
            <p:custDataLst>
              <p:tags r:id="rId5"/>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a:t>
            </a:r>
            <a:endParaRPr lang="zh-CN" alt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and Content4">
    <p:bg>
      <p:bgPr>
        <a:blipFill>
          <a:blip r:embed="rId4"/>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FDA1B62-0FAD-B405-50A9-F6E4132D72D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 </a:t>
            </a:r>
            <a:endParaRPr lang="zh-CN" alt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age">
    <p:bg>
      <p:bgPr>
        <a:blipFill>
          <a:blip r:embed="rId3"/>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EC0BE2B-D38C-65DE-B602-DD27FD7B7A9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367221" y="384245"/>
            <a:ext cx="10972825" cy="705600"/>
          </a:xfrm>
          <a:prstGeom prst="rect">
            <a:avLst/>
          </a:prstGeom>
        </p:spPr>
        <p:txBody>
          <a:bodyPr vert="horz" lIns="90170" tIns="46990" rIns="90170" bIns="46990" rtlCol="0" anchor="ctr" anchorCtr="0">
            <a:normAutofit/>
          </a:bodyPr>
          <a:lstStyle/>
          <a:p>
            <a:r>
              <a:rPr lang="zh-CN" altLang="en-US" dirty="0"/>
              <a:t>Add Title</a:t>
            </a:r>
          </a:p>
        </p:txBody>
      </p:sp>
      <p:sp>
        <p:nvSpPr>
          <p:cNvPr id="3" name="文本占位符 2"/>
          <p:cNvSpPr>
            <a:spLocks noGrp="1"/>
          </p:cNvSpPr>
          <p:nvPr>
            <p:ph type="body" idx="1"/>
            <p:custDataLst>
              <p:tags r:id="rId17"/>
            </p:custDataLst>
          </p:nvPr>
        </p:nvSpPr>
        <p:spPr>
          <a:xfrm>
            <a:off x="366395" y="1490345"/>
            <a:ext cx="11214735" cy="4759325"/>
          </a:xfrm>
          <a:prstGeom prst="rect">
            <a:avLst/>
          </a:prstGeom>
        </p:spPr>
        <p:txBody>
          <a:bodyPr vert="horz" lIns="90000" tIns="46800" rIns="90000" bIns="46800" rtlCol="0">
            <a:normAutofit/>
          </a:bodyPr>
          <a:lstStyle/>
          <a:p>
            <a:pPr lvl="0"/>
            <a:r>
              <a:rPr lang="zh-CN" altLang="en-US" dirty="0"/>
              <a:t>Add Title</a:t>
            </a:r>
          </a:p>
        </p:txBody>
      </p: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fontAlgn="auto" latinLnBrk="0" hangingPunct="1">
        <a:lnSpc>
          <a:spcPct val="100000"/>
        </a:lnSpc>
        <a:spcBef>
          <a:spcPct val="0"/>
        </a:spcBef>
        <a:buNone/>
        <a:defRPr sz="3200" b="1" u="none" strike="noStrike" kern="1200" cap="none" spc="50" normalizeH="0" baseline="0">
          <a:solidFill>
            <a:srgbClr val="0066B3"/>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2000" b="1" u="none" strike="noStrike" kern="1200" cap="none" spc="50" normalizeH="0" baseline="0">
          <a:solidFill>
            <a:srgbClr val="0066B3"/>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2000" u="none" strike="noStrike" kern="1200" cap="none" spc="50" normalizeH="0" baseline="0">
          <a:solidFill>
            <a:srgbClr val="445469"/>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2000" u="none" strike="noStrike" kern="1200" cap="none" spc="50" normalizeH="0" baseline="0">
          <a:solidFill>
            <a:srgbClr val="445469"/>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txBox="1">
            <a:spLocks/>
          </p:cNvSpPr>
          <p:nvPr/>
        </p:nvSpPr>
        <p:spPr>
          <a:xfrm>
            <a:off x="1505210" y="2269490"/>
            <a:ext cx="9494729" cy="1314450"/>
          </a:xfrm>
          <a:prstGeom prst="rect">
            <a:avLst/>
          </a:prstGeom>
        </p:spPr>
        <p:txBody>
          <a:bodyPr vert="horz" lIns="90000" tIns="46800" rIns="90000" bIns="46800" rtlCol="0" anchor="b" anchorCtr="0">
            <a:noAutofit/>
          </a:bodyPr>
          <a:lstStyle>
            <a:lvl1pPr algn="dist" defTabSz="914400" rtl="0" eaLnBrk="1" fontAlgn="auto" latinLnBrk="0" hangingPunct="1">
              <a:lnSpc>
                <a:spcPts val="5000"/>
              </a:lnSpc>
              <a:spcBef>
                <a:spcPct val="0"/>
              </a:spcBef>
              <a:buNone/>
              <a:defRPr sz="4000" b="1" u="none" strike="noStrike" kern="1200" cap="none" spc="0" normalizeH="0" baseline="0">
                <a:solidFill>
                  <a:srgbClr val="0066B3"/>
                </a:solidFill>
                <a:uFillTx/>
                <a:latin typeface="微软雅黑" panose="020B0503020204020204" charset="-122"/>
                <a:ea typeface="+mj-ea"/>
                <a:cs typeface="+mj-cs"/>
              </a:defRPr>
            </a:lvl1pPr>
          </a:lstStyle>
          <a:p>
            <a:pPr algn="ctr"/>
            <a:r>
              <a:rPr lang="en-US" altLang="zh-CN" smtClean="0">
                <a:ea typeface="微软雅黑" panose="020B0503020204020204" charset="-122"/>
                <a:sym typeface="+mn-ea"/>
              </a:rPr>
              <a:t>Coordination Committee Meeting</a:t>
            </a:r>
            <a:br>
              <a:rPr lang="en-US" altLang="zh-CN" smtClean="0">
                <a:ea typeface="微软雅黑" panose="020B0503020204020204" charset="-122"/>
                <a:sym typeface="+mn-ea"/>
              </a:rPr>
            </a:br>
            <a:r>
              <a:rPr lang="en-US" altLang="zh-CN" smtClean="0">
                <a:ea typeface="微软雅黑" panose="020B0503020204020204" charset="-122"/>
                <a:sym typeface="+mn-ea"/>
              </a:rPr>
              <a:t>Brussels, Belgium</a:t>
            </a:r>
            <a:endParaRPr lang="en-US" altLang="ko-KR" dirty="0">
              <a:ea typeface="微软雅黑" panose="020B0503020204020204" charset="-122"/>
              <a:sym typeface="+mn-ea"/>
            </a:endParaRPr>
          </a:p>
        </p:txBody>
      </p:sp>
      <p:sp>
        <p:nvSpPr>
          <p:cNvPr id="6" name="副标题 3"/>
          <p:cNvSpPr txBox="1">
            <a:spLocks/>
          </p:cNvSpPr>
          <p:nvPr/>
        </p:nvSpPr>
        <p:spPr>
          <a:xfrm>
            <a:off x="5249909" y="4889057"/>
            <a:ext cx="2005330" cy="421005"/>
          </a:xfrm>
          <a:prstGeom prst="rect">
            <a:avLst/>
          </a:prstGeom>
        </p:spPr>
        <p:txBody>
          <a:bodyPr vert="horz" lIns="90000" tIns="46800" rIns="90000" bIns="46800" rtlCol="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b="1" u="none" strike="noStrike" kern="0" cap="none" spc="0" normalizeH="0" baseline="0">
                <a:solidFill>
                  <a:srgbClr val="0066B3"/>
                </a:solidFill>
                <a:uFillTx/>
                <a:latin typeface="微软雅黑" panose="020B0503020204020204" charset="-122"/>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50" normalizeH="0" baseline="0">
                <a:solidFill>
                  <a:srgbClr val="445469"/>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50" normalizeH="0" baseline="0">
                <a:solidFill>
                  <a:srgbClr val="445469"/>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50" normalizeH="0" baseline="0">
                <a:solidFill>
                  <a:srgbClr val="445469"/>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50" normalizeH="0" baseline="0">
                <a:solidFill>
                  <a:srgbClr val="445469"/>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smtClean="0"/>
              <a:t>2022.04.12</a:t>
            </a:r>
            <a:endParaRPr lang="en-US" altLang="zh-CN" dirty="0"/>
          </a:p>
        </p:txBody>
      </p:sp>
    </p:spTree>
    <p:extLst>
      <p:ext uri="{BB962C8B-B14F-4D97-AF65-F5344CB8AC3E}">
        <p14:creationId xmlns:p14="http://schemas.microsoft.com/office/powerpoint/2010/main" val="187507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en-GB" dirty="0"/>
              <a:t>Results of </a:t>
            </a:r>
            <a:r>
              <a:rPr lang="en-GB" dirty="0" smtClean="0"/>
              <a:t>Members Recruitment</a:t>
            </a:r>
            <a:endParaRPr lang="en-GB" dirty="0"/>
          </a:p>
        </p:txBody>
      </p:sp>
      <p:graphicFrame>
        <p:nvGraphicFramePr>
          <p:cNvPr id="2" name="表格 1"/>
          <p:cNvGraphicFramePr>
            <a:graphicFrameLocks noGrp="1"/>
          </p:cNvGraphicFramePr>
          <p:nvPr>
            <p:extLst>
              <p:ext uri="{D42A27DB-BD31-4B8C-83A1-F6EECF244321}">
                <p14:modId xmlns:p14="http://schemas.microsoft.com/office/powerpoint/2010/main" val="1957149729"/>
              </p:ext>
            </p:extLst>
          </p:nvPr>
        </p:nvGraphicFramePr>
        <p:xfrm>
          <a:off x="1357312" y="1424710"/>
          <a:ext cx="8394700" cy="4653104"/>
        </p:xfrm>
        <a:graphic>
          <a:graphicData uri="http://schemas.openxmlformats.org/drawingml/2006/table">
            <a:tbl>
              <a:tblPr>
                <a:tableStyleId>{9DCAF9ED-07DC-4A11-8D7F-57B35C25682E}</a:tableStyleId>
              </a:tblPr>
              <a:tblGrid>
                <a:gridCol w="3314700">
                  <a:extLst>
                    <a:ext uri="{9D8B030D-6E8A-4147-A177-3AD203B41FA5}">
                      <a16:colId xmlns="" xmlns:a16="http://schemas.microsoft.com/office/drawing/2014/main" val="20000"/>
                    </a:ext>
                  </a:extLst>
                </a:gridCol>
                <a:gridCol w="2538970">
                  <a:extLst>
                    <a:ext uri="{9D8B030D-6E8A-4147-A177-3AD203B41FA5}">
                      <a16:colId xmlns="" xmlns:a16="http://schemas.microsoft.com/office/drawing/2014/main" val="20001"/>
                    </a:ext>
                  </a:extLst>
                </a:gridCol>
                <a:gridCol w="2541030">
                  <a:extLst>
                    <a:ext uri="{9D8B030D-6E8A-4147-A177-3AD203B41FA5}">
                      <a16:colId xmlns="" xmlns:a16="http://schemas.microsoft.com/office/drawing/2014/main" val="20002"/>
                    </a:ext>
                  </a:extLst>
                </a:gridCol>
              </a:tblGrid>
              <a:tr h="360362">
                <a:tc>
                  <a:txBody>
                    <a:bodyPr/>
                    <a:lstStyle/>
                    <a:p>
                      <a:pPr algn="l" rtl="0" fontAlgn="b"/>
                      <a:r>
                        <a:rPr lang="en-GB" sz="1600" b="1" u="none" strike="noStrike" dirty="0">
                          <a:solidFill>
                            <a:schemeClr val="bg1"/>
                          </a:solidFill>
                          <a:effectLst/>
                          <a:latin typeface="+mn-ea"/>
                          <a:ea typeface="+mn-ea"/>
                        </a:rPr>
                        <a:t>Unit</a:t>
                      </a:r>
                      <a:endParaRPr lang="en-GB" sz="1600" b="1" i="0" u="none" strike="noStrike" dirty="0">
                        <a:solidFill>
                          <a:schemeClr val="bg1"/>
                        </a:solidFill>
                        <a:effectLst/>
                        <a:latin typeface="+mn-ea"/>
                        <a:ea typeface="+mn-ea"/>
                      </a:endParaRPr>
                    </a:p>
                  </a:txBody>
                  <a:tcPr marL="6157" marR="6157" marT="6157" marB="0" anchor="b">
                    <a:solidFill>
                      <a:schemeClr val="accent2"/>
                    </a:solidFill>
                  </a:tcPr>
                </a:tc>
                <a:tc>
                  <a:txBody>
                    <a:bodyPr/>
                    <a:lstStyle/>
                    <a:p>
                      <a:pPr algn="l" rtl="0" fontAlgn="b"/>
                      <a:r>
                        <a:rPr lang="en-GB" sz="1600" b="1" u="none" strike="noStrike" dirty="0">
                          <a:solidFill>
                            <a:schemeClr val="bg1"/>
                          </a:solidFill>
                          <a:effectLst/>
                          <a:latin typeface="+mn-ea"/>
                          <a:ea typeface="+mn-ea"/>
                        </a:rPr>
                        <a:t>Number of member</a:t>
                      </a:r>
                      <a:endParaRPr lang="en-GB" sz="1600" b="1" i="0" u="none" strike="noStrike" dirty="0">
                        <a:solidFill>
                          <a:schemeClr val="bg1"/>
                        </a:solidFill>
                        <a:effectLst/>
                        <a:latin typeface="+mn-ea"/>
                        <a:ea typeface="+mn-ea"/>
                      </a:endParaRPr>
                    </a:p>
                  </a:txBody>
                  <a:tcPr marL="6157" marR="6157" marT="6157" marB="0" anchor="b">
                    <a:solidFill>
                      <a:schemeClr val="accent2"/>
                    </a:solidFill>
                  </a:tcPr>
                </a:tc>
                <a:tc>
                  <a:txBody>
                    <a:bodyPr/>
                    <a:lstStyle/>
                    <a:p>
                      <a:pPr algn="l" rtl="0" fontAlgn="b"/>
                      <a:r>
                        <a:rPr lang="en-GB" sz="1600" b="1" u="none" strike="noStrike" dirty="0">
                          <a:solidFill>
                            <a:schemeClr val="bg1"/>
                          </a:solidFill>
                          <a:effectLst/>
                          <a:latin typeface="+mn-ea"/>
                          <a:ea typeface="+mn-ea"/>
                        </a:rPr>
                        <a:t>Number of Country</a:t>
                      </a:r>
                      <a:endParaRPr lang="en-GB" sz="1600" b="1" i="0" u="none" strike="noStrike" dirty="0">
                        <a:solidFill>
                          <a:schemeClr val="bg1"/>
                        </a:solidFill>
                        <a:effectLst/>
                        <a:latin typeface="+mn-ea"/>
                        <a:ea typeface="+mn-ea"/>
                      </a:endParaRPr>
                    </a:p>
                  </a:txBody>
                  <a:tcPr marL="6157" marR="6157" marT="6157" marB="0" anchor="b">
                    <a:solidFill>
                      <a:schemeClr val="accent2"/>
                    </a:solidFill>
                  </a:tcPr>
                </a:tc>
                <a:extLst>
                  <a:ext uri="{0D108BD9-81ED-4DB2-BD59-A6C34878D82A}">
                    <a16:rowId xmlns="" xmlns:a16="http://schemas.microsoft.com/office/drawing/2014/main" val="10000"/>
                  </a:ext>
                </a:extLst>
              </a:tr>
              <a:tr h="283220">
                <a:tc>
                  <a:txBody>
                    <a:bodyPr/>
                    <a:lstStyle/>
                    <a:p>
                      <a:pPr algn="l" rtl="0" fontAlgn="b"/>
                      <a:r>
                        <a:rPr lang="en-GB" sz="1600" b="1" u="none" strike="noStrike" dirty="0">
                          <a:effectLst/>
                          <a:latin typeface="+mn-ea"/>
                          <a:ea typeface="+mn-ea"/>
                        </a:rPr>
                        <a:t>E&amp;P</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25</a:t>
                      </a: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15</a:t>
                      </a:r>
                    </a:p>
                  </a:txBody>
                  <a:tcPr marL="6350" marR="6350" marT="6350" marB="0" anchor="b"/>
                </a:tc>
                <a:extLst>
                  <a:ext uri="{0D108BD9-81ED-4DB2-BD59-A6C34878D82A}">
                    <a16:rowId xmlns="" xmlns:a16="http://schemas.microsoft.com/office/drawing/2014/main" val="10001"/>
                  </a:ext>
                </a:extLst>
              </a:tr>
              <a:tr h="283220">
                <a:tc>
                  <a:txBody>
                    <a:bodyPr/>
                    <a:lstStyle/>
                    <a:p>
                      <a:pPr algn="l" rtl="0" fontAlgn="b"/>
                      <a:r>
                        <a:rPr lang="en-GB" sz="1600" b="1" u="none" strike="noStrike" dirty="0">
                          <a:effectLst/>
                          <a:latin typeface="+mn-ea"/>
                          <a:ea typeface="+mn-ea"/>
                        </a:rPr>
                        <a:t>Storage</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35</a:t>
                      </a: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19</a:t>
                      </a:r>
                    </a:p>
                  </a:txBody>
                  <a:tcPr marL="6350" marR="6350" marT="6350" marB="0" anchor="b"/>
                </a:tc>
                <a:extLst>
                  <a:ext uri="{0D108BD9-81ED-4DB2-BD59-A6C34878D82A}">
                    <a16:rowId xmlns="" xmlns:a16="http://schemas.microsoft.com/office/drawing/2014/main" val="10002"/>
                  </a:ext>
                </a:extLst>
              </a:tr>
              <a:tr h="283220">
                <a:tc>
                  <a:txBody>
                    <a:bodyPr/>
                    <a:lstStyle/>
                    <a:p>
                      <a:pPr algn="l" rtl="0" fontAlgn="b"/>
                      <a:r>
                        <a:rPr lang="en-GB" sz="1600" b="1" u="none" strike="noStrike" dirty="0">
                          <a:effectLst/>
                          <a:latin typeface="+mn-ea"/>
                          <a:ea typeface="+mn-ea"/>
                        </a:rPr>
                        <a:t>Transmission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40</a:t>
                      </a: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22</a:t>
                      </a:r>
                    </a:p>
                  </a:txBody>
                  <a:tcPr marL="6350" marR="6350" marT="6350" marB="0" anchor="b"/>
                </a:tc>
                <a:extLst>
                  <a:ext uri="{0D108BD9-81ED-4DB2-BD59-A6C34878D82A}">
                    <a16:rowId xmlns="" xmlns:a16="http://schemas.microsoft.com/office/drawing/2014/main" val="10003"/>
                  </a:ext>
                </a:extLst>
              </a:tr>
              <a:tr h="283220">
                <a:tc>
                  <a:txBody>
                    <a:bodyPr/>
                    <a:lstStyle/>
                    <a:p>
                      <a:pPr algn="l" rtl="0" fontAlgn="b"/>
                      <a:r>
                        <a:rPr lang="en-GB" sz="1600" b="1" u="none" strike="noStrike" dirty="0">
                          <a:effectLst/>
                          <a:latin typeface="+mn-ea"/>
                          <a:ea typeface="+mn-ea"/>
                        </a:rPr>
                        <a:t>Distribution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47</a:t>
                      </a: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25</a:t>
                      </a:r>
                    </a:p>
                  </a:txBody>
                  <a:tcPr marL="6350" marR="6350" marT="6350" marB="0" anchor="b"/>
                </a:tc>
                <a:extLst>
                  <a:ext uri="{0D108BD9-81ED-4DB2-BD59-A6C34878D82A}">
                    <a16:rowId xmlns="" xmlns:a16="http://schemas.microsoft.com/office/drawing/2014/main" val="10004"/>
                  </a:ext>
                </a:extLst>
              </a:tr>
              <a:tr h="283220">
                <a:tc>
                  <a:txBody>
                    <a:bodyPr/>
                    <a:lstStyle/>
                    <a:p>
                      <a:pPr algn="l" rtl="0" fontAlgn="b"/>
                      <a:r>
                        <a:rPr lang="en-GB" sz="1600" b="1" u="none" strike="noStrike" dirty="0">
                          <a:effectLst/>
                          <a:latin typeface="+mn-ea"/>
                          <a:ea typeface="+mn-ea"/>
                        </a:rPr>
                        <a:t>Utilisation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36</a:t>
                      </a: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18</a:t>
                      </a:r>
                    </a:p>
                  </a:txBody>
                  <a:tcPr marL="6350" marR="6350" marT="6350" marB="0" anchor="b"/>
                </a:tc>
                <a:extLst>
                  <a:ext uri="{0D108BD9-81ED-4DB2-BD59-A6C34878D82A}">
                    <a16:rowId xmlns="" xmlns:a16="http://schemas.microsoft.com/office/drawing/2014/main" val="10005"/>
                  </a:ext>
                </a:extLst>
              </a:tr>
              <a:tr h="283220">
                <a:tc>
                  <a:txBody>
                    <a:bodyPr/>
                    <a:lstStyle/>
                    <a:p>
                      <a:pPr algn="l" rtl="0" fontAlgn="b"/>
                      <a:r>
                        <a:rPr lang="en-GB" sz="1600" b="1" u="none" strike="noStrike" dirty="0">
                          <a:effectLst/>
                          <a:latin typeface="+mn-ea"/>
                          <a:ea typeface="+mn-ea"/>
                        </a:rPr>
                        <a:t>Sustainability</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dirty="0" smtClean="0">
                          <a:solidFill>
                            <a:srgbClr val="000000"/>
                          </a:solidFill>
                          <a:effectLst/>
                          <a:latin typeface="华文中宋" panose="02010600040101010101" pitchFamily="2" charset="-122"/>
                          <a:ea typeface="华文中宋" panose="02010600040101010101" pitchFamily="2" charset="-122"/>
                        </a:rPr>
                        <a:t>47</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dirty="0" smtClean="0">
                          <a:solidFill>
                            <a:srgbClr val="000000"/>
                          </a:solidFill>
                          <a:effectLst/>
                          <a:latin typeface="华文中宋" panose="02010600040101010101" pitchFamily="2" charset="-122"/>
                          <a:ea typeface="华文中宋" panose="02010600040101010101" pitchFamily="2" charset="-122"/>
                        </a:rPr>
                        <a:t>25</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extLst>
                  <a:ext uri="{0D108BD9-81ED-4DB2-BD59-A6C34878D82A}">
                    <a16:rowId xmlns="" xmlns:a16="http://schemas.microsoft.com/office/drawing/2014/main" val="10006"/>
                  </a:ext>
                </a:extLst>
              </a:tr>
              <a:tr h="283220">
                <a:tc>
                  <a:txBody>
                    <a:bodyPr/>
                    <a:lstStyle/>
                    <a:p>
                      <a:pPr algn="l" rtl="0" fontAlgn="b"/>
                      <a:r>
                        <a:rPr lang="en-GB" sz="1600" b="1" u="none" strike="noStrike" dirty="0">
                          <a:effectLst/>
                          <a:latin typeface="+mn-ea"/>
                          <a:ea typeface="+mn-ea"/>
                        </a:rPr>
                        <a:t>Strategy</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dirty="0" smtClean="0">
                          <a:solidFill>
                            <a:srgbClr val="000000"/>
                          </a:solidFill>
                          <a:effectLst/>
                          <a:latin typeface="华文中宋" panose="02010600040101010101" pitchFamily="2" charset="-122"/>
                          <a:ea typeface="华文中宋" panose="02010600040101010101" pitchFamily="2" charset="-122"/>
                        </a:rPr>
                        <a:t>53</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24</a:t>
                      </a:r>
                    </a:p>
                  </a:txBody>
                  <a:tcPr marL="6350" marR="6350" marT="6350" marB="0" anchor="b"/>
                </a:tc>
                <a:extLst>
                  <a:ext uri="{0D108BD9-81ED-4DB2-BD59-A6C34878D82A}">
                    <a16:rowId xmlns="" xmlns:a16="http://schemas.microsoft.com/office/drawing/2014/main" val="10007"/>
                  </a:ext>
                </a:extLst>
              </a:tr>
              <a:tr h="283220">
                <a:tc>
                  <a:txBody>
                    <a:bodyPr/>
                    <a:lstStyle/>
                    <a:p>
                      <a:pPr algn="l" rtl="0" fontAlgn="b"/>
                      <a:r>
                        <a:rPr lang="en-GB" sz="1600" b="1" u="none" strike="noStrike" dirty="0">
                          <a:effectLst/>
                          <a:latin typeface="+mn-ea"/>
                          <a:ea typeface="+mn-ea"/>
                        </a:rPr>
                        <a:t>Gas Markets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46</a:t>
                      </a: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21</a:t>
                      </a:r>
                    </a:p>
                  </a:txBody>
                  <a:tcPr marL="6350" marR="6350" marT="6350" marB="0" anchor="b"/>
                </a:tc>
                <a:extLst>
                  <a:ext uri="{0D108BD9-81ED-4DB2-BD59-A6C34878D82A}">
                    <a16:rowId xmlns="" xmlns:a16="http://schemas.microsoft.com/office/drawing/2014/main" val="10008"/>
                  </a:ext>
                </a:extLst>
              </a:tr>
              <a:tr h="283220">
                <a:tc>
                  <a:txBody>
                    <a:bodyPr/>
                    <a:lstStyle/>
                    <a:p>
                      <a:pPr algn="l" rtl="0" fontAlgn="b"/>
                      <a:r>
                        <a:rPr lang="en-GB" sz="1600" b="1" u="none" strike="noStrike" dirty="0">
                          <a:effectLst/>
                          <a:latin typeface="+mn-ea"/>
                          <a:ea typeface="+mn-ea"/>
                        </a:rPr>
                        <a:t>LNG</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dirty="0" smtClean="0">
                          <a:solidFill>
                            <a:srgbClr val="000000"/>
                          </a:solidFill>
                          <a:effectLst/>
                          <a:latin typeface="华文中宋" panose="02010600040101010101" pitchFamily="2" charset="-122"/>
                          <a:ea typeface="华文中宋" panose="02010600040101010101" pitchFamily="2" charset="-122"/>
                        </a:rPr>
                        <a:t>73</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dirty="0" smtClean="0">
                          <a:solidFill>
                            <a:srgbClr val="000000"/>
                          </a:solidFill>
                          <a:effectLst/>
                          <a:latin typeface="华文中宋" panose="02010600040101010101" pitchFamily="2" charset="-122"/>
                          <a:ea typeface="华文中宋" panose="02010600040101010101" pitchFamily="2" charset="-122"/>
                        </a:rPr>
                        <a:t>29</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extLst>
                  <a:ext uri="{0D108BD9-81ED-4DB2-BD59-A6C34878D82A}">
                    <a16:rowId xmlns="" xmlns:a16="http://schemas.microsoft.com/office/drawing/2014/main" val="10009"/>
                  </a:ext>
                </a:extLst>
              </a:tr>
              <a:tr h="295820">
                <a:tc>
                  <a:txBody>
                    <a:bodyPr/>
                    <a:lstStyle/>
                    <a:p>
                      <a:pPr algn="l" rtl="0" fontAlgn="b"/>
                      <a:r>
                        <a:rPr lang="en-GB" sz="1600" b="1" u="none" strike="noStrike" dirty="0">
                          <a:effectLst/>
                          <a:latin typeface="+mn-ea"/>
                          <a:ea typeface="+mn-ea"/>
                        </a:rPr>
                        <a:t>Marketing &amp; Communication</a:t>
                      </a:r>
                      <a:r>
                        <a:rPr lang="en-US" altLang="zh-CN" sz="1600" b="1" u="none" strike="noStrike" dirty="0">
                          <a:effectLst/>
                          <a:latin typeface="+mn-ea"/>
                          <a:ea typeface="+mn-ea"/>
                        </a:rPr>
                        <a: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30</a:t>
                      </a: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19</a:t>
                      </a:r>
                    </a:p>
                  </a:txBody>
                  <a:tcPr marL="6350" marR="6350" marT="6350" marB="0" anchor="b"/>
                </a:tc>
                <a:extLst>
                  <a:ext uri="{0D108BD9-81ED-4DB2-BD59-A6C34878D82A}">
                    <a16:rowId xmlns="" xmlns:a16="http://schemas.microsoft.com/office/drawing/2014/main" val="10010"/>
                  </a:ext>
                </a:extLst>
              </a:tr>
              <a:tr h="283220">
                <a:tc>
                  <a:txBody>
                    <a:bodyPr/>
                    <a:lstStyle/>
                    <a:p>
                      <a:pPr algn="l" rtl="0" fontAlgn="b"/>
                      <a:r>
                        <a:rPr lang="en-GB" sz="1600" b="1" u="none" strike="noStrike" dirty="0" smtClean="0">
                          <a:effectLst/>
                          <a:latin typeface="+mn-ea"/>
                          <a:ea typeface="+mn-ea"/>
                        </a:rPr>
                        <a:t>R&amp;D and Innovation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dirty="0" smtClean="0">
                          <a:solidFill>
                            <a:srgbClr val="000000"/>
                          </a:solidFill>
                          <a:effectLst/>
                          <a:latin typeface="华文中宋" panose="02010600040101010101" pitchFamily="2" charset="-122"/>
                          <a:ea typeface="华文中宋" panose="02010600040101010101" pitchFamily="2" charset="-122"/>
                        </a:rPr>
                        <a:t>58</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24</a:t>
                      </a:r>
                    </a:p>
                  </a:txBody>
                  <a:tcPr marL="6350" marR="6350" marT="6350" marB="0" anchor="b"/>
                </a:tc>
                <a:extLst>
                  <a:ext uri="{0D108BD9-81ED-4DB2-BD59-A6C34878D82A}">
                    <a16:rowId xmlns="" xmlns:a16="http://schemas.microsoft.com/office/drawing/2014/main" val="10011"/>
                  </a:ext>
                </a:extLst>
              </a:tr>
              <a:tr h="141610">
                <a:tc>
                  <a:txBody>
                    <a:bodyPr/>
                    <a:lstStyle/>
                    <a:p>
                      <a:pPr algn="l" rtl="0" fontAlgn="b"/>
                      <a:r>
                        <a:rPr lang="en-GB" sz="1600" b="1" u="none" strike="noStrike" dirty="0">
                          <a:effectLst/>
                          <a:latin typeface="+mn-ea"/>
                          <a:ea typeface="+mn-ea"/>
                        </a:rPr>
                        <a:t>TF</a:t>
                      </a:r>
                      <a:r>
                        <a:rPr lang="en-US" altLang="zh-CN" sz="1600" b="1" u="none" strike="noStrike" dirty="0">
                          <a:effectLst/>
                          <a:latin typeface="+mn-ea"/>
                          <a:ea typeface="+mn-ea"/>
                        </a:rPr>
                        <a:t>S</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12</a:t>
                      </a: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8</a:t>
                      </a:r>
                    </a:p>
                  </a:txBody>
                  <a:tcPr marL="6350" marR="6350" marT="6350" marB="0" anchor="b"/>
                </a:tc>
                <a:extLst>
                  <a:ext uri="{0D108BD9-81ED-4DB2-BD59-A6C34878D82A}">
                    <a16:rowId xmlns="" xmlns:a16="http://schemas.microsoft.com/office/drawing/2014/main" val="10012"/>
                  </a:ext>
                </a:extLst>
              </a:tr>
              <a:tr h="141610">
                <a:tc>
                  <a:txBody>
                    <a:bodyPr/>
                    <a:lstStyle/>
                    <a:p>
                      <a:pPr algn="l" rtl="0" fontAlgn="b"/>
                      <a:r>
                        <a:rPr lang="en-GB" sz="1600" b="1" u="none" strike="noStrike" dirty="0">
                          <a:effectLst/>
                          <a:latin typeface="+mn-ea"/>
                          <a:ea typeface="+mn-ea"/>
                        </a:rPr>
                        <a:t>TFN</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21</a:t>
                      </a:r>
                    </a:p>
                  </a:txBody>
                  <a:tcPr marL="6350" marR="6350" marT="6350" marB="0" anchor="b"/>
                </a:tc>
                <a:tc>
                  <a:txBody>
                    <a:bodyPr/>
                    <a:lstStyle/>
                    <a:p>
                      <a:pPr algn="r" fontAlgn="b"/>
                      <a:r>
                        <a:rPr lang="en-GB" sz="1800" b="0" i="0" u="none" strike="noStrike">
                          <a:solidFill>
                            <a:srgbClr val="000000"/>
                          </a:solidFill>
                          <a:effectLst/>
                          <a:latin typeface="华文中宋" panose="02010600040101010101" pitchFamily="2" charset="-122"/>
                          <a:ea typeface="华文中宋" panose="02010600040101010101" pitchFamily="2" charset="-122"/>
                        </a:rPr>
                        <a:t>10</a:t>
                      </a:r>
                    </a:p>
                  </a:txBody>
                  <a:tcPr marL="6350" marR="6350" marT="6350" marB="0" anchor="b"/>
                </a:tc>
                <a:extLst>
                  <a:ext uri="{0D108BD9-81ED-4DB2-BD59-A6C34878D82A}">
                    <a16:rowId xmlns="" xmlns:a16="http://schemas.microsoft.com/office/drawing/2014/main" val="10013"/>
                  </a:ext>
                </a:extLst>
              </a:tr>
              <a:tr h="283220">
                <a:tc>
                  <a:txBody>
                    <a:bodyPr/>
                    <a:lstStyle/>
                    <a:p>
                      <a:pPr algn="l" rtl="0" fontAlgn="b"/>
                      <a:r>
                        <a:rPr lang="en-GB" sz="1600" b="1" u="none" strike="noStrike" dirty="0">
                          <a:effectLst/>
                          <a:latin typeface="+mn-ea"/>
                          <a:ea typeface="+mn-ea"/>
                        </a:rPr>
                        <a:t>TFD</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US" sz="1800" b="0" i="0" u="none" strike="noStrike" dirty="0" smtClean="0">
                          <a:solidFill>
                            <a:srgbClr val="000000"/>
                          </a:solidFill>
                          <a:effectLst/>
                          <a:latin typeface="华文中宋" panose="02010600040101010101" pitchFamily="2" charset="-122"/>
                          <a:ea typeface="华文中宋" panose="02010600040101010101" pitchFamily="2" charset="-122"/>
                        </a:rPr>
                        <a:t>15</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r" fontAlgn="b"/>
                      <a:r>
                        <a:rPr lang="en-US" sz="1800" b="0" i="0" u="none" strike="noStrike" dirty="0" smtClean="0">
                          <a:solidFill>
                            <a:srgbClr val="000000"/>
                          </a:solidFill>
                          <a:effectLst/>
                          <a:latin typeface="华文中宋" panose="02010600040101010101" pitchFamily="2" charset="-122"/>
                          <a:ea typeface="华文中宋" panose="02010600040101010101" pitchFamily="2" charset="-122"/>
                        </a:rPr>
                        <a:t>7</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extLst>
                  <a:ext uri="{0D108BD9-81ED-4DB2-BD59-A6C34878D82A}">
                    <a16:rowId xmlns="" xmlns:a16="http://schemas.microsoft.com/office/drawing/2014/main" val="10014"/>
                  </a:ext>
                </a:extLst>
              </a:tr>
              <a:tr h="320162">
                <a:tc>
                  <a:txBody>
                    <a:bodyPr/>
                    <a:lstStyle/>
                    <a:p>
                      <a:pPr algn="r" rtl="0" fontAlgn="b"/>
                      <a:r>
                        <a:rPr lang="en-GB" sz="1600" b="1" u="none" strike="noStrike" dirty="0">
                          <a:effectLst/>
                          <a:latin typeface="+mn-ea"/>
                          <a:ea typeface="+mn-ea"/>
                        </a:rPr>
                        <a:t>Total</a:t>
                      </a:r>
                      <a:endParaRPr lang="en-GB" sz="1600" b="1" i="0" u="none" strike="noStrike" dirty="0">
                        <a:solidFill>
                          <a:srgbClr val="000000"/>
                        </a:solidFill>
                        <a:effectLst/>
                        <a:latin typeface="+mn-ea"/>
                        <a:ea typeface="+mn-ea"/>
                      </a:endParaRPr>
                    </a:p>
                  </a:txBody>
                  <a:tcPr marL="6157" marR="6157" marT="6157" marB="0" anchor="b">
                    <a:solidFill>
                      <a:schemeClr val="accent3">
                        <a:lumMod val="20000"/>
                        <a:lumOff val="80000"/>
                      </a:schemeClr>
                    </a:solidFill>
                  </a:tcPr>
                </a:tc>
                <a:tc>
                  <a:txBody>
                    <a:bodyPr/>
                    <a:lstStyle/>
                    <a:p>
                      <a:pPr algn="r" fontAlgn="b"/>
                      <a:r>
                        <a:rPr lang="en-GB" sz="1800" b="0" i="0" u="none" strike="noStrike" dirty="0" smtClean="0">
                          <a:solidFill>
                            <a:srgbClr val="000000"/>
                          </a:solidFill>
                          <a:effectLst/>
                          <a:latin typeface="华文中宋" panose="02010600040101010101" pitchFamily="2" charset="-122"/>
                          <a:ea typeface="华文中宋" panose="02010600040101010101" pitchFamily="2" charset="-122"/>
                        </a:rPr>
                        <a:t>538</a:t>
                      </a:r>
                      <a:endParaRPr lang="en-GB" sz="1800" b="0" i="0" u="none" strike="noStrike" dirty="0">
                        <a:solidFill>
                          <a:srgbClr val="000000"/>
                        </a:solidFill>
                        <a:effectLst/>
                        <a:latin typeface="华文中宋" panose="02010600040101010101" pitchFamily="2" charset="-122"/>
                        <a:ea typeface="华文中宋" panose="02010600040101010101" pitchFamily="2" charset="-122"/>
                      </a:endParaRPr>
                    </a:p>
                  </a:txBody>
                  <a:tcPr marL="6350" marR="6350" marT="6350" marB="0" anchor="b"/>
                </a:tc>
                <a:tc>
                  <a:txBody>
                    <a:bodyPr/>
                    <a:lstStyle/>
                    <a:p>
                      <a:pPr algn="l" fontAlgn="b"/>
                      <a:endParaRPr lang="en-GB" sz="14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 xmlns:a16="http://schemas.microsoft.com/office/drawing/2014/main" val="10015"/>
                  </a:ext>
                </a:extLst>
              </a:tr>
            </a:tbl>
          </a:graphicData>
        </a:graphic>
      </p:graphicFrame>
      <p:sp>
        <p:nvSpPr>
          <p:cNvPr id="5" name="灯片编号占位符 4"/>
          <p:cNvSpPr>
            <a:spLocks noGrp="1"/>
          </p:cNvSpPr>
          <p:nvPr>
            <p:ph type="sldNum" sz="quarter" idx="12"/>
          </p:nvPr>
        </p:nvSpPr>
        <p:spPr/>
        <p:txBody>
          <a:bodyPr/>
          <a:lstStyle/>
          <a:p>
            <a:fld id="{49AE70B2-8BF9-45C0-BB95-33D1B9D3A854}" type="slidenum">
              <a:rPr lang="zh-CN" altLang="en-US" smtClean="0"/>
              <a:t>10</a:t>
            </a:fld>
            <a:endParaRPr lang="en-US" altLang="zh-CN"/>
          </a:p>
        </p:txBody>
      </p:sp>
    </p:spTree>
    <p:extLst>
      <p:ext uri="{BB962C8B-B14F-4D97-AF65-F5344CB8AC3E}">
        <p14:creationId xmlns:p14="http://schemas.microsoft.com/office/powerpoint/2010/main" val="822923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88617" y="272609"/>
            <a:ext cx="11484610" cy="705485"/>
          </a:xfrm>
        </p:spPr>
        <p:txBody>
          <a:bodyPr>
            <a:normAutofit/>
          </a:bodyPr>
          <a:lstStyle/>
          <a:p>
            <a:r>
              <a:rPr lang="en-US" altLang="zh-CN" dirty="0"/>
              <a:t>Analysis of Committee/TF Members</a:t>
            </a:r>
            <a:endParaRPr lang="en-GB"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11</a:t>
            </a:fld>
            <a:endParaRPr lang="en-US" altLang="zh-CN"/>
          </a:p>
        </p:txBody>
      </p:sp>
      <p:graphicFrame>
        <p:nvGraphicFramePr>
          <p:cNvPr id="7" name="表格 6"/>
          <p:cNvGraphicFramePr>
            <a:graphicFrameLocks noGrp="1"/>
          </p:cNvGraphicFramePr>
          <p:nvPr>
            <p:extLst>
              <p:ext uri="{D42A27DB-BD31-4B8C-83A1-F6EECF244321}">
                <p14:modId xmlns:p14="http://schemas.microsoft.com/office/powerpoint/2010/main" val="3711278193"/>
              </p:ext>
            </p:extLst>
          </p:nvPr>
        </p:nvGraphicFramePr>
        <p:xfrm>
          <a:off x="8989944" y="1417569"/>
          <a:ext cx="1981200" cy="679450"/>
        </p:xfrm>
        <a:graphic>
          <a:graphicData uri="http://schemas.openxmlformats.org/drawingml/2006/table">
            <a:tbl>
              <a:tblPr>
                <a:tableStyleId>{9D7B26C5-4107-4FEC-AEDC-1716B250A1EF}</a:tableStyleId>
              </a:tblPr>
              <a:tblGrid>
                <a:gridCol w="901700"/>
                <a:gridCol w="1079500"/>
              </a:tblGrid>
              <a:tr h="298450">
                <a:tc>
                  <a:txBody>
                    <a:bodyPr/>
                    <a:lstStyle/>
                    <a:p>
                      <a:pPr algn="ctr" rtl="0" fontAlgn="ctr"/>
                      <a:r>
                        <a:rPr lang="en-GB" sz="1800" u="none" strike="noStrike" dirty="0">
                          <a:effectLst/>
                        </a:rPr>
                        <a:t>Male</a:t>
                      </a:r>
                      <a:endParaRPr lang="en-GB"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GB" sz="1800" u="none" strike="noStrike">
                          <a:effectLst/>
                        </a:rPr>
                        <a:t>Female</a:t>
                      </a:r>
                      <a:endParaRPr lang="en-GB" sz="1800" b="1" i="0" u="none" strike="noStrike">
                        <a:solidFill>
                          <a:srgbClr val="000000"/>
                        </a:solidFill>
                        <a:effectLst/>
                        <a:latin typeface="Arial" panose="020B0604020202020204" pitchFamily="34" charset="0"/>
                      </a:endParaRPr>
                    </a:p>
                  </a:txBody>
                  <a:tcPr marL="6350" marR="6350" marT="6350" marB="0" anchor="ctr"/>
                </a:tc>
              </a:tr>
              <a:tr h="381000">
                <a:tc>
                  <a:txBody>
                    <a:bodyPr/>
                    <a:lstStyle/>
                    <a:p>
                      <a:pPr algn="ctr" rtl="0" fontAlgn="ctr"/>
                      <a:r>
                        <a:rPr lang="en-GB" sz="2400" u="none" strike="noStrike" dirty="0" smtClean="0">
                          <a:effectLst/>
                        </a:rPr>
                        <a:t>396</a:t>
                      </a:r>
                      <a:endParaRPr lang="en-GB" sz="24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rtl="0" fontAlgn="ctr"/>
                      <a:r>
                        <a:rPr lang="en-GB" sz="2400" u="none" strike="noStrike" dirty="0" smtClean="0">
                          <a:effectLst/>
                        </a:rPr>
                        <a:t>142</a:t>
                      </a:r>
                      <a:endParaRPr lang="en-GB" sz="2400" b="0" i="0" u="none" strike="noStrike" dirty="0">
                        <a:solidFill>
                          <a:srgbClr val="000000"/>
                        </a:solidFill>
                        <a:effectLst/>
                        <a:latin typeface="Arial" panose="020B0604020202020204" pitchFamily="34" charset="0"/>
                      </a:endParaRPr>
                    </a:p>
                  </a:txBody>
                  <a:tcPr marL="6350" marR="6350" marT="6350" marB="0" anchor="ctr"/>
                </a:tc>
              </a:tr>
            </a:tbl>
          </a:graphicData>
        </a:graphic>
      </p:graphicFrame>
      <p:sp>
        <p:nvSpPr>
          <p:cNvPr id="8" name="文本框 7"/>
          <p:cNvSpPr txBox="1"/>
          <p:nvPr/>
        </p:nvSpPr>
        <p:spPr>
          <a:xfrm>
            <a:off x="8989944" y="3474279"/>
            <a:ext cx="2171700" cy="1477328"/>
          </a:xfrm>
          <a:prstGeom prst="rect">
            <a:avLst/>
          </a:prstGeom>
          <a:noFill/>
        </p:spPr>
        <p:txBody>
          <a:bodyPr wrap="square" rtlCol="0">
            <a:spAutoFit/>
          </a:bodyPr>
          <a:lstStyle/>
          <a:p>
            <a:r>
              <a:rPr lang="en-US" altLang="zh-CN" dirty="0" smtClean="0"/>
              <a:t>Thailand and Ukraine contributed most of the increment since the CC Lima meeting.</a:t>
            </a:r>
            <a:endParaRPr lang="en-GB" dirty="0"/>
          </a:p>
        </p:txBody>
      </p:sp>
      <p:graphicFrame>
        <p:nvGraphicFramePr>
          <p:cNvPr id="10" name="图表 9"/>
          <p:cNvGraphicFramePr>
            <a:graphicFrameLocks/>
          </p:cNvGraphicFramePr>
          <p:nvPr>
            <p:extLst>
              <p:ext uri="{D42A27DB-BD31-4B8C-83A1-F6EECF244321}">
                <p14:modId xmlns:p14="http://schemas.microsoft.com/office/powerpoint/2010/main" val="335193256"/>
              </p:ext>
            </p:extLst>
          </p:nvPr>
        </p:nvGraphicFramePr>
        <p:xfrm>
          <a:off x="459648" y="1238744"/>
          <a:ext cx="7345881" cy="4857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5676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21674" y="192116"/>
            <a:ext cx="11484610" cy="705485"/>
          </a:xfrm>
        </p:spPr>
        <p:txBody>
          <a:bodyPr>
            <a:normAutofit/>
          </a:bodyPr>
          <a:lstStyle/>
          <a:p>
            <a:r>
              <a:rPr lang="en-US" altLang="zh-CN" dirty="0" smtClean="0"/>
              <a:t>Committees/TFs </a:t>
            </a:r>
            <a:r>
              <a:rPr lang="en-US" dirty="0" smtClean="0"/>
              <a:t>Meetings Schedule (2023 1H)</a:t>
            </a:r>
            <a:endParaRPr lang="en-GB" dirty="0"/>
          </a:p>
        </p:txBody>
      </p:sp>
      <p:sp>
        <p:nvSpPr>
          <p:cNvPr id="2" name="文本框 1"/>
          <p:cNvSpPr txBox="1"/>
          <p:nvPr/>
        </p:nvSpPr>
        <p:spPr>
          <a:xfrm>
            <a:off x="965459" y="5742466"/>
            <a:ext cx="9381176" cy="369332"/>
          </a:xfrm>
          <a:prstGeom prst="rect">
            <a:avLst/>
          </a:prstGeom>
          <a:noFill/>
        </p:spPr>
        <p:txBody>
          <a:bodyPr wrap="square" rtlCol="0">
            <a:spAutoFit/>
          </a:bodyPr>
          <a:lstStyle/>
          <a:p>
            <a:r>
              <a:rPr lang="zh-CN" altLang="en-US" dirty="0" smtClean="0">
                <a:solidFill>
                  <a:srgbClr val="FF0000"/>
                </a:solidFill>
              </a:rPr>
              <a:t>* </a:t>
            </a:r>
            <a:r>
              <a:rPr lang="en-US" dirty="0" smtClean="0">
                <a:solidFill>
                  <a:srgbClr val="FF0000"/>
                </a:solidFill>
              </a:rPr>
              <a:t>CC needs to keep a record of Committee meeting minutes </a:t>
            </a:r>
            <a:r>
              <a:rPr lang="en-US" altLang="zh-CN" dirty="0" smtClean="0">
                <a:solidFill>
                  <a:srgbClr val="FF0000"/>
                </a:solidFill>
              </a:rPr>
              <a:t>and presented slides</a:t>
            </a:r>
            <a:r>
              <a:rPr lang="en-US" dirty="0" smtClean="0">
                <a:solidFill>
                  <a:srgbClr val="FF0000"/>
                </a:solidFill>
              </a:rPr>
              <a:t>.</a:t>
            </a:r>
            <a:endParaRPr lang="en-GB" dirty="0">
              <a:solidFill>
                <a:srgbClr val="FF0000"/>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t>12</a:t>
            </a:fld>
            <a:endParaRPr lang="en-US" altLang="zh-CN"/>
          </a:p>
        </p:txBody>
      </p:sp>
      <p:graphicFrame>
        <p:nvGraphicFramePr>
          <p:cNvPr id="3" name="表格 2"/>
          <p:cNvGraphicFramePr>
            <a:graphicFrameLocks noGrp="1"/>
          </p:cNvGraphicFramePr>
          <p:nvPr>
            <p:extLst>
              <p:ext uri="{D42A27DB-BD31-4B8C-83A1-F6EECF244321}">
                <p14:modId xmlns:p14="http://schemas.microsoft.com/office/powerpoint/2010/main" val="3055278818"/>
              </p:ext>
            </p:extLst>
          </p:nvPr>
        </p:nvGraphicFramePr>
        <p:xfrm>
          <a:off x="1374834" y="1056774"/>
          <a:ext cx="8454966" cy="4170599"/>
        </p:xfrm>
        <a:graphic>
          <a:graphicData uri="http://schemas.openxmlformats.org/drawingml/2006/table">
            <a:tbl>
              <a:tblPr>
                <a:tableStyleId>{2D5ABB26-0587-4C30-8999-92F81FD0307C}</a:tableStyleId>
              </a:tblPr>
              <a:tblGrid>
                <a:gridCol w="2581982"/>
                <a:gridCol w="5872984"/>
              </a:tblGrid>
              <a:tr h="365564">
                <a:tc>
                  <a:txBody>
                    <a:bodyPr/>
                    <a:lstStyle/>
                    <a:p>
                      <a:pPr marL="0" indent="0" algn="l" fontAlgn="b"/>
                      <a:r>
                        <a:rPr lang="en-GB" sz="2000" u="none" strike="noStrike" dirty="0">
                          <a:solidFill>
                            <a:schemeClr val="tx1"/>
                          </a:solidFill>
                          <a:effectLst/>
                        </a:rPr>
                        <a:t>E&amp;P</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algn="l" fontAlgn="b"/>
                      <a:endParaRPr lang="en-GB" sz="2000" b="0" i="0" u="none" strike="noStrike" dirty="0">
                        <a:solidFill>
                          <a:schemeClr val="tx1"/>
                        </a:solidFill>
                        <a:effectLst/>
                        <a:latin typeface="Arial" panose="020B0604020202020204" pitchFamily="34" charset="0"/>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173">
                <a:tc>
                  <a:txBody>
                    <a:bodyPr/>
                    <a:lstStyle/>
                    <a:p>
                      <a:pPr algn="l" fontAlgn="b"/>
                      <a:r>
                        <a:rPr lang="en-GB" sz="2000" u="none" strike="noStrike" dirty="0">
                          <a:solidFill>
                            <a:schemeClr val="tx1"/>
                          </a:solidFill>
                          <a:effectLst/>
                        </a:rPr>
                        <a:t>Storage</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algn="l" defTabSz="914400" rtl="0" eaLnBrk="1" fontAlgn="b" latinLnBrk="0" hangingPunct="1"/>
                      <a:endParaRPr lang="en-GB" sz="2000" b="0" i="0" u="none" strike="noStrike" kern="1200" dirty="0">
                        <a:solidFill>
                          <a:schemeClr val="tx1"/>
                        </a:solidFill>
                        <a:effectLst/>
                        <a:latin typeface="Arial" panose="020B0604020202020204" pitchFamily="34" charset="0"/>
                        <a:ea typeface="+mn-ea"/>
                        <a:cs typeface="+mn-cs"/>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673">
                <a:tc>
                  <a:txBody>
                    <a:bodyPr/>
                    <a:lstStyle/>
                    <a:p>
                      <a:pPr algn="l" fontAlgn="b"/>
                      <a:r>
                        <a:rPr lang="en-GB" sz="2000" u="none" strike="noStrike" dirty="0">
                          <a:solidFill>
                            <a:schemeClr val="tx1"/>
                          </a:solidFill>
                          <a:effectLst/>
                        </a:rPr>
                        <a:t>Transmission</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indent="0" algn="l" defTabSz="914400" rtl="0" eaLnBrk="1" fontAlgn="b" latinLnBrk="0" hangingPunct="1"/>
                      <a:r>
                        <a:rPr lang="en-GB" sz="2000" u="none" strike="noStrike" kern="1200" dirty="0" smtClean="0">
                          <a:solidFill>
                            <a:schemeClr val="tx1"/>
                          </a:solidFill>
                          <a:effectLst/>
                        </a:rPr>
                        <a:t> Ma</a:t>
                      </a:r>
                      <a:r>
                        <a:rPr lang="en-US" altLang="zh-CN" sz="2000" u="none" strike="noStrike" kern="1200" dirty="0" smtClean="0">
                          <a:solidFill>
                            <a:schemeClr val="tx1"/>
                          </a:solidFill>
                          <a:effectLst/>
                        </a:rPr>
                        <a:t>y</a:t>
                      </a:r>
                      <a:r>
                        <a:rPr lang="en-GB" sz="2000" u="none" strike="noStrike" kern="1200" dirty="0" smtClean="0">
                          <a:solidFill>
                            <a:schemeClr val="tx1"/>
                          </a:solidFill>
                          <a:effectLst/>
                        </a:rPr>
                        <a:t> </a:t>
                      </a:r>
                      <a:r>
                        <a:rPr lang="en-GB" sz="2000" u="none" strike="noStrike" kern="1200" dirty="0">
                          <a:solidFill>
                            <a:schemeClr val="tx1"/>
                          </a:solidFill>
                          <a:effectLst/>
                        </a:rPr>
                        <a:t>2 </a:t>
                      </a:r>
                      <a:r>
                        <a:rPr lang="en-GB" sz="2000" u="none" strike="noStrike" kern="1200" dirty="0" smtClean="0">
                          <a:solidFill>
                            <a:schemeClr val="tx1"/>
                          </a:solidFill>
                          <a:effectLst/>
                        </a:rPr>
                        <a:t>– 5</a:t>
                      </a:r>
                      <a:r>
                        <a:rPr lang="zh-CN" altLang="en-US" sz="2000" u="none" strike="noStrike" kern="1200" dirty="0" smtClean="0">
                          <a:solidFill>
                            <a:schemeClr val="tx1"/>
                          </a:solidFill>
                          <a:effectLst/>
                        </a:rPr>
                        <a:t>，</a:t>
                      </a:r>
                      <a:r>
                        <a:rPr lang="en-GB" sz="2000" u="none" strike="noStrike" kern="1200" dirty="0" smtClean="0">
                          <a:solidFill>
                            <a:schemeClr val="tx1"/>
                          </a:solidFill>
                          <a:effectLst/>
                        </a:rPr>
                        <a:t>Kuala </a:t>
                      </a:r>
                      <a:r>
                        <a:rPr lang="en-GB" sz="2000" u="none" strike="noStrike" kern="1200" dirty="0">
                          <a:solidFill>
                            <a:schemeClr val="tx1"/>
                          </a:solidFill>
                          <a:effectLst/>
                        </a:rPr>
                        <a:t>Lumpur, Malaysia</a:t>
                      </a:r>
                      <a:endParaRPr lang="en-GB" sz="2000" b="0" i="0" u="none" strike="noStrike" kern="1200" dirty="0">
                        <a:solidFill>
                          <a:schemeClr val="tx1"/>
                        </a:solidFill>
                        <a:effectLst/>
                        <a:latin typeface="Arial" panose="020B0604020202020204" pitchFamily="34" charset="0"/>
                        <a:ea typeface="+mn-ea"/>
                        <a:cs typeface="+mn-cs"/>
                      </a:endParaRP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456">
                <a:tc>
                  <a:txBody>
                    <a:bodyPr/>
                    <a:lstStyle/>
                    <a:p>
                      <a:pPr algn="l" fontAlgn="b"/>
                      <a:r>
                        <a:rPr lang="en-GB" sz="2000" u="none" strike="noStrike" dirty="0">
                          <a:solidFill>
                            <a:schemeClr val="tx1"/>
                          </a:solidFill>
                          <a:effectLst/>
                        </a:rPr>
                        <a:t>Distribution</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indent="0" algn="l" fontAlgn="b"/>
                      <a:r>
                        <a:rPr lang="en-GB" sz="2000" u="none" strike="noStrike" dirty="0" smtClean="0">
                          <a:solidFill>
                            <a:schemeClr val="tx1"/>
                          </a:solidFill>
                          <a:effectLst/>
                        </a:rPr>
                        <a:t>April 4 – 6,</a:t>
                      </a:r>
                      <a:r>
                        <a:rPr lang="en-GB" sz="2000" u="none" strike="noStrike" baseline="0" dirty="0" smtClean="0">
                          <a:solidFill>
                            <a:schemeClr val="tx1"/>
                          </a:solidFill>
                          <a:effectLst/>
                        </a:rPr>
                        <a:t> Lisbon, Portugal</a:t>
                      </a:r>
                      <a:endParaRPr lang="en-GB" sz="2000" b="0" i="0" u="none" strike="noStrike" dirty="0">
                        <a:solidFill>
                          <a:schemeClr val="tx1"/>
                        </a:solidFill>
                        <a:effectLst/>
                        <a:latin typeface="Arial" panose="020B0604020202020204" pitchFamily="34" charset="0"/>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421">
                <a:tc>
                  <a:txBody>
                    <a:bodyPr/>
                    <a:lstStyle/>
                    <a:p>
                      <a:pPr algn="l" fontAlgn="b"/>
                      <a:r>
                        <a:rPr lang="en-GB" sz="2000" u="none" strike="noStrike" dirty="0">
                          <a:solidFill>
                            <a:schemeClr val="tx1"/>
                          </a:solidFill>
                          <a:effectLst/>
                        </a:rPr>
                        <a:t>Utilisation</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algn="l" fontAlgn="b"/>
                      <a:r>
                        <a:rPr lang="en-GB" sz="2000" b="0" i="0" u="none" strike="noStrike" dirty="0" smtClean="0">
                          <a:solidFill>
                            <a:schemeClr val="tx1"/>
                          </a:solidFill>
                          <a:effectLst/>
                          <a:latin typeface="Arial" panose="020B0604020202020204" pitchFamily="34" charset="0"/>
                        </a:rPr>
                        <a:t>May 17 –19, Lisbon, Portugal</a:t>
                      </a:r>
                      <a:endParaRPr lang="en-GB" sz="2000" b="0" i="0" u="none" strike="noStrike" dirty="0">
                        <a:solidFill>
                          <a:schemeClr val="tx1"/>
                        </a:solidFill>
                        <a:effectLst/>
                        <a:latin typeface="Arial" panose="020B0604020202020204" pitchFamily="34" charset="0"/>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8885">
                <a:tc>
                  <a:txBody>
                    <a:bodyPr/>
                    <a:lstStyle/>
                    <a:p>
                      <a:pPr algn="l" fontAlgn="b"/>
                      <a:r>
                        <a:rPr lang="en-GB" sz="2000" u="none" strike="noStrike" dirty="0">
                          <a:solidFill>
                            <a:schemeClr val="tx1"/>
                          </a:solidFill>
                          <a:effectLst/>
                        </a:rPr>
                        <a:t>Sustainability</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algn="l" fontAlgn="b"/>
                      <a:r>
                        <a:rPr lang="en-US" sz="2000" u="none" strike="noStrike" dirty="0" smtClean="0">
                          <a:solidFill>
                            <a:schemeClr val="tx1"/>
                          </a:solidFill>
                          <a:effectLst/>
                        </a:rPr>
                        <a:t>March 13 – 15,</a:t>
                      </a:r>
                      <a:r>
                        <a:rPr lang="en-US" sz="2000" u="none" strike="noStrike" baseline="0" dirty="0" smtClean="0">
                          <a:solidFill>
                            <a:schemeClr val="tx1"/>
                          </a:solidFill>
                          <a:effectLst/>
                        </a:rPr>
                        <a:t> London, UK</a:t>
                      </a:r>
                      <a:endParaRPr lang="en-GB" sz="2000" b="0" i="0" u="none" strike="noStrike" dirty="0">
                        <a:solidFill>
                          <a:schemeClr val="tx1"/>
                        </a:solidFill>
                        <a:effectLst/>
                        <a:latin typeface="Arial" panose="020B0604020202020204" pitchFamily="34" charset="0"/>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797">
                <a:tc>
                  <a:txBody>
                    <a:bodyPr/>
                    <a:lstStyle/>
                    <a:p>
                      <a:pPr algn="l" fontAlgn="b"/>
                      <a:r>
                        <a:rPr lang="en-GB" sz="2000" u="none" strike="noStrike" dirty="0">
                          <a:solidFill>
                            <a:schemeClr val="tx1"/>
                          </a:solidFill>
                          <a:effectLst/>
                        </a:rPr>
                        <a:t>Strategy</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algn="l" fontAlgn="b"/>
                      <a:r>
                        <a:rPr lang="en-GB" sz="2000" u="none" strike="noStrike" dirty="0" smtClean="0">
                          <a:solidFill>
                            <a:schemeClr val="tx1"/>
                          </a:solidFill>
                          <a:effectLst/>
                        </a:rPr>
                        <a:t>March 13 – 15, Tel-Aviv,</a:t>
                      </a:r>
                      <a:r>
                        <a:rPr lang="en-GB" sz="2000" u="none" strike="noStrike" baseline="0" dirty="0" smtClean="0">
                          <a:solidFill>
                            <a:schemeClr val="tx1"/>
                          </a:solidFill>
                          <a:effectLst/>
                        </a:rPr>
                        <a:t> Israel </a:t>
                      </a:r>
                      <a:endParaRPr lang="en-GB" sz="2000" b="0" i="0" u="none" strike="noStrike" dirty="0">
                        <a:solidFill>
                          <a:schemeClr val="tx1"/>
                        </a:solidFill>
                        <a:effectLst/>
                        <a:latin typeface="Arial" panose="020B0604020202020204" pitchFamily="34" charset="0"/>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13">
                <a:tc>
                  <a:txBody>
                    <a:bodyPr/>
                    <a:lstStyle/>
                    <a:p>
                      <a:pPr algn="l" fontAlgn="b"/>
                      <a:r>
                        <a:rPr lang="en-GB" sz="2000" u="none" strike="noStrike" dirty="0">
                          <a:solidFill>
                            <a:schemeClr val="tx1"/>
                          </a:solidFill>
                          <a:effectLst/>
                        </a:rPr>
                        <a:t>Gas Markets</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algn="l" fontAlgn="b"/>
                      <a:r>
                        <a:rPr lang="en-US" sz="2000" u="none" strike="noStrike" dirty="0" smtClean="0">
                          <a:solidFill>
                            <a:schemeClr val="tx1"/>
                          </a:solidFill>
                          <a:effectLst/>
                        </a:rPr>
                        <a:t>W</a:t>
                      </a:r>
                      <a:r>
                        <a:rPr lang="en-US" altLang="zh-CN" sz="2000" u="none" strike="noStrike" dirty="0" smtClean="0">
                          <a:solidFill>
                            <a:schemeClr val="tx1"/>
                          </a:solidFill>
                          <a:effectLst/>
                        </a:rPr>
                        <a:t>eek</a:t>
                      </a:r>
                      <a:r>
                        <a:rPr lang="en-US" sz="2000" u="none" strike="noStrike" dirty="0" smtClean="0">
                          <a:solidFill>
                            <a:schemeClr val="tx1"/>
                          </a:solidFill>
                          <a:effectLst/>
                        </a:rPr>
                        <a:t>1, April, Malaysia</a:t>
                      </a:r>
                      <a:endParaRPr lang="en-GB" sz="2000" b="0" i="0" u="none" strike="noStrike" dirty="0">
                        <a:solidFill>
                          <a:schemeClr val="tx1"/>
                        </a:solidFill>
                        <a:effectLst/>
                        <a:latin typeface="Arial" panose="020B0604020202020204" pitchFamily="34" charset="0"/>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797">
                <a:tc>
                  <a:txBody>
                    <a:bodyPr/>
                    <a:lstStyle/>
                    <a:p>
                      <a:pPr algn="l" fontAlgn="b"/>
                      <a:r>
                        <a:rPr lang="en-GB" sz="2000" u="none" strike="noStrike" dirty="0">
                          <a:solidFill>
                            <a:schemeClr val="tx1"/>
                          </a:solidFill>
                          <a:effectLst/>
                        </a:rPr>
                        <a:t>LNG</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algn="l" fontAlgn="b"/>
                      <a:r>
                        <a:rPr lang="en-GB" sz="2000" u="none" strike="noStrike" kern="1200" dirty="0" smtClean="0">
                          <a:solidFill>
                            <a:schemeClr val="tx1"/>
                          </a:solidFill>
                          <a:effectLst/>
                        </a:rPr>
                        <a:t>March 28 – 30, Seoul, Korea</a:t>
                      </a:r>
                      <a:endParaRPr lang="en-GB" sz="2000" u="none" strike="noStrike" kern="1200" dirty="0">
                        <a:solidFill>
                          <a:schemeClr val="tx1"/>
                        </a:solidFill>
                        <a:effectLst/>
                        <a:latin typeface="+mn-lt"/>
                        <a:ea typeface="+mn-ea"/>
                        <a:cs typeface="+mn-cs"/>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797">
                <a:tc>
                  <a:txBody>
                    <a:bodyPr/>
                    <a:lstStyle/>
                    <a:p>
                      <a:pPr algn="l" fontAlgn="b"/>
                      <a:r>
                        <a:rPr lang="en-GB" sz="2000" u="none" strike="noStrike" dirty="0">
                          <a:solidFill>
                            <a:schemeClr val="tx1"/>
                          </a:solidFill>
                          <a:effectLst/>
                        </a:rPr>
                        <a:t>Mkt &amp; Comm</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algn="l" fontAlgn="b"/>
                      <a:r>
                        <a:rPr lang="en-US" sz="2000" u="none" strike="noStrike" kern="1200" dirty="0" smtClean="0">
                          <a:solidFill>
                            <a:schemeClr val="tx1"/>
                          </a:solidFill>
                          <a:effectLst/>
                          <a:latin typeface="+mn-lt"/>
                          <a:ea typeface="+mn-ea"/>
                          <a:cs typeface="+mn-cs"/>
                        </a:rPr>
                        <a:t>March 24, online</a:t>
                      </a:r>
                      <a:endParaRPr lang="en-GB" sz="2000" u="none" strike="noStrike" kern="1200" dirty="0">
                        <a:solidFill>
                          <a:schemeClr val="tx1"/>
                        </a:solidFill>
                        <a:effectLst/>
                        <a:latin typeface="+mn-lt"/>
                        <a:ea typeface="+mn-ea"/>
                        <a:cs typeface="+mn-cs"/>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557">
                <a:tc>
                  <a:txBody>
                    <a:bodyPr/>
                    <a:lstStyle/>
                    <a:p>
                      <a:pPr algn="l" fontAlgn="b"/>
                      <a:r>
                        <a:rPr lang="en-GB" sz="2000" u="none" strike="noStrike" dirty="0" smtClean="0">
                          <a:solidFill>
                            <a:schemeClr val="tx1"/>
                          </a:solidFill>
                          <a:effectLst/>
                        </a:rPr>
                        <a:t>RDI</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algn="l" fontAlgn="b"/>
                      <a:r>
                        <a:rPr lang="it-IT" sz="2000" u="none" strike="noStrike" kern="1200" dirty="0" smtClean="0">
                          <a:solidFill>
                            <a:schemeClr val="tx1"/>
                          </a:solidFill>
                          <a:effectLst/>
                        </a:rPr>
                        <a:t>March 28 </a:t>
                      </a:r>
                      <a:r>
                        <a:rPr lang="en-GB" sz="2000" u="none" strike="noStrike" dirty="0" smtClean="0">
                          <a:solidFill>
                            <a:schemeClr val="tx1"/>
                          </a:solidFill>
                          <a:effectLst/>
                        </a:rPr>
                        <a:t>– </a:t>
                      </a:r>
                      <a:r>
                        <a:rPr lang="it-IT" sz="2000" u="none" strike="noStrike" kern="1200" dirty="0" smtClean="0">
                          <a:solidFill>
                            <a:schemeClr val="tx1"/>
                          </a:solidFill>
                          <a:effectLst/>
                        </a:rPr>
                        <a:t>30, Cartagena, Colombia</a:t>
                      </a:r>
                      <a:endParaRPr lang="en-GB" sz="2000" u="none" strike="noStrike" kern="1200" dirty="0">
                        <a:solidFill>
                          <a:schemeClr val="tx1"/>
                        </a:solidFill>
                        <a:effectLst/>
                        <a:latin typeface="+mn-lt"/>
                        <a:ea typeface="+mn-ea"/>
                        <a:cs typeface="+mn-cs"/>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421">
                <a:tc>
                  <a:txBody>
                    <a:bodyPr/>
                    <a:lstStyle/>
                    <a:p>
                      <a:pPr algn="l" fontAlgn="b"/>
                      <a:r>
                        <a:rPr lang="en-GB" sz="2000" u="none" strike="noStrike" kern="1200" dirty="0">
                          <a:solidFill>
                            <a:schemeClr val="tx1"/>
                          </a:solidFill>
                          <a:effectLst/>
                          <a:latin typeface="+mn-lt"/>
                          <a:ea typeface="+mn-ea"/>
                          <a:cs typeface="+mn-cs"/>
                        </a:rPr>
                        <a:t>TFN</a:t>
                      </a: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algn="l" fontAlgn="b"/>
                      <a:r>
                        <a:rPr lang="en-US" altLang="zh-CN" sz="2000" u="none" strike="noStrike" kern="1200" dirty="0" smtClean="0">
                          <a:solidFill>
                            <a:schemeClr val="tx1"/>
                          </a:solidFill>
                          <a:effectLst/>
                          <a:latin typeface="+mn-lt"/>
                          <a:ea typeface="+mn-ea"/>
                          <a:cs typeface="+mn-cs"/>
                        </a:rPr>
                        <a:t>March 21, online</a:t>
                      </a:r>
                      <a:endParaRPr lang="en-GB" sz="2000" u="none" strike="noStrike" kern="1200" dirty="0">
                        <a:solidFill>
                          <a:schemeClr val="tx1"/>
                        </a:solidFill>
                        <a:effectLst/>
                        <a:latin typeface="+mn-lt"/>
                        <a:ea typeface="+mn-ea"/>
                        <a:cs typeface="+mn-cs"/>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797">
                <a:tc>
                  <a:txBody>
                    <a:bodyPr/>
                    <a:lstStyle/>
                    <a:p>
                      <a:pPr algn="l" fontAlgn="b"/>
                      <a:r>
                        <a:rPr lang="en-GB" sz="2000" u="none" strike="noStrike" dirty="0">
                          <a:solidFill>
                            <a:schemeClr val="tx1"/>
                          </a:solidFill>
                          <a:effectLst/>
                        </a:rPr>
                        <a:t>TFD</a:t>
                      </a:r>
                      <a:endParaRPr lang="en-GB" sz="2000" b="0" i="0" u="none" strike="noStrike" dirty="0">
                        <a:solidFill>
                          <a:schemeClr val="tx1"/>
                        </a:solidFill>
                        <a:effectLst/>
                        <a:latin typeface="Arial" panose="020B0604020202020204" pitchFamily="34" charset="0"/>
                      </a:endParaRPr>
                    </a:p>
                  </a:txBody>
                  <a:tcPr marL="180000" marR="5376" marT="537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000" algn="l" fontAlgn="b"/>
                      <a:r>
                        <a:rPr lang="en-US" sz="2000" u="none" strike="noStrike" dirty="0" smtClean="0">
                          <a:solidFill>
                            <a:schemeClr val="tx1"/>
                          </a:solidFill>
                          <a:effectLst/>
                        </a:rPr>
                        <a:t>March 27, online</a:t>
                      </a:r>
                      <a:endParaRPr lang="en-GB" sz="2000" b="0" i="0" u="none" strike="noStrike" dirty="0">
                        <a:solidFill>
                          <a:schemeClr val="tx1"/>
                        </a:solidFill>
                        <a:effectLst/>
                        <a:latin typeface="Arial" panose="020B0604020202020204" pitchFamily="34" charset="0"/>
                      </a:endParaRPr>
                    </a:p>
                  </a:txBody>
                  <a:tcPr marL="5376" marR="5376" marT="537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4615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GB" dirty="0">
                <a:latin typeface="微软雅黑 (标题)"/>
              </a:rPr>
              <a:t>WGC2025 Launching Ceremony in Daegu</a:t>
            </a:r>
          </a:p>
        </p:txBody>
      </p:sp>
      <p:sp>
        <p:nvSpPr>
          <p:cNvPr id="4" name="灯片编号占位符 3"/>
          <p:cNvSpPr>
            <a:spLocks noGrp="1"/>
          </p:cNvSpPr>
          <p:nvPr>
            <p:ph type="sldNum" sz="quarter" idx="12"/>
          </p:nvPr>
        </p:nvSpPr>
        <p:spPr/>
        <p:txBody>
          <a:bodyPr/>
          <a:lstStyle/>
          <a:p>
            <a:fld id="{49AE70B2-8BF9-45C0-BB95-33D1B9D3A854}" type="slidenum">
              <a:rPr lang="zh-CN" altLang="en-US" smtClean="0"/>
              <a:t>13</a:t>
            </a:fld>
            <a:endParaRPr lang="en-US" altLang="zh-CN"/>
          </a:p>
        </p:txBody>
      </p:sp>
      <p:pic>
        <p:nvPicPr>
          <p:cNvPr id="5" name="图片 4"/>
          <p:cNvPicPr>
            <a:picLocks noChangeAspect="1"/>
          </p:cNvPicPr>
          <p:nvPr/>
        </p:nvPicPr>
        <p:blipFill>
          <a:blip r:embed="rId2"/>
          <a:stretch>
            <a:fillRect/>
          </a:stretch>
        </p:blipFill>
        <p:spPr>
          <a:xfrm rot="120000">
            <a:off x="539074" y="1581293"/>
            <a:ext cx="5812241" cy="3216654"/>
          </a:xfrm>
          <a:prstGeom prst="rect">
            <a:avLst/>
          </a:prstGeom>
          <a:ln>
            <a:noFill/>
          </a:ln>
          <a:effectLst>
            <a:outerShdw blurRad="292100" dist="139700" dir="2700000" algn="tl" rotWithShape="0">
              <a:srgbClr val="333333">
                <a:alpha val="65000"/>
              </a:srgbClr>
            </a:outerShdw>
          </a:effectLst>
        </p:spPr>
      </p:pic>
      <p:pic>
        <p:nvPicPr>
          <p:cNvPr id="6"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6344158" y="1621160"/>
            <a:ext cx="5343087" cy="32166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340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dirty="0">
                <a:latin typeface="微软雅黑 (标题)"/>
              </a:rPr>
              <a:t>I</a:t>
            </a:r>
            <a:r>
              <a:rPr lang="en-US" altLang="zh-CN" dirty="0">
                <a:latin typeface="微软雅黑 (标题)"/>
              </a:rPr>
              <a:t>ndoor</a:t>
            </a:r>
            <a:r>
              <a:rPr lang="en-GB" dirty="0">
                <a:latin typeface="微软雅黑 (标题)"/>
              </a:rPr>
              <a:t> </a:t>
            </a:r>
            <a:r>
              <a:rPr lang="en-US" dirty="0">
                <a:latin typeface="微软雅黑 (标题)"/>
              </a:rPr>
              <a:t>S</a:t>
            </a:r>
            <a:r>
              <a:rPr lang="en-US" altLang="zh-CN" dirty="0">
                <a:latin typeface="微软雅黑 (标题)"/>
              </a:rPr>
              <a:t>cene</a:t>
            </a:r>
            <a:r>
              <a:rPr lang="en-GB" dirty="0">
                <a:latin typeface="微软雅黑 (标题)"/>
              </a:rPr>
              <a:t> </a:t>
            </a:r>
            <a:r>
              <a:rPr lang="en-US" altLang="zh-CN" dirty="0">
                <a:latin typeface="微软雅黑 (标题)"/>
              </a:rPr>
              <a:t>of CNCC</a:t>
            </a:r>
            <a:endParaRPr lang="en-GB" dirty="0">
              <a:latin typeface="微软雅黑 (标题)"/>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t>14</a:t>
            </a:fld>
            <a:endParaRPr lang="en-US" altLang="zh-CN"/>
          </a:p>
        </p:txBody>
      </p:sp>
      <p:pic>
        <p:nvPicPr>
          <p:cNvPr id="5" name="图片 4"/>
          <p:cNvPicPr>
            <a:picLocks noChangeAspect="1"/>
          </p:cNvPicPr>
          <p:nvPr/>
        </p:nvPicPr>
        <p:blipFill>
          <a:blip r:embed="rId2"/>
          <a:stretch>
            <a:fillRect/>
          </a:stretch>
        </p:blipFill>
        <p:spPr>
          <a:xfrm>
            <a:off x="-1" y="1673352"/>
            <a:ext cx="8665159" cy="4607750"/>
          </a:xfrm>
          <a:prstGeom prst="rect">
            <a:avLst/>
          </a:prstGeom>
        </p:spPr>
      </p:pic>
      <p:pic>
        <p:nvPicPr>
          <p:cNvPr id="6" name="图片 5"/>
          <p:cNvPicPr>
            <a:picLocks noChangeAspect="1"/>
          </p:cNvPicPr>
          <p:nvPr/>
        </p:nvPicPr>
        <p:blipFill>
          <a:blip r:embed="rId3"/>
          <a:stretch>
            <a:fillRect/>
          </a:stretch>
        </p:blipFill>
        <p:spPr>
          <a:xfrm>
            <a:off x="8260997" y="1666003"/>
            <a:ext cx="3931003" cy="4615099"/>
          </a:xfrm>
          <a:prstGeom prst="rect">
            <a:avLst/>
          </a:prstGeom>
        </p:spPr>
      </p:pic>
    </p:spTree>
    <p:extLst>
      <p:ext uri="{BB962C8B-B14F-4D97-AF65-F5344CB8AC3E}">
        <p14:creationId xmlns:p14="http://schemas.microsoft.com/office/powerpoint/2010/main" val="334021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dirty="0">
                <a:latin typeface="微软雅黑 (标题)"/>
              </a:rPr>
              <a:t>WGC2025 Logo</a:t>
            </a:r>
            <a:endParaRPr lang="en-GB" dirty="0">
              <a:latin typeface="微软雅黑 (标题)"/>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t>15</a:t>
            </a:fld>
            <a:endParaRPr lang="en-US" altLang="zh-CN"/>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99" y="1065051"/>
            <a:ext cx="3728433" cy="2540563"/>
          </a:xfrm>
          <a:prstGeom prst="rect">
            <a:avLst/>
          </a:prstGeom>
          <a:ln>
            <a:noFill/>
          </a:ln>
          <a:effectLst>
            <a:outerShdw blurRad="292100" dist="139700" dir="2700000" algn="tl" rotWithShape="0">
              <a:srgbClr val="333333">
                <a:alpha val="65000"/>
              </a:srgbClr>
            </a:outerShdw>
          </a:effectLst>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3808765"/>
            <a:ext cx="3793924" cy="2291284"/>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725" y="1065051"/>
            <a:ext cx="2634571" cy="140271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9726" y="2467761"/>
            <a:ext cx="2634571" cy="1345387"/>
          </a:xfrm>
          <a:prstGeom prst="rect">
            <a:avLst/>
          </a:prstGeom>
        </p:spPr>
      </p:pic>
      <p:pic>
        <p:nvPicPr>
          <p:cNvPr id="14" name="图片 13"/>
          <p:cNvPicPr>
            <a:picLocks noChangeAspect="1"/>
          </p:cNvPicPr>
          <p:nvPr/>
        </p:nvPicPr>
        <p:blipFill>
          <a:blip r:embed="rId6"/>
          <a:stretch>
            <a:fillRect/>
          </a:stretch>
        </p:blipFill>
        <p:spPr>
          <a:xfrm>
            <a:off x="7184498" y="1065050"/>
            <a:ext cx="4780528" cy="2922423"/>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8667" y="4513633"/>
            <a:ext cx="3035804" cy="1804633"/>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4498" y="4050622"/>
            <a:ext cx="4780528" cy="2299730"/>
          </a:xfrm>
          <a:prstGeom prst="rect">
            <a:avLst/>
          </a:prstGeom>
        </p:spPr>
      </p:pic>
    </p:spTree>
    <p:extLst>
      <p:ext uri="{BB962C8B-B14F-4D97-AF65-F5344CB8AC3E}">
        <p14:creationId xmlns:p14="http://schemas.microsoft.com/office/powerpoint/2010/main" val="372392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7259B-9835-53B0-9682-F954FD2D7BAC}"/>
              </a:ext>
            </a:extLst>
          </p:cNvPr>
          <p:cNvSpPr>
            <a:spLocks noGrp="1"/>
          </p:cNvSpPr>
          <p:nvPr>
            <p:ph type="title"/>
          </p:nvPr>
        </p:nvSpPr>
        <p:spPr>
          <a:xfrm>
            <a:off x="196284" y="-37871"/>
            <a:ext cx="8775438" cy="1325563"/>
          </a:xfrm>
          <a:ln>
            <a:solidFill>
              <a:schemeClr val="bg1"/>
            </a:solidFill>
          </a:ln>
        </p:spPr>
        <p:txBody>
          <a:bodyPr vert="horz" lIns="36000" tIns="36000" rIns="36000" bIns="36000" rtlCol="0" anchor="ctr">
            <a:normAutofit/>
          </a:bodyPr>
          <a:lstStyle/>
          <a:p>
            <a:r>
              <a:rPr lang="en-US" dirty="0"/>
              <a:t>WGC2025 </a:t>
            </a:r>
            <a:r>
              <a:rPr lang="en-US" altLang="zh-CN" dirty="0"/>
              <a:t>Preparation —— </a:t>
            </a:r>
            <a:r>
              <a:rPr lang="en-CA" dirty="0"/>
              <a:t>Brussels Phase</a:t>
            </a:r>
          </a:p>
        </p:txBody>
      </p:sp>
      <p:sp>
        <p:nvSpPr>
          <p:cNvPr id="5" name="Rectangle 4">
            <a:extLst>
              <a:ext uri="{FF2B5EF4-FFF2-40B4-BE49-F238E27FC236}">
                <a16:creationId xmlns:a16="http://schemas.microsoft.com/office/drawing/2014/main" xmlns="" id="{9E1D1EC9-2771-2870-A0F0-35AED01605D7}"/>
              </a:ext>
            </a:extLst>
          </p:cNvPr>
          <p:cNvSpPr/>
          <p:nvPr/>
        </p:nvSpPr>
        <p:spPr>
          <a:xfrm>
            <a:off x="1305492" y="1360917"/>
            <a:ext cx="3060000" cy="563524"/>
          </a:xfrm>
          <a:prstGeom prst="rect">
            <a:avLst/>
          </a:prstGeom>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CA" sz="800" b="1" dirty="0">
                <a:solidFill>
                  <a:prstClr val="white"/>
                </a:solidFill>
              </a:rPr>
              <a:t>STRATEGIC MARKETING</a:t>
            </a:r>
          </a:p>
          <a:p>
            <a:pPr defTabSz="457200"/>
            <a:r>
              <a:rPr lang="en-CA" sz="800" b="1" dirty="0">
                <a:solidFill>
                  <a:prstClr val="white"/>
                </a:solidFill>
              </a:rPr>
              <a:t>PLAN TEMPLATE</a:t>
            </a:r>
          </a:p>
          <a:p>
            <a:pPr marL="171450" indent="-171450" defTabSz="457200">
              <a:buFont typeface="Arial" panose="020B0604020202020204" pitchFamily="34" charset="0"/>
              <a:buChar char="•"/>
            </a:pPr>
            <a:r>
              <a:rPr lang="en-CA" sz="800" dirty="0">
                <a:solidFill>
                  <a:prstClr val="white"/>
                </a:solidFill>
              </a:rPr>
              <a:t>Refer section 1 </a:t>
            </a:r>
          </a:p>
          <a:p>
            <a:pPr defTabSz="457200"/>
            <a:endParaRPr lang="en-CA" sz="800" dirty="0">
              <a:solidFill>
                <a:prstClr val="white"/>
              </a:solidFill>
            </a:endParaRPr>
          </a:p>
        </p:txBody>
      </p:sp>
      <p:sp>
        <p:nvSpPr>
          <p:cNvPr id="7" name="Rectangle 6">
            <a:extLst>
              <a:ext uri="{FF2B5EF4-FFF2-40B4-BE49-F238E27FC236}">
                <a16:creationId xmlns:a16="http://schemas.microsoft.com/office/drawing/2014/main" xmlns="" id="{F9D0F8DF-EE19-CF6F-03C6-17A855157BA9}"/>
              </a:ext>
            </a:extLst>
          </p:cNvPr>
          <p:cNvSpPr/>
          <p:nvPr/>
        </p:nvSpPr>
        <p:spPr>
          <a:xfrm>
            <a:off x="1305492" y="2478305"/>
            <a:ext cx="3060000" cy="563524"/>
          </a:xfrm>
          <a:prstGeom prst="rect">
            <a:avLst/>
          </a:prstGeom>
          <a:ln/>
        </p:spPr>
        <p:style>
          <a:lnRef idx="3">
            <a:schemeClr val="lt1"/>
          </a:lnRef>
          <a:fillRef idx="1">
            <a:schemeClr val="accent3"/>
          </a:fillRef>
          <a:effectRef idx="1">
            <a:schemeClr val="accent3"/>
          </a:effectRef>
          <a:fontRef idx="minor">
            <a:schemeClr val="lt1"/>
          </a:fontRef>
        </p:style>
        <p:txBody>
          <a:bodyPr lIns="72000" tIns="72000" rIns="72000" bIns="72000" rtlCol="0" anchor="t"/>
          <a:lstStyle/>
          <a:p>
            <a:pPr defTabSz="457200"/>
            <a:r>
              <a:rPr lang="en-CA" sz="800" b="1" dirty="0">
                <a:solidFill>
                  <a:prstClr val="white"/>
                </a:solidFill>
              </a:rPr>
              <a:t>GROWTH &amp; NEW AUDIENCE ANALYIS  </a:t>
            </a:r>
          </a:p>
        </p:txBody>
      </p:sp>
      <p:sp>
        <p:nvSpPr>
          <p:cNvPr id="43" name="Rectangle 42">
            <a:extLst>
              <a:ext uri="{FF2B5EF4-FFF2-40B4-BE49-F238E27FC236}">
                <a16:creationId xmlns:a16="http://schemas.microsoft.com/office/drawing/2014/main" xmlns="" id="{1A51992A-03B8-294F-1C47-07147B0C8F75}"/>
              </a:ext>
            </a:extLst>
          </p:cNvPr>
          <p:cNvSpPr/>
          <p:nvPr/>
        </p:nvSpPr>
        <p:spPr>
          <a:xfrm>
            <a:off x="1308000" y="1175782"/>
            <a:ext cx="3060000" cy="180000"/>
          </a:xfrm>
          <a:prstGeom prst="rect">
            <a:avLst/>
          </a:prstGeom>
          <a:ln>
            <a:solidFill>
              <a:schemeClr val="bg1"/>
            </a:solidFill>
          </a:ln>
        </p:spPr>
        <p:style>
          <a:lnRef idx="3">
            <a:schemeClr val="lt1"/>
          </a:lnRef>
          <a:fillRef idx="1">
            <a:schemeClr val="dk1"/>
          </a:fillRef>
          <a:effectRef idx="1">
            <a:schemeClr val="dk1"/>
          </a:effectRef>
          <a:fontRef idx="minor">
            <a:schemeClr val="lt1"/>
          </a:fontRef>
        </p:style>
        <p:txBody>
          <a:bodyPr lIns="36000" tIns="36000" rIns="36000" bIns="36000" rtlCol="0" anchor="t"/>
          <a:lstStyle/>
          <a:p>
            <a:pPr algn="ctr" defTabSz="457200"/>
            <a:r>
              <a:rPr lang="en-CA" sz="800" dirty="0">
                <a:solidFill>
                  <a:prstClr val="white"/>
                </a:solidFill>
              </a:rPr>
              <a:t>DECEMBER 2022 (12.22)  &gt;  FEBRUARY 2023 (02.23)</a:t>
            </a:r>
          </a:p>
        </p:txBody>
      </p:sp>
      <p:sp>
        <p:nvSpPr>
          <p:cNvPr id="45" name="Rectangle 44">
            <a:extLst>
              <a:ext uri="{FF2B5EF4-FFF2-40B4-BE49-F238E27FC236}">
                <a16:creationId xmlns:a16="http://schemas.microsoft.com/office/drawing/2014/main" xmlns="" id="{01799E3E-3A34-2E14-E87D-B2087D666A36}"/>
              </a:ext>
            </a:extLst>
          </p:cNvPr>
          <p:cNvSpPr/>
          <p:nvPr/>
        </p:nvSpPr>
        <p:spPr>
          <a:xfrm>
            <a:off x="7824000" y="1169568"/>
            <a:ext cx="3060000" cy="180000"/>
          </a:xfrm>
          <a:prstGeom prst="rect">
            <a:avLst/>
          </a:prstGeom>
          <a:ln>
            <a:solidFill>
              <a:schemeClr val="bg1"/>
            </a:solidFill>
          </a:ln>
        </p:spPr>
        <p:style>
          <a:lnRef idx="3">
            <a:schemeClr val="lt1"/>
          </a:lnRef>
          <a:fillRef idx="1">
            <a:schemeClr val="accent6"/>
          </a:fillRef>
          <a:effectRef idx="1">
            <a:schemeClr val="accent6"/>
          </a:effectRef>
          <a:fontRef idx="minor">
            <a:schemeClr val="lt1"/>
          </a:fontRef>
        </p:style>
        <p:txBody>
          <a:bodyPr lIns="36000" tIns="36000" rIns="36000" bIns="36000" rtlCol="0" anchor="t"/>
          <a:lstStyle/>
          <a:p>
            <a:pPr algn="ctr" defTabSz="457200"/>
            <a:r>
              <a:rPr lang="en-CA" sz="800" dirty="0">
                <a:solidFill>
                  <a:prstClr val="white"/>
                </a:solidFill>
              </a:rPr>
              <a:t>BRUSSELS 10-13 APRIL 2023</a:t>
            </a:r>
          </a:p>
        </p:txBody>
      </p:sp>
      <p:sp>
        <p:nvSpPr>
          <p:cNvPr id="64" name="Rectangle 63">
            <a:extLst>
              <a:ext uri="{FF2B5EF4-FFF2-40B4-BE49-F238E27FC236}">
                <a16:creationId xmlns:a16="http://schemas.microsoft.com/office/drawing/2014/main" xmlns="" id="{7E54AF4D-13C5-B031-0AFA-5E74F4FF2FF7}"/>
              </a:ext>
            </a:extLst>
          </p:cNvPr>
          <p:cNvSpPr/>
          <p:nvPr/>
        </p:nvSpPr>
        <p:spPr>
          <a:xfrm>
            <a:off x="1305492" y="3030501"/>
            <a:ext cx="3060000" cy="563524"/>
          </a:xfrm>
          <a:prstGeom prst="rect">
            <a:avLst/>
          </a:prstGeom>
          <a:solidFill>
            <a:schemeClr val="accent2"/>
          </a:solidFill>
          <a:ln/>
        </p:spPr>
        <p:style>
          <a:lnRef idx="3">
            <a:schemeClr val="lt1"/>
          </a:lnRef>
          <a:fillRef idx="1">
            <a:schemeClr val="accent3"/>
          </a:fillRef>
          <a:effectRef idx="1">
            <a:schemeClr val="accent3"/>
          </a:effectRef>
          <a:fontRef idx="minor">
            <a:schemeClr val="lt1"/>
          </a:fontRef>
        </p:style>
        <p:txBody>
          <a:bodyPr lIns="72000" tIns="72000" rIns="72000" bIns="72000" rtlCol="0" anchor="t"/>
          <a:lstStyle/>
          <a:p>
            <a:pPr defTabSz="457200"/>
            <a:r>
              <a:rPr lang="en-CA" sz="800" b="1" dirty="0">
                <a:solidFill>
                  <a:prstClr val="white"/>
                </a:solidFill>
              </a:rPr>
              <a:t>GROWTH &amp; NEW AUDIENCE ANALYIS  </a:t>
            </a:r>
          </a:p>
        </p:txBody>
      </p:sp>
      <p:sp>
        <p:nvSpPr>
          <p:cNvPr id="68" name="Rectangle 67">
            <a:extLst>
              <a:ext uri="{FF2B5EF4-FFF2-40B4-BE49-F238E27FC236}">
                <a16:creationId xmlns:a16="http://schemas.microsoft.com/office/drawing/2014/main" xmlns="" id="{7A4B16FA-8FEF-5F3E-FC0E-F7D43ED17574}"/>
              </a:ext>
            </a:extLst>
          </p:cNvPr>
          <p:cNvSpPr/>
          <p:nvPr/>
        </p:nvSpPr>
        <p:spPr>
          <a:xfrm>
            <a:off x="1305492" y="4241048"/>
            <a:ext cx="3060000" cy="754607"/>
          </a:xfrm>
          <a:prstGeom prst="rect">
            <a:avLst/>
          </a:prstGeom>
          <a:ln/>
        </p:spPr>
        <p:style>
          <a:lnRef idx="3">
            <a:schemeClr val="lt1"/>
          </a:lnRef>
          <a:fillRef idx="1">
            <a:schemeClr val="accent3"/>
          </a:fillRef>
          <a:effectRef idx="1">
            <a:schemeClr val="accent3"/>
          </a:effectRef>
          <a:fontRef idx="minor">
            <a:schemeClr val="lt1"/>
          </a:fontRef>
        </p:style>
        <p:txBody>
          <a:bodyPr lIns="72000" tIns="72000" rIns="72000" bIns="72000" rtlCol="0" anchor="t"/>
          <a:lstStyle/>
          <a:p>
            <a:pPr defTabSz="457200"/>
            <a:r>
              <a:rPr lang="en-CA" sz="800" b="1" dirty="0">
                <a:solidFill>
                  <a:prstClr val="white"/>
                </a:solidFill>
              </a:rPr>
              <a:t>DRAFT CONFERENCE FRAMEWORK</a:t>
            </a:r>
          </a:p>
          <a:p>
            <a:pPr marL="171450" indent="-171450" defTabSz="457200">
              <a:buFont typeface="Arial" panose="020B0604020202020204" pitchFamily="34" charset="0"/>
              <a:buChar char="•"/>
            </a:pPr>
            <a:r>
              <a:rPr lang="en-CA" sz="800" dirty="0">
                <a:solidFill>
                  <a:prstClr val="white"/>
                </a:solidFill>
              </a:rPr>
              <a:t>Refer section 2</a:t>
            </a:r>
          </a:p>
          <a:p>
            <a:pPr marL="171450" indent="-171450" defTabSz="457200">
              <a:buFont typeface="Arial" panose="020B0604020202020204" pitchFamily="34" charset="0"/>
              <a:buChar char="•"/>
            </a:pPr>
            <a:r>
              <a:rPr lang="en-US" sz="800" dirty="0">
                <a:solidFill>
                  <a:prstClr val="white"/>
                </a:solidFill>
              </a:rPr>
              <a:t>Populate the conference framework with session type</a:t>
            </a:r>
          </a:p>
        </p:txBody>
      </p:sp>
      <p:sp>
        <p:nvSpPr>
          <p:cNvPr id="69" name="Rectangle 68">
            <a:extLst>
              <a:ext uri="{FF2B5EF4-FFF2-40B4-BE49-F238E27FC236}">
                <a16:creationId xmlns:a16="http://schemas.microsoft.com/office/drawing/2014/main" xmlns="" id="{F3AB96FE-E8C4-CC03-E099-0403F440BF5D}"/>
              </a:ext>
            </a:extLst>
          </p:cNvPr>
          <p:cNvSpPr/>
          <p:nvPr/>
        </p:nvSpPr>
        <p:spPr>
          <a:xfrm>
            <a:off x="1305492" y="1912808"/>
            <a:ext cx="3060000" cy="563524"/>
          </a:xfrm>
          <a:prstGeom prst="rect">
            <a:avLst/>
          </a:prstGeom>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CA" sz="800" b="1" dirty="0">
                <a:solidFill>
                  <a:prstClr val="white"/>
                </a:solidFill>
              </a:rPr>
              <a:t>PAST AUDIENCE ANALYIS </a:t>
            </a:r>
          </a:p>
        </p:txBody>
      </p:sp>
      <p:sp>
        <p:nvSpPr>
          <p:cNvPr id="70" name="Rectangle 69">
            <a:extLst>
              <a:ext uri="{FF2B5EF4-FFF2-40B4-BE49-F238E27FC236}">
                <a16:creationId xmlns:a16="http://schemas.microsoft.com/office/drawing/2014/main" xmlns="" id="{028CEE22-7443-F549-D560-50CC66FD57E0}"/>
              </a:ext>
            </a:extLst>
          </p:cNvPr>
          <p:cNvSpPr/>
          <p:nvPr/>
        </p:nvSpPr>
        <p:spPr>
          <a:xfrm>
            <a:off x="1305492" y="4978448"/>
            <a:ext cx="3060000" cy="831803"/>
          </a:xfrm>
          <a:prstGeom prst="rect">
            <a:avLst/>
          </a:prstGeom>
          <a:solidFill>
            <a:schemeClr val="accent2"/>
          </a:solidFill>
          <a:ln/>
        </p:spPr>
        <p:style>
          <a:lnRef idx="3">
            <a:schemeClr val="lt1"/>
          </a:lnRef>
          <a:fillRef idx="1">
            <a:schemeClr val="accent3"/>
          </a:fillRef>
          <a:effectRef idx="1">
            <a:schemeClr val="accent3"/>
          </a:effectRef>
          <a:fontRef idx="minor">
            <a:schemeClr val="lt1"/>
          </a:fontRef>
        </p:style>
        <p:txBody>
          <a:bodyPr lIns="72000" tIns="72000" rIns="72000" bIns="72000" rtlCol="0" anchor="t"/>
          <a:lstStyle/>
          <a:p>
            <a:pPr defTabSz="457200"/>
            <a:r>
              <a:rPr lang="en-CA" sz="800" b="1" dirty="0">
                <a:solidFill>
                  <a:prstClr val="white"/>
                </a:solidFill>
              </a:rPr>
              <a:t>PROPOSE NUMBER OF CFA SESSIONS REQUIRED</a:t>
            </a:r>
          </a:p>
          <a:p>
            <a:pPr defTabSz="457200"/>
            <a:endParaRPr lang="en-CA" sz="800" dirty="0">
              <a:solidFill>
                <a:prstClr val="white"/>
              </a:solidFill>
            </a:endParaRPr>
          </a:p>
          <a:p>
            <a:pPr defTabSz="457200"/>
            <a:endParaRPr lang="en-CA" sz="800" dirty="0">
              <a:solidFill>
                <a:prstClr val="white"/>
              </a:solidFill>
            </a:endParaRPr>
          </a:p>
          <a:p>
            <a:pPr defTabSz="457200"/>
            <a:r>
              <a:rPr lang="en-CA" sz="800" b="1" dirty="0">
                <a:solidFill>
                  <a:prstClr val="white"/>
                </a:solidFill>
              </a:rPr>
              <a:t>DETAIL ASSISTANCE REQUIRED FROM PCEOs</a:t>
            </a:r>
          </a:p>
        </p:txBody>
      </p:sp>
      <p:sp>
        <p:nvSpPr>
          <p:cNvPr id="74" name="Rectangle 73">
            <a:extLst>
              <a:ext uri="{FF2B5EF4-FFF2-40B4-BE49-F238E27FC236}">
                <a16:creationId xmlns:a16="http://schemas.microsoft.com/office/drawing/2014/main" xmlns="" id="{AE82AA96-593F-FB38-787D-85EAE8E6C290}"/>
              </a:ext>
            </a:extLst>
          </p:cNvPr>
          <p:cNvSpPr/>
          <p:nvPr/>
        </p:nvSpPr>
        <p:spPr>
          <a:xfrm>
            <a:off x="1305492" y="3604297"/>
            <a:ext cx="3060000" cy="636751"/>
          </a:xfrm>
          <a:prstGeom prst="rect">
            <a:avLst/>
          </a:prstGeom>
          <a:ln/>
        </p:spPr>
        <p:style>
          <a:lnRef idx="3">
            <a:schemeClr val="lt1"/>
          </a:lnRef>
          <a:fillRef idx="1">
            <a:schemeClr val="accent3"/>
          </a:fillRef>
          <a:effectRef idx="1">
            <a:schemeClr val="accent3"/>
          </a:effectRef>
          <a:fontRef idx="minor">
            <a:schemeClr val="lt1"/>
          </a:fontRef>
        </p:style>
        <p:txBody>
          <a:bodyPr lIns="72000" tIns="72000" rIns="72000" bIns="72000" rtlCol="0" anchor="t"/>
          <a:lstStyle/>
          <a:p>
            <a:pPr defTabSz="457200"/>
            <a:r>
              <a:rPr lang="en-CA" sz="800" b="1" dirty="0">
                <a:solidFill>
                  <a:prstClr val="white"/>
                </a:solidFill>
              </a:rPr>
              <a:t>DETERMINE BRUSSELS ATTENDEES</a:t>
            </a:r>
          </a:p>
          <a:p>
            <a:pPr marL="171450" indent="-171450" defTabSz="457200">
              <a:buFont typeface="Arial" panose="020B0604020202020204" pitchFamily="34" charset="0"/>
              <a:buChar char="•"/>
            </a:pPr>
            <a:r>
              <a:rPr lang="en-CA" sz="800" dirty="0">
                <a:solidFill>
                  <a:prstClr val="white"/>
                </a:solidFill>
              </a:rPr>
              <a:t>Presidency, CC, IGU secretariat, WGC2028 NOC</a:t>
            </a:r>
          </a:p>
        </p:txBody>
      </p:sp>
      <p:sp>
        <p:nvSpPr>
          <p:cNvPr id="76" name="Rectangle 75">
            <a:extLst>
              <a:ext uri="{FF2B5EF4-FFF2-40B4-BE49-F238E27FC236}">
                <a16:creationId xmlns:a16="http://schemas.microsoft.com/office/drawing/2014/main" xmlns="" id="{3313A849-597C-D3E8-39BE-6AE422EE4697}"/>
              </a:ext>
            </a:extLst>
          </p:cNvPr>
          <p:cNvSpPr/>
          <p:nvPr/>
        </p:nvSpPr>
        <p:spPr>
          <a:xfrm>
            <a:off x="1308000" y="977244"/>
            <a:ext cx="9576000" cy="191273"/>
          </a:xfrm>
          <a:prstGeom prst="rect">
            <a:avLst/>
          </a:prstGeom>
          <a:ln>
            <a:solidFill>
              <a:schemeClr val="bg1"/>
            </a:solidFill>
          </a:ln>
        </p:spPr>
        <p:style>
          <a:lnRef idx="3">
            <a:schemeClr val="lt1"/>
          </a:lnRef>
          <a:fillRef idx="1">
            <a:schemeClr val="dk1"/>
          </a:fillRef>
          <a:effectRef idx="1">
            <a:schemeClr val="dk1"/>
          </a:effectRef>
          <a:fontRef idx="minor">
            <a:schemeClr val="lt1"/>
          </a:fontRef>
        </p:style>
        <p:txBody>
          <a:bodyPr lIns="36000" tIns="36000" rIns="36000" bIns="36000" rtlCol="0" anchor="t"/>
          <a:lstStyle/>
          <a:p>
            <a:pPr algn="ctr" defTabSz="457200"/>
            <a:r>
              <a:rPr lang="en-CA" sz="1000" b="1" dirty="0">
                <a:solidFill>
                  <a:prstClr val="white"/>
                </a:solidFill>
              </a:rPr>
              <a:t>BRUSSELS PHASE</a:t>
            </a:r>
          </a:p>
        </p:txBody>
      </p:sp>
      <p:sp>
        <p:nvSpPr>
          <p:cNvPr id="3" name="Rectangle 2">
            <a:extLst>
              <a:ext uri="{FF2B5EF4-FFF2-40B4-BE49-F238E27FC236}">
                <a16:creationId xmlns:a16="http://schemas.microsoft.com/office/drawing/2014/main" xmlns="" id="{E742B280-B316-DA72-CF26-214873D12D35}"/>
              </a:ext>
            </a:extLst>
          </p:cNvPr>
          <p:cNvSpPr/>
          <p:nvPr/>
        </p:nvSpPr>
        <p:spPr>
          <a:xfrm>
            <a:off x="4566000" y="1176111"/>
            <a:ext cx="3060000" cy="180000"/>
          </a:xfrm>
          <a:prstGeom prst="rect">
            <a:avLst/>
          </a:prstGeom>
          <a:ln>
            <a:solidFill>
              <a:schemeClr val="bg1"/>
            </a:solidFill>
          </a:ln>
        </p:spPr>
        <p:style>
          <a:lnRef idx="3">
            <a:schemeClr val="lt1"/>
          </a:lnRef>
          <a:fillRef idx="1">
            <a:schemeClr val="dk1"/>
          </a:fillRef>
          <a:effectRef idx="1">
            <a:schemeClr val="dk1"/>
          </a:effectRef>
          <a:fontRef idx="minor">
            <a:schemeClr val="lt1"/>
          </a:fontRef>
        </p:style>
        <p:txBody>
          <a:bodyPr lIns="36000" tIns="36000" rIns="36000" bIns="36000" rtlCol="0" anchor="t"/>
          <a:lstStyle/>
          <a:p>
            <a:pPr algn="ctr" defTabSz="457200"/>
            <a:r>
              <a:rPr lang="en-CA" sz="800" dirty="0">
                <a:solidFill>
                  <a:prstClr val="white"/>
                </a:solidFill>
              </a:rPr>
              <a:t>MARCH 2023 (03.23)</a:t>
            </a:r>
          </a:p>
        </p:txBody>
      </p:sp>
      <p:sp>
        <p:nvSpPr>
          <p:cNvPr id="4" name="Rectangle 3">
            <a:extLst>
              <a:ext uri="{FF2B5EF4-FFF2-40B4-BE49-F238E27FC236}">
                <a16:creationId xmlns:a16="http://schemas.microsoft.com/office/drawing/2014/main" xmlns="" id="{0AFF4D9B-F6D2-2BFC-D072-B88D10C2C11E}"/>
              </a:ext>
            </a:extLst>
          </p:cNvPr>
          <p:cNvSpPr/>
          <p:nvPr/>
        </p:nvSpPr>
        <p:spPr>
          <a:xfrm>
            <a:off x="7826359" y="1364964"/>
            <a:ext cx="3060000" cy="563524"/>
          </a:xfrm>
          <a:prstGeom prst="rect">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US" sz="800" b="1" dirty="0">
                <a:solidFill>
                  <a:prstClr val="white"/>
                </a:solidFill>
              </a:rPr>
              <a:t>SELECT &amp; PRIORITSE DELEGATE TARGET AUDIENCES INTO CATEGORIES</a:t>
            </a:r>
          </a:p>
        </p:txBody>
      </p:sp>
      <p:sp>
        <p:nvSpPr>
          <p:cNvPr id="6" name="Rectangle 5">
            <a:extLst>
              <a:ext uri="{FF2B5EF4-FFF2-40B4-BE49-F238E27FC236}">
                <a16:creationId xmlns:a16="http://schemas.microsoft.com/office/drawing/2014/main" xmlns="" id="{71BE9641-D50C-D415-A73C-AD743DB1E9C6}"/>
              </a:ext>
            </a:extLst>
          </p:cNvPr>
          <p:cNvSpPr/>
          <p:nvPr/>
        </p:nvSpPr>
        <p:spPr>
          <a:xfrm>
            <a:off x="7826359" y="1949141"/>
            <a:ext cx="3060000" cy="563524"/>
          </a:xfrm>
          <a:prstGeom prst="rect">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US" sz="800" b="1" dirty="0">
                <a:solidFill>
                  <a:prstClr val="white"/>
                </a:solidFill>
              </a:rPr>
              <a:t>MATCH TARGET AUDIENCE  CATEGORIES TO CONFERENCE THEMES</a:t>
            </a:r>
          </a:p>
        </p:txBody>
      </p:sp>
      <p:sp>
        <p:nvSpPr>
          <p:cNvPr id="13" name="Rectangle 12">
            <a:extLst>
              <a:ext uri="{FF2B5EF4-FFF2-40B4-BE49-F238E27FC236}">
                <a16:creationId xmlns:a16="http://schemas.microsoft.com/office/drawing/2014/main" xmlns="" id="{47971226-F923-C903-C717-BC22C1482E8B}"/>
              </a:ext>
            </a:extLst>
          </p:cNvPr>
          <p:cNvSpPr/>
          <p:nvPr/>
        </p:nvSpPr>
        <p:spPr>
          <a:xfrm>
            <a:off x="7826359" y="2533318"/>
            <a:ext cx="3060000" cy="563524"/>
          </a:xfrm>
          <a:prstGeom prst="rect">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US" sz="800" b="1" dirty="0">
                <a:solidFill>
                  <a:prstClr val="white"/>
                </a:solidFill>
              </a:rPr>
              <a:t>REVIEW DELEGATE PRODUCT</a:t>
            </a:r>
          </a:p>
          <a:p>
            <a:pPr marL="171450" indent="-171450" defTabSz="457200">
              <a:buFont typeface="Arial" panose="020B0604020202020204" pitchFamily="34" charset="0"/>
              <a:buChar char="•"/>
            </a:pPr>
            <a:r>
              <a:rPr lang="en-US" sz="800" dirty="0">
                <a:solidFill>
                  <a:prstClr val="white"/>
                </a:solidFill>
              </a:rPr>
              <a:t>including pricing and inclusions (final approval Perth)</a:t>
            </a:r>
          </a:p>
          <a:p>
            <a:pPr defTabSz="457200"/>
            <a:endParaRPr lang="en-US" sz="800" dirty="0">
              <a:solidFill>
                <a:prstClr val="white"/>
              </a:solidFill>
            </a:endParaRPr>
          </a:p>
        </p:txBody>
      </p:sp>
      <p:sp>
        <p:nvSpPr>
          <p:cNvPr id="14" name="Rectangle 13">
            <a:extLst>
              <a:ext uri="{FF2B5EF4-FFF2-40B4-BE49-F238E27FC236}">
                <a16:creationId xmlns:a16="http://schemas.microsoft.com/office/drawing/2014/main" xmlns="" id="{EDBCC3B1-CDCB-A701-6E76-7D8B0D5AE815}"/>
              </a:ext>
            </a:extLst>
          </p:cNvPr>
          <p:cNvSpPr/>
          <p:nvPr/>
        </p:nvSpPr>
        <p:spPr>
          <a:xfrm>
            <a:off x="7826359" y="3117495"/>
            <a:ext cx="3060000" cy="563524"/>
          </a:xfrm>
          <a:prstGeom prst="rect">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US" sz="800" b="1" dirty="0">
                <a:solidFill>
                  <a:prstClr val="white"/>
                </a:solidFill>
              </a:rPr>
              <a:t>CONFIRM CONFERENCE FRAMEWORK &amp; CHINA PROTOCOLS</a:t>
            </a:r>
          </a:p>
        </p:txBody>
      </p:sp>
      <p:sp>
        <p:nvSpPr>
          <p:cNvPr id="17" name="Rectangle 16">
            <a:extLst>
              <a:ext uri="{FF2B5EF4-FFF2-40B4-BE49-F238E27FC236}">
                <a16:creationId xmlns:a16="http://schemas.microsoft.com/office/drawing/2014/main" xmlns="" id="{83747603-AC40-ED84-A957-F9FF1183CB56}"/>
              </a:ext>
            </a:extLst>
          </p:cNvPr>
          <p:cNvSpPr/>
          <p:nvPr/>
        </p:nvSpPr>
        <p:spPr>
          <a:xfrm>
            <a:off x="7826359" y="3701672"/>
            <a:ext cx="3060000" cy="563524"/>
          </a:xfrm>
          <a:prstGeom prst="rect">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CA" sz="800" b="1" dirty="0">
                <a:solidFill>
                  <a:prstClr val="white"/>
                </a:solidFill>
              </a:rPr>
              <a:t>CONFIRM CFA SESSION STRUCTURE &amp; NUMBER OF SESSIONS</a:t>
            </a:r>
          </a:p>
        </p:txBody>
      </p:sp>
      <p:sp>
        <p:nvSpPr>
          <p:cNvPr id="18" name="Rectangle 17">
            <a:extLst>
              <a:ext uri="{FF2B5EF4-FFF2-40B4-BE49-F238E27FC236}">
                <a16:creationId xmlns:a16="http://schemas.microsoft.com/office/drawing/2014/main" xmlns="" id="{DB43EC13-13FC-5B08-A098-4BEF37C602EF}"/>
              </a:ext>
            </a:extLst>
          </p:cNvPr>
          <p:cNvSpPr/>
          <p:nvPr/>
        </p:nvSpPr>
        <p:spPr>
          <a:xfrm>
            <a:off x="7826359" y="4870026"/>
            <a:ext cx="3060000" cy="563524"/>
          </a:xfrm>
          <a:prstGeom prst="rect">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US" sz="800" b="1" dirty="0">
                <a:solidFill>
                  <a:prstClr val="white"/>
                </a:solidFill>
              </a:rPr>
              <a:t>FINALISE TOPIC SELECTION PROCESS WITH CC</a:t>
            </a:r>
          </a:p>
        </p:txBody>
      </p:sp>
      <p:sp>
        <p:nvSpPr>
          <p:cNvPr id="20" name="Rectangle 19">
            <a:extLst>
              <a:ext uri="{FF2B5EF4-FFF2-40B4-BE49-F238E27FC236}">
                <a16:creationId xmlns:a16="http://schemas.microsoft.com/office/drawing/2014/main" xmlns="" id="{D1FB9016-0E33-6FC6-B4B8-B5DB57D694B5}"/>
              </a:ext>
            </a:extLst>
          </p:cNvPr>
          <p:cNvSpPr/>
          <p:nvPr/>
        </p:nvSpPr>
        <p:spPr>
          <a:xfrm>
            <a:off x="7826359" y="6038380"/>
            <a:ext cx="3060000" cy="563524"/>
          </a:xfrm>
          <a:prstGeom prst="rect">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US" sz="800" b="1" dirty="0">
                <a:solidFill>
                  <a:prstClr val="white"/>
                </a:solidFill>
              </a:rPr>
              <a:t>CONFIRM OBJECTIVES AND TIMETIME OF PERTH PHASE</a:t>
            </a:r>
          </a:p>
        </p:txBody>
      </p:sp>
      <p:grpSp>
        <p:nvGrpSpPr>
          <p:cNvPr id="25" name="Group 24">
            <a:extLst>
              <a:ext uri="{FF2B5EF4-FFF2-40B4-BE49-F238E27FC236}">
                <a16:creationId xmlns:a16="http://schemas.microsoft.com/office/drawing/2014/main" xmlns="" id="{C5EEA2A2-7B20-C18B-A4AE-E7A086508896}"/>
              </a:ext>
            </a:extLst>
          </p:cNvPr>
          <p:cNvGrpSpPr/>
          <p:nvPr/>
        </p:nvGrpSpPr>
        <p:grpSpPr>
          <a:xfrm>
            <a:off x="3040238" y="5821107"/>
            <a:ext cx="2445360" cy="520355"/>
            <a:chOff x="5782413" y="354550"/>
            <a:chExt cx="2445360" cy="520355"/>
          </a:xfrm>
        </p:grpSpPr>
        <p:sp>
          <p:nvSpPr>
            <p:cNvPr id="26" name="TextBox 25">
              <a:extLst>
                <a:ext uri="{FF2B5EF4-FFF2-40B4-BE49-F238E27FC236}">
                  <a16:creationId xmlns:a16="http://schemas.microsoft.com/office/drawing/2014/main" xmlns="" id="{353A330C-A33A-73C7-102D-CA66890E441B}"/>
                </a:ext>
              </a:extLst>
            </p:cNvPr>
            <p:cNvSpPr txBox="1"/>
            <p:nvPr/>
          </p:nvSpPr>
          <p:spPr>
            <a:xfrm>
              <a:off x="5782414" y="354550"/>
              <a:ext cx="2445358" cy="195814"/>
            </a:xfrm>
            <a:prstGeom prst="rect">
              <a:avLst/>
            </a:prstGeom>
            <a:noFill/>
            <a:ln>
              <a:solidFill>
                <a:schemeClr val="bg1"/>
              </a:solidFill>
            </a:ln>
          </p:spPr>
          <p:txBody>
            <a:bodyPr wrap="square" lIns="36000" tIns="36000" rIns="36000" bIns="36000" rtlCol="0">
              <a:spAutoFit/>
            </a:bodyPr>
            <a:lstStyle/>
            <a:p>
              <a:pPr algn="ctr" defTabSz="457200"/>
              <a:r>
                <a:rPr lang="en-CA" sz="800" spc="600" dirty="0">
                  <a:solidFill>
                    <a:prstClr val="black"/>
                  </a:solidFill>
                  <a:latin typeface="Arial Narrow" panose="020B0604020202020204" pitchFamily="34" charset="0"/>
                  <a:cs typeface="Arial Narrow" panose="020B0604020202020204" pitchFamily="34" charset="0"/>
                </a:rPr>
                <a:t>RESPONSIBILITIES</a:t>
              </a:r>
              <a:endParaRPr lang="en-CA" sz="400" spc="600" dirty="0">
                <a:solidFill>
                  <a:prstClr val="black"/>
                </a:solidFill>
                <a:latin typeface="Arial Narrow" panose="020B0604020202020204" pitchFamily="34" charset="0"/>
                <a:cs typeface="Arial Narrow" panose="020B0604020202020204" pitchFamily="34" charset="0"/>
              </a:endParaRPr>
            </a:p>
          </p:txBody>
        </p:sp>
        <p:sp>
          <p:nvSpPr>
            <p:cNvPr id="27" name="Rectangle 26">
              <a:extLst>
                <a:ext uri="{FF2B5EF4-FFF2-40B4-BE49-F238E27FC236}">
                  <a16:creationId xmlns:a16="http://schemas.microsoft.com/office/drawing/2014/main" xmlns="" id="{D7020F31-2979-82FD-4246-B632A6F7C191}"/>
                </a:ext>
              </a:extLst>
            </p:cNvPr>
            <p:cNvSpPr/>
            <p:nvPr/>
          </p:nvSpPr>
          <p:spPr>
            <a:xfrm>
              <a:off x="5782413" y="683632"/>
              <a:ext cx="2445359" cy="191273"/>
            </a:xfrm>
            <a:prstGeom prst="rect">
              <a:avLst/>
            </a:prstGeom>
            <a:ln>
              <a:solidFill>
                <a:schemeClr val="bg1"/>
              </a:solidFill>
            </a:ln>
          </p:spPr>
          <p:style>
            <a:lnRef idx="3">
              <a:schemeClr val="lt1"/>
            </a:lnRef>
            <a:fillRef idx="1">
              <a:schemeClr val="accent6"/>
            </a:fillRef>
            <a:effectRef idx="1">
              <a:schemeClr val="accent6"/>
            </a:effectRef>
            <a:fontRef idx="minor">
              <a:schemeClr val="lt1"/>
            </a:fontRef>
          </p:style>
          <p:txBody>
            <a:bodyPr lIns="36000" tIns="36000" rIns="36000" bIns="36000" rtlCol="0" anchor="ctr"/>
            <a:lstStyle/>
            <a:p>
              <a:pPr algn="ctr" defTabSz="457200"/>
              <a:r>
                <a:rPr lang="en-CA" sz="800" dirty="0">
                  <a:solidFill>
                    <a:prstClr val="white"/>
                  </a:solidFill>
                </a:rPr>
                <a:t>ABOVE GATHER AS “WORKING GROUP”</a:t>
              </a:r>
            </a:p>
          </p:txBody>
        </p:sp>
        <p:sp>
          <p:nvSpPr>
            <p:cNvPr id="30" name="Rectangle 29">
              <a:extLst>
                <a:ext uri="{FF2B5EF4-FFF2-40B4-BE49-F238E27FC236}">
                  <a16:creationId xmlns:a16="http://schemas.microsoft.com/office/drawing/2014/main" xmlns="" id="{668E03B0-9731-8E71-8AF5-7CEEE8514864}"/>
                </a:ext>
              </a:extLst>
            </p:cNvPr>
            <p:cNvSpPr/>
            <p:nvPr/>
          </p:nvSpPr>
          <p:spPr>
            <a:xfrm>
              <a:off x="7414941" y="515253"/>
              <a:ext cx="812832" cy="191273"/>
            </a:xfrm>
            <a:prstGeom prst="rect">
              <a:avLst/>
            </a:prstGeom>
            <a:ln>
              <a:solidFill>
                <a:schemeClr val="bg1"/>
              </a:solidFill>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defTabSz="457200"/>
              <a:r>
                <a:rPr lang="en-CA" sz="800" dirty="0">
                  <a:solidFill>
                    <a:prstClr val="white"/>
                  </a:solidFill>
                </a:rPr>
                <a:t>NOC</a:t>
              </a:r>
            </a:p>
          </p:txBody>
        </p:sp>
        <p:sp>
          <p:nvSpPr>
            <p:cNvPr id="32" name="Rectangle 31">
              <a:extLst>
                <a:ext uri="{FF2B5EF4-FFF2-40B4-BE49-F238E27FC236}">
                  <a16:creationId xmlns:a16="http://schemas.microsoft.com/office/drawing/2014/main" xmlns="" id="{0957EB0D-AAEA-80DD-89EC-28B8D811C650}"/>
                </a:ext>
              </a:extLst>
            </p:cNvPr>
            <p:cNvSpPr/>
            <p:nvPr/>
          </p:nvSpPr>
          <p:spPr>
            <a:xfrm>
              <a:off x="6598678" y="515253"/>
              <a:ext cx="812832" cy="191273"/>
            </a:xfrm>
            <a:prstGeom prst="rect">
              <a:avLst/>
            </a:prstGeom>
            <a:ln>
              <a:solidFill>
                <a:schemeClr val="bg1"/>
              </a:solid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defTabSz="457200"/>
              <a:r>
                <a:rPr lang="en-CA" sz="800" dirty="0">
                  <a:solidFill>
                    <a:prstClr val="white"/>
                  </a:solidFill>
                </a:rPr>
                <a:t>PCEOs</a:t>
              </a:r>
            </a:p>
          </p:txBody>
        </p:sp>
        <p:sp>
          <p:nvSpPr>
            <p:cNvPr id="33" name="Rectangle 32">
              <a:extLst>
                <a:ext uri="{FF2B5EF4-FFF2-40B4-BE49-F238E27FC236}">
                  <a16:creationId xmlns:a16="http://schemas.microsoft.com/office/drawing/2014/main" xmlns="" id="{3B81F831-98E4-C33C-7460-533046ED454D}"/>
                </a:ext>
              </a:extLst>
            </p:cNvPr>
            <p:cNvSpPr/>
            <p:nvPr/>
          </p:nvSpPr>
          <p:spPr>
            <a:xfrm>
              <a:off x="5782414" y="515253"/>
              <a:ext cx="812832" cy="191273"/>
            </a:xfrm>
            <a:prstGeom prst="rect">
              <a:avLst/>
            </a:prstGeom>
            <a:ln>
              <a:solidFill>
                <a:schemeClr val="bg1"/>
              </a:solidFill>
            </a:ln>
          </p:spPr>
          <p:style>
            <a:lnRef idx="3">
              <a:schemeClr val="lt1"/>
            </a:lnRef>
            <a:fillRef idx="1">
              <a:schemeClr val="accent2"/>
            </a:fillRef>
            <a:effectRef idx="1">
              <a:schemeClr val="accent2"/>
            </a:effectRef>
            <a:fontRef idx="minor">
              <a:schemeClr val="lt1"/>
            </a:fontRef>
          </p:style>
          <p:txBody>
            <a:bodyPr lIns="36000" tIns="36000" rIns="36000" bIns="36000" rtlCol="0" anchor="ctr"/>
            <a:lstStyle/>
            <a:p>
              <a:pPr algn="ctr" defTabSz="457200"/>
              <a:r>
                <a:rPr lang="en-CA" sz="800" dirty="0">
                  <a:solidFill>
                    <a:prstClr val="white"/>
                  </a:solidFill>
                </a:rPr>
                <a:t>CC</a:t>
              </a:r>
            </a:p>
          </p:txBody>
        </p:sp>
      </p:grpSp>
      <p:sp>
        <p:nvSpPr>
          <p:cNvPr id="42" name="Rectangle 41">
            <a:extLst>
              <a:ext uri="{FF2B5EF4-FFF2-40B4-BE49-F238E27FC236}">
                <a16:creationId xmlns:a16="http://schemas.microsoft.com/office/drawing/2014/main" xmlns="" id="{B0558EB6-5672-DED1-361C-21CBF70A91C4}"/>
              </a:ext>
            </a:extLst>
          </p:cNvPr>
          <p:cNvSpPr/>
          <p:nvPr/>
        </p:nvSpPr>
        <p:spPr>
          <a:xfrm>
            <a:off x="4563492" y="4970734"/>
            <a:ext cx="3060000" cy="831802"/>
          </a:xfrm>
          <a:prstGeom prst="rect">
            <a:avLst/>
          </a:prstGeom>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CA" sz="800" b="1" dirty="0">
                <a:solidFill>
                  <a:prstClr val="white"/>
                </a:solidFill>
              </a:rPr>
              <a:t>CONFERENCE FRAMEWORK &amp; GUIDELINES</a:t>
            </a:r>
          </a:p>
          <a:p>
            <a:pPr marL="171450" indent="-171450" defTabSz="457200">
              <a:buFont typeface="Arial" panose="020B0604020202020204" pitchFamily="34" charset="0"/>
              <a:buChar char="•"/>
            </a:pPr>
            <a:r>
              <a:rPr lang="en-CA" sz="800" dirty="0">
                <a:solidFill>
                  <a:prstClr val="white"/>
                </a:solidFill>
              </a:rPr>
              <a:t>Refer section 3  for timetable of CFA</a:t>
            </a:r>
          </a:p>
          <a:p>
            <a:pPr marL="171450" indent="-171450" defTabSz="457200">
              <a:buFont typeface="Arial" panose="020B0604020202020204" pitchFamily="34" charset="0"/>
              <a:buChar char="•"/>
            </a:pPr>
            <a:r>
              <a:rPr lang="en-US" sz="800" dirty="0">
                <a:solidFill>
                  <a:prstClr val="white"/>
                </a:solidFill>
              </a:rPr>
              <a:t>CFA speaker selection framework &amp; timeline</a:t>
            </a:r>
          </a:p>
          <a:p>
            <a:pPr marL="171450" indent="-171450" defTabSz="457200">
              <a:buFont typeface="Arial" panose="020B0604020202020204" pitchFamily="34" charset="0"/>
              <a:buChar char="•"/>
            </a:pPr>
            <a:r>
              <a:rPr lang="en-US" sz="800" dirty="0">
                <a:solidFill>
                  <a:prstClr val="white"/>
                </a:solidFill>
              </a:rPr>
              <a:t>CFA management guidelines </a:t>
            </a:r>
          </a:p>
          <a:p>
            <a:pPr defTabSz="457200"/>
            <a:endParaRPr lang="en-CA" sz="800" dirty="0">
              <a:solidFill>
                <a:prstClr val="white"/>
              </a:solidFill>
            </a:endParaRPr>
          </a:p>
          <a:p>
            <a:pPr defTabSz="457200"/>
            <a:endParaRPr lang="en-CA" sz="800" dirty="0">
              <a:solidFill>
                <a:prstClr val="white"/>
              </a:solidFill>
            </a:endParaRPr>
          </a:p>
        </p:txBody>
      </p:sp>
      <p:sp>
        <p:nvSpPr>
          <p:cNvPr id="47" name="Rectangle 46">
            <a:extLst>
              <a:ext uri="{FF2B5EF4-FFF2-40B4-BE49-F238E27FC236}">
                <a16:creationId xmlns:a16="http://schemas.microsoft.com/office/drawing/2014/main" xmlns="" id="{468B403E-2B6B-2CD0-88D9-203775C68226}"/>
              </a:ext>
            </a:extLst>
          </p:cNvPr>
          <p:cNvSpPr/>
          <p:nvPr/>
        </p:nvSpPr>
        <p:spPr>
          <a:xfrm>
            <a:off x="4563492" y="1924442"/>
            <a:ext cx="3060000" cy="567571"/>
          </a:xfrm>
          <a:prstGeom prst="rect">
            <a:avLst/>
          </a:prstGeom>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CA" sz="800" b="1" dirty="0">
                <a:solidFill>
                  <a:prstClr val="white"/>
                </a:solidFill>
              </a:rPr>
              <a:t>TARGET AUDIENCE REPRORT</a:t>
            </a:r>
          </a:p>
          <a:p>
            <a:pPr marL="171450" indent="-171450" defTabSz="457200">
              <a:buFont typeface="Arial" panose="020B0604020202020204" pitchFamily="34" charset="0"/>
              <a:buChar char="•"/>
            </a:pPr>
            <a:r>
              <a:rPr lang="en-US" sz="800" dirty="0">
                <a:solidFill>
                  <a:prstClr val="white"/>
                </a:solidFill>
              </a:rPr>
              <a:t>Combine potential target audiences for review in Brussels </a:t>
            </a:r>
          </a:p>
        </p:txBody>
      </p:sp>
      <p:sp>
        <p:nvSpPr>
          <p:cNvPr id="66" name="Rectangle 65">
            <a:extLst>
              <a:ext uri="{FF2B5EF4-FFF2-40B4-BE49-F238E27FC236}">
                <a16:creationId xmlns:a16="http://schemas.microsoft.com/office/drawing/2014/main" xmlns="" id="{74A72713-92A5-FAA0-39B1-B237BB10223F}"/>
              </a:ext>
            </a:extLst>
          </p:cNvPr>
          <p:cNvSpPr/>
          <p:nvPr/>
        </p:nvSpPr>
        <p:spPr>
          <a:xfrm>
            <a:off x="4563492" y="2510584"/>
            <a:ext cx="3060000" cy="1093713"/>
          </a:xfrm>
          <a:prstGeom prst="rect">
            <a:avLst/>
          </a:prstGeom>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CA" sz="800" b="1" dirty="0">
                <a:solidFill>
                  <a:prstClr val="white"/>
                </a:solidFill>
              </a:rPr>
              <a:t> DELEGATE PRODUCT TEMPLATE</a:t>
            </a:r>
          </a:p>
          <a:p>
            <a:pPr marL="171450" indent="-171450" defTabSz="457200">
              <a:buFont typeface="Arial" panose="020B0604020202020204" pitchFamily="34" charset="0"/>
              <a:buChar char="•"/>
            </a:pPr>
            <a:r>
              <a:rPr lang="en-US" sz="800" dirty="0">
                <a:solidFill>
                  <a:prstClr val="white"/>
                </a:solidFill>
              </a:rPr>
              <a:t>Framework for delegate product including pricing and inclusions.</a:t>
            </a:r>
          </a:p>
          <a:p>
            <a:pPr marL="171450" indent="-171450" defTabSz="457200">
              <a:buFont typeface="Arial" panose="020B0604020202020204" pitchFamily="34" charset="0"/>
              <a:buChar char="•"/>
            </a:pPr>
            <a:r>
              <a:rPr lang="en-US" sz="800" dirty="0">
                <a:solidFill>
                  <a:prstClr val="white"/>
                </a:solidFill>
              </a:rPr>
              <a:t>Historical products from past events and innovative ideas, to match audiences</a:t>
            </a:r>
          </a:p>
          <a:p>
            <a:pPr defTabSz="457200"/>
            <a:endParaRPr lang="en-CA" sz="800" b="1" dirty="0">
              <a:solidFill>
                <a:prstClr val="white"/>
              </a:solidFill>
            </a:endParaRPr>
          </a:p>
        </p:txBody>
      </p:sp>
      <p:sp>
        <p:nvSpPr>
          <p:cNvPr id="71" name="Rectangle 70">
            <a:extLst>
              <a:ext uri="{FF2B5EF4-FFF2-40B4-BE49-F238E27FC236}">
                <a16:creationId xmlns:a16="http://schemas.microsoft.com/office/drawing/2014/main" xmlns="" id="{02FDCDDF-40EC-24DA-08A1-CB91158DCD2F}"/>
              </a:ext>
            </a:extLst>
          </p:cNvPr>
          <p:cNvSpPr/>
          <p:nvPr/>
        </p:nvSpPr>
        <p:spPr>
          <a:xfrm>
            <a:off x="4563492" y="4241047"/>
            <a:ext cx="3060000" cy="711116"/>
          </a:xfrm>
          <a:prstGeom prst="rect">
            <a:avLst/>
          </a:prstGeom>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CA" sz="800" b="1" dirty="0">
                <a:solidFill>
                  <a:prstClr val="white"/>
                </a:solidFill>
              </a:rPr>
              <a:t> DELEGATE PRODUCT TEMPLATE</a:t>
            </a:r>
          </a:p>
          <a:p>
            <a:pPr marL="171450" indent="-171450" defTabSz="457200">
              <a:buFont typeface="Arial" panose="020B0604020202020204" pitchFamily="34" charset="0"/>
              <a:buChar char="•"/>
            </a:pPr>
            <a:r>
              <a:rPr lang="en-US" sz="800" dirty="0">
                <a:solidFill>
                  <a:prstClr val="white"/>
                </a:solidFill>
              </a:rPr>
              <a:t>Framework for delegate product including pricing and inclusions.</a:t>
            </a:r>
          </a:p>
          <a:p>
            <a:pPr marL="171450" indent="-171450" defTabSz="457200">
              <a:buFont typeface="Arial" panose="020B0604020202020204" pitchFamily="34" charset="0"/>
              <a:buChar char="•"/>
            </a:pPr>
            <a:r>
              <a:rPr lang="en-US" sz="800" dirty="0">
                <a:solidFill>
                  <a:prstClr val="white"/>
                </a:solidFill>
              </a:rPr>
              <a:t>Historical products from past events and innovative ideas, to match audiences</a:t>
            </a:r>
          </a:p>
          <a:p>
            <a:pPr defTabSz="457200"/>
            <a:endParaRPr lang="en-CA" sz="800" b="1" dirty="0">
              <a:solidFill>
                <a:prstClr val="white"/>
              </a:solidFill>
            </a:endParaRPr>
          </a:p>
        </p:txBody>
      </p:sp>
      <p:sp>
        <p:nvSpPr>
          <p:cNvPr id="9" name="Rectangle 8">
            <a:extLst>
              <a:ext uri="{FF2B5EF4-FFF2-40B4-BE49-F238E27FC236}">
                <a16:creationId xmlns:a16="http://schemas.microsoft.com/office/drawing/2014/main" xmlns="" id="{A46F149D-25E7-F507-2773-DEF220B80592}"/>
              </a:ext>
            </a:extLst>
          </p:cNvPr>
          <p:cNvSpPr/>
          <p:nvPr/>
        </p:nvSpPr>
        <p:spPr>
          <a:xfrm>
            <a:off x="7826359" y="4285849"/>
            <a:ext cx="3060000" cy="563524"/>
          </a:xfrm>
          <a:prstGeom prst="rect">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CA" sz="800" b="1" dirty="0">
                <a:solidFill>
                  <a:prstClr val="white"/>
                </a:solidFill>
              </a:rPr>
              <a:t>REVIEW CFA PROCESS &amp; TIMELINE</a:t>
            </a:r>
          </a:p>
        </p:txBody>
      </p:sp>
      <p:sp>
        <p:nvSpPr>
          <p:cNvPr id="10" name="Rectangle 9">
            <a:extLst>
              <a:ext uri="{FF2B5EF4-FFF2-40B4-BE49-F238E27FC236}">
                <a16:creationId xmlns:a16="http://schemas.microsoft.com/office/drawing/2014/main" xmlns="" id="{E8A4A2A0-C637-A0FB-147E-5D6AC86F6BBA}"/>
              </a:ext>
            </a:extLst>
          </p:cNvPr>
          <p:cNvSpPr/>
          <p:nvPr/>
        </p:nvSpPr>
        <p:spPr>
          <a:xfrm>
            <a:off x="7826359" y="5454203"/>
            <a:ext cx="3060000" cy="563524"/>
          </a:xfrm>
          <a:prstGeom prst="rect">
            <a:avLst/>
          </a:prstGeom>
          <a:solidFill>
            <a:schemeClr val="accent6"/>
          </a:solidFill>
          <a:ln>
            <a:solidFill>
              <a:schemeClr val="bg1"/>
            </a:solidFill>
          </a:ln>
        </p:spPr>
        <p:style>
          <a:lnRef idx="3">
            <a:schemeClr val="lt1"/>
          </a:lnRef>
          <a:fillRef idx="1">
            <a:schemeClr val="accent1"/>
          </a:fillRef>
          <a:effectRef idx="1">
            <a:schemeClr val="accent1"/>
          </a:effectRef>
          <a:fontRef idx="minor">
            <a:schemeClr val="lt1"/>
          </a:fontRef>
        </p:style>
        <p:txBody>
          <a:bodyPr lIns="72000" tIns="72000" rIns="72000" bIns="72000" rtlCol="0" anchor="t"/>
          <a:lstStyle/>
          <a:p>
            <a:pPr defTabSz="457200"/>
            <a:r>
              <a:rPr lang="en-CA" sz="800" b="1" dirty="0">
                <a:solidFill>
                  <a:prstClr val="white"/>
                </a:solidFill>
              </a:rPr>
              <a:t>REVIEW OBJECTIVES &amp; STRAEGY FOR AWARDS</a:t>
            </a:r>
          </a:p>
        </p:txBody>
      </p:sp>
    </p:spTree>
    <p:extLst>
      <p:ext uri="{BB962C8B-B14F-4D97-AF65-F5344CB8AC3E}">
        <p14:creationId xmlns:p14="http://schemas.microsoft.com/office/powerpoint/2010/main" val="34523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pPr marL="0" indent="0">
              <a:lnSpc>
                <a:spcPct val="150000"/>
              </a:lnSpc>
              <a:buNone/>
            </a:pPr>
            <a:r>
              <a:rPr lang="en-GB" sz="1800" b="1" dirty="0">
                <a:solidFill>
                  <a:schemeClr val="tx1"/>
                </a:solidFill>
                <a:latin typeface="微软雅黑" panose="020B0503020204020204" pitchFamily="34" charset="-122"/>
                <a:ea typeface="微软雅黑" panose="020B0503020204020204" pitchFamily="34" charset="-122"/>
              </a:rPr>
              <a:t>1. Target audiences    </a:t>
            </a:r>
            <a:endParaRPr lang="en-GB" sz="1800" dirty="0">
              <a:solidFill>
                <a:schemeClr val="tx1"/>
              </a:solidFill>
              <a:latin typeface="微软雅黑" panose="020B0503020204020204" pitchFamily="34" charset="-122"/>
              <a:ea typeface="微软雅黑" panose="020B0503020204020204" pitchFamily="34" charset="-122"/>
            </a:endParaRPr>
          </a:p>
          <a:p>
            <a:pPr marL="742950" lvl="1" indent="-285750" eaLnBrk="0" fontAlgn="base" hangingPunct="0">
              <a:spcBef>
                <a:spcPct val="0"/>
              </a:spcBef>
              <a:spcAft>
                <a:spcPct val="0"/>
              </a:spcAft>
              <a:buFont typeface="Wingdings" panose="05000000000000000000" pitchFamily="2" charset="2"/>
              <a:buChar char="Ø"/>
              <a:tabLst/>
            </a:pPr>
            <a:r>
              <a:rPr lang="en-US" altLang="en-US" sz="1800" dirty="0">
                <a:solidFill>
                  <a:schemeClr val="tx1"/>
                </a:solidFill>
                <a:latin typeface="+mn-ea"/>
                <a:cs typeface="Calibri" panose="020F0502020204030204" pitchFamily="34" charset="0"/>
              </a:rPr>
              <a:t>Identify new areas of industry growth and the audience relevant to WGC2025;</a:t>
            </a:r>
          </a:p>
          <a:p>
            <a:pPr marL="742950" lvl="1" indent="-285750" eaLnBrk="0" fontAlgn="base" hangingPunct="0">
              <a:spcBef>
                <a:spcPct val="0"/>
              </a:spcBef>
              <a:spcAft>
                <a:spcPct val="0"/>
              </a:spcAft>
              <a:buFont typeface="Wingdings" panose="05000000000000000000" pitchFamily="2" charset="2"/>
              <a:buChar char="Ø"/>
              <a:tabLst/>
            </a:pPr>
            <a:r>
              <a:rPr lang="en-US" altLang="en-US" sz="1800" dirty="0">
                <a:solidFill>
                  <a:schemeClr val="tx1"/>
                </a:solidFill>
                <a:latin typeface="+mn-ea"/>
                <a:cs typeface="Calibri" panose="020F0502020204030204" pitchFamily="34" charset="0"/>
              </a:rPr>
              <a:t>Identify audiences under-represented at WGC2022 but important to industry and require development. </a:t>
            </a:r>
            <a:r>
              <a:rPr lang="en-GB" sz="1800" dirty="0">
                <a:solidFill>
                  <a:schemeClr val="tx1"/>
                </a:solidFill>
                <a:latin typeface="微软雅黑" panose="020B0503020204020204" pitchFamily="34" charset="-122"/>
                <a:ea typeface="微软雅黑" panose="020B0503020204020204" pitchFamily="34" charset="-122"/>
              </a:rPr>
              <a:t> (Rodney and Jason join)</a:t>
            </a:r>
          </a:p>
          <a:p>
            <a:pPr marL="758825" indent="0">
              <a:lnSpc>
                <a:spcPct val="150000"/>
              </a:lnSpc>
              <a:buNone/>
            </a:pPr>
            <a:r>
              <a:rPr lang="en-GB" sz="1800" b="0" dirty="0">
                <a:solidFill>
                  <a:schemeClr val="tx1"/>
                </a:solidFill>
                <a:latin typeface="微软雅黑" panose="020B0503020204020204" pitchFamily="34" charset="-122"/>
                <a:ea typeface="微软雅黑" panose="020B0503020204020204" pitchFamily="34" charset="-122"/>
              </a:rPr>
              <a:t>To facilitate committee/TF members inclusion, PCEOs will provide a portal link where everyone can enter their </a:t>
            </a:r>
            <a:r>
              <a:rPr lang="en-GB" sz="1800" b="0" dirty="0" smtClean="0">
                <a:solidFill>
                  <a:schemeClr val="tx1"/>
                </a:solidFill>
                <a:latin typeface="微软雅黑" panose="020B0503020204020204" pitchFamily="34" charset="-122"/>
                <a:ea typeface="微软雅黑" panose="020B0503020204020204" pitchFamily="34" charset="-122"/>
              </a:rPr>
              <a:t>feedback.</a:t>
            </a:r>
          </a:p>
          <a:p>
            <a:pPr marL="0" lvl="0" indent="0">
              <a:lnSpc>
                <a:spcPct val="150000"/>
              </a:lnSpc>
              <a:buNone/>
            </a:pPr>
            <a:r>
              <a:rPr lang="en-GB" sz="1800" dirty="0" smtClean="0">
                <a:solidFill>
                  <a:schemeClr val="tx1"/>
                </a:solidFill>
                <a:latin typeface="微软雅黑" panose="020B0503020204020204" pitchFamily="34" charset="-122"/>
                <a:ea typeface="微软雅黑" panose="020B0503020204020204" pitchFamily="34" charset="-122"/>
              </a:rPr>
              <a:t>2. </a:t>
            </a:r>
            <a:r>
              <a:rPr lang="en-GB" sz="1800" dirty="0">
                <a:solidFill>
                  <a:schemeClr val="tx1"/>
                </a:solidFill>
                <a:latin typeface="微软雅黑" panose="020B0503020204020204" pitchFamily="34" charset="-122"/>
                <a:ea typeface="微软雅黑" panose="020B0503020204020204" pitchFamily="34" charset="-122"/>
              </a:rPr>
              <a:t>Framework and number of sessions and topics for WGC2025 Programme   </a:t>
            </a:r>
            <a:endParaRPr lang="en-GB" sz="1800" dirty="0" smtClean="0">
              <a:solidFill>
                <a:schemeClr val="tx1"/>
              </a:solidFill>
              <a:latin typeface="微软雅黑" panose="020B0503020204020204" pitchFamily="34" charset="-122"/>
              <a:ea typeface="微软雅黑" panose="020B0503020204020204" pitchFamily="34" charset="-122"/>
            </a:endParaRPr>
          </a:p>
          <a:p>
            <a:pPr marL="228600" lvl="1"/>
            <a:r>
              <a:rPr lang="en-GB" sz="1800" dirty="0" smtClean="0">
                <a:solidFill>
                  <a:schemeClr val="tx1"/>
                </a:solidFill>
                <a:latin typeface="微软雅黑" panose="020B0503020204020204" pitchFamily="34" charset="-122"/>
                <a:ea typeface="微软雅黑" panose="020B0503020204020204" pitchFamily="34" charset="-122"/>
              </a:rPr>
              <a:t>Variables the NOC/CC will address in planning the framework and the number of sessions</a:t>
            </a:r>
          </a:p>
          <a:p>
            <a:pPr lvl="2">
              <a:lnSpc>
                <a:spcPct val="100000"/>
              </a:lnSpc>
              <a:buFont typeface="Arial" panose="020B0604020202020204" pitchFamily="34" charset="0"/>
              <a:buChar char="•"/>
            </a:pPr>
            <a:r>
              <a:rPr lang="en-GB" sz="1800" dirty="0" smtClean="0">
                <a:solidFill>
                  <a:schemeClr val="tx1"/>
                </a:solidFill>
                <a:latin typeface="微软雅黑" panose="020B0503020204020204" pitchFamily="34" charset="-122"/>
                <a:ea typeface="微软雅黑" panose="020B0503020204020204" pitchFamily="34" charset="-122"/>
              </a:rPr>
              <a:t>No</a:t>
            </a:r>
            <a:r>
              <a:rPr lang="en-GB" sz="1800" dirty="0">
                <a:solidFill>
                  <a:schemeClr val="tx1"/>
                </a:solidFill>
                <a:latin typeface="微软雅黑" panose="020B0503020204020204" pitchFamily="34" charset="-122"/>
                <a:ea typeface="微软雅黑" panose="020B0503020204020204" pitchFamily="34" charset="-122"/>
              </a:rPr>
              <a:t>. of sessions allocated to Industry Insights (time, format flexibility and placement)</a:t>
            </a:r>
          </a:p>
          <a:p>
            <a:pPr lvl="2">
              <a:lnSpc>
                <a:spcPct val="100000"/>
              </a:lnSpc>
              <a:buFont typeface="Arial" panose="020B0604020202020204" pitchFamily="34" charset="0"/>
              <a:buChar char="•"/>
            </a:pPr>
            <a:r>
              <a:rPr lang="en-GB" sz="1800" dirty="0">
                <a:solidFill>
                  <a:schemeClr val="tx1"/>
                </a:solidFill>
                <a:latin typeface="微软雅黑" panose="020B0503020204020204" pitchFamily="34" charset="-122"/>
                <a:ea typeface="微软雅黑" panose="020B0503020204020204" pitchFamily="34" charset="-122"/>
              </a:rPr>
              <a:t>No. of speakers per session (including time for Q&amp;A)</a:t>
            </a:r>
          </a:p>
          <a:p>
            <a:pPr lvl="2">
              <a:lnSpc>
                <a:spcPct val="100000"/>
              </a:lnSpc>
              <a:buFont typeface="Arial" panose="020B0604020202020204" pitchFamily="34" charset="0"/>
              <a:buChar char="•"/>
            </a:pPr>
            <a:r>
              <a:rPr lang="en-GB" sz="1800" dirty="0">
                <a:solidFill>
                  <a:schemeClr val="tx1"/>
                </a:solidFill>
                <a:latin typeface="微软雅黑" panose="020B0503020204020204" pitchFamily="34" charset="-122"/>
                <a:ea typeface="微软雅黑" panose="020B0503020204020204" pitchFamily="34" charset="-122"/>
              </a:rPr>
              <a:t>Innovations such as role of moderators, industry support, additional </a:t>
            </a:r>
            <a:r>
              <a:rPr lang="en-GB" sz="1800" dirty="0" smtClean="0">
                <a:solidFill>
                  <a:schemeClr val="tx1"/>
                </a:solidFill>
                <a:latin typeface="微软雅黑" panose="020B0503020204020204" pitchFamily="34" charset="-122"/>
                <a:ea typeface="微软雅黑" panose="020B0503020204020204" pitchFamily="34" charset="-122"/>
              </a:rPr>
              <a:t>speakers</a:t>
            </a:r>
            <a:endParaRPr lang="en-GB" sz="2000" dirty="0"/>
          </a:p>
        </p:txBody>
      </p:sp>
      <p:sp>
        <p:nvSpPr>
          <p:cNvPr id="3" name="灯片编号占位符 2"/>
          <p:cNvSpPr>
            <a:spLocks noGrp="1"/>
          </p:cNvSpPr>
          <p:nvPr>
            <p:ph type="sldNum" sz="quarter" idx="12"/>
          </p:nvPr>
        </p:nvSpPr>
        <p:spPr/>
        <p:txBody>
          <a:bodyPr/>
          <a:lstStyle/>
          <a:p>
            <a:fld id="{49AE70B2-8BF9-45C0-BB95-33D1B9D3A854}" type="slidenum">
              <a:rPr lang="zh-CN" altLang="en-US" smtClean="0"/>
              <a:t>17</a:t>
            </a:fld>
            <a:endParaRPr lang="en-US" altLang="zh-CN"/>
          </a:p>
        </p:txBody>
      </p:sp>
      <p:sp>
        <p:nvSpPr>
          <p:cNvPr id="4" name="标题 3"/>
          <p:cNvSpPr>
            <a:spLocks noGrp="1"/>
          </p:cNvSpPr>
          <p:nvPr>
            <p:ph type="title"/>
          </p:nvPr>
        </p:nvSpPr>
        <p:spPr/>
        <p:txBody>
          <a:bodyPr>
            <a:normAutofit/>
          </a:bodyPr>
          <a:lstStyle/>
          <a:p>
            <a:r>
              <a:rPr lang="en-GB" dirty="0"/>
              <a:t>CC </a:t>
            </a:r>
            <a:r>
              <a:rPr lang="en-US" altLang="zh-CN" dirty="0"/>
              <a:t>T</a:t>
            </a:r>
            <a:r>
              <a:rPr lang="en-GB" dirty="0"/>
              <a:t>asks in Brussels Phase</a:t>
            </a:r>
          </a:p>
        </p:txBody>
      </p:sp>
    </p:spTree>
    <p:extLst>
      <p:ext uri="{BB962C8B-B14F-4D97-AF65-F5344CB8AC3E}">
        <p14:creationId xmlns:p14="http://schemas.microsoft.com/office/powerpoint/2010/main" val="2352112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0938" y="415429"/>
            <a:ext cx="11456035" cy="705485"/>
          </a:xfrm>
        </p:spPr>
        <p:txBody>
          <a:bodyPr>
            <a:normAutofit/>
          </a:bodyPr>
          <a:lstStyle/>
          <a:p>
            <a:r>
              <a:rPr lang="en-US" altLang="zh-CN" dirty="0" smtClean="0"/>
              <a:t>Results of Survey on New Audiences</a:t>
            </a:r>
            <a:endParaRPr lang="zh-CN" altLang="en-US" dirty="0"/>
          </a:p>
        </p:txBody>
      </p:sp>
      <p:sp>
        <p:nvSpPr>
          <p:cNvPr id="4" name="内容占位符 3"/>
          <p:cNvSpPr>
            <a:spLocks noGrp="1"/>
          </p:cNvSpPr>
          <p:nvPr>
            <p:ph idx="1"/>
          </p:nvPr>
        </p:nvSpPr>
        <p:spPr>
          <a:xfrm>
            <a:off x="381138" y="1120914"/>
            <a:ext cx="11433754" cy="5076686"/>
          </a:xfrm>
        </p:spPr>
        <p:txBody>
          <a:bodyPr>
            <a:noAutofit/>
          </a:bodyPr>
          <a:lstStyle/>
          <a:p>
            <a:pPr marL="0" lvl="1">
              <a:lnSpc>
                <a:spcPct val="100000"/>
              </a:lnSpc>
            </a:pPr>
            <a:r>
              <a:rPr lang="en-GB" sz="1600" dirty="0" smtClean="0">
                <a:solidFill>
                  <a:schemeClr val="accent1">
                    <a:lumMod val="75000"/>
                  </a:schemeClr>
                </a:solidFill>
                <a:latin typeface="微软雅黑" panose="020B0503020204020204" pitchFamily="34" charset="-122"/>
                <a:ea typeface="微软雅黑" panose="020B0503020204020204" pitchFamily="34" charset="-122"/>
              </a:rPr>
              <a:t>Agriculture, </a:t>
            </a:r>
            <a:r>
              <a:rPr lang="en-GB" sz="1600" dirty="0">
                <a:solidFill>
                  <a:schemeClr val="accent1">
                    <a:lumMod val="75000"/>
                  </a:schemeClr>
                </a:solidFill>
                <a:latin typeface="微软雅黑" panose="020B0503020204020204" pitchFamily="34" charset="-122"/>
                <a:ea typeface="微软雅黑" panose="020B0503020204020204" pitchFamily="34" charset="-122"/>
              </a:rPr>
              <a:t>Waste </a:t>
            </a:r>
            <a:r>
              <a:rPr lang="en-GB" sz="1600" dirty="0" smtClean="0">
                <a:solidFill>
                  <a:schemeClr val="accent1">
                    <a:lumMod val="75000"/>
                  </a:schemeClr>
                </a:solidFill>
                <a:latin typeface="微软雅黑" panose="020B0503020204020204" pitchFamily="34" charset="-122"/>
                <a:ea typeface="微软雅黑" panose="020B0503020204020204" pitchFamily="34" charset="-122"/>
              </a:rPr>
              <a:t>management, e-methane </a:t>
            </a:r>
            <a:r>
              <a:rPr lang="en-GB" sz="1600" dirty="0">
                <a:solidFill>
                  <a:schemeClr val="accent1">
                    <a:lumMod val="75000"/>
                  </a:schemeClr>
                </a:solidFill>
                <a:latin typeface="微软雅黑" panose="020B0503020204020204" pitchFamily="34" charset="-122"/>
                <a:ea typeface="微软雅黑" panose="020B0503020204020204" pitchFamily="34" charset="-122"/>
              </a:rPr>
              <a:t>and biomethane </a:t>
            </a:r>
            <a:r>
              <a:rPr lang="en-GB" sz="1600" dirty="0" smtClean="0">
                <a:solidFill>
                  <a:schemeClr val="accent1">
                    <a:lumMod val="75000"/>
                  </a:schemeClr>
                </a:solidFill>
                <a:latin typeface="微软雅黑" panose="020B0503020204020204" pitchFamily="34" charset="-122"/>
                <a:ea typeface="微软雅黑" panose="020B0503020204020204" pitchFamily="34" charset="-122"/>
              </a:rPr>
              <a:t>start-ups </a:t>
            </a:r>
            <a:r>
              <a:rPr lang="en-GB" sz="1600" dirty="0">
                <a:solidFill>
                  <a:schemeClr val="accent1">
                    <a:lumMod val="75000"/>
                  </a:schemeClr>
                </a:solidFill>
                <a:latin typeface="微软雅黑" panose="020B0503020204020204" pitchFamily="34" charset="-122"/>
                <a:ea typeface="微软雅黑" panose="020B0503020204020204" pitchFamily="34" charset="-122"/>
              </a:rPr>
              <a:t>and </a:t>
            </a:r>
            <a:r>
              <a:rPr lang="en-GB" sz="1600" dirty="0" smtClean="0">
                <a:solidFill>
                  <a:schemeClr val="accent1">
                    <a:lumMod val="75000"/>
                  </a:schemeClr>
                </a:solidFill>
                <a:latin typeface="微软雅黑" panose="020B0503020204020204" pitchFamily="34" charset="-122"/>
                <a:ea typeface="微软雅黑" panose="020B0503020204020204" pitchFamily="34" charset="-122"/>
              </a:rPr>
              <a:t>research institutes</a:t>
            </a:r>
          </a:p>
          <a:p>
            <a:pPr marL="0" lvl="1">
              <a:lnSpc>
                <a:spcPct val="100000"/>
              </a:lnSpc>
            </a:pPr>
            <a:r>
              <a:rPr lang="en-GB" sz="1600" dirty="0">
                <a:solidFill>
                  <a:schemeClr val="accent1">
                    <a:lumMod val="75000"/>
                  </a:schemeClr>
                </a:solidFill>
                <a:latin typeface="微软雅黑" panose="020B0503020204020204" pitchFamily="34" charset="-122"/>
                <a:ea typeface="微软雅黑" panose="020B0503020204020204" pitchFamily="34" charset="-122"/>
              </a:rPr>
              <a:t>Regulators, policy makers, </a:t>
            </a:r>
            <a:r>
              <a:rPr lang="en-GB" sz="1600" dirty="0" smtClean="0">
                <a:solidFill>
                  <a:schemeClr val="accent1">
                    <a:lumMod val="75000"/>
                  </a:schemeClr>
                </a:solidFill>
                <a:latin typeface="微软雅黑" panose="020B0503020204020204" pitchFamily="34" charset="-122"/>
                <a:ea typeface="微软雅黑" panose="020B0503020204020204" pitchFamily="34" charset="-122"/>
              </a:rPr>
              <a:t>Non-Governmental </a:t>
            </a:r>
            <a:r>
              <a:rPr lang="en-GB" sz="1600" dirty="0">
                <a:solidFill>
                  <a:schemeClr val="accent1">
                    <a:lumMod val="75000"/>
                  </a:schemeClr>
                </a:solidFill>
                <a:latin typeface="微软雅黑" panose="020B0503020204020204" pitchFamily="34" charset="-122"/>
                <a:ea typeface="微软雅黑" panose="020B0503020204020204" pitchFamily="34" charset="-122"/>
              </a:rPr>
              <a:t>Organisations, big electricity producers </a:t>
            </a:r>
            <a:r>
              <a:rPr lang="en-GB" sz="1400" i="1" dirty="0" smtClean="0">
                <a:solidFill>
                  <a:schemeClr val="tx1"/>
                </a:solidFill>
                <a:latin typeface="微软雅黑" panose="020B0503020204020204" pitchFamily="34" charset="-122"/>
                <a:ea typeface="微软雅黑" panose="020B0503020204020204" pitchFamily="34" charset="-122"/>
              </a:rPr>
              <a:t>(we </a:t>
            </a:r>
            <a:r>
              <a:rPr lang="en-GB" sz="1400" i="1" dirty="0">
                <a:solidFill>
                  <a:schemeClr val="tx1"/>
                </a:solidFill>
                <a:latin typeface="微软雅黑" panose="020B0503020204020204" pitchFamily="34" charset="-122"/>
                <a:ea typeface="微软雅黑" panose="020B0503020204020204" pitchFamily="34" charset="-122"/>
              </a:rPr>
              <a:t>want to attract attention on energy storage using renewable gases, these is the audience that needs to understand the benefits of such solution and how they can help it to grow)</a:t>
            </a:r>
            <a:r>
              <a:rPr lang="en-GB" sz="1400" dirty="0">
                <a:solidFill>
                  <a:schemeClr val="tx1"/>
                </a:solidFill>
                <a:latin typeface="微软雅黑" panose="020B0503020204020204" pitchFamily="34" charset="-122"/>
                <a:ea typeface="微软雅黑" panose="020B0503020204020204" pitchFamily="34" charset="-122"/>
              </a:rPr>
              <a:t>, H2-Storage </a:t>
            </a:r>
            <a:r>
              <a:rPr lang="en-GB" sz="1400" i="1" dirty="0" smtClean="0">
                <a:solidFill>
                  <a:schemeClr val="tx1"/>
                </a:solidFill>
                <a:latin typeface="微软雅黑" panose="020B0503020204020204" pitchFamily="34" charset="-122"/>
                <a:ea typeface="微软雅黑" panose="020B0503020204020204" pitchFamily="34" charset="-122"/>
              </a:rPr>
              <a:t>(lack of skilled workers).</a:t>
            </a:r>
          </a:p>
          <a:p>
            <a:pPr marL="0" lvl="1">
              <a:lnSpc>
                <a:spcPct val="100000"/>
              </a:lnSpc>
            </a:pPr>
            <a:r>
              <a:rPr lang="en-GB" sz="1600" dirty="0" smtClean="0">
                <a:solidFill>
                  <a:schemeClr val="accent1">
                    <a:lumMod val="75000"/>
                  </a:schemeClr>
                </a:solidFill>
                <a:latin typeface="微软雅黑" panose="020B0503020204020204" pitchFamily="34" charset="-122"/>
                <a:ea typeface="微软雅黑" panose="020B0503020204020204" pitchFamily="34" charset="-122"/>
              </a:rPr>
              <a:t>Renewable </a:t>
            </a:r>
            <a:r>
              <a:rPr lang="en-GB" sz="1600" dirty="0">
                <a:solidFill>
                  <a:schemeClr val="accent1">
                    <a:lumMod val="75000"/>
                  </a:schemeClr>
                </a:solidFill>
                <a:latin typeface="微软雅黑" panose="020B0503020204020204" pitchFamily="34" charset="-122"/>
                <a:ea typeface="微软雅黑" panose="020B0503020204020204" pitchFamily="34" charset="-122"/>
              </a:rPr>
              <a:t>and low-carbon gasses, innovative gas start-up </a:t>
            </a:r>
            <a:r>
              <a:rPr lang="en-GB" sz="1600" dirty="0" smtClean="0">
                <a:solidFill>
                  <a:schemeClr val="accent1">
                    <a:lumMod val="75000"/>
                  </a:schemeClr>
                </a:solidFill>
                <a:latin typeface="微软雅黑" panose="020B0503020204020204" pitchFamily="34" charset="-122"/>
                <a:ea typeface="微软雅黑" panose="020B0503020204020204" pitchFamily="34" charset="-122"/>
              </a:rPr>
              <a:t>companies.</a:t>
            </a:r>
          </a:p>
          <a:p>
            <a:pPr marL="0" lvl="1">
              <a:lnSpc>
                <a:spcPct val="100000"/>
              </a:lnSpc>
            </a:pPr>
            <a:r>
              <a:rPr lang="en-GB" sz="1600" dirty="0">
                <a:solidFill>
                  <a:schemeClr val="accent1">
                    <a:lumMod val="75000"/>
                  </a:schemeClr>
                </a:solidFill>
                <a:latin typeface="微软雅黑" panose="020B0503020204020204" pitchFamily="34" charset="-122"/>
                <a:ea typeface="微软雅黑" panose="020B0503020204020204" pitchFamily="34" charset="-122"/>
              </a:rPr>
              <a:t>Renewable gases: biomethane and </a:t>
            </a:r>
            <a:r>
              <a:rPr lang="en-GB" sz="1600" dirty="0" smtClean="0">
                <a:solidFill>
                  <a:schemeClr val="accent1">
                    <a:lumMod val="75000"/>
                  </a:schemeClr>
                </a:solidFill>
                <a:latin typeface="微软雅黑" panose="020B0503020204020204" pitchFamily="34" charset="-122"/>
                <a:ea typeface="微软雅黑" panose="020B0503020204020204" pitchFamily="34" charset="-122"/>
              </a:rPr>
              <a:t>hydrogen, </a:t>
            </a:r>
            <a:r>
              <a:rPr lang="en-GB" sz="1600" dirty="0">
                <a:solidFill>
                  <a:schemeClr val="accent1">
                    <a:lumMod val="75000"/>
                  </a:schemeClr>
                </a:solidFill>
                <a:latin typeface="微软雅黑" panose="020B0503020204020204" pitchFamily="34" charset="-122"/>
                <a:ea typeface="微软雅黑" panose="020B0503020204020204" pitchFamily="34" charset="-122"/>
              </a:rPr>
              <a:t>ESG  Methane emissions and climate change. </a:t>
            </a:r>
            <a:r>
              <a:rPr lang="en-GB" sz="1400" i="1" dirty="0">
                <a:solidFill>
                  <a:schemeClr val="tx1"/>
                </a:solidFill>
                <a:latin typeface="微软雅黑" panose="020B0503020204020204" pitchFamily="34" charset="-122"/>
                <a:ea typeface="微软雅黑" panose="020B0503020204020204" pitchFamily="34" charset="-122"/>
              </a:rPr>
              <a:t>Regarding biomethane we should be more in contact with primary sector: </a:t>
            </a:r>
            <a:r>
              <a:rPr lang="en-GB" sz="1600" dirty="0">
                <a:solidFill>
                  <a:schemeClr val="accent1">
                    <a:lumMod val="75000"/>
                  </a:schemeClr>
                </a:solidFill>
                <a:latin typeface="微软雅黑" panose="020B0503020204020204" pitchFamily="34" charset="-122"/>
                <a:ea typeface="微软雅黑" panose="020B0503020204020204" pitchFamily="34" charset="-122"/>
              </a:rPr>
              <a:t>agriculture, manure, waste treatment plants, landfills, etc. </a:t>
            </a:r>
            <a:r>
              <a:rPr lang="en-GB" sz="1400" i="1" dirty="0">
                <a:solidFill>
                  <a:schemeClr val="tx1"/>
                </a:solidFill>
                <a:latin typeface="微软雅黑" panose="020B0503020204020204" pitchFamily="34" charset="-122"/>
                <a:ea typeface="微软雅黑" panose="020B0503020204020204" pitchFamily="34" charset="-122"/>
              </a:rPr>
              <a:t>who are the ones who have the raw material for biomethane production.   As well, we should be more in contact with </a:t>
            </a:r>
            <a:r>
              <a:rPr lang="en-GB" sz="1600" dirty="0">
                <a:solidFill>
                  <a:schemeClr val="accent1">
                    <a:lumMod val="75000"/>
                  </a:schemeClr>
                </a:solidFill>
                <a:latin typeface="微软雅黑" panose="020B0503020204020204" pitchFamily="34" charset="-122"/>
                <a:ea typeface="微软雅黑" panose="020B0503020204020204" pitchFamily="34" charset="-122"/>
              </a:rPr>
              <a:t>power energy sector (electricity) </a:t>
            </a:r>
            <a:r>
              <a:rPr lang="en-GB" sz="1400" i="1" dirty="0">
                <a:solidFill>
                  <a:schemeClr val="tx1"/>
                </a:solidFill>
                <a:latin typeface="微软雅黑" panose="020B0503020204020204" pitchFamily="34" charset="-122"/>
                <a:ea typeface="微软雅黑" panose="020B0503020204020204" pitchFamily="34" charset="-122"/>
              </a:rPr>
              <a:t>trying to get sector coupling between electricity and gas. </a:t>
            </a:r>
          </a:p>
          <a:p>
            <a:pPr marL="0" lvl="1">
              <a:lnSpc>
                <a:spcPct val="100000"/>
              </a:lnSpc>
            </a:pPr>
            <a:r>
              <a:rPr lang="en-GB" sz="1600" dirty="0" smtClean="0">
                <a:solidFill>
                  <a:schemeClr val="accent1">
                    <a:lumMod val="75000"/>
                  </a:schemeClr>
                </a:solidFill>
                <a:latin typeface="微软雅黑" panose="020B0503020204020204" pitchFamily="34" charset="-122"/>
                <a:ea typeface="微软雅黑" panose="020B0503020204020204" pitchFamily="34" charset="-122"/>
              </a:rPr>
              <a:t>NGO </a:t>
            </a:r>
            <a:r>
              <a:rPr lang="en-GB" sz="1600" dirty="0">
                <a:solidFill>
                  <a:schemeClr val="accent1">
                    <a:lumMod val="75000"/>
                  </a:schemeClr>
                </a:solidFill>
                <a:latin typeface="微软雅黑" panose="020B0503020204020204" pitchFamily="34" charset="-122"/>
                <a:ea typeface="微软雅黑" panose="020B0503020204020204" pitchFamily="34" charset="-122"/>
              </a:rPr>
              <a:t>related to climate and environmental </a:t>
            </a:r>
            <a:r>
              <a:rPr lang="en-GB" sz="1600" dirty="0" smtClean="0">
                <a:solidFill>
                  <a:schemeClr val="accent1">
                    <a:lumMod val="75000"/>
                  </a:schemeClr>
                </a:solidFill>
                <a:latin typeface="微软雅黑" panose="020B0503020204020204" pitchFamily="34" charset="-122"/>
                <a:ea typeface="微软雅黑" panose="020B0503020204020204" pitchFamily="34" charset="-122"/>
              </a:rPr>
              <a:t>issues; </a:t>
            </a:r>
          </a:p>
          <a:p>
            <a:pPr marL="0" lvl="1">
              <a:lnSpc>
                <a:spcPct val="100000"/>
              </a:lnSpc>
            </a:pPr>
            <a:r>
              <a:rPr lang="en-GB" sz="1400" dirty="0" smtClean="0">
                <a:solidFill>
                  <a:schemeClr val="accent1">
                    <a:lumMod val="75000"/>
                  </a:schemeClr>
                </a:solidFill>
                <a:latin typeface="微软雅黑" panose="020B0503020204020204" pitchFamily="34" charset="-122"/>
                <a:ea typeface="微软雅黑" panose="020B0503020204020204" pitchFamily="34" charset="-122"/>
              </a:rPr>
              <a:t>Influential </a:t>
            </a:r>
            <a:r>
              <a:rPr lang="en-GB" sz="1400" dirty="0">
                <a:solidFill>
                  <a:schemeClr val="accent1">
                    <a:lumMod val="75000"/>
                  </a:schemeClr>
                </a:solidFill>
                <a:latin typeface="微软雅黑" panose="020B0503020204020204" pitchFamily="34" charset="-122"/>
                <a:ea typeface="微软雅黑" panose="020B0503020204020204" pitchFamily="34" charset="-122"/>
              </a:rPr>
              <a:t>entities in the field of ESG</a:t>
            </a:r>
            <a:r>
              <a:rPr lang="en-GB" sz="1400" dirty="0">
                <a:solidFill>
                  <a:schemeClr val="tx1"/>
                </a:solidFill>
                <a:latin typeface="微软雅黑" panose="020B0503020204020204" pitchFamily="34" charset="-122"/>
                <a:ea typeface="微软雅黑" panose="020B0503020204020204" pitchFamily="34" charset="-122"/>
              </a:rPr>
              <a:t>. </a:t>
            </a:r>
            <a:r>
              <a:rPr lang="en-GB" sz="1400" i="1" dirty="0" smtClean="0">
                <a:solidFill>
                  <a:schemeClr val="tx1"/>
                </a:solidFill>
                <a:latin typeface="微软雅黑" panose="020B0503020204020204" pitchFamily="34" charset="-122"/>
                <a:ea typeface="微软雅黑" panose="020B0503020204020204" pitchFamily="34" charset="-122"/>
              </a:rPr>
              <a:t>(We </a:t>
            </a:r>
            <a:r>
              <a:rPr lang="en-GB" sz="1400" i="1" dirty="0">
                <a:solidFill>
                  <a:schemeClr val="tx1"/>
                </a:solidFill>
                <a:latin typeface="微软雅黑" panose="020B0503020204020204" pitchFamily="34" charset="-122"/>
                <a:ea typeface="微软雅黑" panose="020B0503020204020204" pitchFamily="34" charset="-122"/>
              </a:rPr>
              <a:t>need to find those bodies with whom we can hold a dialogue to promote the positioning of natural gas in the ESG </a:t>
            </a:r>
            <a:r>
              <a:rPr lang="en-GB" sz="1400" i="1" dirty="0" smtClean="0">
                <a:solidFill>
                  <a:schemeClr val="tx1"/>
                </a:solidFill>
                <a:latin typeface="微软雅黑" panose="020B0503020204020204" pitchFamily="34" charset="-122"/>
                <a:ea typeface="微软雅黑" panose="020B0503020204020204" pitchFamily="34" charset="-122"/>
              </a:rPr>
              <a:t>world) ; </a:t>
            </a:r>
          </a:p>
          <a:p>
            <a:pPr marL="0" lvl="1">
              <a:lnSpc>
                <a:spcPct val="100000"/>
              </a:lnSpc>
            </a:pPr>
            <a:r>
              <a:rPr lang="en-GB" sz="1600" dirty="0" smtClean="0">
                <a:solidFill>
                  <a:schemeClr val="accent1">
                    <a:lumMod val="75000"/>
                  </a:schemeClr>
                </a:solidFill>
                <a:latin typeface="微软雅黑" panose="020B0503020204020204" pitchFamily="34" charset="-122"/>
                <a:ea typeface="微软雅黑" panose="020B0503020204020204" pitchFamily="34" charset="-122"/>
              </a:rPr>
              <a:t>Stakeholders </a:t>
            </a:r>
            <a:r>
              <a:rPr lang="en-GB" sz="1600" dirty="0">
                <a:solidFill>
                  <a:schemeClr val="accent1">
                    <a:lumMod val="75000"/>
                  </a:schemeClr>
                </a:solidFill>
                <a:latin typeface="微软雅黑" panose="020B0503020204020204" pitchFamily="34" charset="-122"/>
                <a:ea typeface="微软雅黑" panose="020B0503020204020204" pitchFamily="34" charset="-122"/>
              </a:rPr>
              <a:t>related to issues of security and energy security.  </a:t>
            </a:r>
            <a:r>
              <a:rPr lang="en-GB" sz="1600" i="1" dirty="0" smtClean="0">
                <a:solidFill>
                  <a:schemeClr val="accent1">
                    <a:lumMod val="75000"/>
                  </a:schemeClr>
                </a:solidFill>
                <a:latin typeface="微软雅黑" panose="020B0503020204020204" pitchFamily="34" charset="-122"/>
                <a:ea typeface="微软雅黑" panose="020B0503020204020204" pitchFamily="34" charset="-122"/>
              </a:rPr>
              <a:t> </a:t>
            </a:r>
            <a:r>
              <a:rPr lang="en-GB" sz="1400" i="1" dirty="0" smtClean="0">
                <a:solidFill>
                  <a:schemeClr val="tx1"/>
                </a:solidFill>
                <a:latin typeface="微软雅黑" panose="020B0503020204020204" pitchFamily="34" charset="-122"/>
                <a:ea typeface="微软雅黑" panose="020B0503020204020204" pitchFamily="34" charset="-122"/>
              </a:rPr>
              <a:t>(The </a:t>
            </a:r>
            <a:r>
              <a:rPr lang="en-GB" sz="1400" i="1" dirty="0">
                <a:solidFill>
                  <a:schemeClr val="tx1"/>
                </a:solidFill>
                <a:latin typeface="微软雅黑" panose="020B0503020204020204" pitchFamily="34" charset="-122"/>
                <a:ea typeface="微软雅黑" panose="020B0503020204020204" pitchFamily="34" charset="-122"/>
              </a:rPr>
              <a:t>goal is to create a connection between ESG, the development of the global gas industry, the effort to reduce the energy imbalance in the world, and the issue of global warming.    Today, more than ever, these factors can be linked to the understanding that the development of natural gas infrastructure in the world is the key to reducing greenhouse gas emissions while strengthening global energy security. Other solutions are ineffective in the short term and not sustainable for long-term improvement in these issues</a:t>
            </a:r>
            <a:r>
              <a:rPr lang="en-GB" sz="1400" i="1" dirty="0" smtClean="0">
                <a:solidFill>
                  <a:schemeClr val="tx1"/>
                </a:solidFill>
                <a:latin typeface="微软雅黑" panose="020B0503020204020204" pitchFamily="34" charset="-122"/>
                <a:ea typeface="微软雅黑" panose="020B0503020204020204" pitchFamily="34" charset="-122"/>
              </a:rPr>
              <a:t>.)</a:t>
            </a:r>
          </a:p>
          <a:p>
            <a:pPr marL="0" lvl="1"/>
            <a:endParaRPr lang="en-GB" sz="1400" dirty="0">
              <a:solidFill>
                <a:schemeClr val="tx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49AE70B2-8BF9-45C0-BB95-33D1B9D3A854}" type="slidenum">
              <a:rPr lang="zh-CN" altLang="en-US" smtClean="0"/>
              <a:t>18</a:t>
            </a:fld>
            <a:endParaRPr lang="en-US" altLang="zh-CN"/>
          </a:p>
        </p:txBody>
      </p:sp>
    </p:spTree>
    <p:extLst>
      <p:ext uri="{BB962C8B-B14F-4D97-AF65-F5344CB8AC3E}">
        <p14:creationId xmlns:p14="http://schemas.microsoft.com/office/powerpoint/2010/main" val="534594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9AE70B2-8BF9-45C0-BB95-33D1B9D3A854}" type="slidenum">
              <a:rPr lang="zh-CN" altLang="en-US" smtClean="0"/>
              <a:t>19</a:t>
            </a:fld>
            <a:endParaRPr lang="en-US" altLang="zh-CN"/>
          </a:p>
        </p:txBody>
      </p:sp>
      <p:sp>
        <p:nvSpPr>
          <p:cNvPr id="4" name="标题 3"/>
          <p:cNvSpPr>
            <a:spLocks noGrp="1"/>
          </p:cNvSpPr>
          <p:nvPr>
            <p:ph type="title"/>
          </p:nvPr>
        </p:nvSpPr>
        <p:spPr>
          <a:xfrm>
            <a:off x="191970" y="163066"/>
            <a:ext cx="11484610" cy="705485"/>
          </a:xfrm>
        </p:spPr>
        <p:txBody>
          <a:bodyPr/>
          <a:lstStyle/>
          <a:p>
            <a:r>
              <a:rPr lang="en-US" dirty="0" smtClean="0"/>
              <a:t>Reported Number of Sessions (II+TI) </a:t>
            </a:r>
            <a:endParaRPr lang="en-GB" dirty="0"/>
          </a:p>
        </p:txBody>
      </p:sp>
      <p:graphicFrame>
        <p:nvGraphicFramePr>
          <p:cNvPr id="9" name="表格 8"/>
          <p:cNvGraphicFramePr>
            <a:graphicFrameLocks noGrp="1"/>
          </p:cNvGraphicFramePr>
          <p:nvPr>
            <p:extLst/>
          </p:nvPr>
        </p:nvGraphicFramePr>
        <p:xfrm>
          <a:off x="533400" y="968876"/>
          <a:ext cx="9677400" cy="5098858"/>
        </p:xfrm>
        <a:graphic>
          <a:graphicData uri="http://schemas.openxmlformats.org/drawingml/2006/table">
            <a:tbl>
              <a:tblPr>
                <a:tableStyleId>{2D5ABB26-0587-4C30-8999-92F81FD0307C}</a:tableStyleId>
              </a:tblPr>
              <a:tblGrid>
                <a:gridCol w="2048628"/>
                <a:gridCol w="7628772"/>
              </a:tblGrid>
              <a:tr h="304196">
                <a:tc>
                  <a:txBody>
                    <a:bodyPr/>
                    <a:lstStyle/>
                    <a:p>
                      <a:pPr algn="l" fontAlgn="b"/>
                      <a:r>
                        <a:rPr lang="en-GB" sz="1600" u="none" strike="noStrike" dirty="0">
                          <a:effectLst/>
                        </a:rPr>
                        <a:t>Storage Committee</a:t>
                      </a:r>
                      <a:endParaRPr lang="en-GB" sz="16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r>
                        <a:rPr lang="en-GB" sz="1600" u="none" strike="noStrike">
                          <a:effectLst/>
                        </a:rPr>
                        <a:t>1. Gas Storage Database</a:t>
                      </a:r>
                      <a:endParaRPr lang="en-GB" sz="16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1600" u="none" strike="noStrike" dirty="0">
                          <a:effectLst/>
                        </a:rPr>
                        <a:t> </a:t>
                      </a:r>
                      <a:r>
                        <a:rPr lang="en-GB" sz="1600" u="none" strike="noStrike" kern="1200" dirty="0" smtClean="0">
                          <a:effectLst/>
                        </a:rPr>
                        <a:t>1+1</a:t>
                      </a:r>
                      <a:endParaRPr lang="en-GB" sz="1600" b="1" u="none" strike="noStrike" kern="1200" dirty="0">
                        <a:solidFill>
                          <a:srgbClr val="00B050"/>
                        </a:solidFill>
                        <a:effectLst/>
                        <a:latin typeface="+mn-lt"/>
                        <a:ea typeface="+mn-ea"/>
                        <a:cs typeface="+mn-cs"/>
                      </a:endParaRPr>
                    </a:p>
                  </a:txBody>
                  <a:tcPr marL="5508" marR="5508" marT="5508" marB="0" anchor="b"/>
                </a:tc>
                <a:tc>
                  <a:txBody>
                    <a:bodyPr/>
                    <a:lstStyle/>
                    <a:p>
                      <a:pPr algn="l" fontAlgn="ctr"/>
                      <a:r>
                        <a:rPr lang="en-GB" sz="1600" u="none" strike="noStrike">
                          <a:effectLst/>
                        </a:rPr>
                        <a:t>2. Best Practices in UGS Design, Operations &amp; Maintenance</a:t>
                      </a:r>
                      <a:endParaRPr lang="en-GB" sz="16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1600" u="none" strike="noStrike" dirty="0">
                          <a:effectLst/>
                        </a:rPr>
                        <a:t> </a:t>
                      </a:r>
                      <a:endParaRPr lang="en-GB" sz="16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effectLst/>
                        </a:rPr>
                        <a:t>3. UGS in Today's Markets and Environments</a:t>
                      </a:r>
                      <a:endParaRPr lang="en-GB" sz="16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lnB w="12700" cap="flat" cmpd="sng" algn="ctr">
                      <a:solidFill>
                        <a:schemeClr val="tx1"/>
                      </a:solidFill>
                      <a:prstDash val="solid"/>
                      <a:round/>
                      <a:headEnd type="none" w="med" len="med"/>
                      <a:tailEnd type="none" w="med" len="med"/>
                    </a:lnB>
                  </a:tcPr>
                </a:tc>
              </a:tr>
              <a:tr h="329542">
                <a:tc>
                  <a:txBody>
                    <a:bodyPr/>
                    <a:lstStyle/>
                    <a:p>
                      <a:pPr algn="l" fontAlgn="b"/>
                      <a:r>
                        <a:rPr lang="en-GB" sz="1600" u="none" strike="noStrike" dirty="0">
                          <a:effectLst/>
                        </a:rPr>
                        <a:t>Strategy Committee</a:t>
                      </a:r>
                      <a:endParaRPr lang="en-GB" sz="16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lnT w="12700" cap="flat" cmpd="sng" algn="ctr">
                      <a:solidFill>
                        <a:schemeClr val="tx1"/>
                      </a:solidFill>
                      <a:prstDash val="solid"/>
                      <a:round/>
                      <a:headEnd type="none" w="med" len="med"/>
                      <a:tailEnd type="none" w="med" len="med"/>
                    </a:lnT>
                  </a:tcPr>
                </a:tc>
                <a:tc>
                  <a:txBody>
                    <a:bodyPr/>
                    <a:lstStyle/>
                    <a:p>
                      <a:pPr algn="l" fontAlgn="ctr"/>
                      <a:r>
                        <a:rPr lang="en-GB" sz="1600" u="none" strike="noStrike">
                          <a:effectLst/>
                        </a:rPr>
                        <a:t>1. Strategic challenges: security of supply and environment commitments </a:t>
                      </a:r>
                      <a:endParaRPr lang="en-GB" sz="16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lnT w="12700" cap="flat" cmpd="sng" algn="ctr">
                      <a:solidFill>
                        <a:schemeClr val="tx1"/>
                      </a:solidFill>
                      <a:prstDash val="solid"/>
                      <a:round/>
                      <a:headEnd type="none" w="med" len="med"/>
                      <a:tailEnd type="none" w="med" len="med"/>
                    </a:lnT>
                  </a:tcPr>
                </a:tc>
              </a:tr>
              <a:tr h="198897">
                <a:tc>
                  <a:txBody>
                    <a:bodyPr/>
                    <a:lstStyle/>
                    <a:p>
                      <a:pPr marL="0" algn="l" defTabSz="914400" rtl="0" eaLnBrk="1" fontAlgn="b" latinLnBrk="0" hangingPunct="1"/>
                      <a:r>
                        <a:rPr lang="en-GB" sz="1600" u="none" strike="noStrike" kern="1200" dirty="0">
                          <a:effectLst/>
                        </a:rPr>
                        <a:t> </a:t>
                      </a:r>
                      <a:r>
                        <a:rPr lang="en-GB" sz="1600" u="none" strike="noStrike" kern="1200" dirty="0" smtClean="0">
                          <a:effectLst/>
                        </a:rPr>
                        <a:t>6+2</a:t>
                      </a:r>
                      <a:endParaRPr lang="en-GB" sz="1600" b="1" u="none" strike="noStrike" kern="1200" dirty="0">
                        <a:solidFill>
                          <a:srgbClr val="00B050"/>
                        </a:solidFill>
                        <a:effectLst/>
                        <a:latin typeface="+mn-lt"/>
                        <a:ea typeface="+mn-ea"/>
                        <a:cs typeface="+mn-cs"/>
                      </a:endParaRPr>
                    </a:p>
                  </a:txBody>
                  <a:tcPr marL="5508" marR="5508" marT="5508" marB="0" anchor="b"/>
                </a:tc>
                <a:tc>
                  <a:txBody>
                    <a:bodyPr/>
                    <a:lstStyle/>
                    <a:p>
                      <a:pPr algn="l" fontAlgn="ctr"/>
                      <a:r>
                        <a:rPr lang="en-GB" sz="1600" u="none" strike="noStrike">
                          <a:effectLst/>
                        </a:rPr>
                        <a:t>2. Pricing for Natural Gas</a:t>
                      </a:r>
                      <a:endParaRPr lang="en-GB" sz="16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397795">
                <a:tc>
                  <a:txBody>
                    <a:bodyPr/>
                    <a:lstStyle/>
                    <a:p>
                      <a:pPr algn="l" fontAlgn="b"/>
                      <a:r>
                        <a:rPr lang="en-GB" sz="1600" u="none" strike="noStrike" dirty="0">
                          <a:effectLst/>
                        </a:rPr>
                        <a:t> </a:t>
                      </a:r>
                      <a:endParaRPr lang="en-GB" sz="16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effectLst/>
                        </a:rPr>
                        <a:t>common topic: Global Gas Policy Study for Regulation Improvement and Gas Advocacy </a:t>
                      </a:r>
                      <a:endParaRPr lang="en-GB" sz="16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lnB w="12700" cap="flat" cmpd="sng" algn="ctr">
                      <a:solidFill>
                        <a:schemeClr val="tx1"/>
                      </a:solidFill>
                      <a:prstDash val="solid"/>
                      <a:round/>
                      <a:headEnd type="none" w="med" len="med"/>
                      <a:tailEnd type="none" w="med" len="med"/>
                    </a:lnB>
                  </a:tcPr>
                </a:tc>
              </a:tr>
              <a:tr h="456293">
                <a:tc>
                  <a:txBody>
                    <a:bodyPr/>
                    <a:lstStyle/>
                    <a:p>
                      <a:pPr algn="l" fontAlgn="b"/>
                      <a:r>
                        <a:rPr lang="en-GB" sz="1600" u="none" strike="noStrike" dirty="0">
                          <a:effectLst/>
                        </a:rPr>
                        <a:t>R&amp;D and Innovation Committee</a:t>
                      </a:r>
                      <a:endParaRPr lang="en-GB" sz="16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lnT w="12700" cap="flat" cmpd="sng" algn="ctr">
                      <a:solidFill>
                        <a:schemeClr val="tx1"/>
                      </a:solidFill>
                      <a:prstDash val="solid"/>
                      <a:round/>
                      <a:headEnd type="none" w="med" len="med"/>
                      <a:tailEnd type="none" w="med" len="med"/>
                    </a:lnT>
                  </a:tcPr>
                </a:tc>
                <a:tc>
                  <a:txBody>
                    <a:bodyPr/>
                    <a:lstStyle/>
                    <a:p>
                      <a:pPr algn="l" fontAlgn="ctr"/>
                      <a:r>
                        <a:rPr lang="en-GB" sz="1600" u="none" strike="noStrike" dirty="0">
                          <a:effectLst/>
                        </a:rPr>
                        <a:t>1. Environmental performance along the gas value chain</a:t>
                      </a:r>
                      <a:endParaRPr lang="en-GB" sz="16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lnT w="12700" cap="flat" cmpd="sng" algn="ctr">
                      <a:solidFill>
                        <a:schemeClr val="tx1"/>
                      </a:solidFill>
                      <a:prstDash val="solid"/>
                      <a:round/>
                      <a:headEnd type="none" w="med" len="med"/>
                      <a:tailEnd type="none" w="med" len="med"/>
                    </a:lnT>
                  </a:tcPr>
                </a:tc>
              </a:tr>
              <a:tr h="198897">
                <a:tc>
                  <a:txBody>
                    <a:bodyPr/>
                    <a:lstStyle/>
                    <a:p>
                      <a:pPr marL="0" algn="l" defTabSz="914400" rtl="0" eaLnBrk="1" fontAlgn="b" latinLnBrk="0" hangingPunct="1"/>
                      <a:r>
                        <a:rPr lang="en-GB" sz="1600" u="none" strike="noStrike" kern="1200" dirty="0">
                          <a:effectLst/>
                        </a:rPr>
                        <a:t> </a:t>
                      </a:r>
                      <a:r>
                        <a:rPr lang="en-GB" sz="1600" u="none" strike="noStrike" kern="1200" dirty="0" smtClean="0">
                          <a:effectLst/>
                        </a:rPr>
                        <a:t>3+3+1</a:t>
                      </a:r>
                      <a:endParaRPr lang="en-GB" sz="1600" b="1" u="none" strike="noStrike" kern="1200" dirty="0">
                        <a:solidFill>
                          <a:srgbClr val="00B050"/>
                        </a:solidFill>
                        <a:effectLst/>
                        <a:latin typeface="+mn-lt"/>
                        <a:ea typeface="+mn-ea"/>
                        <a:cs typeface="+mn-cs"/>
                      </a:endParaRPr>
                    </a:p>
                  </a:txBody>
                  <a:tcPr marL="5508" marR="5508" marT="5508" marB="0" anchor="b"/>
                </a:tc>
                <a:tc>
                  <a:txBody>
                    <a:bodyPr/>
                    <a:lstStyle/>
                    <a:p>
                      <a:pPr algn="l" fontAlgn="ctr"/>
                      <a:r>
                        <a:rPr lang="en-GB" sz="1600" u="none" strike="noStrike">
                          <a:effectLst/>
                        </a:rPr>
                        <a:t>2. Decarbonisation technologies in the gas value chain</a:t>
                      </a:r>
                      <a:endParaRPr lang="en-GB" sz="16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1600" u="none" strike="noStrike">
                          <a:effectLst/>
                        </a:rPr>
                        <a:t> </a:t>
                      </a:r>
                      <a:endParaRPr lang="en-GB" sz="16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r>
                        <a:rPr lang="en-GB" sz="1600" u="none" strike="noStrike">
                          <a:effectLst/>
                        </a:rPr>
                        <a:t>3. Digitalisation and the strategy for gas innovation</a:t>
                      </a:r>
                      <a:endParaRPr lang="en-GB" sz="16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503092">
                <a:tc>
                  <a:txBody>
                    <a:bodyPr/>
                    <a:lstStyle/>
                    <a:p>
                      <a:pPr algn="l" fontAlgn="b"/>
                      <a:r>
                        <a:rPr lang="en-GB" sz="1600" u="none" strike="noStrike" dirty="0">
                          <a:effectLst/>
                        </a:rPr>
                        <a:t> </a:t>
                      </a:r>
                      <a:endParaRPr lang="en-GB" sz="16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effectLst/>
                        </a:rPr>
                        <a:t>common topic: Gas research, development and innovation to bring clean and affordable energy across the world  </a:t>
                      </a:r>
                      <a:endParaRPr lang="en-GB" sz="16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lnB w="12700" cap="flat" cmpd="sng" algn="ctr">
                      <a:solidFill>
                        <a:schemeClr val="tx1"/>
                      </a:solidFill>
                      <a:prstDash val="solid"/>
                      <a:round/>
                      <a:headEnd type="none" w="med" len="med"/>
                      <a:tailEnd type="none" w="med" len="med"/>
                    </a:lnB>
                  </a:tcPr>
                </a:tc>
              </a:tr>
              <a:tr h="304196">
                <a:tc>
                  <a:txBody>
                    <a:bodyPr/>
                    <a:lstStyle/>
                    <a:p>
                      <a:pPr algn="l" fontAlgn="b"/>
                      <a:r>
                        <a:rPr lang="en-GB" sz="1600" u="none" strike="noStrike" dirty="0">
                          <a:effectLst/>
                        </a:rPr>
                        <a:t>Sustainability Committee</a:t>
                      </a:r>
                      <a:endParaRPr lang="en-GB" sz="16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lnT w="12700" cap="flat" cmpd="sng" algn="ctr">
                      <a:solidFill>
                        <a:schemeClr val="tx1"/>
                      </a:solidFill>
                      <a:prstDash val="solid"/>
                      <a:round/>
                      <a:headEnd type="none" w="med" len="med"/>
                      <a:tailEnd type="none" w="med" len="med"/>
                    </a:lnT>
                  </a:tcPr>
                </a:tc>
                <a:tc>
                  <a:txBody>
                    <a:bodyPr/>
                    <a:lstStyle/>
                    <a:p>
                      <a:pPr algn="l" fontAlgn="ctr"/>
                      <a:r>
                        <a:rPr lang="en-GB" sz="1600" u="none" strike="noStrike">
                          <a:effectLst/>
                        </a:rPr>
                        <a:t>1. Renewable Gases as a solution</a:t>
                      </a:r>
                      <a:endParaRPr lang="en-GB" sz="16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lnT w="12700" cap="flat" cmpd="sng" algn="ctr">
                      <a:solidFill>
                        <a:schemeClr val="tx1"/>
                      </a:solidFill>
                      <a:prstDash val="solid"/>
                      <a:round/>
                      <a:headEnd type="none" w="med" len="med"/>
                      <a:tailEnd type="none" w="med" len="med"/>
                    </a:lnT>
                  </a:tcPr>
                </a:tc>
              </a:tr>
              <a:tr h="198897">
                <a:tc>
                  <a:txBody>
                    <a:bodyPr/>
                    <a:lstStyle/>
                    <a:p>
                      <a:pPr marL="0" algn="l" defTabSz="914400" rtl="0" eaLnBrk="1" fontAlgn="b" latinLnBrk="0" hangingPunct="1"/>
                      <a:r>
                        <a:rPr lang="en-GB" sz="1600" u="none" strike="noStrike" kern="1200" dirty="0">
                          <a:effectLst/>
                        </a:rPr>
                        <a:t> </a:t>
                      </a:r>
                      <a:r>
                        <a:rPr lang="en-GB" sz="1600" u="none" strike="noStrike" kern="1200" dirty="0" smtClean="0">
                          <a:effectLst/>
                        </a:rPr>
                        <a:t>3+1+1</a:t>
                      </a:r>
                      <a:endParaRPr lang="en-GB" sz="1600" b="1" u="none" strike="noStrike" kern="1200" dirty="0">
                        <a:solidFill>
                          <a:srgbClr val="00B050"/>
                        </a:solidFill>
                        <a:effectLst/>
                        <a:latin typeface="+mn-lt"/>
                        <a:ea typeface="+mn-ea"/>
                        <a:cs typeface="+mn-cs"/>
                      </a:endParaRPr>
                    </a:p>
                  </a:txBody>
                  <a:tcPr marL="5508" marR="5508" marT="5508" marB="0" anchor="b"/>
                </a:tc>
                <a:tc>
                  <a:txBody>
                    <a:bodyPr/>
                    <a:lstStyle/>
                    <a:p>
                      <a:pPr algn="l" fontAlgn="ctr"/>
                      <a:r>
                        <a:rPr lang="en-GB" sz="1600" u="none" strike="noStrike">
                          <a:effectLst/>
                        </a:rPr>
                        <a:t>2. Methane Emissions Reduction</a:t>
                      </a:r>
                      <a:endParaRPr lang="en-GB" sz="16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1600" u="none" strike="noStrike" dirty="0">
                          <a:effectLst/>
                        </a:rPr>
                        <a:t> </a:t>
                      </a:r>
                      <a:endParaRPr lang="en-GB" sz="16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lnB w="12700" cap="flat" cmpd="sng" algn="ctr">
                      <a:solidFill>
                        <a:schemeClr val="tx1"/>
                      </a:solidFill>
                      <a:prstDash val="solid"/>
                      <a:round/>
                      <a:headEnd type="none" w="med" len="med"/>
                      <a:tailEnd type="none" w="med" len="med"/>
                    </a:lnB>
                  </a:tcPr>
                </a:tc>
                <a:tc>
                  <a:txBody>
                    <a:bodyPr/>
                    <a:lstStyle/>
                    <a:p>
                      <a:pPr algn="l" fontAlgn="ctr"/>
                      <a:r>
                        <a:rPr lang="en-GB" sz="1600" u="none" strike="noStrike" dirty="0">
                          <a:effectLst/>
                        </a:rPr>
                        <a:t>3. Environmental and Social Governance</a:t>
                      </a:r>
                      <a:endParaRPr lang="en-GB" sz="16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lnB w="12700" cap="flat" cmpd="sng" algn="ctr">
                      <a:solidFill>
                        <a:schemeClr val="tx1"/>
                      </a:solidFill>
                      <a:prstDash val="solid"/>
                      <a:round/>
                      <a:headEnd type="none" w="med" len="med"/>
                      <a:tailEnd type="none" w="med" len="med"/>
                    </a:lnB>
                  </a:tcPr>
                </a:tc>
              </a:tr>
              <a:tr h="65323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smtClean="0">
                          <a:effectLst/>
                        </a:rPr>
                        <a:t>TFN     </a:t>
                      </a:r>
                    </a:p>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smtClean="0">
                          <a:effectLst/>
                        </a:rPr>
                        <a:t> 1+1</a:t>
                      </a:r>
                    </a:p>
                    <a:p>
                      <a:pPr algn="l" fontAlgn="b"/>
                      <a:endParaRPr lang="en-GB" sz="1600" b="1" i="0" u="none" strike="noStrike" dirty="0">
                        <a:solidFill>
                          <a:srgbClr val="00B050"/>
                        </a:solidFill>
                        <a:effectLst/>
                        <a:latin typeface="Arial" panose="020B0604020202020204" pitchFamily="34" charset="0"/>
                        <a:ea typeface="맑은 고딕" panose="020B0503020000020004" pitchFamily="34" charset="-127"/>
                      </a:endParaRPr>
                    </a:p>
                  </a:txBody>
                  <a:tcPr marL="5508" marR="5508" marT="5508" marB="0" anchor="b">
                    <a:lnT w="12700" cap="flat" cmpd="sng" algn="ctr">
                      <a:solidFill>
                        <a:schemeClr val="tx1"/>
                      </a:solidFill>
                      <a:prstDash val="solid"/>
                      <a:round/>
                      <a:headEnd type="none" w="med" len="med"/>
                      <a:tailEnd type="none" w="med" len="med"/>
                    </a:lnT>
                  </a:tcPr>
                </a:tc>
                <a:tc>
                  <a:txBody>
                    <a:bodyPr/>
                    <a:lstStyle/>
                    <a:p>
                      <a:pPr algn="l" fontAlgn="ctr"/>
                      <a:r>
                        <a:rPr lang="en-GB" sz="1600" u="none" strike="noStrike" dirty="0">
                          <a:effectLst/>
                        </a:rPr>
                        <a:t>Carbon Neutrality in the Gas Industry: Accelerating the decarbonisation and emission reduction of natural gas with the coordinated development of new gases to achieve Paris Agreement goals </a:t>
                      </a:r>
                      <a:endParaRPr lang="en-GB" sz="16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5972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69996" y="237420"/>
            <a:ext cx="11456035" cy="852344"/>
          </a:xfrm>
        </p:spPr>
        <p:txBody>
          <a:bodyPr>
            <a:normAutofit fontScale="90000"/>
          </a:bodyPr>
          <a:lstStyle/>
          <a:p>
            <a:r>
              <a:rPr lang="en-US" altLang="ko-KR" dirty="0">
                <a:latin typeface="Arial" panose="020B0604020202020204" pitchFamily="34" charset="0"/>
                <a:ea typeface="微软雅黑" panose="020B0503020204020204" charset="-122"/>
                <a:cs typeface="Arial" panose="020B0604020202020204" pitchFamily="34" charset="0"/>
                <a:sym typeface="+mn-ea"/>
              </a:rPr>
              <a:t>Meeting Agenda</a:t>
            </a:r>
            <a:br>
              <a:rPr lang="en-US" altLang="ko-KR" dirty="0">
                <a:latin typeface="Arial" panose="020B0604020202020204" pitchFamily="34" charset="0"/>
                <a:ea typeface="微软雅黑" panose="020B0503020204020204" charset="-122"/>
                <a:cs typeface="Arial" panose="020B0604020202020204" pitchFamily="34" charset="0"/>
                <a:sym typeface="+mn-ea"/>
              </a:rPr>
            </a:br>
            <a:r>
              <a:rPr lang="en-US" altLang="ko-KR" dirty="0">
                <a:latin typeface="Arial" panose="020B0604020202020204" pitchFamily="34" charset="0"/>
                <a:ea typeface="微软雅黑" panose="020B0503020204020204" charset="-122"/>
                <a:cs typeface="Arial" panose="020B0604020202020204" pitchFamily="34" charset="0"/>
                <a:sym typeface="+mn-ea"/>
              </a:rPr>
              <a:t>                                       </a:t>
            </a:r>
            <a:r>
              <a:rPr lang="en-US" altLang="zh-CN" sz="1800" dirty="0">
                <a:latin typeface="Arial" panose="020B0604020202020204" pitchFamily="34" charset="0"/>
                <a:ea typeface="微软雅黑" panose="020B0503020204020204" charset="-122"/>
                <a:cs typeface="Arial" panose="020B0604020202020204" pitchFamily="34" charset="0"/>
                <a:sym typeface="+mn-ea"/>
              </a:rPr>
              <a:t>Moderated by CC Chair</a:t>
            </a:r>
            <a:endParaRPr lang="zh-CN" altLang="en-US" sz="1800" dirty="0">
              <a:latin typeface="Arial" panose="020B0604020202020204" pitchFamily="34" charset="0"/>
              <a:cs typeface="Arial" panose="020B0604020202020204" pitchFamily="34" charset="0"/>
            </a:endParaRPr>
          </a:p>
        </p:txBody>
      </p:sp>
      <p:graphicFrame>
        <p:nvGraphicFramePr>
          <p:cNvPr id="5" name="内容占位符 4"/>
          <p:cNvGraphicFramePr>
            <a:graphicFrameLocks noGrp="1"/>
          </p:cNvGraphicFramePr>
          <p:nvPr>
            <p:ph idx="1"/>
            <p:extLst>
              <p:ext uri="{D42A27DB-BD31-4B8C-83A1-F6EECF244321}">
                <p14:modId xmlns:p14="http://schemas.microsoft.com/office/powerpoint/2010/main" val="3321516741"/>
              </p:ext>
            </p:extLst>
          </p:nvPr>
        </p:nvGraphicFramePr>
        <p:xfrm>
          <a:off x="868097" y="1203937"/>
          <a:ext cx="9061094" cy="4847758"/>
        </p:xfrm>
        <a:graphic>
          <a:graphicData uri="http://schemas.openxmlformats.org/drawingml/2006/table">
            <a:tbl>
              <a:tblPr>
                <a:tableStyleId>{2D5ABB26-0587-4C30-8999-92F81FD0307C}</a:tableStyleId>
              </a:tblPr>
              <a:tblGrid>
                <a:gridCol w="9061094">
                  <a:extLst>
                    <a:ext uri="{9D8B030D-6E8A-4147-A177-3AD203B41FA5}">
                      <a16:colId xmlns="" xmlns:a16="http://schemas.microsoft.com/office/drawing/2014/main" val="20000"/>
                    </a:ext>
                  </a:extLst>
                </a:gridCol>
              </a:tblGrid>
              <a:tr h="0">
                <a:tc>
                  <a:txBody>
                    <a:bodyPr/>
                    <a:lstStyle/>
                    <a:p>
                      <a:pPr algn="l" fontAlgn="ctr"/>
                      <a:r>
                        <a:rPr lang="en-GB" sz="1600" b="1" u="none" strike="noStrike" dirty="0">
                          <a:solidFill>
                            <a:srgbClr val="FF0000"/>
                          </a:solidFill>
                          <a:effectLst/>
                        </a:rPr>
                        <a:t>8: 30 </a:t>
                      </a:r>
                      <a:r>
                        <a:rPr lang="en-GB" sz="1600" b="1" u="none" strike="noStrike" dirty="0">
                          <a:effectLst/>
                        </a:rPr>
                        <a:t>– </a:t>
                      </a:r>
                      <a:r>
                        <a:rPr lang="en-GB" sz="1600" b="1" u="none" strike="noStrike" dirty="0" smtClean="0">
                          <a:effectLst/>
                        </a:rPr>
                        <a:t>9: 30 </a:t>
                      </a:r>
                      <a:r>
                        <a:rPr lang="en-GB" sz="1600" b="1" u="none" strike="noStrike" dirty="0">
                          <a:effectLst/>
                        </a:rPr>
                        <a:t>CC Meeting 1</a:t>
                      </a:r>
                      <a:endParaRPr lang="en-GB" sz="1600" b="1" i="0" u="none" strike="noStrike" dirty="0">
                        <a:solidFill>
                          <a:schemeClr val="tx1"/>
                        </a:solidFill>
                        <a:effectLst/>
                        <a:latin typeface="+mn-ea"/>
                        <a:ea typeface="+mn-ea"/>
                      </a:endParaRPr>
                    </a:p>
                  </a:txBody>
                  <a:tcPr marL="1576" marR="1576" marT="1576" marB="0" anchor="ctr">
                    <a:lnB w="12700" cap="flat" cmpd="sng" algn="ctr">
                      <a:noFill/>
                      <a:prstDash val="solid"/>
                      <a:round/>
                      <a:headEnd type="none" w="med" len="med"/>
                      <a:tailEnd type="none" w="med" len="med"/>
                    </a:lnB>
                  </a:tcPr>
                </a:tc>
                <a:extLst>
                  <a:ext uri="{0D108BD9-81ED-4DB2-BD59-A6C34878D82A}">
                    <a16:rowId xmlns="" xmlns:a16="http://schemas.microsoft.com/office/drawing/2014/main" val="10000"/>
                  </a:ext>
                </a:extLst>
              </a:tr>
              <a:tr h="379447">
                <a:tc>
                  <a:txBody>
                    <a:bodyPr/>
                    <a:lstStyle/>
                    <a:p>
                      <a:pPr marL="0" marR="0" lvl="0" indent="174625" algn="l" defTabSz="914400" rtl="0" eaLnBrk="1" fontAlgn="ctr" latinLnBrk="0" hangingPunct="1">
                        <a:lnSpc>
                          <a:spcPct val="100000"/>
                        </a:lnSpc>
                        <a:spcBef>
                          <a:spcPts val="0"/>
                        </a:spcBef>
                        <a:spcAft>
                          <a:spcPts val="0"/>
                        </a:spcAft>
                        <a:buClrTx/>
                        <a:buSzTx/>
                        <a:buFontTx/>
                        <a:buNone/>
                        <a:tabLst/>
                        <a:defRPr/>
                      </a:pPr>
                      <a:r>
                        <a:rPr lang="en-GB" sz="1400" u="none" strike="noStrike" dirty="0">
                          <a:effectLst/>
                        </a:rPr>
                        <a:t>Opening remarks by CC </a:t>
                      </a:r>
                      <a:r>
                        <a:rPr lang="en-GB" sz="1400" u="none" strike="noStrike" dirty="0" smtClean="0">
                          <a:effectLst/>
                        </a:rPr>
                        <a:t>Chair (5 mins)</a:t>
                      </a:r>
                    </a:p>
                  </a:txBody>
                  <a:tcPr marL="1576" marR="1576" marT="157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66700">
                <a:tc>
                  <a:txBody>
                    <a:bodyPr/>
                    <a:lstStyle/>
                    <a:p>
                      <a:pPr marL="0" marR="0" lvl="0" indent="174625" algn="l" defTabSz="914400" rtl="0" eaLnBrk="1" fontAlgn="ctr" latinLnBrk="0" hangingPunct="1">
                        <a:lnSpc>
                          <a:spcPct val="100000"/>
                        </a:lnSpc>
                        <a:spcBef>
                          <a:spcPts val="0"/>
                        </a:spcBef>
                        <a:spcAft>
                          <a:spcPts val="0"/>
                        </a:spcAft>
                        <a:buClrTx/>
                        <a:buSzTx/>
                        <a:buFontTx/>
                        <a:buNone/>
                        <a:tabLst/>
                        <a:defRPr/>
                      </a:pPr>
                      <a:r>
                        <a:rPr lang="en-GB" sz="1400" u="none" strike="noStrike" dirty="0">
                          <a:effectLst/>
                        </a:rPr>
                        <a:t>Message from IGU President </a:t>
                      </a:r>
                      <a:r>
                        <a:rPr lang="en-GB" sz="1400" u="none" strike="noStrike" dirty="0" smtClean="0">
                          <a:effectLst/>
                        </a:rPr>
                        <a:t>(10mins)</a:t>
                      </a:r>
                      <a:endParaRPr lang="en-GB" sz="1400" b="1" i="0" u="none" strike="noStrike" dirty="0" smtClean="0">
                        <a:solidFill>
                          <a:schemeClr val="tx1"/>
                        </a:solidFill>
                        <a:effectLst/>
                        <a:latin typeface="+mn-ea"/>
                        <a:ea typeface="+mn-ea"/>
                      </a:endParaRPr>
                    </a:p>
                  </a:txBody>
                  <a:tcPr marL="1576" marR="1576" marT="157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66700">
                <a:tc>
                  <a:txBody>
                    <a:bodyPr/>
                    <a:lstStyle/>
                    <a:p>
                      <a:pPr marL="0" marR="0" lvl="0" indent="174625" algn="l" defTabSz="914400" rtl="0" eaLnBrk="1" fontAlgn="ctr" latinLnBrk="0" hangingPunct="1">
                        <a:lnSpc>
                          <a:spcPct val="100000"/>
                        </a:lnSpc>
                        <a:spcBef>
                          <a:spcPts val="0"/>
                        </a:spcBef>
                        <a:spcAft>
                          <a:spcPts val="0"/>
                        </a:spcAft>
                        <a:buClrTx/>
                        <a:buSzTx/>
                        <a:buFontTx/>
                        <a:buNone/>
                        <a:tabLst/>
                        <a:defRPr/>
                      </a:pPr>
                      <a:r>
                        <a:rPr lang="en-US" altLang="zh-CN" sz="1400" b="0" i="0" u="none" strike="noStrike" dirty="0" smtClean="0">
                          <a:solidFill>
                            <a:schemeClr val="tx1"/>
                          </a:solidFill>
                          <a:effectLst/>
                          <a:latin typeface="+mn-ea"/>
                          <a:ea typeface="+mn-ea"/>
                        </a:rPr>
                        <a:t>CC Information</a:t>
                      </a:r>
                      <a:r>
                        <a:rPr lang="en-US" altLang="zh-CN" sz="1400" b="0" i="0" u="none" strike="noStrike" baseline="0" dirty="0" smtClean="0">
                          <a:solidFill>
                            <a:schemeClr val="tx1"/>
                          </a:solidFill>
                          <a:effectLst/>
                          <a:latin typeface="+mn-ea"/>
                          <a:ea typeface="+mn-ea"/>
                        </a:rPr>
                        <a:t> updates </a:t>
                      </a:r>
                      <a:r>
                        <a:rPr lang="en-US" altLang="zh-CN" sz="1400" b="0" i="0" u="none" strike="noStrike" dirty="0" smtClean="0">
                          <a:solidFill>
                            <a:schemeClr val="tx1"/>
                          </a:solidFill>
                          <a:effectLst/>
                          <a:latin typeface="+mn-ea"/>
                          <a:ea typeface="+mn-ea"/>
                        </a:rPr>
                        <a:t>by CC Secretary (25 mins</a:t>
                      </a:r>
                      <a:r>
                        <a:rPr lang="zh-CN" altLang="en-US" sz="1400" b="0" i="0" u="none" strike="noStrike" dirty="0" smtClean="0">
                          <a:solidFill>
                            <a:schemeClr val="tx1"/>
                          </a:solidFill>
                          <a:effectLst/>
                          <a:latin typeface="+mn-ea"/>
                          <a:ea typeface="+mn-ea"/>
                        </a:rPr>
                        <a:t>）</a:t>
                      </a:r>
                      <a:endParaRPr lang="en-GB" sz="1400" b="0" i="0" u="none" strike="noStrike" dirty="0" smtClean="0">
                        <a:solidFill>
                          <a:schemeClr val="tx1"/>
                        </a:solidFill>
                        <a:effectLst/>
                        <a:latin typeface="+mn-ea"/>
                        <a:ea typeface="+mn-ea"/>
                      </a:endParaRPr>
                    </a:p>
                  </a:txBody>
                  <a:tcPr marL="1576" marR="1576" marT="157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1138">
                <a:tc>
                  <a:txBody>
                    <a:bodyPr/>
                    <a:lstStyle/>
                    <a:p>
                      <a:pPr marL="285750" lvl="1" indent="71438" algn="l" defTabSz="914400" rtl="0" eaLnBrk="1" fontAlgn="ctr" latinLnBrk="0" hangingPunct="1">
                        <a:buFont typeface="Arial" panose="020B0604020202020204" pitchFamily="34" charset="0"/>
                        <a:buChar char="•"/>
                      </a:pPr>
                      <a:r>
                        <a:rPr lang="en-GB" sz="1400" u="none" strike="noStrike" dirty="0">
                          <a:effectLst/>
                        </a:rPr>
                        <a:t> </a:t>
                      </a:r>
                      <a:r>
                        <a:rPr lang="en-US" sz="1400" u="none" strike="noStrike" kern="1200" dirty="0" smtClean="0">
                          <a:solidFill>
                            <a:schemeClr val="tx1"/>
                          </a:solidFill>
                          <a:effectLst/>
                          <a:latin typeface="+mn-lt"/>
                          <a:ea typeface="+mn-ea"/>
                          <a:cs typeface="+mn-cs"/>
                        </a:rPr>
                        <a:t>LNG Committee Chair Replacement </a:t>
                      </a:r>
                      <a:endParaRPr lang="en-GB" sz="1400" u="none" strike="noStrike" kern="1200" dirty="0" smtClean="0">
                        <a:solidFill>
                          <a:schemeClr val="tx1"/>
                        </a:solidFill>
                        <a:effectLst/>
                        <a:latin typeface="+mn-lt"/>
                        <a:ea typeface="+mn-ea"/>
                        <a:cs typeface="+mn-cs"/>
                      </a:endParaRPr>
                    </a:p>
                    <a:p>
                      <a:pPr marL="285750" lvl="1" indent="71438" algn="l" defTabSz="914400" rtl="0" eaLnBrk="1" fontAlgn="ctr" latinLnBrk="0" hangingPunct="1">
                        <a:buFont typeface="Arial" panose="020B0604020202020204" pitchFamily="34" charset="0"/>
                        <a:buChar char="•"/>
                      </a:pPr>
                      <a:r>
                        <a:rPr lang="en-GB" sz="1400" u="none" strike="noStrike" kern="1200" dirty="0" smtClean="0">
                          <a:solidFill>
                            <a:schemeClr val="tx1"/>
                          </a:solidFill>
                          <a:effectLst/>
                          <a:latin typeface="+mn-lt"/>
                          <a:ea typeface="+mn-ea"/>
                          <a:cs typeface="+mn-cs"/>
                        </a:rPr>
                        <a:t> Introduction to members recruitment </a:t>
                      </a:r>
                    </a:p>
                  </a:txBody>
                  <a:tcPr marL="1576" marR="1576" marT="157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29151">
                <a:tc>
                  <a:txBody>
                    <a:bodyPr/>
                    <a:lstStyle/>
                    <a:p>
                      <a:pPr marL="285750" indent="71438" algn="l" defTabSz="914400" rtl="0" eaLnBrk="1" fontAlgn="ctr" latinLnBrk="0" hangingPunct="1">
                        <a:buFont typeface="Arial" panose="020B0604020202020204" pitchFamily="34" charset="0"/>
                        <a:buChar char="•"/>
                      </a:pPr>
                      <a:r>
                        <a:rPr lang="en-US" altLang="zh-CN" sz="1400" u="none" strike="noStrike" kern="1200" dirty="0" smtClean="0">
                          <a:solidFill>
                            <a:schemeClr val="tx1"/>
                          </a:solidFill>
                          <a:effectLst/>
                          <a:latin typeface="+mn-lt"/>
                          <a:ea typeface="+mn-ea"/>
                          <a:cs typeface="+mn-cs"/>
                        </a:rPr>
                        <a:t> Introduction to CC work results</a:t>
                      </a:r>
                      <a:endParaRPr lang="en-GB" sz="1400" u="none" strike="noStrike" kern="1200" dirty="0">
                        <a:solidFill>
                          <a:schemeClr val="tx1"/>
                        </a:solidFill>
                        <a:effectLst/>
                        <a:latin typeface="+mn-lt"/>
                        <a:ea typeface="+mn-ea"/>
                        <a:cs typeface="+mn-cs"/>
                      </a:endParaRPr>
                    </a:p>
                  </a:txBody>
                  <a:tcPr marL="1576" marR="1576" marT="157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53640">
                <a:tc>
                  <a:txBody>
                    <a:bodyPr/>
                    <a:lstStyle/>
                    <a:p>
                      <a:pPr marL="174625" marR="0" lvl="0" indent="0" algn="l" defTabSz="914400" rtl="0" eaLnBrk="1" fontAlgn="ctr" latinLnBrk="0" hangingPunct="1">
                        <a:lnSpc>
                          <a:spcPct val="100000"/>
                        </a:lnSpc>
                        <a:spcBef>
                          <a:spcPts val="0"/>
                        </a:spcBef>
                        <a:spcAft>
                          <a:spcPts val="0"/>
                        </a:spcAft>
                        <a:buClrTx/>
                        <a:buSzTx/>
                        <a:buFontTx/>
                        <a:buNone/>
                        <a:tabLst/>
                        <a:defRPr/>
                      </a:pPr>
                      <a:r>
                        <a:rPr lang="en-US" altLang="zh-CN" sz="1400" u="none" strike="noStrike" kern="1200" dirty="0" smtClean="0">
                          <a:solidFill>
                            <a:schemeClr val="tx1"/>
                          </a:solidFill>
                          <a:effectLst/>
                          <a:latin typeface="+mn-lt"/>
                          <a:ea typeface="+mn-ea"/>
                          <a:cs typeface="+mn-cs"/>
                        </a:rPr>
                        <a:t>Introduction to updated SCOA by Tatiana (20 mins)</a:t>
                      </a:r>
                      <a:endParaRPr lang="en-GB" sz="1400" b="0" i="0" u="none" strike="noStrike" dirty="0" smtClean="0">
                        <a:solidFill>
                          <a:schemeClr val="tx1"/>
                        </a:solidFill>
                        <a:effectLst/>
                        <a:latin typeface="+mn-ea"/>
                        <a:ea typeface="+mn-ea"/>
                      </a:endParaRPr>
                    </a:p>
                  </a:txBody>
                  <a:tcPr marL="1576" marR="1576" marT="157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504496">
                <a:tc>
                  <a:txBody>
                    <a:bodyPr/>
                    <a:lstStyle/>
                    <a:p>
                      <a:pPr algn="l" fontAlgn="ctr"/>
                      <a:r>
                        <a:rPr lang="en-GB" sz="1600" b="1" u="none" strike="noStrike" dirty="0">
                          <a:effectLst/>
                        </a:rPr>
                        <a:t>9: </a:t>
                      </a:r>
                      <a:r>
                        <a:rPr lang="en-GB" sz="1600" b="1" u="none" strike="noStrike" dirty="0" smtClean="0">
                          <a:effectLst/>
                        </a:rPr>
                        <a:t>30 </a:t>
                      </a:r>
                      <a:r>
                        <a:rPr lang="en-GB" sz="1600" b="1" u="none" strike="noStrike" dirty="0">
                          <a:effectLst/>
                        </a:rPr>
                        <a:t>– </a:t>
                      </a:r>
                      <a:r>
                        <a:rPr lang="en-GB" sz="1600" b="1" u="none" strike="noStrike" dirty="0" smtClean="0">
                          <a:effectLst/>
                        </a:rPr>
                        <a:t>10 : 00 </a:t>
                      </a:r>
                      <a:r>
                        <a:rPr lang="en-GB" sz="1600" b="1" u="none" strike="noStrike" dirty="0">
                          <a:effectLst/>
                        </a:rPr>
                        <a:t>Coffee </a:t>
                      </a:r>
                      <a:r>
                        <a:rPr lang="en-US" altLang="zh-CN" sz="1600" b="1" u="none" strike="noStrike" smtClean="0">
                          <a:effectLst/>
                        </a:rPr>
                        <a:t>B</a:t>
                      </a:r>
                      <a:r>
                        <a:rPr lang="en-GB" sz="1600" b="1" u="none" strike="noStrike" smtClean="0">
                          <a:effectLst/>
                        </a:rPr>
                        <a:t>reak</a:t>
                      </a:r>
                      <a:endParaRPr lang="en-GB" sz="1600" b="1" u="none" strike="noStrike" dirty="0" smtClean="0">
                        <a:effectLst/>
                      </a:endParaRPr>
                    </a:p>
                  </a:txBody>
                  <a:tcPr marL="1576" marR="1576" marT="1576" marB="0" anchor="ctr">
                    <a:lnT w="12700" cap="flat" cmpd="sng" algn="ctr">
                      <a:noFill/>
                      <a:prstDash val="solid"/>
                      <a:round/>
                      <a:headEnd type="none" w="med" len="med"/>
                      <a:tailEnd type="none" w="med" len="med"/>
                    </a:lnT>
                  </a:tcPr>
                </a:tc>
                <a:extLst>
                  <a:ext uri="{0D108BD9-81ED-4DB2-BD59-A6C34878D82A}">
                    <a16:rowId xmlns="" xmlns:a16="http://schemas.microsoft.com/office/drawing/2014/main" val="10006"/>
                  </a:ext>
                </a:extLst>
              </a:tr>
              <a:tr h="183075">
                <a:tc>
                  <a:txBody>
                    <a:bodyPr/>
                    <a:lstStyle/>
                    <a:p>
                      <a:pPr algn="l" fontAlgn="ctr"/>
                      <a:r>
                        <a:rPr lang="en-GB" sz="1600" b="1" u="none" strike="noStrike" dirty="0" smtClean="0">
                          <a:effectLst/>
                        </a:rPr>
                        <a:t>10</a:t>
                      </a:r>
                      <a:r>
                        <a:rPr lang="en-GB" sz="1600" b="1" u="none" strike="noStrike" baseline="0" dirty="0" smtClean="0">
                          <a:effectLst/>
                        </a:rPr>
                        <a:t> </a:t>
                      </a:r>
                      <a:r>
                        <a:rPr lang="en-GB" sz="1600" b="1" u="none" strike="noStrike" dirty="0" smtClean="0">
                          <a:effectLst/>
                        </a:rPr>
                        <a:t>: 00 </a:t>
                      </a:r>
                      <a:r>
                        <a:rPr lang="en-GB" sz="1600" b="1" u="none" strike="noStrike" dirty="0">
                          <a:effectLst/>
                        </a:rPr>
                        <a:t>- 12: </a:t>
                      </a:r>
                      <a:r>
                        <a:rPr lang="en-GB" sz="1600" b="1" u="none" strike="noStrike" dirty="0" smtClean="0">
                          <a:effectLst/>
                        </a:rPr>
                        <a:t>30   </a:t>
                      </a:r>
                      <a:r>
                        <a:rPr lang="en-GB" sz="1600" b="1" u="none" strike="noStrike" dirty="0">
                          <a:effectLst/>
                        </a:rPr>
                        <a:t>CC Meeting 2</a:t>
                      </a:r>
                      <a:endParaRPr lang="en-GB" sz="1600" b="1" i="0" u="none" strike="noStrike" dirty="0">
                        <a:solidFill>
                          <a:schemeClr val="tx1"/>
                        </a:solidFill>
                        <a:effectLst/>
                        <a:latin typeface="+mn-ea"/>
                        <a:ea typeface="+mn-ea"/>
                      </a:endParaRPr>
                    </a:p>
                  </a:txBody>
                  <a:tcPr marL="1576" marR="1576" marT="1576" marB="0" anchor="ctr"/>
                </a:tc>
                <a:extLst>
                  <a:ext uri="{0D108BD9-81ED-4DB2-BD59-A6C34878D82A}">
                    <a16:rowId xmlns="" xmlns:a16="http://schemas.microsoft.com/office/drawing/2014/main" val="10007"/>
                  </a:ext>
                </a:extLst>
              </a:tr>
              <a:tr h="307284">
                <a:tc>
                  <a:txBody>
                    <a:bodyPr/>
                    <a:lstStyle/>
                    <a:p>
                      <a:pPr marL="174625" indent="0" algn="l" fontAlgn="ctr">
                        <a:tabLst>
                          <a:tab pos="87313" algn="l"/>
                        </a:tabLst>
                      </a:pPr>
                      <a:r>
                        <a:rPr lang="en-GB" sz="1400" u="none" strike="noStrike" dirty="0" smtClean="0">
                          <a:effectLst/>
                        </a:rPr>
                        <a:t>Introduction to work progress of Committees and TFs (</a:t>
                      </a:r>
                      <a:r>
                        <a:rPr lang="en-GB" sz="1400" u="none" strike="noStrike" dirty="0" smtClean="0">
                          <a:solidFill>
                            <a:srgbClr val="FF0000"/>
                          </a:solidFill>
                          <a:effectLst/>
                        </a:rPr>
                        <a:t>150 mins</a:t>
                      </a:r>
                      <a:r>
                        <a:rPr lang="en-GB" sz="1400" u="none" strike="noStrike" dirty="0" smtClean="0">
                          <a:effectLst/>
                        </a:rPr>
                        <a:t>) </a:t>
                      </a:r>
                      <a:endParaRPr lang="en-GB" sz="1400" b="1" i="0" u="none" strike="noStrike" dirty="0">
                        <a:solidFill>
                          <a:srgbClr val="FF0000"/>
                        </a:solidFill>
                        <a:effectLst/>
                        <a:latin typeface="+mn-ea"/>
                        <a:ea typeface="+mn-ea"/>
                      </a:endParaRPr>
                    </a:p>
                  </a:txBody>
                  <a:tcPr marL="1576" marR="1576" marT="1576" marB="0" anchor="ctr"/>
                </a:tc>
                <a:extLst>
                  <a:ext uri="{0D108BD9-81ED-4DB2-BD59-A6C34878D82A}">
                    <a16:rowId xmlns="" xmlns:a16="http://schemas.microsoft.com/office/drawing/2014/main" val="10008"/>
                  </a:ext>
                </a:extLst>
              </a:tr>
              <a:tr h="564900">
                <a:tc>
                  <a:txBody>
                    <a:bodyPr/>
                    <a:lstStyle/>
                    <a:p>
                      <a:pPr marL="174625" indent="0" algn="l" fontAlgn="ctr"/>
                      <a:r>
                        <a:rPr lang="en-GB" sz="1400" u="none" strike="noStrike" dirty="0" smtClean="0">
                          <a:effectLst/>
                        </a:rPr>
                        <a:t>(Work </a:t>
                      </a:r>
                      <a:r>
                        <a:rPr lang="en-GB" sz="1400" u="none" strike="noStrike" dirty="0">
                          <a:effectLst/>
                        </a:rPr>
                        <a:t>plan </a:t>
                      </a:r>
                      <a:r>
                        <a:rPr lang="en-US" altLang="zh-CN" sz="1400" u="none" strike="noStrike" dirty="0" smtClean="0">
                          <a:effectLst/>
                        </a:rPr>
                        <a:t>implementation:</a:t>
                      </a:r>
                      <a:r>
                        <a:rPr lang="en-US" altLang="zh-CN" sz="1400" u="none" strike="noStrike" baseline="0" dirty="0" smtClean="0">
                          <a:effectLst/>
                        </a:rPr>
                        <a:t> </a:t>
                      </a:r>
                      <a:r>
                        <a:rPr lang="en-US" altLang="zh-CN" sz="1400" u="none" strike="noStrike" dirty="0" smtClean="0">
                          <a:effectLst/>
                        </a:rPr>
                        <a:t>research </a:t>
                      </a:r>
                      <a:r>
                        <a:rPr lang="en-GB" sz="1400" u="none" strike="noStrike" dirty="0" smtClean="0">
                          <a:effectLst/>
                        </a:rPr>
                        <a:t>activities and periodical results, </a:t>
                      </a:r>
                      <a:r>
                        <a:rPr lang="en-GB" sz="1400" u="none" strike="noStrike" dirty="0">
                          <a:effectLst/>
                        </a:rPr>
                        <a:t>meeting </a:t>
                      </a:r>
                      <a:r>
                        <a:rPr lang="en-US" altLang="zh-CN" sz="1400" u="none" strike="noStrike" dirty="0" smtClean="0">
                          <a:effectLst/>
                        </a:rPr>
                        <a:t>results</a:t>
                      </a:r>
                      <a:r>
                        <a:rPr lang="en-GB" sz="1400" u="none" strike="noStrike" dirty="0" smtClean="0">
                          <a:effectLst/>
                        </a:rPr>
                        <a:t>, flagship reports progress, </a:t>
                      </a:r>
                      <a:r>
                        <a:rPr lang="en-GB" sz="1400" u="none" strike="noStrike" dirty="0">
                          <a:effectLst/>
                        </a:rPr>
                        <a:t>multi-tiered external relations </a:t>
                      </a:r>
                      <a:r>
                        <a:rPr lang="en-GB" sz="1400" u="none" strike="noStrike" dirty="0" smtClean="0">
                          <a:effectLst/>
                        </a:rPr>
                        <a:t>development)</a:t>
                      </a:r>
                    </a:p>
                  </a:txBody>
                  <a:tcPr marL="1576" marR="1576" marT="1576" marB="0" anchor="ctr"/>
                </a:tc>
                <a:extLst>
                  <a:ext uri="{0D108BD9-81ED-4DB2-BD59-A6C34878D82A}">
                    <a16:rowId xmlns="" xmlns:a16="http://schemas.microsoft.com/office/drawing/2014/main" val="10009"/>
                  </a:ext>
                </a:extLst>
              </a:tr>
              <a:tr h="482600">
                <a:tc>
                  <a:txBody>
                    <a:bodyPr/>
                    <a:lstStyle/>
                    <a:p>
                      <a:pPr rtl="0"/>
                      <a:r>
                        <a:rPr lang="en-GB" sz="1600" b="1" u="none" strike="noStrike" dirty="0">
                          <a:effectLst/>
                        </a:rPr>
                        <a:t>12: </a:t>
                      </a:r>
                      <a:r>
                        <a:rPr lang="en-GB" sz="1600" b="1" u="none" strike="noStrike" dirty="0" smtClean="0">
                          <a:effectLst/>
                        </a:rPr>
                        <a:t>30 </a:t>
                      </a:r>
                      <a:r>
                        <a:rPr lang="en-GB" sz="1600" b="1" u="none" strike="noStrike" dirty="0">
                          <a:effectLst/>
                        </a:rPr>
                        <a:t>– </a:t>
                      </a:r>
                      <a:r>
                        <a:rPr lang="en-GB" sz="1600" b="1" u="none" strike="noStrike" dirty="0" smtClean="0">
                          <a:effectLst/>
                        </a:rPr>
                        <a:t>14: 00 </a:t>
                      </a:r>
                      <a:r>
                        <a:rPr lang="en-GB" sz="1600" b="1" u="none" strike="noStrike" dirty="0">
                          <a:effectLst/>
                        </a:rPr>
                        <a:t>CC </a:t>
                      </a:r>
                      <a:r>
                        <a:rPr lang="en-GB" sz="1600" b="1" u="none" strike="noStrike" dirty="0" smtClean="0">
                          <a:effectLst/>
                        </a:rPr>
                        <a:t>Lunch</a:t>
                      </a:r>
                      <a:endParaRPr lang="en-GB" sz="1800" b="0" i="0" kern="1200" dirty="0">
                        <a:solidFill>
                          <a:schemeClr val="tx1"/>
                        </a:solidFill>
                        <a:effectLst/>
                        <a:latin typeface="+mn-lt"/>
                        <a:ea typeface="+mn-ea"/>
                        <a:cs typeface="+mn-cs"/>
                      </a:endParaRPr>
                    </a:p>
                  </a:txBody>
                  <a:tcPr marL="1576" marR="1576" marT="1576" marB="0" anchor="ctr"/>
                </a:tc>
                <a:extLst>
                  <a:ext uri="{0D108BD9-81ED-4DB2-BD59-A6C34878D82A}">
                    <a16:rowId xmlns="" xmlns:a16="http://schemas.microsoft.com/office/drawing/2014/main" val="10010"/>
                  </a:ext>
                </a:extLst>
              </a:tr>
              <a:tr h="183075">
                <a:tc>
                  <a:txBody>
                    <a:bodyPr/>
                    <a:lstStyle/>
                    <a:p>
                      <a:pPr algn="l" fontAlgn="ctr"/>
                      <a:r>
                        <a:rPr lang="en-GB" sz="1600" b="1" u="none" strike="noStrike" dirty="0" smtClean="0">
                          <a:effectLst/>
                        </a:rPr>
                        <a:t>14: 00 </a:t>
                      </a:r>
                      <a:r>
                        <a:rPr lang="en-GB" sz="1600" b="1" u="none" strike="noStrike" dirty="0">
                          <a:effectLst/>
                        </a:rPr>
                        <a:t>– </a:t>
                      </a:r>
                      <a:r>
                        <a:rPr lang="en-GB" sz="1600" b="1" u="none" strike="noStrike" dirty="0" smtClean="0">
                          <a:effectLst/>
                        </a:rPr>
                        <a:t>15: </a:t>
                      </a:r>
                      <a:r>
                        <a:rPr lang="en-GB" sz="1600" b="1" u="none" strike="noStrike" dirty="0">
                          <a:effectLst/>
                        </a:rPr>
                        <a:t>30 CC Meeting 3</a:t>
                      </a:r>
                      <a:endParaRPr lang="en-GB" sz="1600" b="1" i="0" u="none" strike="noStrike" dirty="0">
                        <a:solidFill>
                          <a:schemeClr val="tx1"/>
                        </a:solidFill>
                        <a:effectLst/>
                        <a:latin typeface="+mn-ea"/>
                        <a:ea typeface="+mn-ea"/>
                      </a:endParaRPr>
                    </a:p>
                  </a:txBody>
                  <a:tcPr marL="1576" marR="1576" marT="1576" marB="0" anchor="ctr"/>
                </a:tc>
                <a:extLst>
                  <a:ext uri="{0D108BD9-81ED-4DB2-BD59-A6C34878D82A}">
                    <a16:rowId xmlns="" xmlns:a16="http://schemas.microsoft.com/office/drawing/2014/main" val="10011"/>
                  </a:ext>
                </a:extLst>
              </a:tr>
              <a:tr h="364184">
                <a:tc>
                  <a:txBody>
                    <a:bodyPr/>
                    <a:lstStyle/>
                    <a:p>
                      <a:pPr marL="182563" indent="0" fontAlgn="ctr"/>
                      <a:r>
                        <a:rPr lang="en-GB" sz="1400" b="1" i="1" u="none" strike="noStrike" kern="1200" dirty="0" smtClean="0">
                          <a:solidFill>
                            <a:schemeClr val="tx1"/>
                          </a:solidFill>
                          <a:effectLst/>
                          <a:latin typeface="+mn-lt"/>
                          <a:ea typeface="+mn-ea"/>
                          <a:cs typeface="+mn-cs"/>
                        </a:rPr>
                        <a:t>Discussion</a:t>
                      </a:r>
                      <a:r>
                        <a:rPr lang="en-GB" sz="1400" u="none" strike="noStrike" kern="1200" dirty="0" smtClean="0">
                          <a:solidFill>
                            <a:schemeClr val="tx1"/>
                          </a:solidFill>
                          <a:effectLst/>
                          <a:latin typeface="+mn-lt"/>
                          <a:ea typeface="+mn-ea"/>
                          <a:cs typeface="+mn-cs"/>
                        </a:rPr>
                        <a:t>: Sessions</a:t>
                      </a:r>
                      <a:r>
                        <a:rPr lang="en-GB" sz="1400" u="none" strike="noStrike" kern="1200" baseline="0" dirty="0" smtClean="0">
                          <a:solidFill>
                            <a:schemeClr val="tx1"/>
                          </a:solidFill>
                          <a:effectLst/>
                          <a:latin typeface="+mn-lt"/>
                          <a:ea typeface="+mn-ea"/>
                          <a:cs typeface="+mn-cs"/>
                        </a:rPr>
                        <a:t> </a:t>
                      </a:r>
                      <a:r>
                        <a:rPr lang="en-US" altLang="zh-CN" sz="1400" u="none" strike="noStrike" kern="1200" baseline="0" dirty="0" smtClean="0">
                          <a:solidFill>
                            <a:schemeClr val="tx1"/>
                          </a:solidFill>
                          <a:effectLst/>
                          <a:latin typeface="+mn-lt"/>
                          <a:ea typeface="+mn-ea"/>
                          <a:cs typeface="+mn-cs"/>
                        </a:rPr>
                        <a:t>framework</a:t>
                      </a:r>
                      <a:r>
                        <a:rPr lang="en-GB" sz="1400" u="none" strike="noStrike" kern="1200" baseline="0" dirty="0" smtClean="0">
                          <a:solidFill>
                            <a:schemeClr val="tx1"/>
                          </a:solidFill>
                          <a:effectLst/>
                          <a:latin typeface="+mn-lt"/>
                          <a:ea typeface="+mn-ea"/>
                          <a:cs typeface="+mn-cs"/>
                        </a:rPr>
                        <a:t>, topics, prizes, platform, tools, innovative ideas</a:t>
                      </a:r>
                      <a:r>
                        <a:rPr lang="en-GB" sz="1400" u="none" strike="noStrike" kern="1200" dirty="0" smtClean="0">
                          <a:solidFill>
                            <a:schemeClr val="tx1"/>
                          </a:solidFill>
                          <a:effectLst/>
                          <a:latin typeface="+mn-lt"/>
                          <a:ea typeface="+mn-ea"/>
                          <a:cs typeface="+mn-cs"/>
                        </a:rPr>
                        <a:t> for WGC2025</a:t>
                      </a:r>
                    </a:p>
                    <a:p>
                      <a:pPr marL="182563" indent="0" fontAlgn="ctr"/>
                      <a:r>
                        <a:rPr lang="en-GB" sz="1400" u="none" strike="noStrike" kern="1200" dirty="0" smtClean="0">
                          <a:solidFill>
                            <a:schemeClr val="tx1"/>
                          </a:solidFill>
                          <a:effectLst/>
                          <a:latin typeface="+mn-lt"/>
                          <a:ea typeface="+mn-ea"/>
                          <a:cs typeface="+mn-cs"/>
                        </a:rPr>
                        <a:t>CC Reminder </a:t>
                      </a:r>
                      <a:endParaRPr lang="en-GB" sz="1400" u="none" strike="noStrike" kern="1200" dirty="0">
                        <a:solidFill>
                          <a:schemeClr val="tx1"/>
                        </a:solidFill>
                        <a:effectLst/>
                        <a:latin typeface="+mn-lt"/>
                        <a:ea typeface="+mn-ea"/>
                        <a:cs typeface="+mn-cs"/>
                      </a:endParaRPr>
                    </a:p>
                  </a:txBody>
                  <a:tcPr marL="1576" marR="1576" marT="1576" marB="0" anchor="ctr"/>
                </a:tc>
                <a:extLst>
                  <a:ext uri="{0D108BD9-81ED-4DB2-BD59-A6C34878D82A}">
                    <a16:rowId xmlns="" xmlns:a16="http://schemas.microsoft.com/office/drawing/2014/main" val="10012"/>
                  </a:ext>
                </a:extLst>
              </a:tr>
            </a:tbl>
          </a:graphicData>
        </a:graphic>
      </p:graphicFrame>
      <p:sp>
        <p:nvSpPr>
          <p:cNvPr id="4" name="灯片编号占位符 3"/>
          <p:cNvSpPr>
            <a:spLocks noGrp="1"/>
          </p:cNvSpPr>
          <p:nvPr>
            <p:ph type="sldNum" sz="quarter" idx="12"/>
          </p:nvPr>
        </p:nvSpPr>
        <p:spPr/>
        <p:txBody>
          <a:bodyPr/>
          <a:lstStyle/>
          <a:p>
            <a:fld id="{49AE70B2-8BF9-45C0-BB95-33D1B9D3A854}" type="slidenum">
              <a:rPr lang="zh-CN" altLang="en-US" smtClean="0"/>
              <a:t>2</a:t>
            </a:fld>
            <a:endParaRPr lang="en-US" altLang="zh-CN"/>
          </a:p>
        </p:txBody>
      </p:sp>
    </p:spTree>
    <p:extLst>
      <p:ext uri="{BB962C8B-B14F-4D97-AF65-F5344CB8AC3E}">
        <p14:creationId xmlns:p14="http://schemas.microsoft.com/office/powerpoint/2010/main" val="1278335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03575" y="2117090"/>
            <a:ext cx="5772150" cy="2054860"/>
          </a:xfrm>
        </p:spPr>
        <p:txBody>
          <a:bodyPr>
            <a:normAutofit/>
          </a:bodyPr>
          <a:lstStyle/>
          <a:p>
            <a:pPr algn="ctr"/>
            <a:r>
              <a:rPr lang="en-GB" sz="4400" dirty="0"/>
              <a:t>Updated </a:t>
            </a:r>
            <a:r>
              <a:rPr lang="en-GB" sz="4400" dirty="0" smtClean="0"/>
              <a:t>SCOA</a:t>
            </a:r>
            <a:br>
              <a:rPr lang="en-GB" sz="4400" dirty="0" smtClean="0"/>
            </a:br>
            <a:r>
              <a:rPr lang="en-GB" sz="4400" dirty="0"/>
              <a:t/>
            </a:r>
            <a:br>
              <a:rPr lang="en-GB" sz="4400" dirty="0"/>
            </a:br>
            <a:r>
              <a:rPr lang="en-GB" sz="3200" dirty="0"/>
              <a:t>SCMD, </a:t>
            </a:r>
            <a:r>
              <a:rPr lang="en-GB" sz="3200" dirty="0" smtClean="0"/>
              <a:t>IGU Secretariat</a:t>
            </a:r>
            <a:endParaRPr lang="en-GB" sz="3200" dirty="0"/>
          </a:p>
        </p:txBody>
      </p:sp>
    </p:spTree>
    <p:extLst>
      <p:ext uri="{BB962C8B-B14F-4D97-AF65-F5344CB8AC3E}">
        <p14:creationId xmlns:p14="http://schemas.microsoft.com/office/powerpoint/2010/main" val="165607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57270" y="2509844"/>
            <a:ext cx="6663919" cy="1314450"/>
          </a:xfrm>
        </p:spPr>
        <p:txBody>
          <a:bodyPr>
            <a:normAutofit fontScale="90000"/>
          </a:bodyPr>
          <a:lstStyle/>
          <a:p>
            <a:r>
              <a:rPr lang="en-US" sz="8800" dirty="0" smtClean="0"/>
              <a:t>Coffee Break</a:t>
            </a:r>
            <a:endParaRPr lang="en-GB" sz="8800" dirty="0"/>
          </a:p>
        </p:txBody>
      </p:sp>
    </p:spTree>
    <p:extLst>
      <p:ext uri="{BB962C8B-B14F-4D97-AF65-F5344CB8AC3E}">
        <p14:creationId xmlns:p14="http://schemas.microsoft.com/office/powerpoint/2010/main" val="246662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01249" y="384810"/>
            <a:ext cx="10208991" cy="705485"/>
          </a:xfrm>
        </p:spPr>
        <p:txBody>
          <a:bodyPr>
            <a:normAutofit/>
          </a:bodyPr>
          <a:lstStyle/>
          <a:p>
            <a:pPr algn="ctr"/>
            <a:r>
              <a:rPr lang="en-GB" dirty="0">
                <a:solidFill>
                  <a:srgbClr val="0070C0"/>
                </a:solidFill>
              </a:rPr>
              <a:t>CC Meeting 2 </a:t>
            </a:r>
            <a:endParaRPr lang="zh-CN" altLang="en-US" dirty="0">
              <a:solidFill>
                <a:srgbClr val="0070C0"/>
              </a:solidFill>
            </a:endParaRPr>
          </a:p>
        </p:txBody>
      </p:sp>
      <p:sp>
        <p:nvSpPr>
          <p:cNvPr id="8" name="矩形 7"/>
          <p:cNvSpPr/>
          <p:nvPr/>
        </p:nvSpPr>
        <p:spPr>
          <a:xfrm>
            <a:off x="601249" y="1535905"/>
            <a:ext cx="10776907" cy="2745367"/>
          </a:xfrm>
          <a:prstGeom prst="rect">
            <a:avLst/>
          </a:prstGeom>
        </p:spPr>
        <p:txBody>
          <a:bodyPr wrap="square">
            <a:spAutoFit/>
          </a:bodyPr>
          <a:lstStyle/>
          <a:p>
            <a:pPr fontAlgn="ctr">
              <a:lnSpc>
                <a:spcPct val="130000"/>
              </a:lnSpc>
              <a:spcAft>
                <a:spcPts val="1200"/>
              </a:spcAft>
            </a:pPr>
            <a:r>
              <a:rPr lang="en-GB" sz="2800" b="1" spc="50" dirty="0">
                <a:latin typeface="+mn-ea"/>
              </a:rPr>
              <a:t>Introduction to work progress of each Committee and TF</a:t>
            </a:r>
          </a:p>
          <a:p>
            <a:pPr marL="174625" fontAlgn="ctr">
              <a:lnSpc>
                <a:spcPct val="150000"/>
              </a:lnSpc>
            </a:pPr>
            <a:r>
              <a:rPr lang="en-GB" sz="2800" dirty="0"/>
              <a:t>(Work plan </a:t>
            </a:r>
            <a:r>
              <a:rPr lang="en-US" altLang="zh-CN" sz="2800" dirty="0"/>
              <a:t>implementation: research </a:t>
            </a:r>
            <a:r>
              <a:rPr lang="en-GB" sz="2800" dirty="0"/>
              <a:t>activities and periodical results, meeting </a:t>
            </a:r>
            <a:r>
              <a:rPr lang="en-US" altLang="zh-CN" sz="2800" dirty="0"/>
              <a:t>results</a:t>
            </a:r>
            <a:r>
              <a:rPr lang="en-GB" sz="2800" dirty="0"/>
              <a:t>, flagship reports progress, multi-tiered external relations development</a:t>
            </a:r>
            <a:r>
              <a:rPr lang="en-GB" sz="2800" dirty="0" smtClean="0"/>
              <a:t>)</a:t>
            </a:r>
            <a:endParaRPr lang="en-GB" sz="2800"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t>22</a:t>
            </a:fld>
            <a:endParaRPr lang="en-US" altLang="zh-CN"/>
          </a:p>
        </p:txBody>
      </p:sp>
    </p:spTree>
    <p:extLst>
      <p:ext uri="{BB962C8B-B14F-4D97-AF65-F5344CB8AC3E}">
        <p14:creationId xmlns:p14="http://schemas.microsoft.com/office/powerpoint/2010/main" val="2701344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549667" y="2315206"/>
            <a:ext cx="9677381" cy="857727"/>
          </a:xfrm>
        </p:spPr>
        <p:txBody>
          <a:bodyPr>
            <a:normAutofit fontScale="90000"/>
          </a:bodyPr>
          <a:lstStyle/>
          <a:p>
            <a:r>
              <a:rPr lang="en-GB" spc="50" dirty="0">
                <a:latin typeface="+mn-ea"/>
              </a:rPr>
              <a:t>Work Progress of Each Committee &amp; TF </a:t>
            </a:r>
            <a:endParaRPr lang="zh-CN" altLang="en-US" dirty="0">
              <a:ea typeface="微软雅黑" panose="020B0503020204020204" charset="-122"/>
            </a:endParaRPr>
          </a:p>
        </p:txBody>
      </p:sp>
      <p:sp>
        <p:nvSpPr>
          <p:cNvPr id="5" name="灯片编号占位符 4"/>
          <p:cNvSpPr>
            <a:spLocks noGrp="1"/>
          </p:cNvSpPr>
          <p:nvPr>
            <p:ph type="sldNum" sz="quarter" idx="4294967295"/>
          </p:nvPr>
        </p:nvSpPr>
        <p:spPr>
          <a:xfrm>
            <a:off x="5011530" y="6413500"/>
            <a:ext cx="2172970" cy="316865"/>
          </a:xfrm>
        </p:spPr>
        <p:txBody>
          <a:bodyPr/>
          <a:lstStyle/>
          <a:p>
            <a:fld id="{49AE70B2-8BF9-45C0-BB95-33D1B9D3A854}" type="slidenum">
              <a:rPr lang="zh-CN" altLang="en-US" smtClean="0"/>
              <a:t>23</a:t>
            </a:fld>
            <a:endParaRPr lang="en-US" altLang="zh-CN"/>
          </a:p>
        </p:txBody>
      </p:sp>
    </p:spTree>
    <p:extLst>
      <p:ext uri="{BB962C8B-B14F-4D97-AF65-F5344CB8AC3E}">
        <p14:creationId xmlns:p14="http://schemas.microsoft.com/office/powerpoint/2010/main" val="1096420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en-GB" dirty="0"/>
          </a:p>
        </p:txBody>
      </p:sp>
      <p:sp>
        <p:nvSpPr>
          <p:cNvPr id="3" name="副标题 2"/>
          <p:cNvSpPr>
            <a:spLocks noGrp="1"/>
          </p:cNvSpPr>
          <p:nvPr>
            <p:ph type="subTitle" idx="1"/>
          </p:nvPr>
        </p:nvSpPr>
        <p:spPr/>
        <p:txBody>
          <a:bodyPr/>
          <a:lstStyle/>
          <a:p>
            <a:endParaRPr lang="en-GB"/>
          </a:p>
        </p:txBody>
      </p:sp>
      <p:sp>
        <p:nvSpPr>
          <p:cNvPr id="4" name="灯片编号占位符 3"/>
          <p:cNvSpPr>
            <a:spLocks noGrp="1"/>
          </p:cNvSpPr>
          <p:nvPr>
            <p:ph type="sldNum" sz="quarter" idx="12"/>
          </p:nvPr>
        </p:nvSpPr>
        <p:spPr/>
        <p:txBody>
          <a:bodyPr/>
          <a:lstStyle/>
          <a:p>
            <a:fld id="{49AE70B2-8BF9-45C0-BB95-33D1B9D3A854}" type="slidenum">
              <a:rPr lang="zh-CN" altLang="en-US" smtClean="0"/>
              <a:t>24</a:t>
            </a:fld>
            <a:endParaRPr lang="en-US" altLang="zh-CN"/>
          </a:p>
        </p:txBody>
      </p:sp>
    </p:spTree>
    <p:extLst>
      <p:ext uri="{BB962C8B-B14F-4D97-AF65-F5344CB8AC3E}">
        <p14:creationId xmlns:p14="http://schemas.microsoft.com/office/powerpoint/2010/main" val="2727613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195797" y="2700749"/>
            <a:ext cx="3917071" cy="1314450"/>
          </a:xfrm>
        </p:spPr>
        <p:txBody>
          <a:bodyPr>
            <a:normAutofit/>
          </a:bodyPr>
          <a:lstStyle/>
          <a:p>
            <a:r>
              <a:rPr lang="en-US" altLang="zh-CN" sz="8800" dirty="0" smtClean="0">
                <a:solidFill>
                  <a:srgbClr val="0070C0"/>
                </a:solidFill>
              </a:rPr>
              <a:t>Lunch</a:t>
            </a:r>
            <a:endParaRPr lang="en-GB" sz="8800" dirty="0"/>
          </a:p>
        </p:txBody>
      </p:sp>
    </p:spTree>
    <p:extLst>
      <p:ext uri="{BB962C8B-B14F-4D97-AF65-F5344CB8AC3E}">
        <p14:creationId xmlns:p14="http://schemas.microsoft.com/office/powerpoint/2010/main" val="943291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5600" y="386080"/>
            <a:ext cx="10109200" cy="705485"/>
          </a:xfrm>
        </p:spPr>
        <p:txBody>
          <a:bodyPr/>
          <a:lstStyle/>
          <a:p>
            <a:pPr algn="ctr"/>
            <a:r>
              <a:rPr lang="en-GB" dirty="0"/>
              <a:t>CC Meeting 3</a:t>
            </a:r>
          </a:p>
        </p:txBody>
      </p:sp>
      <p:sp>
        <p:nvSpPr>
          <p:cNvPr id="6" name="内容占位符 5"/>
          <p:cNvSpPr>
            <a:spLocks noGrp="1"/>
          </p:cNvSpPr>
          <p:nvPr>
            <p:ph idx="1"/>
          </p:nvPr>
        </p:nvSpPr>
        <p:spPr>
          <a:xfrm>
            <a:off x="356870" y="1271270"/>
            <a:ext cx="11456035" cy="5062623"/>
          </a:xfrm>
        </p:spPr>
        <p:txBody>
          <a:bodyPr>
            <a:normAutofit/>
          </a:bodyPr>
          <a:lstStyle/>
          <a:p>
            <a:pPr marL="182563" indent="0" fontAlgn="ctr">
              <a:buNone/>
            </a:pPr>
            <a:r>
              <a:rPr lang="en-GB" sz="2800" b="0" dirty="0">
                <a:solidFill>
                  <a:schemeClr val="tx1"/>
                </a:solidFill>
              </a:rPr>
              <a:t>Discussion: </a:t>
            </a:r>
            <a:r>
              <a:rPr lang="en-GB" sz="2800" b="0" dirty="0" smtClean="0"/>
              <a:t>Sessions framework, topics</a:t>
            </a:r>
            <a:r>
              <a:rPr lang="en-GB" sz="2800" b="0" dirty="0"/>
              <a:t>, prizes, platform, tools, innovative ideas for WGC2025 </a:t>
            </a:r>
          </a:p>
          <a:p>
            <a:pPr marL="0" indent="0">
              <a:buNone/>
            </a:pPr>
            <a:endParaRPr lang="en-GB" dirty="0">
              <a:solidFill>
                <a:schemeClr val="tx1"/>
              </a:solidFill>
              <a:latin typeface="+mn-ea"/>
            </a:endParaRPr>
          </a:p>
        </p:txBody>
      </p:sp>
      <p:sp>
        <p:nvSpPr>
          <p:cNvPr id="2" name="灯片编号占位符 1"/>
          <p:cNvSpPr>
            <a:spLocks noGrp="1"/>
          </p:cNvSpPr>
          <p:nvPr>
            <p:ph type="sldNum" sz="quarter" idx="12"/>
          </p:nvPr>
        </p:nvSpPr>
        <p:spPr/>
        <p:txBody>
          <a:bodyPr/>
          <a:lstStyle/>
          <a:p>
            <a:fld id="{49AE70B2-8BF9-45C0-BB95-33D1B9D3A854}" type="slidenum">
              <a:rPr lang="zh-CN" altLang="en-US" smtClean="0"/>
              <a:t>26</a:t>
            </a:fld>
            <a:endParaRPr lang="en-US" altLang="zh-CN"/>
          </a:p>
        </p:txBody>
      </p:sp>
    </p:spTree>
    <p:extLst>
      <p:ext uri="{BB962C8B-B14F-4D97-AF65-F5344CB8AC3E}">
        <p14:creationId xmlns:p14="http://schemas.microsoft.com/office/powerpoint/2010/main" val="1817514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marL="450850" lvl="1" indent="-265113">
              <a:buFont typeface="Arial" panose="020B0604020202020204" pitchFamily="34" charset="0"/>
              <a:buChar char="•"/>
            </a:pPr>
            <a:r>
              <a:rPr lang="en-GB" sz="2400" dirty="0" smtClean="0">
                <a:solidFill>
                  <a:schemeClr val="tx1"/>
                </a:solidFill>
                <a:latin typeface="+mn-ea"/>
              </a:rPr>
              <a:t>Potential special session to facilitate triennial results</a:t>
            </a:r>
          </a:p>
          <a:p>
            <a:pPr marL="450850" lvl="1" indent="-265113">
              <a:buFont typeface="Arial" panose="020B0604020202020204" pitchFamily="34" charset="0"/>
              <a:buChar char="•"/>
            </a:pPr>
            <a:r>
              <a:rPr lang="en-GB" sz="2400" dirty="0" smtClean="0">
                <a:solidFill>
                  <a:schemeClr val="tx1"/>
                </a:solidFill>
                <a:latin typeface="+mn-ea"/>
              </a:rPr>
              <a:t>Sessions (number/topics) to </a:t>
            </a:r>
            <a:r>
              <a:rPr lang="en-GB" sz="2400" dirty="0">
                <a:solidFill>
                  <a:schemeClr val="tx1"/>
                </a:solidFill>
                <a:latin typeface="+mn-ea"/>
              </a:rPr>
              <a:t>be held by your </a:t>
            </a:r>
            <a:r>
              <a:rPr lang="en-US" sz="2400" dirty="0">
                <a:solidFill>
                  <a:schemeClr val="tx1"/>
                </a:solidFill>
                <a:latin typeface="+mn-ea"/>
              </a:rPr>
              <a:t>Committee</a:t>
            </a:r>
            <a:r>
              <a:rPr lang="en-GB" sz="2400" dirty="0">
                <a:solidFill>
                  <a:schemeClr val="tx1"/>
                </a:solidFill>
                <a:latin typeface="+mn-ea"/>
              </a:rPr>
              <a:t>/TF;</a:t>
            </a:r>
          </a:p>
          <a:p>
            <a:pPr marL="450850" lvl="1" indent="-265113">
              <a:buFont typeface="Arial" panose="020B0604020202020204" pitchFamily="34" charset="0"/>
              <a:buChar char="•"/>
            </a:pPr>
            <a:r>
              <a:rPr lang="en-GB" sz="2400" dirty="0" smtClean="0">
                <a:solidFill>
                  <a:schemeClr val="tx1"/>
                </a:solidFill>
                <a:latin typeface="+mn-ea"/>
              </a:rPr>
              <a:t>Suggestions </a:t>
            </a:r>
            <a:r>
              <a:rPr lang="en-GB" sz="2400" dirty="0">
                <a:solidFill>
                  <a:schemeClr val="tx1"/>
                </a:solidFill>
                <a:latin typeface="+mn-ea"/>
              </a:rPr>
              <a:t>to criteria of paper </a:t>
            </a:r>
            <a:r>
              <a:rPr lang="en-GB" sz="2400" dirty="0" smtClean="0">
                <a:solidFill>
                  <a:schemeClr val="tx1"/>
                </a:solidFill>
                <a:latin typeface="+mn-ea"/>
              </a:rPr>
              <a:t>selection for CfA/CfP;</a:t>
            </a:r>
            <a:endParaRPr lang="en-GB" dirty="0">
              <a:solidFill>
                <a:schemeClr val="tx1"/>
              </a:solidFill>
              <a:latin typeface="+mn-ea"/>
            </a:endParaRPr>
          </a:p>
          <a:p>
            <a:pPr marL="450850" lvl="1" indent="-265113">
              <a:buFont typeface="Arial" panose="020B0604020202020204" pitchFamily="34" charset="0"/>
              <a:buChar char="•"/>
            </a:pPr>
            <a:r>
              <a:rPr lang="en-GB" sz="2400" dirty="0">
                <a:solidFill>
                  <a:schemeClr val="tx1"/>
                </a:solidFill>
                <a:latin typeface="+mn-ea"/>
              </a:rPr>
              <a:t>Your participation in and expectation from Young Professional Program </a:t>
            </a:r>
          </a:p>
          <a:p>
            <a:pPr marL="450850" lvl="1" indent="-265113">
              <a:buFont typeface="Arial" panose="020B0604020202020204" pitchFamily="34" charset="0"/>
              <a:buChar char="•"/>
            </a:pPr>
            <a:r>
              <a:rPr lang="en-GB" sz="2400" dirty="0" smtClean="0">
                <a:solidFill>
                  <a:schemeClr val="tx1"/>
                </a:solidFill>
                <a:latin typeface="+mn-ea"/>
              </a:rPr>
              <a:t>Suggestions </a:t>
            </a:r>
            <a:r>
              <a:rPr lang="en-GB" sz="2400" dirty="0">
                <a:solidFill>
                  <a:schemeClr val="tx1"/>
                </a:solidFill>
                <a:latin typeface="+mn-ea"/>
              </a:rPr>
              <a:t>to the design of Awards, including the design of categories, the composition of jury, etc.</a:t>
            </a:r>
            <a:endParaRPr lang="en-GB" dirty="0">
              <a:solidFill>
                <a:schemeClr val="tx1"/>
              </a:solidFill>
              <a:latin typeface="+mn-ea"/>
            </a:endParaRPr>
          </a:p>
          <a:p>
            <a:endParaRPr lang="en-GB" dirty="0"/>
          </a:p>
        </p:txBody>
      </p:sp>
      <p:sp>
        <p:nvSpPr>
          <p:cNvPr id="3" name="灯片编号占位符 2"/>
          <p:cNvSpPr>
            <a:spLocks noGrp="1"/>
          </p:cNvSpPr>
          <p:nvPr>
            <p:ph type="sldNum" sz="quarter" idx="12"/>
          </p:nvPr>
        </p:nvSpPr>
        <p:spPr/>
        <p:txBody>
          <a:bodyPr/>
          <a:lstStyle/>
          <a:p>
            <a:fld id="{49AE70B2-8BF9-45C0-BB95-33D1B9D3A854}" type="slidenum">
              <a:rPr lang="zh-CN" altLang="en-US" smtClean="0"/>
              <a:t>27</a:t>
            </a:fld>
            <a:endParaRPr lang="en-US" altLang="zh-CN"/>
          </a:p>
        </p:txBody>
      </p:sp>
      <p:sp>
        <p:nvSpPr>
          <p:cNvPr id="4" name="标题 3"/>
          <p:cNvSpPr>
            <a:spLocks noGrp="1"/>
          </p:cNvSpPr>
          <p:nvPr>
            <p:ph type="title"/>
          </p:nvPr>
        </p:nvSpPr>
        <p:spPr/>
        <p:txBody>
          <a:bodyPr>
            <a:normAutofit/>
          </a:bodyPr>
          <a:lstStyle/>
          <a:p>
            <a:r>
              <a:rPr lang="en-US" altLang="zh-CN" dirty="0"/>
              <a:t>To Discuss</a:t>
            </a:r>
            <a:endParaRPr lang="en-GB" dirty="0"/>
          </a:p>
        </p:txBody>
      </p:sp>
    </p:spTree>
    <p:extLst>
      <p:ext uri="{BB962C8B-B14F-4D97-AF65-F5344CB8AC3E}">
        <p14:creationId xmlns:p14="http://schemas.microsoft.com/office/powerpoint/2010/main" val="4185670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69997" y="1411660"/>
            <a:ext cx="11456035" cy="5446340"/>
          </a:xfrm>
        </p:spPr>
        <p:txBody>
          <a:bodyPr>
            <a:normAutofit/>
          </a:bodyPr>
          <a:lstStyle/>
          <a:p>
            <a:pPr marL="0" lvl="0" indent="0">
              <a:lnSpc>
                <a:spcPct val="150000"/>
              </a:lnSpc>
              <a:buNone/>
            </a:pPr>
            <a:r>
              <a:rPr lang="en-GB" sz="2000" b="0" dirty="0" smtClean="0">
                <a:solidFill>
                  <a:schemeClr val="tx1"/>
                </a:solidFill>
                <a:highlight>
                  <a:srgbClr val="FFFFFF"/>
                </a:highlight>
                <a:latin typeface="微软雅黑" panose="020B0503020204020204" pitchFamily="34" charset="-122"/>
                <a:ea typeface="微软雅黑" panose="020B0503020204020204" pitchFamily="34" charset="-122"/>
              </a:rPr>
              <a:t>The </a:t>
            </a:r>
            <a:r>
              <a:rPr lang="en-GB" sz="2000" b="0" dirty="0">
                <a:solidFill>
                  <a:schemeClr val="tx1"/>
                </a:solidFill>
                <a:highlight>
                  <a:srgbClr val="FFFFFF"/>
                </a:highlight>
                <a:latin typeface="微软雅黑" panose="020B0503020204020204" pitchFamily="34" charset="-122"/>
                <a:ea typeface="微软雅黑" panose="020B0503020204020204" pitchFamily="34" charset="-122"/>
              </a:rPr>
              <a:t>NOC seeks CC interest in a potential new opportunity for all Chairs to present the triennial results of their Committees/TFs in a special conference session.  </a:t>
            </a:r>
            <a:endParaRPr lang="en-GB" sz="2000" b="0" dirty="0" smtClean="0">
              <a:solidFill>
                <a:schemeClr val="tx1"/>
              </a:solidFill>
              <a:highlight>
                <a:srgbClr val="FFFFFF"/>
              </a:highlight>
              <a:latin typeface="微软雅黑" panose="020B0503020204020204" pitchFamily="34" charset="-122"/>
              <a:ea typeface="微软雅黑" panose="020B0503020204020204" pitchFamily="34" charset="-122"/>
            </a:endParaRPr>
          </a:p>
          <a:p>
            <a:pPr marL="0" lvl="0" indent="0">
              <a:lnSpc>
                <a:spcPct val="150000"/>
              </a:lnSpc>
              <a:buNone/>
            </a:pPr>
            <a:r>
              <a:rPr lang="en-GB" sz="2000" b="0" dirty="0" smtClean="0">
                <a:solidFill>
                  <a:schemeClr val="tx1"/>
                </a:solidFill>
                <a:highlight>
                  <a:srgbClr val="FFFFFF"/>
                </a:highlight>
                <a:latin typeface="微软雅黑" panose="020B0503020204020204" pitchFamily="34" charset="-122"/>
                <a:ea typeface="微软雅黑" panose="020B0503020204020204" pitchFamily="34" charset="-122"/>
              </a:rPr>
              <a:t>Note</a:t>
            </a:r>
            <a:r>
              <a:rPr lang="en-GB" sz="2000" b="0" dirty="0">
                <a:solidFill>
                  <a:schemeClr val="tx1"/>
                </a:solidFill>
                <a:highlight>
                  <a:srgbClr val="FFFFFF"/>
                </a:highlight>
                <a:latin typeface="微软雅黑" panose="020B0503020204020204" pitchFamily="34" charset="-122"/>
                <a:ea typeface="微软雅黑" panose="020B0503020204020204" pitchFamily="34" charset="-122"/>
              </a:rPr>
              <a:t>: This was traditionally done in the CC meeting before WGC (NOC joins).</a:t>
            </a:r>
          </a:p>
          <a:p>
            <a:pPr marL="0" lvl="0" indent="0">
              <a:lnSpc>
                <a:spcPct val="150000"/>
              </a:lnSpc>
              <a:buNone/>
            </a:pPr>
            <a:r>
              <a:rPr lang="en-US" sz="2000" b="0" dirty="0">
                <a:solidFill>
                  <a:schemeClr val="tx1"/>
                </a:solidFill>
                <a:highlight>
                  <a:srgbClr val="FFFFFF"/>
                </a:highlight>
                <a:latin typeface="微软雅黑" panose="020B0503020204020204" pitchFamily="34" charset="-122"/>
                <a:ea typeface="微软雅黑" panose="020B0503020204020204" pitchFamily="34" charset="-122"/>
              </a:rPr>
              <a:t>If this concept is of interest then the WGC2025 working group will explore options for further discussion in Brussels and for inclusion in Perth. </a:t>
            </a:r>
          </a:p>
          <a:p>
            <a:pPr marL="0" indent="0">
              <a:lnSpc>
                <a:spcPct val="150000"/>
              </a:lnSpc>
              <a:buNone/>
            </a:pPr>
            <a:r>
              <a:rPr lang="en-US" sz="2000" b="0" dirty="0">
                <a:solidFill>
                  <a:srgbClr val="FF0000"/>
                </a:solidFill>
                <a:latin typeface="微软雅黑" panose="020B0503020204020204" pitchFamily="34" charset="-122"/>
                <a:ea typeface="微软雅黑" panose="020B0503020204020204" pitchFamily="34" charset="-122"/>
              </a:rPr>
              <a:t>Do SGs need to present their triennial report</a:t>
            </a:r>
            <a:r>
              <a:rPr lang="en-US" sz="2000" b="0" dirty="0" smtClean="0">
                <a:solidFill>
                  <a:srgbClr val="FF0000"/>
                </a:solidFill>
                <a:latin typeface="微软雅黑" panose="020B0503020204020204" pitchFamily="34" charset="-122"/>
                <a:ea typeface="微软雅黑" panose="020B0503020204020204" pitchFamily="34" charset="-122"/>
              </a:rPr>
              <a:t>?</a:t>
            </a:r>
            <a:endParaRPr lang="en-GB" sz="2000" b="0" dirty="0">
              <a:solidFill>
                <a:srgbClr val="FF0000"/>
              </a:solidFill>
            </a:endParaRPr>
          </a:p>
        </p:txBody>
      </p:sp>
      <p:sp>
        <p:nvSpPr>
          <p:cNvPr id="3" name="灯片编号占位符 2"/>
          <p:cNvSpPr>
            <a:spLocks noGrp="1"/>
          </p:cNvSpPr>
          <p:nvPr>
            <p:ph type="sldNum" sz="quarter" idx="12"/>
          </p:nvPr>
        </p:nvSpPr>
        <p:spPr/>
        <p:txBody>
          <a:bodyPr/>
          <a:lstStyle/>
          <a:p>
            <a:fld id="{49AE70B2-8BF9-45C0-BB95-33D1B9D3A854}" type="slidenum">
              <a:rPr lang="zh-CN" altLang="en-US" smtClean="0"/>
              <a:t>28</a:t>
            </a:fld>
            <a:endParaRPr lang="en-US" altLang="zh-CN"/>
          </a:p>
        </p:txBody>
      </p:sp>
      <p:sp>
        <p:nvSpPr>
          <p:cNvPr id="4" name="标题 3"/>
          <p:cNvSpPr>
            <a:spLocks noGrp="1"/>
          </p:cNvSpPr>
          <p:nvPr>
            <p:ph type="title"/>
          </p:nvPr>
        </p:nvSpPr>
        <p:spPr>
          <a:xfrm>
            <a:off x="369997" y="481406"/>
            <a:ext cx="11484610" cy="705485"/>
          </a:xfrm>
        </p:spPr>
        <p:txBody>
          <a:bodyPr>
            <a:noAutofit/>
          </a:bodyPr>
          <a:lstStyle/>
          <a:p>
            <a:r>
              <a:rPr lang="en-GB" dirty="0"/>
              <a:t>Potential special session to facilitate triennial results</a:t>
            </a:r>
          </a:p>
        </p:txBody>
      </p:sp>
    </p:spTree>
    <p:extLst>
      <p:ext uri="{BB962C8B-B14F-4D97-AF65-F5344CB8AC3E}">
        <p14:creationId xmlns:p14="http://schemas.microsoft.com/office/powerpoint/2010/main" val="3607733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9AE70B2-8BF9-45C0-BB95-33D1B9D3A854}" type="slidenum">
              <a:rPr lang="zh-CN" altLang="en-US" smtClean="0"/>
              <a:t>29</a:t>
            </a:fld>
            <a:endParaRPr lang="en-US" altLang="zh-CN"/>
          </a:p>
        </p:txBody>
      </p:sp>
      <p:sp>
        <p:nvSpPr>
          <p:cNvPr id="4" name="标题 3"/>
          <p:cNvSpPr>
            <a:spLocks noGrp="1"/>
          </p:cNvSpPr>
          <p:nvPr>
            <p:ph type="title"/>
          </p:nvPr>
        </p:nvSpPr>
        <p:spPr>
          <a:xfrm>
            <a:off x="353695" y="88874"/>
            <a:ext cx="11484610" cy="705485"/>
          </a:xfrm>
        </p:spPr>
        <p:txBody>
          <a:bodyPr>
            <a:normAutofit/>
          </a:bodyPr>
          <a:lstStyle/>
          <a:p>
            <a:r>
              <a:rPr lang="en-US" altLang="zh-CN" dirty="0"/>
              <a:t>Framework of </a:t>
            </a:r>
            <a:r>
              <a:rPr lang="en-US" altLang="zh-CN" dirty="0" smtClean="0"/>
              <a:t>Sessions (Example for discussion)</a:t>
            </a:r>
            <a:endParaRPr lang="en-GB" dirty="0"/>
          </a:p>
        </p:txBody>
      </p:sp>
      <p:sp>
        <p:nvSpPr>
          <p:cNvPr id="2" name="文本框 1"/>
          <p:cNvSpPr txBox="1"/>
          <p:nvPr/>
        </p:nvSpPr>
        <p:spPr>
          <a:xfrm>
            <a:off x="5050679" y="5920688"/>
            <a:ext cx="4814653" cy="369332"/>
          </a:xfrm>
          <a:prstGeom prst="rect">
            <a:avLst/>
          </a:prstGeom>
          <a:noFill/>
        </p:spPr>
        <p:txBody>
          <a:bodyPr wrap="square" rtlCol="0">
            <a:spAutoFit/>
          </a:bodyPr>
          <a:lstStyle/>
          <a:p>
            <a:r>
              <a:rPr lang="en-US" dirty="0" smtClean="0">
                <a:solidFill>
                  <a:srgbClr val="FF0000"/>
                </a:solidFill>
              </a:rPr>
              <a:t>Put apples and oranges in baskets</a:t>
            </a:r>
            <a:endParaRPr lang="en-GB" dirty="0">
              <a:solidFill>
                <a:srgbClr val="FF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962005600"/>
              </p:ext>
            </p:extLst>
          </p:nvPr>
        </p:nvGraphicFramePr>
        <p:xfrm>
          <a:off x="2911113" y="976317"/>
          <a:ext cx="9093784" cy="4762413"/>
        </p:xfrm>
        <a:graphic>
          <a:graphicData uri="http://schemas.openxmlformats.org/drawingml/2006/table">
            <a:tbl>
              <a:tblPr/>
              <a:tblGrid>
                <a:gridCol w="370779"/>
                <a:gridCol w="867247"/>
                <a:gridCol w="716421"/>
                <a:gridCol w="634724"/>
                <a:gridCol w="553027"/>
                <a:gridCol w="509036"/>
                <a:gridCol w="678715"/>
                <a:gridCol w="584449"/>
                <a:gridCol w="25400"/>
                <a:gridCol w="879816"/>
                <a:gridCol w="666146"/>
                <a:gridCol w="571880"/>
                <a:gridCol w="923806"/>
                <a:gridCol w="578164"/>
                <a:gridCol w="534174"/>
              </a:tblGrid>
              <a:tr h="117285">
                <a:tc gridSpan="4">
                  <a:txBody>
                    <a:bodyPr/>
                    <a:lstStyle/>
                    <a:p>
                      <a:pPr algn="ctr" fontAlgn="ctr"/>
                      <a:r>
                        <a:rPr lang="en-GB" sz="700" b="1" i="0" u="none" strike="noStrike" dirty="0">
                          <a:solidFill>
                            <a:srgbClr val="000000"/>
                          </a:solidFill>
                          <a:effectLst/>
                          <a:latin typeface="微软雅黑" panose="020B0503020204020204" pitchFamily="34" charset="-122"/>
                          <a:ea typeface="微软雅黑" panose="020B0503020204020204" pitchFamily="34" charset="-122"/>
                        </a:rPr>
                        <a:t>Day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Day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Day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Day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242117">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Time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Activity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Parellel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Duration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Activity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Parellel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Duration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Activity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Parellel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Duration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Activity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Parellel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微软雅黑" panose="020B0503020204020204" pitchFamily="34" charset="-122"/>
                          <a:ea typeface="微软雅黑" panose="020B0503020204020204" pitchFamily="34" charset="-122"/>
                        </a:rPr>
                        <a:t>Duration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448">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9:00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WGC Opening Ceremony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5242"/>
                    </a:solidFill>
                  </a:tcPr>
                </a:tc>
                <a:tc h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9:00-10:00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Plenary Session3</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（Gas in Energy Transition for Sustainability）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rowSpan="2" hMerge="1">
                  <a:txBody>
                    <a:bodyPr/>
                    <a:lstStyle/>
                    <a:p>
                      <a:endParaRPr lang="en-GB"/>
                    </a:p>
                  </a:txBody>
                  <a:tcPr/>
                </a:tc>
                <a:tc rowSpan="2" hMerge="1">
                  <a:txBody>
                    <a:bodyPr/>
                    <a:lstStyle/>
                    <a:p>
                      <a:endParaRPr lang="en-GB"/>
                    </a:p>
                  </a:txBody>
                  <a:tcPr/>
                </a:tc>
                <a:tc rowSpan="2">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9:00-10:30 </a:t>
                      </a:r>
                      <a:br>
                        <a:rPr lang="en-GB" sz="500" b="1" i="0" u="none" strike="noStrike">
                          <a:solidFill>
                            <a:srgbClr val="000000"/>
                          </a:solidFill>
                          <a:effectLst/>
                          <a:latin typeface="微软雅黑" panose="020B0503020204020204" pitchFamily="34" charset="-122"/>
                          <a:ea typeface="微软雅黑" panose="020B0503020204020204" pitchFamily="34" charset="-122"/>
                        </a:rPr>
                      </a:br>
                      <a:r>
                        <a:rPr lang="en-GB" sz="500" b="1" i="0" u="none" strike="noStrike">
                          <a:solidFill>
                            <a:srgbClr val="000000"/>
                          </a:solidFill>
                          <a:effectLst/>
                          <a:latin typeface="微软雅黑" panose="020B0503020204020204" pitchFamily="34" charset="-122"/>
                          <a:ea typeface="微软雅黑" panose="020B0503020204020204" pitchFamily="34" charset="-122"/>
                        </a:rPr>
                        <a:t>30 mins break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Plenary Session5</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（Gas Benefits Regions）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rowSpan="2" hMerge="1">
                  <a:txBody>
                    <a:bodyPr/>
                    <a:lstStyle/>
                    <a:p>
                      <a:endParaRPr lang="en-GB"/>
                    </a:p>
                  </a:txBody>
                  <a:tcPr/>
                </a:tc>
                <a:tc rowSpan="2">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9:00-10:30 </a:t>
                      </a:r>
                      <a:br>
                        <a:rPr lang="en-GB" sz="500" b="1" i="0" u="none" strike="noStrike">
                          <a:solidFill>
                            <a:srgbClr val="000000"/>
                          </a:solidFill>
                          <a:effectLst/>
                          <a:latin typeface="微软雅黑" panose="020B0503020204020204" pitchFamily="34" charset="-122"/>
                          <a:ea typeface="微软雅黑" panose="020B0503020204020204" pitchFamily="34" charset="-122"/>
                        </a:rPr>
                      </a:br>
                      <a:r>
                        <a:rPr lang="en-GB" sz="500" b="1" i="0" u="none" strike="noStrike">
                          <a:solidFill>
                            <a:srgbClr val="000000"/>
                          </a:solidFill>
                          <a:effectLst/>
                          <a:latin typeface="微软雅黑" panose="020B0503020204020204" pitchFamily="34" charset="-122"/>
                          <a:ea typeface="微软雅黑" panose="020B0503020204020204" pitchFamily="34" charset="-122"/>
                        </a:rPr>
                        <a:t>30 mins break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Plenary Session7</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(Gas Unilisation)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rowSpan="2" hMerge="1">
                  <a:txBody>
                    <a:bodyPr/>
                    <a:lstStyle/>
                    <a:p>
                      <a:endParaRPr lang="en-GB"/>
                    </a:p>
                  </a:txBody>
                  <a:tcPr/>
                </a:tc>
                <a:tc rowSpan="2">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9:00-10:30 </a:t>
                      </a:r>
                      <a:br>
                        <a:rPr lang="en-GB" sz="500" b="1" i="0" u="none" strike="noStrike">
                          <a:solidFill>
                            <a:srgbClr val="000000"/>
                          </a:solidFill>
                          <a:effectLst/>
                          <a:latin typeface="微软雅黑" panose="020B0503020204020204" pitchFamily="34" charset="-122"/>
                          <a:ea typeface="微软雅黑" panose="020B0503020204020204" pitchFamily="34" charset="-122"/>
                        </a:rPr>
                      </a:br>
                      <a:r>
                        <a:rPr lang="en-GB" sz="500" b="1" i="0" u="none" strike="noStrike">
                          <a:solidFill>
                            <a:srgbClr val="000000"/>
                          </a:solidFill>
                          <a:effectLst/>
                          <a:latin typeface="微软雅黑" panose="020B0503020204020204" pitchFamily="34" charset="-122"/>
                          <a:ea typeface="微软雅黑" panose="020B0503020204020204" pitchFamily="34" charset="-122"/>
                        </a:rPr>
                        <a:t>30 mins break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924">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Opening Keynote</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(Maximising Gas Benefits towards a Shared Future)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8686"/>
                    </a:solidFill>
                  </a:tcPr>
                </a:tc>
                <a:tc h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10:00-11:30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r>
              <a:tr h="804960">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Expo Opening Cenremony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5242"/>
                    </a:solidFill>
                  </a:tcPr>
                </a:tc>
                <a:tc h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11:30-12:30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Current Debates1</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(Decarbonisation/CCUS / Methane Emission/New Gases/Coupling with renewalbes)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879E"/>
                    </a:solidFill>
                  </a:tcPr>
                </a:tc>
                <a:tc hMerge="1">
                  <a:txBody>
                    <a:bodyPr/>
                    <a:lstStyle/>
                    <a:p>
                      <a:endParaRPr lang="en-GB"/>
                    </a:p>
                  </a:txBody>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TI2 (stra1/tfn1/sust1）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11:00-12:30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Current Debates 3</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(Female Leaders Forum/ Gas mobility / Eco-pol-socio pattern)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879E"/>
                    </a:solidFill>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TI4 (stor1/sust-s/...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11:00-12:30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Current Debates4</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（Marine transport / Building / Labour and Professionals / TWP Release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879E"/>
                    </a:solidFill>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TI6 </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(rdi3/)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11:00-12:30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698">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12:30-14:00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Keynote Luncheon</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(Yerqin)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B4F"/>
                    </a:solidFill>
                  </a:tcPr>
                </a:tc>
                <a:tc h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12:30-14:00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Keynote Luncheon</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（Energy Entrepreneurs Forum）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B4F"/>
                    </a:solidFill>
                  </a:tcPr>
                </a:tc>
                <a:tc hMerge="1">
                  <a:txBody>
                    <a:bodyPr/>
                    <a:lstStyle/>
                    <a:p>
                      <a:endParaRPr lang="en-GB"/>
                    </a:p>
                  </a:txBody>
                  <a:tcPr/>
                </a:tc>
                <a:tc h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12:30-14:00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Keynote Luncheon</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（China Think Tank reports）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B4F"/>
                    </a:solidFill>
                  </a:tcPr>
                </a:tc>
                <a:tc h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12:30-14:00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Keynote Luncheon</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（S&amp;P/Woodmac/Bloomberg/Sia/Accenture..）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B4F"/>
                    </a:solidFill>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YLP Closing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12:30-14:00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953">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Plenary Session1</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（New Energy System in a Shared Future）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h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14:00-15:30</a:t>
                      </a:r>
                      <a:br>
                        <a:rPr lang="en-GB" sz="500" b="1" i="0" u="none" strike="noStrike">
                          <a:solidFill>
                            <a:srgbClr val="000000"/>
                          </a:solidFill>
                          <a:effectLst/>
                          <a:latin typeface="微软雅黑" panose="020B0503020204020204" pitchFamily="34" charset="-122"/>
                          <a:ea typeface="微软雅黑" panose="020B0503020204020204" pitchFamily="34" charset="-122"/>
                        </a:rPr>
                      </a:br>
                      <a:r>
                        <a:rPr lang="en-GB" sz="500" b="1" i="0" u="none" strike="noStrike">
                          <a:solidFill>
                            <a:srgbClr val="000000"/>
                          </a:solidFill>
                          <a:effectLst/>
                          <a:latin typeface="微软雅黑" panose="020B0503020204020204" pitchFamily="34" charset="-122"/>
                          <a:ea typeface="微软雅黑" panose="020B0503020204020204" pitchFamily="34" charset="-122"/>
                        </a:rPr>
                        <a:t>15 mins break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Plenary Session 4</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(Gas+Digitalisation)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hMerge="1">
                  <a:txBody>
                    <a:bodyPr/>
                    <a:lstStyle/>
                    <a:p>
                      <a:endParaRPr lang="en-GB"/>
                    </a:p>
                  </a:txBody>
                  <a:tcPr/>
                </a:tc>
                <a:tc h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14:00-15:30</a:t>
                      </a:r>
                      <a:br>
                        <a:rPr lang="en-GB" sz="500" b="1" i="0" u="none" strike="noStrike">
                          <a:solidFill>
                            <a:srgbClr val="000000"/>
                          </a:solidFill>
                          <a:effectLst/>
                          <a:latin typeface="微软雅黑" panose="020B0503020204020204" pitchFamily="34" charset="-122"/>
                          <a:ea typeface="微软雅黑" panose="020B0503020204020204" pitchFamily="34" charset="-122"/>
                        </a:rPr>
                      </a:br>
                      <a:r>
                        <a:rPr lang="en-GB" sz="500" b="1" i="0" u="none" strike="noStrike">
                          <a:solidFill>
                            <a:srgbClr val="000000"/>
                          </a:solidFill>
                          <a:effectLst/>
                          <a:latin typeface="微软雅黑" panose="020B0503020204020204" pitchFamily="34" charset="-122"/>
                          <a:ea typeface="微软雅黑" panose="020B0503020204020204" pitchFamily="34" charset="-122"/>
                        </a:rPr>
                        <a:t>15 mins break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Plenary Session6</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(Gas + Finance)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h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14:00-15:30</a:t>
                      </a:r>
                      <a:br>
                        <a:rPr lang="en-GB" sz="500" b="1" i="0" u="none" strike="noStrike">
                          <a:solidFill>
                            <a:srgbClr val="000000"/>
                          </a:solidFill>
                          <a:effectLst/>
                          <a:latin typeface="微软雅黑" panose="020B0503020204020204" pitchFamily="34" charset="-122"/>
                          <a:ea typeface="微软雅黑" panose="020B0503020204020204" pitchFamily="34" charset="-122"/>
                        </a:rPr>
                      </a:br>
                      <a:r>
                        <a:rPr lang="en-GB" sz="500" b="1" i="0" u="none" strike="noStrike">
                          <a:solidFill>
                            <a:srgbClr val="000000"/>
                          </a:solidFill>
                          <a:effectLst/>
                          <a:latin typeface="微软雅黑" panose="020B0503020204020204" pitchFamily="34" charset="-122"/>
                          <a:ea typeface="微软雅黑" panose="020B0503020204020204" pitchFamily="34" charset="-122"/>
                        </a:rPr>
                        <a:t>15 mins break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II5 </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(stra6+tfn1+rdi3)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TI7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14:00-15:00</a:t>
                      </a:r>
                      <a:br>
                        <a:rPr lang="en-GB" sz="500" b="1" i="0" u="none" strike="noStrike">
                          <a:solidFill>
                            <a:srgbClr val="000000"/>
                          </a:solidFill>
                          <a:effectLst/>
                          <a:latin typeface="微软雅黑" panose="020B0503020204020204" pitchFamily="34" charset="-122"/>
                          <a:ea typeface="微软雅黑" panose="020B0503020204020204" pitchFamily="34" charset="-122"/>
                        </a:rPr>
                      </a:br>
                      <a:r>
                        <a:rPr lang="en-GB" sz="500" b="1" i="0" u="none" strike="noStrike">
                          <a:solidFill>
                            <a:srgbClr val="000000"/>
                          </a:solidFill>
                          <a:effectLst/>
                          <a:latin typeface="微软雅黑" panose="020B0503020204020204" pitchFamily="34" charset="-122"/>
                          <a:ea typeface="微软雅黑" panose="020B0503020204020204" pitchFamily="34" charset="-122"/>
                        </a:rPr>
                        <a:t>15 mins break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913">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Plenary Session2</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（Beijing Declaration）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rowSpan="4">
                  <a:txBody>
                    <a:bodyPr/>
                    <a:lstStyle/>
                    <a:p>
                      <a:pPr algn="ctr" fontAlgn="ctr"/>
                      <a:r>
                        <a:rPr lang="en-GB" sz="700" b="1" i="0" u="none" strike="noStrike" dirty="0">
                          <a:solidFill>
                            <a:srgbClr val="FFFFFF"/>
                          </a:solidFill>
                          <a:effectLst/>
                          <a:latin typeface="微软雅黑" panose="020B0503020204020204" pitchFamily="34" charset="-122"/>
                          <a:ea typeface="微软雅黑" panose="020B0503020204020204" pitchFamily="34" charset="-122"/>
                        </a:rPr>
                        <a:t>TI1 ( rdi1/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15:45-17:15</a:t>
                      </a:r>
                      <a:br>
                        <a:rPr lang="en-GB" sz="500" b="1" i="0" u="none" strike="noStrike">
                          <a:solidFill>
                            <a:srgbClr val="000000"/>
                          </a:solidFill>
                          <a:effectLst/>
                          <a:latin typeface="微软雅黑" panose="020B0503020204020204" pitchFamily="34" charset="-122"/>
                          <a:ea typeface="微软雅黑" panose="020B0503020204020204" pitchFamily="34" charset="-122"/>
                        </a:rPr>
                      </a:br>
                      <a:r>
                        <a:rPr lang="en-GB" sz="500" b="1" i="0" u="none" strike="noStrike">
                          <a:solidFill>
                            <a:srgbClr val="000000"/>
                          </a:solidFill>
                          <a:effectLst/>
                          <a:latin typeface="微软雅黑" panose="020B0503020204020204" pitchFamily="34" charset="-122"/>
                          <a:ea typeface="微软雅黑" panose="020B0503020204020204" pitchFamily="34" charset="-122"/>
                        </a:rPr>
                        <a:t>15 mins break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Current Debates2</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(Gas Company Evolution /QHSE/Supply chain/ Business innovation / Start-ups)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879E"/>
                    </a:solidFill>
                  </a:tcPr>
                </a:tc>
                <a:tc rowSpan="2" hMerge="1">
                  <a:txBody>
                    <a:bodyPr/>
                    <a:lstStyle/>
                    <a:p>
                      <a:endParaRPr lang="en-GB"/>
                    </a:p>
                  </a:txBody>
                  <a:tcPr/>
                </a:tc>
                <a:tc rowSpan="3">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TI3</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 (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15:45-16:45</a:t>
                      </a:r>
                      <a:br>
                        <a:rPr lang="en-GB" sz="500" b="1" i="0" u="none" strike="noStrike">
                          <a:solidFill>
                            <a:srgbClr val="000000"/>
                          </a:solidFill>
                          <a:effectLst/>
                          <a:latin typeface="微软雅黑" panose="020B0503020204020204" pitchFamily="34" charset="-122"/>
                          <a:ea typeface="微软雅黑" panose="020B0503020204020204" pitchFamily="34" charset="-122"/>
                        </a:rPr>
                      </a:br>
                      <a:r>
                        <a:rPr lang="en-GB" sz="500" b="1" i="0" u="none" strike="noStrike">
                          <a:solidFill>
                            <a:srgbClr val="000000"/>
                          </a:solidFill>
                          <a:effectLst/>
                          <a:latin typeface="微软雅黑" panose="020B0503020204020204" pitchFamily="34" charset="-122"/>
                          <a:ea typeface="微软雅黑" panose="020B0503020204020204" pitchFamily="34" charset="-122"/>
                        </a:rPr>
                        <a:t>15 mins break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row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II3 </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(stra4+sust3）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TI5 （stra2/rdi-s/...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15:45-16:45</a:t>
                      </a:r>
                      <a:br>
                        <a:rPr lang="en-GB" sz="500" b="1" i="0" u="none" strike="noStrike">
                          <a:solidFill>
                            <a:srgbClr val="000000"/>
                          </a:solidFill>
                          <a:effectLst/>
                          <a:latin typeface="微软雅黑" panose="020B0503020204020204" pitchFamily="34" charset="-122"/>
                          <a:ea typeface="微软雅黑" panose="020B0503020204020204" pitchFamily="34" charset="-122"/>
                        </a:rPr>
                      </a:br>
                      <a:r>
                        <a:rPr lang="en-GB" sz="500" b="1" i="0" u="none" strike="noStrike">
                          <a:solidFill>
                            <a:srgbClr val="000000"/>
                          </a:solidFill>
                          <a:effectLst/>
                          <a:latin typeface="微软雅黑" panose="020B0503020204020204" pitchFamily="34" charset="-122"/>
                          <a:ea typeface="微软雅黑" panose="020B0503020204020204" pitchFamily="34" charset="-122"/>
                        </a:rPr>
                        <a:t>15 mins break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WGC Closing Ceremony+Awards Ceremony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5242"/>
                    </a:solidFill>
                  </a:tcPr>
                </a:tc>
                <a:tc rowSpan="2" hMerge="1">
                  <a:txBody>
                    <a:bodyPr/>
                    <a:lstStyle/>
                    <a:p>
                      <a:endParaRPr lang="en-GB"/>
                    </a:p>
                  </a:txBody>
                  <a:tcPr/>
                </a:tc>
                <a:tc rowSpan="2">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15:15-16:30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314">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r>
              <a:tr h="443357">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II1</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(stra1+stra2+ sust 1+rdi1)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17:30-18:30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YLP Opening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II2</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（stra3+stor1+sust2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17:00-18:00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II4</a:t>
                      </a:r>
                      <a:br>
                        <a:rPr lang="en-GB" sz="700" b="1" i="0" u="none" strike="noStrike">
                          <a:solidFill>
                            <a:srgbClr val="FFFFFF"/>
                          </a:solidFill>
                          <a:effectLst/>
                          <a:latin typeface="微软雅黑" panose="020B0503020204020204" pitchFamily="34" charset="-122"/>
                          <a:ea typeface="微软雅黑" panose="020B0503020204020204" pitchFamily="34" charset="-122"/>
                        </a:rPr>
                      </a:br>
                      <a:r>
                        <a:rPr lang="en-GB" sz="700" b="1" i="0" u="none" strike="noStrike">
                          <a:solidFill>
                            <a:srgbClr val="FFFFFF"/>
                          </a:solidFill>
                          <a:effectLst/>
                          <a:latin typeface="微软雅黑" panose="020B0503020204020204" pitchFamily="34" charset="-122"/>
                          <a:ea typeface="微软雅黑" panose="020B0503020204020204" pitchFamily="34" charset="-122"/>
                        </a:rPr>
                        <a:t> (stra5+rdi2）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17:00-18:00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5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5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443357">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18:30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500" b="0" i="0" u="none" strike="noStrike">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700" b="1" i="0" u="none" strike="noStrike">
                          <a:solidFill>
                            <a:srgbClr val="FFFFFF"/>
                          </a:solidFill>
                          <a:effectLst/>
                          <a:latin typeface="微软雅黑" panose="020B0503020204020204" pitchFamily="34" charset="-122"/>
                          <a:ea typeface="微软雅黑" panose="020B0503020204020204" pitchFamily="34" charset="-122"/>
                        </a:rPr>
                        <a:t>Social Banquet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B4F"/>
                    </a:solidFill>
                  </a:tcPr>
                </a:tc>
                <a:tc hMerge="1">
                  <a:txBody>
                    <a:bodyPr/>
                    <a:lstStyle/>
                    <a:p>
                      <a:endParaRPr lang="en-GB"/>
                    </a:p>
                  </a:txBody>
                  <a:tcPr/>
                </a:tc>
                <a:tc>
                  <a:txBody>
                    <a:bodyPr/>
                    <a:lstStyle/>
                    <a:p>
                      <a:pPr algn="ctr" fontAlgn="ctr"/>
                      <a:r>
                        <a:rPr lang="en-GB" sz="500" b="1" i="0" u="none" strike="noStrike">
                          <a:solidFill>
                            <a:srgbClr val="000000"/>
                          </a:solidFill>
                          <a:effectLst/>
                          <a:latin typeface="微软雅黑" panose="020B0503020204020204" pitchFamily="34" charset="-122"/>
                          <a:ea typeface="微软雅黑" panose="020B0503020204020204" pitchFamily="34" charset="-122"/>
                        </a:rPr>
                        <a:t>18：30-19：30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5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5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GB" sz="5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3602978707"/>
              </p:ext>
            </p:extLst>
          </p:nvPr>
        </p:nvGraphicFramePr>
        <p:xfrm>
          <a:off x="353695" y="1088929"/>
          <a:ext cx="2137714" cy="1687237"/>
        </p:xfrm>
        <a:graphic>
          <a:graphicData uri="http://schemas.openxmlformats.org/drawingml/2006/table">
            <a:tbl>
              <a:tblPr>
                <a:tableStyleId>{5C22544A-7EE6-4342-B048-85BDC9FD1C3A}</a:tableStyleId>
              </a:tblPr>
              <a:tblGrid>
                <a:gridCol w="385074"/>
                <a:gridCol w="641051"/>
                <a:gridCol w="540773"/>
                <a:gridCol w="570816"/>
              </a:tblGrid>
              <a:tr h="284383">
                <a:tc>
                  <a:txBody>
                    <a:bodyPr/>
                    <a:lstStyle/>
                    <a:p>
                      <a:pPr algn="l" fontAlgn="ctr"/>
                      <a:endParaRPr lang="en-GB" sz="1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000" u="none" strike="noStrike" dirty="0">
                          <a:effectLst/>
                        </a:rPr>
                        <a:t>Day 0</a:t>
                      </a:r>
                      <a:endParaRPr lang="en-GB" sz="1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en-GB" sz="1000" b="0" i="0" u="none" strike="noStrike" dirty="0">
                        <a:solidFill>
                          <a:srgbClr val="000000"/>
                        </a:solidFill>
                        <a:effectLst/>
                        <a:latin typeface="Calibri" panose="020F0502020204030204" pitchFamily="34" charset="0"/>
                      </a:endParaRPr>
                    </a:p>
                  </a:txBody>
                  <a:tcPr marL="0" marR="0" marT="0" marB="0" anchor="ctr"/>
                </a:tc>
              </a:tr>
              <a:tr h="587064">
                <a:tc>
                  <a:txBody>
                    <a:bodyPr/>
                    <a:lstStyle/>
                    <a:p>
                      <a:pPr algn="ctr" fontAlgn="ctr"/>
                      <a:r>
                        <a:rPr lang="en-GB" sz="1100" u="none" strike="noStrike">
                          <a:effectLst/>
                        </a:rPr>
                        <a:t>Time</a:t>
                      </a:r>
                      <a:endParaRPr lang="en-GB" sz="11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GB" sz="1100" u="none" strike="noStrike">
                          <a:effectLst/>
                        </a:rPr>
                        <a:t>Activity</a:t>
                      </a:r>
                      <a:endParaRPr lang="en-GB" sz="11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GB" sz="1100" u="none" strike="noStrike">
                          <a:effectLst/>
                        </a:rPr>
                        <a:t>Time</a:t>
                      </a:r>
                      <a:endParaRPr lang="en-GB" sz="11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GB" sz="1100" u="none" strike="noStrike">
                          <a:effectLst/>
                        </a:rPr>
                        <a:t>Activity</a:t>
                      </a:r>
                      <a:endParaRPr lang="en-GB" sz="11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r>
              <a:tr h="815790">
                <a:tc>
                  <a:txBody>
                    <a:bodyPr/>
                    <a:lstStyle/>
                    <a:p>
                      <a:pPr algn="l" fontAlgn="ct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000" u="none" strike="noStrike" dirty="0" smtClean="0">
                          <a:effectLst/>
                        </a:rPr>
                        <a:t>IGU</a:t>
                      </a:r>
                      <a:r>
                        <a:rPr lang="en-GB" sz="1000" u="none" strike="noStrike" baseline="0" dirty="0" smtClean="0">
                          <a:effectLst/>
                        </a:rPr>
                        <a:t> </a:t>
                      </a:r>
                      <a:r>
                        <a:rPr lang="en-GB" sz="1000" u="none" strike="noStrike" dirty="0" smtClean="0">
                          <a:effectLst/>
                        </a:rPr>
                        <a:t>meetings</a:t>
                      </a:r>
                      <a:endParaRPr lang="en-GB" sz="1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endParaRPr lang="en-GB" sz="10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GB" sz="1000" u="none" strike="noStrike" dirty="0">
                          <a:effectLst/>
                        </a:rPr>
                        <a:t>Master </a:t>
                      </a:r>
                      <a:r>
                        <a:rPr lang="en-GB" sz="1000" u="none" strike="noStrike" dirty="0" smtClean="0">
                          <a:effectLst/>
                        </a:rPr>
                        <a:t>Class</a:t>
                      </a:r>
                    </a:p>
                    <a:p>
                      <a:pPr algn="l" fontAlgn="ctr"/>
                      <a:endParaRPr lang="en-GB" sz="1000" u="none" strike="noStrike" dirty="0" smtClean="0">
                        <a:effectLst/>
                      </a:endParaRPr>
                    </a:p>
                    <a:p>
                      <a:pPr algn="l" fontAlgn="ctr"/>
                      <a:r>
                        <a:rPr lang="en-US" sz="1000" b="0" i="0" u="none" strike="noStrike" dirty="0" smtClean="0">
                          <a:solidFill>
                            <a:srgbClr val="000000"/>
                          </a:solidFill>
                          <a:effectLst/>
                          <a:latin typeface="Calibri" panose="020F0502020204030204" pitchFamily="34" charset="0"/>
                        </a:rPr>
                        <a:t>Ministerial</a:t>
                      </a:r>
                      <a:r>
                        <a:rPr lang="en-US" sz="1000" b="0" i="0" u="none" strike="noStrike" baseline="0" dirty="0" smtClean="0">
                          <a:solidFill>
                            <a:srgbClr val="000000"/>
                          </a:solidFill>
                          <a:effectLst/>
                          <a:latin typeface="Calibri" panose="020F0502020204030204" pitchFamily="34" charset="0"/>
                        </a:rPr>
                        <a:t> Forum</a:t>
                      </a:r>
                      <a:endParaRPr lang="en-GB" sz="1000" b="0" i="0" u="none" strike="noStrike" dirty="0">
                        <a:solidFill>
                          <a:srgbClr val="000000"/>
                        </a:solidFill>
                        <a:effectLst/>
                        <a:latin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199913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6871" y="385445"/>
            <a:ext cx="10331450" cy="705485"/>
          </a:xfrm>
        </p:spPr>
        <p:txBody>
          <a:bodyPr>
            <a:normAutofit/>
          </a:bodyPr>
          <a:lstStyle/>
          <a:p>
            <a:pPr algn="ctr"/>
            <a:r>
              <a:rPr lang="en-GB" dirty="0">
                <a:solidFill>
                  <a:srgbClr val="0070C0"/>
                </a:solidFill>
              </a:rPr>
              <a:t>CC Meeting 1</a:t>
            </a:r>
            <a:endParaRPr lang="zh-CN" altLang="en-US" dirty="0">
              <a:solidFill>
                <a:srgbClr val="0070C0"/>
              </a:solidFill>
            </a:endParaRPr>
          </a:p>
        </p:txBody>
      </p:sp>
      <p:sp>
        <p:nvSpPr>
          <p:cNvPr id="6" name="内容占位符 5"/>
          <p:cNvSpPr>
            <a:spLocks noGrp="1"/>
          </p:cNvSpPr>
          <p:nvPr>
            <p:ph idx="1"/>
          </p:nvPr>
        </p:nvSpPr>
        <p:spPr>
          <a:xfrm>
            <a:off x="1530626" y="1208640"/>
            <a:ext cx="10295406" cy="4759325"/>
          </a:xfrm>
        </p:spPr>
        <p:txBody>
          <a:bodyPr>
            <a:normAutofit/>
          </a:bodyPr>
          <a:lstStyle/>
          <a:p>
            <a:pPr marL="0" indent="0" fontAlgn="ctr">
              <a:buNone/>
            </a:pPr>
            <a:r>
              <a:rPr lang="en-GB" b="0" dirty="0">
                <a:solidFill>
                  <a:schemeClr val="tx1"/>
                </a:solidFill>
                <a:latin typeface="+mn-ea"/>
              </a:rPr>
              <a:t>Opening remarks by CC Chair </a:t>
            </a:r>
          </a:p>
          <a:p>
            <a:pPr marL="0" indent="0" fontAlgn="ctr">
              <a:buNone/>
            </a:pPr>
            <a:r>
              <a:rPr lang="en-GB" b="0" dirty="0">
                <a:solidFill>
                  <a:schemeClr val="tx1"/>
                </a:solidFill>
                <a:latin typeface="+mn-ea"/>
              </a:rPr>
              <a:t>Message from IGU President </a:t>
            </a:r>
          </a:p>
          <a:p>
            <a:pPr marL="0" indent="0" fontAlgn="ctr">
              <a:buNone/>
            </a:pPr>
            <a:r>
              <a:rPr lang="en-US" b="0" dirty="0" smtClean="0">
                <a:solidFill>
                  <a:schemeClr val="tx1"/>
                </a:solidFill>
                <a:latin typeface="+mn-ea"/>
              </a:rPr>
              <a:t>CC </a:t>
            </a:r>
            <a:r>
              <a:rPr lang="en-US" b="0" dirty="0">
                <a:solidFill>
                  <a:schemeClr val="tx1"/>
                </a:solidFill>
                <a:latin typeface="+mn-ea"/>
              </a:rPr>
              <a:t>Information updates by CC Secretary </a:t>
            </a:r>
            <a:endParaRPr lang="en-GB" b="0" dirty="0">
              <a:solidFill>
                <a:schemeClr val="tx1"/>
              </a:solidFill>
              <a:latin typeface="+mn-ea"/>
            </a:endParaRPr>
          </a:p>
          <a:p>
            <a:pPr marL="800100" lvl="1" indent="-342900" fontAlgn="ctr">
              <a:buFont typeface="Arial" panose="020B0604020202020204" pitchFamily="34" charset="0"/>
              <a:buChar char="•"/>
            </a:pPr>
            <a:r>
              <a:rPr lang="en-US" dirty="0">
                <a:solidFill>
                  <a:schemeClr val="tx1"/>
                </a:solidFill>
                <a:latin typeface="+mn-ea"/>
              </a:rPr>
              <a:t>LNG Committee Chair Replacement </a:t>
            </a:r>
            <a:endParaRPr lang="en-GB" dirty="0">
              <a:solidFill>
                <a:schemeClr val="tx1"/>
              </a:solidFill>
              <a:latin typeface="+mn-ea"/>
            </a:endParaRPr>
          </a:p>
          <a:p>
            <a:pPr marL="800100" lvl="1" indent="-342900" fontAlgn="ctr">
              <a:buFont typeface="Arial" panose="020B0604020202020204" pitchFamily="34" charset="0"/>
              <a:buChar char="•"/>
            </a:pPr>
            <a:r>
              <a:rPr lang="en-GB" b="0" dirty="0" smtClean="0">
                <a:solidFill>
                  <a:schemeClr val="tx1"/>
                </a:solidFill>
                <a:latin typeface="+mn-ea"/>
              </a:rPr>
              <a:t>Introduction </a:t>
            </a:r>
            <a:r>
              <a:rPr lang="en-GB" b="0" dirty="0">
                <a:solidFill>
                  <a:schemeClr val="tx1"/>
                </a:solidFill>
                <a:latin typeface="+mn-ea"/>
              </a:rPr>
              <a:t>to members recruitment </a:t>
            </a:r>
            <a:endParaRPr lang="en-GB" b="0" dirty="0" smtClean="0">
              <a:solidFill>
                <a:schemeClr val="tx1"/>
              </a:solidFill>
              <a:latin typeface="+mn-ea"/>
            </a:endParaRPr>
          </a:p>
          <a:p>
            <a:pPr marL="800100" lvl="1" indent="-342900" fontAlgn="ctr">
              <a:buFont typeface="Arial" panose="020B0604020202020204" pitchFamily="34" charset="0"/>
              <a:buChar char="•"/>
            </a:pPr>
            <a:r>
              <a:rPr lang="en-US" b="0" dirty="0" smtClean="0">
                <a:solidFill>
                  <a:schemeClr val="tx1"/>
                </a:solidFill>
                <a:latin typeface="+mn-ea"/>
              </a:rPr>
              <a:t>Introduction </a:t>
            </a:r>
            <a:r>
              <a:rPr lang="en-US" b="0" dirty="0">
                <a:solidFill>
                  <a:schemeClr val="tx1"/>
                </a:solidFill>
                <a:latin typeface="+mn-ea"/>
              </a:rPr>
              <a:t>to CC work results</a:t>
            </a:r>
            <a:endParaRPr lang="en-GB" b="0" dirty="0">
              <a:solidFill>
                <a:schemeClr val="tx1"/>
              </a:solidFill>
              <a:latin typeface="+mn-ea"/>
            </a:endParaRPr>
          </a:p>
          <a:p>
            <a:pPr marL="0" indent="0" fontAlgn="ctr">
              <a:buNone/>
            </a:pPr>
            <a:r>
              <a:rPr lang="en-US" b="0" dirty="0">
                <a:solidFill>
                  <a:schemeClr val="tx1"/>
                </a:solidFill>
                <a:latin typeface="+mn-ea"/>
              </a:rPr>
              <a:t>Introduction to updated SCOA by </a:t>
            </a:r>
            <a:r>
              <a:rPr lang="en-US" b="0" dirty="0" smtClean="0">
                <a:solidFill>
                  <a:schemeClr val="tx1"/>
                </a:solidFill>
                <a:latin typeface="+mn-ea"/>
              </a:rPr>
              <a:t>Tatiana</a:t>
            </a:r>
            <a:endParaRPr lang="en-GB" b="0" dirty="0">
              <a:solidFill>
                <a:schemeClr val="tx1"/>
              </a:solidFill>
              <a:latin typeface="+mn-ea"/>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t>3</a:t>
            </a:fld>
            <a:endParaRPr lang="en-US" altLang="zh-CN"/>
          </a:p>
        </p:txBody>
      </p:sp>
    </p:spTree>
    <p:extLst>
      <p:ext uri="{BB962C8B-B14F-4D97-AF65-F5344CB8AC3E}">
        <p14:creationId xmlns:p14="http://schemas.microsoft.com/office/powerpoint/2010/main" val="2893626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sz="2000" dirty="0">
                <a:highlight>
                  <a:srgbClr val="FFFFFF"/>
                </a:highlight>
                <a:latin typeface="微软雅黑" panose="020B0503020204020204" pitchFamily="34" charset="-122"/>
                <a:ea typeface="微软雅黑" panose="020B0503020204020204" pitchFamily="34" charset="-122"/>
              </a:rPr>
              <a:t>Plenary Sessions (7 determined)</a:t>
            </a:r>
          </a:p>
          <a:p>
            <a:r>
              <a:rPr lang="en-US" sz="2000" dirty="0" smtClean="0">
                <a:highlight>
                  <a:srgbClr val="FFFFFF"/>
                </a:highlight>
                <a:latin typeface="微软雅黑" panose="020B0503020204020204" pitchFamily="34" charset="-122"/>
                <a:ea typeface="微软雅黑" panose="020B0503020204020204" pitchFamily="34" charset="-122"/>
              </a:rPr>
              <a:t>Current </a:t>
            </a:r>
            <a:r>
              <a:rPr lang="en-US" sz="2000" dirty="0">
                <a:highlight>
                  <a:srgbClr val="FFFFFF"/>
                </a:highlight>
                <a:latin typeface="微软雅黑" panose="020B0503020204020204" pitchFamily="34" charset="-122"/>
                <a:ea typeface="微软雅黑" panose="020B0503020204020204" pitchFamily="34" charset="-122"/>
              </a:rPr>
              <a:t>Debates (?)</a:t>
            </a:r>
          </a:p>
          <a:p>
            <a:r>
              <a:rPr lang="en-US" sz="2000" dirty="0">
                <a:highlight>
                  <a:srgbClr val="FFFFFF"/>
                </a:highlight>
                <a:latin typeface="微软雅黑" panose="020B0503020204020204" pitchFamily="34" charset="-122"/>
                <a:ea typeface="微软雅黑" panose="020B0503020204020204" pitchFamily="34" charset="-122"/>
              </a:rPr>
              <a:t>Industrial Insights (?)</a:t>
            </a:r>
          </a:p>
          <a:p>
            <a:r>
              <a:rPr lang="en-US" sz="2000" dirty="0">
                <a:highlight>
                  <a:srgbClr val="FFFFFF"/>
                </a:highlight>
                <a:latin typeface="微软雅黑" panose="020B0503020204020204" pitchFamily="34" charset="-122"/>
                <a:ea typeface="微软雅黑" panose="020B0503020204020204" pitchFamily="34" charset="-122"/>
              </a:rPr>
              <a:t>Technology &amp; Innovation (?)</a:t>
            </a:r>
          </a:p>
          <a:p>
            <a:r>
              <a:rPr lang="en-US" sz="2000" dirty="0">
                <a:highlight>
                  <a:srgbClr val="FFFFFF"/>
                </a:highlight>
                <a:latin typeface="微软雅黑" panose="020B0503020204020204" pitchFamily="34" charset="-122"/>
                <a:ea typeface="微软雅黑" panose="020B0503020204020204" pitchFamily="34" charset="-122"/>
              </a:rPr>
              <a:t>Others for CC </a:t>
            </a:r>
            <a:r>
              <a:rPr lang="en-US" sz="2000" dirty="0" smtClean="0">
                <a:highlight>
                  <a:srgbClr val="FFFFFF"/>
                </a:highlight>
                <a:latin typeface="微软雅黑" panose="020B0503020204020204" pitchFamily="34" charset="-122"/>
                <a:ea typeface="微软雅黑" panose="020B0503020204020204" pitchFamily="34" charset="-122"/>
              </a:rPr>
              <a:t>(RDI + Sustainability?)</a:t>
            </a:r>
          </a:p>
          <a:p>
            <a:r>
              <a:rPr lang="en-US" sz="2000" dirty="0" smtClean="0">
                <a:highlight>
                  <a:srgbClr val="FFFFFF"/>
                </a:highlight>
                <a:latin typeface="微软雅黑" panose="020B0503020204020204" pitchFamily="34" charset="-122"/>
                <a:ea typeface="微软雅黑" panose="020B0503020204020204" pitchFamily="34" charset="-122"/>
              </a:rPr>
              <a:t>Others for NOC (Master Class, Young Leaders Program, Female Professionals Forum)</a:t>
            </a:r>
          </a:p>
          <a:p>
            <a:endParaRPr lang="en-GB" dirty="0"/>
          </a:p>
        </p:txBody>
      </p:sp>
      <p:sp>
        <p:nvSpPr>
          <p:cNvPr id="3" name="灯片编号占位符 2"/>
          <p:cNvSpPr>
            <a:spLocks noGrp="1"/>
          </p:cNvSpPr>
          <p:nvPr>
            <p:ph type="sldNum" sz="quarter" idx="12"/>
          </p:nvPr>
        </p:nvSpPr>
        <p:spPr/>
        <p:txBody>
          <a:bodyPr/>
          <a:lstStyle/>
          <a:p>
            <a:fld id="{49AE70B2-8BF9-45C0-BB95-33D1B9D3A854}" type="slidenum">
              <a:rPr lang="zh-CN" altLang="en-US" smtClean="0"/>
              <a:t>30</a:t>
            </a:fld>
            <a:endParaRPr lang="en-US" altLang="zh-CN"/>
          </a:p>
        </p:txBody>
      </p:sp>
      <p:sp>
        <p:nvSpPr>
          <p:cNvPr id="4" name="标题 3"/>
          <p:cNvSpPr>
            <a:spLocks noGrp="1"/>
          </p:cNvSpPr>
          <p:nvPr>
            <p:ph type="title"/>
          </p:nvPr>
        </p:nvSpPr>
        <p:spPr/>
        <p:txBody>
          <a:bodyPr>
            <a:normAutofit/>
          </a:bodyPr>
          <a:lstStyle/>
          <a:p>
            <a:r>
              <a:rPr lang="en-US" altLang="zh-CN" dirty="0"/>
              <a:t>Number and Themes of Sessions</a:t>
            </a:r>
            <a:endParaRPr lang="en-GB" dirty="0"/>
          </a:p>
        </p:txBody>
      </p:sp>
    </p:spTree>
    <p:extLst>
      <p:ext uri="{BB962C8B-B14F-4D97-AF65-F5344CB8AC3E}">
        <p14:creationId xmlns:p14="http://schemas.microsoft.com/office/powerpoint/2010/main" val="2911956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9AE70B2-8BF9-45C0-BB95-33D1B9D3A854}" type="slidenum">
              <a:rPr lang="zh-CN" altLang="en-US" smtClean="0"/>
              <a:t>31</a:t>
            </a:fld>
            <a:endParaRPr lang="en-US" altLang="zh-CN"/>
          </a:p>
        </p:txBody>
      </p:sp>
      <p:sp>
        <p:nvSpPr>
          <p:cNvPr id="4" name="标题 3"/>
          <p:cNvSpPr>
            <a:spLocks noGrp="1"/>
          </p:cNvSpPr>
          <p:nvPr>
            <p:ph type="title"/>
          </p:nvPr>
        </p:nvSpPr>
        <p:spPr>
          <a:xfrm>
            <a:off x="191970" y="163066"/>
            <a:ext cx="11484610" cy="705485"/>
          </a:xfrm>
        </p:spPr>
        <p:txBody>
          <a:bodyPr>
            <a:normAutofit/>
          </a:bodyPr>
          <a:lstStyle/>
          <a:p>
            <a:r>
              <a:rPr lang="en-US" dirty="0"/>
              <a:t>Number of Sessions (II+TI)</a:t>
            </a:r>
            <a:endParaRPr lang="en-GB" dirty="0"/>
          </a:p>
        </p:txBody>
      </p:sp>
      <p:graphicFrame>
        <p:nvGraphicFramePr>
          <p:cNvPr id="8" name="表格 7"/>
          <p:cNvGraphicFramePr>
            <a:graphicFrameLocks noGrp="1"/>
          </p:cNvGraphicFramePr>
          <p:nvPr>
            <p:extLst>
              <p:ext uri="{D42A27DB-BD31-4B8C-83A1-F6EECF244321}">
                <p14:modId xmlns:p14="http://schemas.microsoft.com/office/powerpoint/2010/main" val="2180251922"/>
              </p:ext>
            </p:extLst>
          </p:nvPr>
        </p:nvGraphicFramePr>
        <p:xfrm>
          <a:off x="5934275" y="163066"/>
          <a:ext cx="6150633" cy="5985340"/>
        </p:xfrm>
        <a:graphic>
          <a:graphicData uri="http://schemas.openxmlformats.org/drawingml/2006/table">
            <a:tbl>
              <a:tblPr>
                <a:tableStyleId>{2D5ABB26-0587-4C30-8999-92F81FD0307C}</a:tableStyleId>
              </a:tblPr>
              <a:tblGrid>
                <a:gridCol w="1308216"/>
                <a:gridCol w="4842417"/>
              </a:tblGrid>
              <a:tr h="230121">
                <a:tc>
                  <a:txBody>
                    <a:bodyPr/>
                    <a:lstStyle/>
                    <a:p>
                      <a:pPr algn="l" fontAlgn="b"/>
                      <a:r>
                        <a:rPr lang="en-GB" sz="900" u="none" strike="noStrike" dirty="0">
                          <a:effectLst/>
                        </a:rPr>
                        <a:t>Transmission Committee</a:t>
                      </a:r>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1. Digitalisation and Artificial Intelligence</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700" u="none" strike="noStrike" dirty="0">
                          <a:solidFill>
                            <a:srgbClr val="FF0000"/>
                          </a:solidFill>
                          <a:effectLst/>
                        </a:rPr>
                        <a:t> </a:t>
                      </a:r>
                      <a:r>
                        <a:rPr lang="en-GB" sz="900" u="none" strike="noStrike" dirty="0" smtClean="0">
                          <a:solidFill>
                            <a:srgbClr val="FF0000"/>
                          </a:solidFill>
                          <a:effectLst/>
                        </a:rPr>
                        <a:t>3</a:t>
                      </a:r>
                      <a:endParaRPr lang="en-GB" sz="700" b="1" i="0" u="none" strike="noStrike" dirty="0">
                        <a:solidFill>
                          <a:srgbClr val="FF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2. Safety and environmental footprint of transmission systems</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97646">
                <a:tc>
                  <a:txBody>
                    <a:bodyPr/>
                    <a:lstStyle/>
                    <a:p>
                      <a:pPr algn="l" fontAlgn="b"/>
                      <a:r>
                        <a:rPr lang="en-GB" sz="900" u="none" strike="noStrike" dirty="0">
                          <a:effectLst/>
                        </a:rPr>
                        <a:t> </a:t>
                      </a:r>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3. Sector coupling and new gases for transmission systems</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11439">
                <a:tc>
                  <a:txBody>
                    <a:bodyPr/>
                    <a:lstStyle/>
                    <a:p>
                      <a:pPr algn="l" fontAlgn="b"/>
                      <a:r>
                        <a:rPr lang="en-GB" sz="900" u="none" strike="noStrike" dirty="0">
                          <a:effectLst/>
                        </a:rPr>
                        <a:t> </a:t>
                      </a:r>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endParaRPr lang="en-GB" sz="1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207728">
                <a:tc rowSpan="2">
                  <a:txBody>
                    <a:bodyPr/>
                    <a:lstStyle/>
                    <a:p>
                      <a:pPr algn="l" fontAlgn="b"/>
                      <a:r>
                        <a:rPr lang="en-GB" sz="900" u="none" strike="noStrike" dirty="0">
                          <a:effectLst/>
                        </a:rPr>
                        <a:t>Marketing &amp; Communications Committee</a:t>
                      </a:r>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1. The narrative for the global gas industry</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vMerge="1">
                  <a:txBody>
                    <a:bodyPr/>
                    <a:lstStyle/>
                    <a:p>
                      <a:pPr algn="l" fontAlgn="b"/>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2. Social media for the gas industry's benefit</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dirty="0" smtClean="0">
                          <a:solidFill>
                            <a:srgbClr val="FF0000"/>
                          </a:solidFill>
                          <a:effectLst/>
                        </a:rPr>
                        <a:t>3</a:t>
                      </a:r>
                      <a:endParaRPr lang="en-GB" sz="900" b="1" i="0" u="none" strike="noStrike" dirty="0">
                        <a:solidFill>
                          <a:srgbClr val="FF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3. Marketing innovation, innovation in marketing</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345183">
                <a:tc>
                  <a:txBody>
                    <a:bodyPr/>
                    <a:lstStyle/>
                    <a:p>
                      <a:pPr algn="l" fontAlgn="b"/>
                      <a:r>
                        <a:rPr lang="en-GB" sz="900" u="none" strike="noStrike" dirty="0">
                          <a:effectLst/>
                        </a:rPr>
                        <a:t>Exploration &amp; Production Committee</a:t>
                      </a:r>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1. Designing and implementing a Safe and Sustainable Energy Future</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dirty="0" smtClean="0">
                          <a:solidFill>
                            <a:srgbClr val="FF0000"/>
                          </a:solidFill>
                          <a:effectLst/>
                        </a:rPr>
                        <a:t>3</a:t>
                      </a:r>
                      <a:endParaRPr lang="en-GB" sz="900" b="1" i="0" u="none" strike="noStrike" dirty="0">
                        <a:solidFill>
                          <a:srgbClr val="FF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2. Enabling Technologies for the "Next-Normal"</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286193">
                <a:tc>
                  <a:txBody>
                    <a:bodyPr/>
                    <a:lstStyle/>
                    <a:p>
                      <a:pPr algn="l" fontAlgn="b"/>
                      <a:r>
                        <a:rPr lang="en-GB" sz="900" u="none" strike="noStrike">
                          <a:effectLst/>
                        </a:rPr>
                        <a:t>Distribution Committee</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1. Make Grids Smarter</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dirty="0" smtClean="0">
                          <a:solidFill>
                            <a:srgbClr val="FF0000"/>
                          </a:solidFill>
                          <a:effectLst/>
                        </a:rPr>
                        <a:t>3</a:t>
                      </a:r>
                      <a:endParaRPr lang="en-GB" sz="900" b="1" i="0" u="none" strike="noStrike" dirty="0">
                        <a:solidFill>
                          <a:srgbClr val="FF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2. Support the Hydrogen Economy</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a:effectLst/>
                        </a:rPr>
                        <a:t>3. Expand Innovation System</a:t>
                      </a:r>
                      <a:endParaRPr lang="en-GB" sz="900" b="0" i="0" u="none" strike="noStrike">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dirty="0">
                          <a:effectLst/>
                        </a:rPr>
                        <a:t> </a:t>
                      </a:r>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230121">
                <a:tc>
                  <a:txBody>
                    <a:bodyPr/>
                    <a:lstStyle/>
                    <a:p>
                      <a:pPr algn="l" fontAlgn="b"/>
                      <a:r>
                        <a:rPr lang="en-GB" sz="900" u="none" strike="noStrike" dirty="0">
                          <a:effectLst/>
                        </a:rPr>
                        <a:t>Utilisation Committee</a:t>
                      </a:r>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1. Industrial Gas Utilisation</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dirty="0">
                          <a:solidFill>
                            <a:srgbClr val="FF0000"/>
                          </a:solidFill>
                          <a:effectLst/>
                        </a:rPr>
                        <a:t> </a:t>
                      </a:r>
                      <a:r>
                        <a:rPr lang="en-GB" sz="900" u="none" strike="noStrike" dirty="0" smtClean="0">
                          <a:solidFill>
                            <a:srgbClr val="FF0000"/>
                          </a:solidFill>
                          <a:effectLst/>
                        </a:rPr>
                        <a:t>3</a:t>
                      </a:r>
                      <a:endParaRPr lang="en-GB" sz="900" b="1" i="0" u="none" strike="noStrike" dirty="0">
                        <a:solidFill>
                          <a:srgbClr val="FF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2. Domestic and Commercial</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3. Natural Gas for Transport</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a:effectLst/>
                        </a:rPr>
                        <a:t>LNG Committee</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1. Market Evolution - LNG Commoditisation</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300929">
                <a:tc>
                  <a:txBody>
                    <a:bodyPr/>
                    <a:lstStyle/>
                    <a:p>
                      <a:pPr algn="l" fontAlgn="b"/>
                      <a:r>
                        <a:rPr lang="en-GB" sz="900" u="none" strike="noStrike" dirty="0">
                          <a:solidFill>
                            <a:srgbClr val="FF0000"/>
                          </a:solidFill>
                          <a:effectLst/>
                        </a:rPr>
                        <a:t> </a:t>
                      </a:r>
                      <a:r>
                        <a:rPr lang="en-GB" sz="900" u="none" strike="noStrike" dirty="0" smtClean="0">
                          <a:solidFill>
                            <a:srgbClr val="FF0000"/>
                          </a:solidFill>
                          <a:effectLst/>
                        </a:rPr>
                        <a:t>3</a:t>
                      </a:r>
                      <a:endParaRPr lang="en-GB" sz="900" b="1" i="0" u="none" strike="noStrike" dirty="0">
                        <a:solidFill>
                          <a:srgbClr val="FF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2. Carbon Neutrality Trends Impact on LNG Business, LNG Demand and Opportunities for LNG</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300929">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3. Create LNG demand with the development of a new utilisation sector in Developing/Under-developed Countries</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4. Sub-Task Force: The IGU World LNG </a:t>
                      </a:r>
                      <a:r>
                        <a:rPr lang="en-GB" sz="900" u="none" strike="noStrike" dirty="0" smtClean="0">
                          <a:effectLst/>
                        </a:rPr>
                        <a:t>Report</a:t>
                      </a:r>
                    </a:p>
                    <a:p>
                      <a:pPr algn="l" fontAlgn="ctr"/>
                      <a:endParaRPr lang="en-US" sz="900" b="0" i="0" u="none" strike="noStrike" dirty="0" smtClean="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230121">
                <a:tc>
                  <a:txBody>
                    <a:bodyPr/>
                    <a:lstStyle/>
                    <a:p>
                      <a:pPr algn="l" fontAlgn="b"/>
                      <a:r>
                        <a:rPr lang="en-GB" sz="900" u="none" strike="noStrike" dirty="0">
                          <a:effectLst/>
                        </a:rPr>
                        <a:t>Gas Markets Committee</a:t>
                      </a:r>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1. Regional gas markets development</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2. Greening the gas markets</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50464">
                <a:tc>
                  <a:txBody>
                    <a:bodyPr/>
                    <a:lstStyle/>
                    <a:p>
                      <a:pPr algn="l" fontAlgn="b"/>
                      <a:r>
                        <a:rPr lang="en-GB" sz="900" u="none" strike="noStrike" dirty="0">
                          <a:solidFill>
                            <a:srgbClr val="FF0000"/>
                          </a:solidFill>
                          <a:effectLst/>
                        </a:rPr>
                        <a:t> </a:t>
                      </a:r>
                      <a:r>
                        <a:rPr lang="en-GB" sz="900" u="none" strike="noStrike" dirty="0" smtClean="0">
                          <a:solidFill>
                            <a:srgbClr val="FF0000"/>
                          </a:solidFill>
                          <a:effectLst/>
                        </a:rPr>
                        <a:t>4</a:t>
                      </a:r>
                      <a:endParaRPr lang="en-GB" sz="900" b="1" i="0" u="none" strike="noStrike" dirty="0">
                        <a:solidFill>
                          <a:srgbClr val="FF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3. Impact of pandemics on gas markets</a:t>
                      </a: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300929">
                <a:tc>
                  <a:txBody>
                    <a:bodyPr/>
                    <a:lstStyle/>
                    <a:p>
                      <a:pPr algn="l" fontAlgn="b"/>
                      <a:r>
                        <a:rPr lang="en-GB" sz="900" u="none" strike="noStrike" dirty="0">
                          <a:effectLst/>
                        </a:rPr>
                        <a:t> </a:t>
                      </a:r>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3617" marR="3617" marT="3617" marB="0" anchor="b"/>
                </a:tc>
                <a:tc>
                  <a:txBody>
                    <a:bodyPr/>
                    <a:lstStyle/>
                    <a:p>
                      <a:pPr algn="l" fontAlgn="ctr"/>
                      <a:r>
                        <a:rPr lang="en-GB" sz="900" u="none" strike="noStrike" dirty="0">
                          <a:effectLst/>
                        </a:rPr>
                        <a:t>common topic: Global Gas Industry Differentiated Development and Best Practices Report </a:t>
                      </a:r>
                      <a:endParaRPr lang="en-GB" sz="900" u="none" strike="noStrike" dirty="0" smtClean="0">
                        <a:effectLst/>
                      </a:endParaRPr>
                    </a:p>
                    <a:p>
                      <a:pPr algn="l" fontAlgn="ctr"/>
                      <a:endParaRPr lang="en-GB" sz="9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3617" marR="3617" marT="3617" marB="0" anchor="ctr"/>
                </a:tc>
              </a:tr>
              <a:tr h="138969">
                <a:tc>
                  <a:txBody>
                    <a:bodyPr/>
                    <a:lstStyle/>
                    <a:p>
                      <a:pPr algn="l" fontAlgn="b"/>
                      <a:r>
                        <a:rPr lang="en-GB" sz="900" u="none" strike="noStrike" dirty="0" smtClean="0">
                          <a:effectLst/>
                        </a:rPr>
                        <a:t>TFD  </a:t>
                      </a:r>
                      <a:r>
                        <a:rPr lang="en-GB" sz="900" u="none" strike="noStrike" kern="1200" dirty="0" smtClean="0">
                          <a:solidFill>
                            <a:srgbClr val="FF0000"/>
                          </a:solidFill>
                          <a:effectLst/>
                        </a:rPr>
                        <a:t>3</a:t>
                      </a:r>
                      <a:endParaRPr lang="en-GB" sz="900" b="1" u="none" strike="noStrike" kern="1200" dirty="0">
                        <a:solidFill>
                          <a:srgbClr val="FF0000"/>
                        </a:solidFill>
                        <a:effectLst/>
                        <a:latin typeface="+mn-lt"/>
                        <a:ea typeface="+mn-ea"/>
                        <a:cs typeface="+mn-cs"/>
                      </a:endParaRPr>
                    </a:p>
                  </a:txBody>
                  <a:tcPr marL="3617" marR="3617" marT="3617" marB="0" anchor="b"/>
                </a:tc>
                <a:tc>
                  <a:txBody>
                    <a:bodyPr/>
                    <a:lstStyle/>
                    <a:p>
                      <a:pPr algn="l" fontAlgn="ctr"/>
                      <a:r>
                        <a:rPr lang="en-GB" sz="900" u="none" strike="noStrike" dirty="0">
                          <a:effectLst/>
                        </a:rPr>
                        <a:t>Gas Industry Digitalisation Report: “Digitalisation + Gas" for efficient operation, collaborative innovation and value promotion </a:t>
                      </a:r>
                      <a:endParaRPr lang="en-GB" sz="900" u="none" strike="noStrike" dirty="0" smtClean="0">
                        <a:effectLst/>
                      </a:endParaRPr>
                    </a:p>
                    <a:p>
                      <a:pPr algn="l" fontAlgn="ctr"/>
                      <a:endParaRPr lang="en-GB" sz="900" u="none" strike="noStrike" dirty="0" smtClean="0">
                        <a:effectLst/>
                      </a:endParaRPr>
                    </a:p>
                  </a:txBody>
                  <a:tcPr marL="3617" marR="3617" marT="3617" marB="0" anchor="ctr"/>
                </a:tc>
              </a:tr>
              <a:tr h="138969">
                <a:tc>
                  <a:txBody>
                    <a:bodyPr/>
                    <a:lstStyle/>
                    <a:p>
                      <a:pPr algn="l" fontAlgn="b"/>
                      <a:r>
                        <a:rPr lang="en-US" altLang="zh-CN" sz="900" b="0" u="none" strike="noStrike" kern="1200" dirty="0" smtClean="0">
                          <a:solidFill>
                            <a:schemeClr val="tx1"/>
                          </a:solidFill>
                          <a:effectLst/>
                          <a:latin typeface="+mn-lt"/>
                          <a:ea typeface="+mn-ea"/>
                          <a:cs typeface="+mn-cs"/>
                        </a:rPr>
                        <a:t>TFS </a:t>
                      </a:r>
                      <a:r>
                        <a:rPr lang="en-US" altLang="zh-CN" sz="900" b="0" u="none" strike="noStrike" kern="1200" dirty="0" smtClean="0">
                          <a:solidFill>
                            <a:srgbClr val="FF0000"/>
                          </a:solidFill>
                          <a:effectLst/>
                          <a:latin typeface="+mn-lt"/>
                          <a:ea typeface="+mn-ea"/>
                          <a:cs typeface="+mn-cs"/>
                        </a:rPr>
                        <a:t> 2</a:t>
                      </a:r>
                      <a:endParaRPr lang="en-GB" sz="900" b="0" u="none" strike="noStrike" kern="1200" dirty="0">
                        <a:solidFill>
                          <a:srgbClr val="FF0000"/>
                        </a:solidFill>
                        <a:effectLst/>
                        <a:latin typeface="+mn-lt"/>
                        <a:ea typeface="+mn-ea"/>
                        <a:cs typeface="+mn-cs"/>
                      </a:endParaRPr>
                    </a:p>
                  </a:txBody>
                  <a:tcPr marL="3617" marR="3617" marT="3617" marB="0" anchor="b"/>
                </a:tc>
                <a:tc>
                  <a:txBody>
                    <a:bodyPr/>
                    <a:lstStyle/>
                    <a:p>
                      <a:pPr algn="l" fontAlgn="ctr"/>
                      <a:r>
                        <a:rPr lang="en-GB" sz="900" u="none" strike="noStrike" dirty="0" smtClean="0">
                          <a:effectLst/>
                        </a:rPr>
                        <a:t>a key platform to discuss and debate hotspot issues of the gas industry, support the development of the IGU position paper, provides inputs for the design and delivery of IGU Strategic Communications and Outreach Plans </a:t>
                      </a:r>
                    </a:p>
                  </a:txBody>
                  <a:tcPr marL="3617" marR="3617" marT="3617" marB="0" anchor="ct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460426673"/>
              </p:ext>
            </p:extLst>
          </p:nvPr>
        </p:nvGraphicFramePr>
        <p:xfrm>
          <a:off x="355600" y="1072917"/>
          <a:ext cx="4343400" cy="5136216"/>
        </p:xfrm>
        <a:graphic>
          <a:graphicData uri="http://schemas.openxmlformats.org/drawingml/2006/table">
            <a:tbl>
              <a:tblPr>
                <a:tableStyleId>{2D5ABB26-0587-4C30-8999-92F81FD0307C}</a:tableStyleId>
              </a:tblPr>
              <a:tblGrid>
                <a:gridCol w="919463"/>
                <a:gridCol w="3423937"/>
              </a:tblGrid>
              <a:tr h="304196">
                <a:tc>
                  <a:txBody>
                    <a:bodyPr/>
                    <a:lstStyle/>
                    <a:p>
                      <a:pPr algn="l" fontAlgn="b"/>
                      <a:r>
                        <a:rPr lang="en-GB" sz="900" u="none" strike="noStrike" dirty="0">
                          <a:effectLst/>
                        </a:rPr>
                        <a:t>Storage Committee</a:t>
                      </a:r>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r>
                        <a:rPr lang="en-GB" sz="1000" u="none" strike="noStrike">
                          <a:effectLst/>
                        </a:rPr>
                        <a:t>1. Gas Storage Database</a:t>
                      </a: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900" u="none" strike="noStrike" dirty="0">
                          <a:effectLst/>
                        </a:rPr>
                        <a:t> </a:t>
                      </a:r>
                      <a:r>
                        <a:rPr lang="en-GB" sz="1050" u="none" strike="noStrike" kern="1200" dirty="0" smtClean="0">
                          <a:effectLst/>
                        </a:rPr>
                        <a:t>1+1</a:t>
                      </a:r>
                      <a:endParaRPr lang="en-GB" sz="900" b="1" u="none" strike="noStrike" kern="1200" dirty="0">
                        <a:solidFill>
                          <a:srgbClr val="00B050"/>
                        </a:solidFill>
                        <a:effectLst/>
                        <a:latin typeface="+mn-lt"/>
                        <a:ea typeface="+mn-ea"/>
                        <a:cs typeface="+mn-cs"/>
                      </a:endParaRPr>
                    </a:p>
                  </a:txBody>
                  <a:tcPr marL="5508" marR="5508" marT="5508" marB="0" anchor="b"/>
                </a:tc>
                <a:tc>
                  <a:txBody>
                    <a:bodyPr/>
                    <a:lstStyle/>
                    <a:p>
                      <a:pPr algn="l" fontAlgn="ctr"/>
                      <a:r>
                        <a:rPr lang="en-GB" sz="1000" u="none" strike="noStrike">
                          <a:effectLst/>
                        </a:rPr>
                        <a:t>2. Best Practices in UGS Design, Operations &amp; Maintenance</a:t>
                      </a: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900" u="none" strike="noStrike" dirty="0">
                          <a:effectLst/>
                        </a:rPr>
                        <a:t> </a:t>
                      </a:r>
                      <a:endParaRPr lang="en-GB" sz="900" b="1" i="0" u="none" strike="noStrike" dirty="0">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r>
                        <a:rPr lang="en-GB" sz="1000" u="none" strike="noStrike">
                          <a:effectLst/>
                        </a:rPr>
                        <a:t>3. UGS in Today's Markets and Environments</a:t>
                      </a: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endParaRPr lang="en-GB" sz="1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329542">
                <a:tc>
                  <a:txBody>
                    <a:bodyPr/>
                    <a:lstStyle/>
                    <a:p>
                      <a:pPr algn="l" fontAlgn="b"/>
                      <a:r>
                        <a:rPr lang="en-GB" sz="900" u="none" strike="noStrike">
                          <a:effectLst/>
                        </a:rPr>
                        <a:t>Strategy Committee</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r>
                        <a:rPr lang="en-GB" sz="1000" u="none" strike="noStrike" dirty="0">
                          <a:effectLst/>
                        </a:rPr>
                        <a:t>1. Strategic challenges: security of supply and environment commitments </a:t>
                      </a:r>
                      <a:endParaRPr lang="en-GB" sz="1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marL="0" algn="l" defTabSz="914400" rtl="0" eaLnBrk="1" fontAlgn="b" latinLnBrk="0" hangingPunct="1"/>
                      <a:r>
                        <a:rPr lang="en-GB" sz="1050" u="none" strike="noStrike" kern="1200" dirty="0">
                          <a:effectLst/>
                        </a:rPr>
                        <a:t> </a:t>
                      </a:r>
                      <a:r>
                        <a:rPr lang="en-GB" sz="1050" u="none" strike="noStrike" kern="1200" dirty="0" smtClean="0">
                          <a:effectLst/>
                        </a:rPr>
                        <a:t>6+2</a:t>
                      </a:r>
                      <a:endParaRPr lang="en-GB" sz="1050" b="1" u="none" strike="noStrike" kern="1200" dirty="0">
                        <a:solidFill>
                          <a:srgbClr val="00B050"/>
                        </a:solidFill>
                        <a:effectLst/>
                        <a:latin typeface="+mn-lt"/>
                        <a:ea typeface="+mn-ea"/>
                        <a:cs typeface="+mn-cs"/>
                      </a:endParaRPr>
                    </a:p>
                  </a:txBody>
                  <a:tcPr marL="5508" marR="5508" marT="5508" marB="0" anchor="b"/>
                </a:tc>
                <a:tc>
                  <a:txBody>
                    <a:bodyPr/>
                    <a:lstStyle/>
                    <a:p>
                      <a:pPr algn="l" fontAlgn="ctr"/>
                      <a:r>
                        <a:rPr lang="en-GB" sz="1000" u="none" strike="noStrike">
                          <a:effectLst/>
                        </a:rPr>
                        <a:t>2. Pricing for Natural Gas</a:t>
                      </a: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397795">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r>
                        <a:rPr lang="en-GB" sz="1000" u="none" strike="noStrike">
                          <a:effectLst/>
                        </a:rPr>
                        <a:t>common topic: Global Gas Policy Study for Regulation Improvement and Gas Advocacy </a:t>
                      </a: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456293">
                <a:tc>
                  <a:txBody>
                    <a:bodyPr/>
                    <a:lstStyle/>
                    <a:p>
                      <a:pPr algn="l" fontAlgn="b"/>
                      <a:r>
                        <a:rPr lang="en-GB" sz="900" u="none" strike="noStrike">
                          <a:effectLst/>
                        </a:rPr>
                        <a:t>R&amp;D and Innovation Committee</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r>
                        <a:rPr lang="en-GB" sz="1000" u="none" strike="noStrike">
                          <a:effectLst/>
                        </a:rPr>
                        <a:t>1. Environmental performance along the gas value chain</a:t>
                      </a: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marL="0" algn="l" defTabSz="914400" rtl="0" eaLnBrk="1" fontAlgn="b" latinLnBrk="0" hangingPunct="1"/>
                      <a:r>
                        <a:rPr lang="en-GB" sz="1050" u="none" strike="noStrike" kern="1200" dirty="0">
                          <a:effectLst/>
                        </a:rPr>
                        <a:t> </a:t>
                      </a:r>
                      <a:r>
                        <a:rPr lang="en-GB" sz="1050" u="none" strike="noStrike" kern="1200" dirty="0" smtClean="0">
                          <a:effectLst/>
                        </a:rPr>
                        <a:t>3+3+1</a:t>
                      </a:r>
                      <a:endParaRPr lang="en-GB" sz="1050" b="1" u="none" strike="noStrike" kern="1200" dirty="0">
                        <a:solidFill>
                          <a:srgbClr val="00B050"/>
                        </a:solidFill>
                        <a:effectLst/>
                        <a:latin typeface="+mn-lt"/>
                        <a:ea typeface="+mn-ea"/>
                        <a:cs typeface="+mn-cs"/>
                      </a:endParaRPr>
                    </a:p>
                  </a:txBody>
                  <a:tcPr marL="5508" marR="5508" marT="5508" marB="0" anchor="b"/>
                </a:tc>
                <a:tc>
                  <a:txBody>
                    <a:bodyPr/>
                    <a:lstStyle/>
                    <a:p>
                      <a:pPr algn="l" fontAlgn="ctr"/>
                      <a:r>
                        <a:rPr lang="en-GB" sz="1000" u="none" strike="noStrike">
                          <a:effectLst/>
                        </a:rPr>
                        <a:t>2. Decarbonisation technologies in the gas value chain</a:t>
                      </a: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r>
                        <a:rPr lang="en-GB" sz="1000" u="none" strike="noStrike">
                          <a:effectLst/>
                        </a:rPr>
                        <a:t>3. Digitalisation and the strategy for gas innovation</a:t>
                      </a: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503092">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r>
                        <a:rPr lang="en-GB" sz="1000" u="none" strike="noStrike">
                          <a:effectLst/>
                        </a:rPr>
                        <a:t>common topic: Gas research, development and innovation to bring clean and affordable energy across the world  </a:t>
                      </a: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304196">
                <a:tc>
                  <a:txBody>
                    <a:bodyPr/>
                    <a:lstStyle/>
                    <a:p>
                      <a:pPr algn="l" fontAlgn="b"/>
                      <a:r>
                        <a:rPr lang="en-GB" sz="900" u="none" strike="noStrike">
                          <a:effectLst/>
                        </a:rPr>
                        <a:t>Sustainability Committee</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r>
                        <a:rPr lang="en-GB" sz="1000" u="none" strike="noStrike" dirty="0">
                          <a:effectLst/>
                        </a:rPr>
                        <a:t>1. Renewable Gases as a solution</a:t>
                      </a:r>
                      <a:endParaRPr lang="en-GB" sz="1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marL="0" algn="l" defTabSz="914400" rtl="0" eaLnBrk="1" fontAlgn="b" latinLnBrk="0" hangingPunct="1"/>
                      <a:r>
                        <a:rPr lang="en-GB" sz="1050" u="none" strike="noStrike" kern="1200" dirty="0">
                          <a:effectLst/>
                        </a:rPr>
                        <a:t> </a:t>
                      </a:r>
                      <a:r>
                        <a:rPr lang="en-GB" sz="1050" u="none" strike="noStrike" kern="1200" dirty="0" smtClean="0">
                          <a:effectLst/>
                        </a:rPr>
                        <a:t>3+1+1</a:t>
                      </a:r>
                      <a:endParaRPr lang="en-GB" sz="1050" b="1" u="none" strike="noStrike" kern="1200" dirty="0">
                        <a:solidFill>
                          <a:srgbClr val="00B050"/>
                        </a:solidFill>
                        <a:effectLst/>
                        <a:latin typeface="+mn-lt"/>
                        <a:ea typeface="+mn-ea"/>
                        <a:cs typeface="+mn-cs"/>
                      </a:endParaRPr>
                    </a:p>
                  </a:txBody>
                  <a:tcPr marL="5508" marR="5508" marT="5508" marB="0" anchor="b"/>
                </a:tc>
                <a:tc>
                  <a:txBody>
                    <a:bodyPr/>
                    <a:lstStyle/>
                    <a:p>
                      <a:pPr algn="l" fontAlgn="ctr"/>
                      <a:r>
                        <a:rPr lang="en-GB" sz="1000" u="none" strike="noStrike">
                          <a:effectLst/>
                        </a:rPr>
                        <a:t>2. Methane Emissions Reduction</a:t>
                      </a: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r>
                        <a:rPr lang="en-GB" sz="1000" u="none" strike="noStrike">
                          <a:effectLst/>
                        </a:rPr>
                        <a:t>3. Environmental and Social Governance</a:t>
                      </a: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198897">
                <a:tc>
                  <a:txBody>
                    <a:bodyPr/>
                    <a:lstStyle/>
                    <a:p>
                      <a:pPr algn="l" fontAlgn="b"/>
                      <a:r>
                        <a:rPr lang="en-GB" sz="900" u="none" strike="noStrike">
                          <a:effectLst/>
                        </a:rPr>
                        <a:t> </a:t>
                      </a:r>
                      <a:endParaRPr lang="en-GB" sz="900" b="1" i="0" u="none" strike="noStrike">
                        <a:solidFill>
                          <a:srgbClr val="000000"/>
                        </a:solidFill>
                        <a:effectLst/>
                        <a:latin typeface="Arial" panose="020B0604020202020204" pitchFamily="34" charset="0"/>
                        <a:ea typeface="맑은 고딕" panose="020B0503020000020004" pitchFamily="34" charset="-127"/>
                      </a:endParaRPr>
                    </a:p>
                  </a:txBody>
                  <a:tcPr marL="5508" marR="5508" marT="5508" marB="0" anchor="b"/>
                </a:tc>
                <a:tc>
                  <a:txBody>
                    <a:bodyPr/>
                    <a:lstStyle/>
                    <a:p>
                      <a:pPr algn="l" fontAlgn="ctr"/>
                      <a:endParaRPr lang="en-GB" sz="1000" b="0" i="0" u="none" strike="noStrike">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tc>
              </a:tr>
              <a:tr h="65323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u="none" strike="noStrike" dirty="0" smtClean="0">
                          <a:effectLst/>
                        </a:rPr>
                        <a:t>TFN     </a:t>
                      </a:r>
                      <a:r>
                        <a:rPr lang="en-GB" sz="1050" u="none" strike="noStrike" dirty="0" smtClean="0">
                          <a:effectLst/>
                        </a:rPr>
                        <a:t>1+1</a:t>
                      </a:r>
                      <a:endParaRPr lang="en-GB" sz="900" u="none" strike="noStrike" dirty="0" smtClean="0">
                        <a:effectLst/>
                      </a:endParaRPr>
                    </a:p>
                    <a:p>
                      <a:pPr algn="l" fontAlgn="b"/>
                      <a:endParaRPr lang="en-GB" sz="900" b="1" i="0" u="none" strike="noStrike" dirty="0">
                        <a:solidFill>
                          <a:srgbClr val="00B050"/>
                        </a:solidFill>
                        <a:effectLst/>
                        <a:latin typeface="Arial" panose="020B0604020202020204" pitchFamily="34" charset="0"/>
                        <a:ea typeface="맑은 고딕" panose="020B0503020000020004" pitchFamily="34" charset="-127"/>
                      </a:endParaRPr>
                    </a:p>
                  </a:txBody>
                  <a:tcPr marL="5508" marR="5508" marT="5508" marB="0" anchor="b">
                    <a:lnB w="12700" cap="flat" cmpd="sng" algn="ctr">
                      <a:solidFill>
                        <a:schemeClr val="tx1"/>
                      </a:solidFill>
                      <a:prstDash val="solid"/>
                      <a:round/>
                      <a:headEnd type="none" w="med" len="med"/>
                      <a:tailEnd type="none" w="med" len="med"/>
                    </a:lnB>
                  </a:tcPr>
                </a:tc>
                <a:tc>
                  <a:txBody>
                    <a:bodyPr/>
                    <a:lstStyle/>
                    <a:p>
                      <a:pPr algn="l" fontAlgn="ctr"/>
                      <a:r>
                        <a:rPr lang="en-GB" sz="1000" u="none" strike="noStrike" dirty="0">
                          <a:effectLst/>
                        </a:rPr>
                        <a:t>Carbon Neutrality in the Gas Industry: Accelerating the decarbonisation and emission reduction of natural gas with the coordinated development of new gases to achieve Paris Agreement goals </a:t>
                      </a:r>
                      <a:endParaRPr lang="en-GB" sz="1000" b="0" i="0" u="none" strike="noStrike" dirty="0">
                        <a:solidFill>
                          <a:srgbClr val="000000"/>
                        </a:solidFill>
                        <a:effectLst/>
                        <a:latin typeface="맑은 고딕" panose="020B0503020000020004" pitchFamily="34" charset="-127"/>
                        <a:ea typeface="맑은 고딕" panose="020B0503020000020004" pitchFamily="34" charset="-127"/>
                      </a:endParaRPr>
                    </a:p>
                  </a:txBody>
                  <a:tcPr marL="5508" marR="5508" marT="5508" marB="0" anchor="ctr">
                    <a:lnB w="12700" cap="flat" cmpd="sng" algn="ctr">
                      <a:solidFill>
                        <a:schemeClr val="tx1"/>
                      </a:solidFill>
                      <a:prstDash val="solid"/>
                      <a:round/>
                      <a:headEnd type="none" w="med" len="med"/>
                      <a:tailEnd type="none" w="med" len="med"/>
                    </a:lnB>
                  </a:tcPr>
                </a:tc>
              </a:tr>
            </a:tbl>
          </a:graphicData>
        </a:graphic>
      </p:graphicFrame>
      <p:sp>
        <p:nvSpPr>
          <p:cNvPr id="10" name="文本框 9"/>
          <p:cNvSpPr txBox="1"/>
          <p:nvPr/>
        </p:nvSpPr>
        <p:spPr>
          <a:xfrm>
            <a:off x="4857622" y="1656634"/>
            <a:ext cx="802696" cy="3570208"/>
          </a:xfrm>
          <a:prstGeom prst="rect">
            <a:avLst/>
          </a:prstGeom>
          <a:noFill/>
          <a:ln>
            <a:solidFill>
              <a:srgbClr val="FF0000"/>
            </a:solidFill>
          </a:ln>
        </p:spPr>
        <p:txBody>
          <a:bodyPr wrap="square" rtlCol="0">
            <a:spAutoFit/>
          </a:bodyPr>
          <a:lstStyle/>
          <a:p>
            <a:r>
              <a:rPr lang="en-US" dirty="0" smtClean="0"/>
              <a:t>24:27</a:t>
            </a:r>
          </a:p>
          <a:p>
            <a:endParaRPr lang="en-US" dirty="0"/>
          </a:p>
          <a:p>
            <a:r>
              <a:rPr lang="en-US" sz="1000" b="1" dirty="0" smtClean="0"/>
              <a:t>Overlaps?</a:t>
            </a:r>
          </a:p>
          <a:p>
            <a:endParaRPr lang="en-US" sz="1000" b="1" dirty="0"/>
          </a:p>
          <a:p>
            <a:r>
              <a:rPr lang="en-US" altLang="zh-CN" sz="1000" b="1" dirty="0" smtClean="0"/>
              <a:t>TFS?</a:t>
            </a:r>
          </a:p>
          <a:p>
            <a:endParaRPr lang="en-US" sz="1000" b="1" dirty="0"/>
          </a:p>
          <a:p>
            <a:r>
              <a:rPr lang="en-US" altLang="zh-CN" sz="1000" b="1" dirty="0" smtClean="0"/>
              <a:t>Please choose time slots and design topics by Sept. 2023</a:t>
            </a:r>
          </a:p>
          <a:p>
            <a:endParaRPr lang="en-US" sz="1000" b="1" dirty="0"/>
          </a:p>
          <a:p>
            <a:r>
              <a:rPr lang="en-US" sz="1000" b="1" dirty="0" smtClean="0"/>
              <a:t>Meeting rooms will be more than you require!</a:t>
            </a:r>
            <a:endParaRPr lang="en-GB" sz="1000" b="1" dirty="0"/>
          </a:p>
        </p:txBody>
      </p:sp>
      <p:sp>
        <p:nvSpPr>
          <p:cNvPr id="7" name="文本框 6"/>
          <p:cNvSpPr txBox="1"/>
          <p:nvPr/>
        </p:nvSpPr>
        <p:spPr>
          <a:xfrm>
            <a:off x="3208835" y="868551"/>
            <a:ext cx="1129553" cy="307777"/>
          </a:xfrm>
          <a:prstGeom prst="rect">
            <a:avLst/>
          </a:prstGeom>
          <a:noFill/>
        </p:spPr>
        <p:txBody>
          <a:bodyPr wrap="square" rtlCol="0">
            <a:spAutoFit/>
          </a:bodyPr>
          <a:lstStyle/>
          <a:p>
            <a:r>
              <a:rPr lang="en-US" sz="1400" dirty="0" smtClean="0">
                <a:solidFill>
                  <a:srgbClr val="FF0000"/>
                </a:solidFill>
              </a:rPr>
              <a:t>Responded</a:t>
            </a:r>
            <a:endParaRPr lang="en-GB" sz="1400" dirty="0">
              <a:solidFill>
                <a:srgbClr val="FF0000"/>
              </a:solidFill>
            </a:endParaRPr>
          </a:p>
        </p:txBody>
      </p:sp>
      <p:sp>
        <p:nvSpPr>
          <p:cNvPr id="11" name="文本框 10"/>
          <p:cNvSpPr txBox="1"/>
          <p:nvPr/>
        </p:nvSpPr>
        <p:spPr>
          <a:xfrm>
            <a:off x="10780194" y="765140"/>
            <a:ext cx="1129553" cy="307777"/>
          </a:xfrm>
          <a:prstGeom prst="rect">
            <a:avLst/>
          </a:prstGeom>
          <a:noFill/>
        </p:spPr>
        <p:txBody>
          <a:bodyPr wrap="square" rtlCol="0">
            <a:spAutoFit/>
          </a:bodyPr>
          <a:lstStyle/>
          <a:p>
            <a:r>
              <a:rPr lang="en-US" sz="1400" dirty="0" smtClean="0">
                <a:solidFill>
                  <a:srgbClr val="FF0000"/>
                </a:solidFill>
              </a:rPr>
              <a:t>Suggested</a:t>
            </a:r>
            <a:endParaRPr lang="en-GB" sz="1400" dirty="0">
              <a:solidFill>
                <a:srgbClr val="FF0000"/>
              </a:solidFill>
            </a:endParaRPr>
          </a:p>
        </p:txBody>
      </p:sp>
    </p:spTree>
    <p:extLst>
      <p:ext uri="{BB962C8B-B14F-4D97-AF65-F5344CB8AC3E}">
        <p14:creationId xmlns:p14="http://schemas.microsoft.com/office/powerpoint/2010/main" val="370797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FDBB8E-DFBA-F693-D7D6-FF45FEC27F1A}"/>
              </a:ext>
            </a:extLst>
          </p:cNvPr>
          <p:cNvSpPr>
            <a:spLocks noGrp="1"/>
          </p:cNvSpPr>
          <p:nvPr>
            <p:ph type="ctrTitle"/>
          </p:nvPr>
        </p:nvSpPr>
        <p:spPr>
          <a:xfrm>
            <a:off x="3203574" y="2117090"/>
            <a:ext cx="5913921" cy="1314450"/>
          </a:xfrm>
        </p:spPr>
        <p:txBody>
          <a:bodyPr>
            <a:normAutofit fontScale="90000"/>
          </a:bodyPr>
          <a:lstStyle/>
          <a:p>
            <a:r>
              <a:rPr lang="en-CA" dirty="0"/>
              <a:t>Call for Abstracts/Papers</a:t>
            </a:r>
          </a:p>
        </p:txBody>
      </p:sp>
      <p:sp>
        <p:nvSpPr>
          <p:cNvPr id="3" name="Subtitle 2">
            <a:extLst>
              <a:ext uri="{FF2B5EF4-FFF2-40B4-BE49-F238E27FC236}">
                <a16:creationId xmlns:a16="http://schemas.microsoft.com/office/drawing/2014/main" xmlns="" id="{4DDA5490-89F8-E7FE-384B-02096E06B4E4}"/>
              </a:ext>
            </a:extLst>
          </p:cNvPr>
          <p:cNvSpPr>
            <a:spLocks noGrp="1"/>
          </p:cNvSpPr>
          <p:nvPr>
            <p:ph type="subTitle" idx="1"/>
          </p:nvPr>
        </p:nvSpPr>
        <p:spPr>
          <a:xfrm>
            <a:off x="4543646" y="4805845"/>
            <a:ext cx="2917328" cy="521528"/>
          </a:xfrm>
        </p:spPr>
        <p:txBody>
          <a:bodyPr/>
          <a:lstStyle/>
          <a:p>
            <a:r>
              <a:rPr lang="en-CA" dirty="0"/>
              <a:t>System </a:t>
            </a:r>
            <a:r>
              <a:rPr lang="en-CA" dirty="0" smtClean="0"/>
              <a:t>Design</a:t>
            </a:r>
          </a:p>
          <a:p>
            <a:endParaRPr lang="en-CA" dirty="0"/>
          </a:p>
          <a:p>
            <a:endParaRPr lang="en-CA" dirty="0" smtClean="0"/>
          </a:p>
          <a:p>
            <a:endParaRPr lang="en-CA" dirty="0"/>
          </a:p>
          <a:p>
            <a:r>
              <a:rPr lang="en-CA" dirty="0" smtClean="0"/>
              <a:t>n</a:t>
            </a:r>
          </a:p>
          <a:p>
            <a:endParaRPr lang="en-CA" dirty="0"/>
          </a:p>
        </p:txBody>
      </p:sp>
      <p:sp>
        <p:nvSpPr>
          <p:cNvPr id="4" name="灯片编号占位符 3"/>
          <p:cNvSpPr>
            <a:spLocks noGrp="1"/>
          </p:cNvSpPr>
          <p:nvPr>
            <p:ph type="sldNum" sz="quarter" idx="4294967295"/>
          </p:nvPr>
        </p:nvSpPr>
        <p:spPr>
          <a:xfrm>
            <a:off x="8610600" y="6356350"/>
            <a:ext cx="2743200" cy="365125"/>
          </a:xfrm>
          <a:prstGeom prst="rect">
            <a:avLst/>
          </a:prstGeom>
        </p:spPr>
        <p:txBody>
          <a:bodyPr/>
          <a:lstStyle/>
          <a:p>
            <a:fld id="{8DE4272F-BE6F-3B45-9F5D-DAB25C5F742F}" type="slidenum">
              <a:rPr lang="en-CA" smtClean="0"/>
              <a:t>32</a:t>
            </a:fld>
            <a:endParaRPr lang="en-CA"/>
          </a:p>
        </p:txBody>
      </p:sp>
    </p:spTree>
    <p:extLst>
      <p:ext uri="{BB962C8B-B14F-4D97-AF65-F5344CB8AC3E}">
        <p14:creationId xmlns:p14="http://schemas.microsoft.com/office/powerpoint/2010/main" val="1531355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A2CC79-A453-EF9F-52E3-DDFFFF54BCF6}"/>
              </a:ext>
            </a:extLst>
          </p:cNvPr>
          <p:cNvSpPr>
            <a:spLocks noGrp="1"/>
          </p:cNvSpPr>
          <p:nvPr>
            <p:ph type="title"/>
          </p:nvPr>
        </p:nvSpPr>
        <p:spPr/>
        <p:txBody>
          <a:bodyPr/>
          <a:lstStyle/>
          <a:p>
            <a:r>
              <a:rPr lang="en-CA" dirty="0"/>
              <a:t>Required to Launch Call for Abstracts</a:t>
            </a:r>
          </a:p>
        </p:txBody>
      </p:sp>
      <p:sp>
        <p:nvSpPr>
          <p:cNvPr id="3" name="Content Placeholder 2">
            <a:extLst>
              <a:ext uri="{FF2B5EF4-FFF2-40B4-BE49-F238E27FC236}">
                <a16:creationId xmlns:a16="http://schemas.microsoft.com/office/drawing/2014/main" xmlns="" id="{03AA401B-7E89-F07E-67C6-B59AC6274DAA}"/>
              </a:ext>
            </a:extLst>
          </p:cNvPr>
          <p:cNvSpPr>
            <a:spLocks noGrp="1"/>
          </p:cNvSpPr>
          <p:nvPr>
            <p:ph idx="1"/>
          </p:nvPr>
        </p:nvSpPr>
        <p:spPr/>
        <p:txBody>
          <a:bodyPr/>
          <a:lstStyle/>
          <a:p>
            <a:pPr marL="514350" indent="-514350">
              <a:buFont typeface="+mj-lt"/>
              <a:buAutoNum type="arabicPeriod"/>
            </a:pPr>
            <a:r>
              <a:rPr lang="en-CA" dirty="0"/>
              <a:t>Confirmation of sessions available in programme (NOC)</a:t>
            </a:r>
          </a:p>
          <a:p>
            <a:pPr marL="514350" indent="-514350">
              <a:buFont typeface="+mj-lt"/>
              <a:buAutoNum type="arabicPeriod"/>
            </a:pPr>
            <a:r>
              <a:rPr lang="en-CA" dirty="0"/>
              <a:t>Confirmation of timetable (CC / NOC)</a:t>
            </a:r>
          </a:p>
          <a:p>
            <a:pPr marL="514350" indent="-514350">
              <a:buFont typeface="+mj-lt"/>
              <a:buAutoNum type="arabicPeriod"/>
            </a:pPr>
            <a:r>
              <a:rPr lang="en-CA" dirty="0"/>
              <a:t>Confirmation of topics (Committees)</a:t>
            </a:r>
          </a:p>
          <a:p>
            <a:pPr marL="514350" indent="-514350">
              <a:buFont typeface="+mj-lt"/>
              <a:buAutoNum type="arabicPeriod"/>
            </a:pPr>
            <a:r>
              <a:rPr lang="en-CA" dirty="0"/>
              <a:t>Selection of abstract software (PCEOs / NOC)</a:t>
            </a:r>
          </a:p>
          <a:p>
            <a:pPr marL="514350" indent="-514350">
              <a:buFont typeface="+mj-lt"/>
              <a:buAutoNum type="arabicPeriod"/>
            </a:pPr>
            <a:r>
              <a:rPr lang="en-CA" dirty="0"/>
              <a:t>Confirmation of administrative support team (PCEOs)</a:t>
            </a:r>
          </a:p>
          <a:p>
            <a:pPr marL="514350" indent="-514350">
              <a:buFont typeface="+mj-lt"/>
              <a:buAutoNum type="arabicPeriod"/>
            </a:pPr>
            <a:r>
              <a:rPr lang="en-CA" dirty="0"/>
              <a:t>Confirmation of policies (CC)</a:t>
            </a:r>
          </a:p>
          <a:p>
            <a:pPr marL="514350" indent="-514350">
              <a:buFont typeface="+mj-lt"/>
              <a:buAutoNum type="arabicPeriod"/>
            </a:pPr>
            <a:r>
              <a:rPr lang="en-CA" dirty="0"/>
              <a:t>Marketing plan for Call for Abstracts (PCEOs / NOC)</a:t>
            </a:r>
          </a:p>
        </p:txBody>
      </p:sp>
      <p:sp>
        <p:nvSpPr>
          <p:cNvPr id="4" name="灯片编号占位符 3"/>
          <p:cNvSpPr>
            <a:spLocks noGrp="1"/>
          </p:cNvSpPr>
          <p:nvPr>
            <p:ph type="sldNum" sz="quarter" idx="12"/>
          </p:nvPr>
        </p:nvSpPr>
        <p:spPr/>
        <p:txBody>
          <a:bodyPr/>
          <a:lstStyle/>
          <a:p>
            <a:fld id="{8DE4272F-BE6F-3B45-9F5D-DAB25C5F742F}" type="slidenum">
              <a:rPr lang="en-CA" smtClean="0"/>
              <a:t>33</a:t>
            </a:fld>
            <a:endParaRPr lang="en-CA"/>
          </a:p>
        </p:txBody>
      </p:sp>
    </p:spTree>
    <p:extLst>
      <p:ext uri="{BB962C8B-B14F-4D97-AF65-F5344CB8AC3E}">
        <p14:creationId xmlns:p14="http://schemas.microsoft.com/office/powerpoint/2010/main" val="4169102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CB8432-8FA5-BCB8-7352-D22393111687}"/>
              </a:ext>
            </a:extLst>
          </p:cNvPr>
          <p:cNvSpPr>
            <a:spLocks noGrp="1"/>
          </p:cNvSpPr>
          <p:nvPr>
            <p:ph type="title"/>
          </p:nvPr>
        </p:nvSpPr>
        <p:spPr/>
        <p:txBody>
          <a:bodyPr/>
          <a:lstStyle/>
          <a:p>
            <a:r>
              <a:rPr lang="en-CA" dirty="0"/>
              <a:t>1. Session Planning</a:t>
            </a:r>
          </a:p>
        </p:txBody>
      </p:sp>
      <p:sp>
        <p:nvSpPr>
          <p:cNvPr id="3" name="Content Placeholder 2">
            <a:extLst>
              <a:ext uri="{FF2B5EF4-FFF2-40B4-BE49-F238E27FC236}">
                <a16:creationId xmlns:a16="http://schemas.microsoft.com/office/drawing/2014/main" xmlns="" id="{3A3AD015-ECDD-0657-8718-4E8DFBC9FF1F}"/>
              </a:ext>
            </a:extLst>
          </p:cNvPr>
          <p:cNvSpPr>
            <a:spLocks noGrp="1"/>
          </p:cNvSpPr>
          <p:nvPr>
            <p:ph idx="1"/>
          </p:nvPr>
        </p:nvSpPr>
        <p:spPr/>
        <p:txBody>
          <a:bodyPr/>
          <a:lstStyle/>
          <a:p>
            <a:r>
              <a:rPr lang="en-CA" dirty="0"/>
              <a:t>NOC to brief CC on timing and quantity of session blocks available</a:t>
            </a:r>
          </a:p>
          <a:p>
            <a:r>
              <a:rPr lang="en-CA" dirty="0"/>
              <a:t>NOC and CC to agree on number of concurrent sessions to occur per block </a:t>
            </a:r>
          </a:p>
          <a:p>
            <a:pPr lvl="1"/>
            <a:r>
              <a:rPr lang="en-CA" dirty="0"/>
              <a:t>Consider daily audience traffic so that audience size is appropriate</a:t>
            </a:r>
          </a:p>
          <a:p>
            <a:pPr marL="457200" lvl="1" indent="0">
              <a:buNone/>
            </a:pPr>
            <a:r>
              <a:rPr lang="en-CA" dirty="0"/>
              <a:t>&gt; determines total sessions available</a:t>
            </a:r>
          </a:p>
          <a:p>
            <a:r>
              <a:rPr lang="en-CA" dirty="0">
                <a:solidFill>
                  <a:srgbClr val="FF0000"/>
                </a:solidFill>
              </a:rPr>
              <a:t>CC to determine speaker quantity per session </a:t>
            </a:r>
            <a:r>
              <a:rPr lang="en-CA" dirty="0" smtClean="0">
                <a:solidFill>
                  <a:srgbClr val="FF0000"/>
                </a:solidFill>
              </a:rPr>
              <a:t>        </a:t>
            </a:r>
            <a:r>
              <a:rPr lang="en-US" altLang="zh-CN" dirty="0" smtClean="0">
                <a:solidFill>
                  <a:srgbClr val="00B0F0"/>
                </a:solidFill>
              </a:rPr>
              <a:t>end of 2024</a:t>
            </a:r>
            <a:r>
              <a:rPr lang="zh-CN" altLang="en-US" dirty="0" smtClean="0">
                <a:solidFill>
                  <a:srgbClr val="00B0F0"/>
                </a:solidFill>
              </a:rPr>
              <a:t>？</a:t>
            </a:r>
            <a:endParaRPr lang="en-CA" dirty="0">
              <a:solidFill>
                <a:srgbClr val="00B0F0"/>
              </a:solidFill>
            </a:endParaRPr>
          </a:p>
          <a:p>
            <a:pPr marL="457200" lvl="1" indent="0">
              <a:buNone/>
            </a:pPr>
            <a:r>
              <a:rPr lang="en-CA" dirty="0"/>
              <a:t>&gt; determines total speaker numbers and speaking duration</a:t>
            </a:r>
          </a:p>
          <a:p>
            <a:pPr lvl="1"/>
            <a:endParaRPr lang="en-CA" dirty="0"/>
          </a:p>
        </p:txBody>
      </p:sp>
      <p:sp>
        <p:nvSpPr>
          <p:cNvPr id="4" name="灯片编号占位符 3"/>
          <p:cNvSpPr>
            <a:spLocks noGrp="1"/>
          </p:cNvSpPr>
          <p:nvPr>
            <p:ph type="sldNum" sz="quarter" idx="12"/>
          </p:nvPr>
        </p:nvSpPr>
        <p:spPr/>
        <p:txBody>
          <a:bodyPr/>
          <a:lstStyle/>
          <a:p>
            <a:fld id="{8DE4272F-BE6F-3B45-9F5D-DAB25C5F742F}" type="slidenum">
              <a:rPr lang="en-CA" smtClean="0"/>
              <a:t>34</a:t>
            </a:fld>
            <a:endParaRPr lang="en-CA"/>
          </a:p>
        </p:txBody>
      </p:sp>
    </p:spTree>
    <p:extLst>
      <p:ext uri="{BB962C8B-B14F-4D97-AF65-F5344CB8AC3E}">
        <p14:creationId xmlns:p14="http://schemas.microsoft.com/office/powerpoint/2010/main" val="3728648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9F31985-1812-18E6-4EFC-6675682CE9AE}"/>
              </a:ext>
            </a:extLst>
          </p:cNvPr>
          <p:cNvSpPr>
            <a:spLocks noGrp="1"/>
          </p:cNvSpPr>
          <p:nvPr>
            <p:ph type="title"/>
          </p:nvPr>
        </p:nvSpPr>
        <p:spPr/>
        <p:txBody>
          <a:bodyPr/>
          <a:lstStyle/>
          <a:p>
            <a:r>
              <a:rPr lang="en-CA" dirty="0"/>
              <a:t>2019 Audience Traffic</a:t>
            </a:r>
          </a:p>
        </p:txBody>
      </p:sp>
      <p:graphicFrame>
        <p:nvGraphicFramePr>
          <p:cNvPr id="6" name="Content Placeholder 5">
            <a:extLst>
              <a:ext uri="{FF2B5EF4-FFF2-40B4-BE49-F238E27FC236}">
                <a16:creationId xmlns:a16="http://schemas.microsoft.com/office/drawing/2014/main" xmlns="" id="{84829392-232C-11F1-EE5C-7B08DCCDC632}"/>
              </a:ext>
            </a:extLst>
          </p:cNvPr>
          <p:cNvGraphicFramePr>
            <a:graphicFrameLocks noGrp="1"/>
          </p:cNvGraphicFramePr>
          <p:nvPr>
            <p:ph idx="1"/>
          </p:nvPr>
        </p:nvGraphicFramePr>
        <p:xfrm>
          <a:off x="1824038" y="1489447"/>
          <a:ext cx="854392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灯片编号占位符 1"/>
          <p:cNvSpPr>
            <a:spLocks noGrp="1"/>
          </p:cNvSpPr>
          <p:nvPr>
            <p:ph type="sldNum" sz="quarter" idx="12"/>
          </p:nvPr>
        </p:nvSpPr>
        <p:spPr/>
        <p:txBody>
          <a:bodyPr/>
          <a:lstStyle/>
          <a:p>
            <a:fld id="{8DE4272F-BE6F-3B45-9F5D-DAB25C5F742F}" type="slidenum">
              <a:rPr lang="en-CA" smtClean="0"/>
              <a:t>35</a:t>
            </a:fld>
            <a:endParaRPr lang="en-CA"/>
          </a:p>
        </p:txBody>
      </p:sp>
    </p:spTree>
    <p:extLst>
      <p:ext uri="{BB962C8B-B14F-4D97-AF65-F5344CB8AC3E}">
        <p14:creationId xmlns:p14="http://schemas.microsoft.com/office/powerpoint/2010/main" val="2779241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6B44965-6D12-7C81-233A-69E027470435}"/>
              </a:ext>
            </a:extLst>
          </p:cNvPr>
          <p:cNvSpPr>
            <a:spLocks noGrp="1"/>
          </p:cNvSpPr>
          <p:nvPr>
            <p:ph type="sldNum" sz="quarter" idx="12"/>
          </p:nvPr>
        </p:nvSpPr>
        <p:spPr/>
        <p:txBody>
          <a:bodyPr/>
          <a:lstStyle/>
          <a:p>
            <a:fld id="{49AE70B2-8BF9-45C0-BB95-33D1B9D3A854}" type="slidenum">
              <a:rPr lang="zh-CN" altLang="en-US" smtClean="0"/>
              <a:t>36</a:t>
            </a:fld>
            <a:endParaRPr lang="en-US" altLang="zh-CN"/>
          </a:p>
        </p:txBody>
      </p:sp>
      <p:sp>
        <p:nvSpPr>
          <p:cNvPr id="4" name="Title 3">
            <a:extLst>
              <a:ext uri="{FF2B5EF4-FFF2-40B4-BE49-F238E27FC236}">
                <a16:creationId xmlns:a16="http://schemas.microsoft.com/office/drawing/2014/main" xmlns="" id="{98E5F21A-1C1A-6FF4-FC8F-82926AD43F31}"/>
              </a:ext>
            </a:extLst>
          </p:cNvPr>
          <p:cNvSpPr>
            <a:spLocks noGrp="1"/>
          </p:cNvSpPr>
          <p:nvPr>
            <p:ph type="title"/>
          </p:nvPr>
        </p:nvSpPr>
        <p:spPr/>
        <p:txBody>
          <a:bodyPr/>
          <a:lstStyle/>
          <a:p>
            <a:r>
              <a:rPr lang="en-CA" dirty="0"/>
              <a:t>Lessons from past IGU Events</a:t>
            </a:r>
          </a:p>
        </p:txBody>
      </p:sp>
      <p:graphicFrame>
        <p:nvGraphicFramePr>
          <p:cNvPr id="5" name="Table 4">
            <a:extLst>
              <a:ext uri="{FF2B5EF4-FFF2-40B4-BE49-F238E27FC236}">
                <a16:creationId xmlns:a16="http://schemas.microsoft.com/office/drawing/2014/main" xmlns="" id="{C0CC6CBA-BD14-E7FE-48E5-1E217147B9D0}"/>
              </a:ext>
            </a:extLst>
          </p:cNvPr>
          <p:cNvGraphicFramePr>
            <a:graphicFrameLocks noGrp="1"/>
          </p:cNvGraphicFramePr>
          <p:nvPr>
            <p:extLst>
              <p:ext uri="{D42A27DB-BD31-4B8C-83A1-F6EECF244321}">
                <p14:modId xmlns:p14="http://schemas.microsoft.com/office/powerpoint/2010/main" val="284206673"/>
              </p:ext>
            </p:extLst>
          </p:nvPr>
        </p:nvGraphicFramePr>
        <p:xfrm>
          <a:off x="874642" y="1431231"/>
          <a:ext cx="5764697" cy="4360123"/>
        </p:xfrm>
        <a:graphic>
          <a:graphicData uri="http://schemas.openxmlformats.org/drawingml/2006/table">
            <a:tbl>
              <a:tblPr>
                <a:tableStyleId>{5C22544A-7EE6-4342-B048-85BDC9FD1C3A}</a:tableStyleId>
              </a:tblPr>
              <a:tblGrid>
                <a:gridCol w="2076986">
                  <a:extLst>
                    <a:ext uri="{9D8B030D-6E8A-4147-A177-3AD203B41FA5}">
                      <a16:colId xmlns:a16="http://schemas.microsoft.com/office/drawing/2014/main" xmlns="" val="1827255395"/>
                    </a:ext>
                  </a:extLst>
                </a:gridCol>
                <a:gridCol w="1229237">
                  <a:extLst>
                    <a:ext uri="{9D8B030D-6E8A-4147-A177-3AD203B41FA5}">
                      <a16:colId xmlns:a16="http://schemas.microsoft.com/office/drawing/2014/main" xmlns="" val="3686941200"/>
                    </a:ext>
                  </a:extLst>
                </a:gridCol>
                <a:gridCol w="1229237">
                  <a:extLst>
                    <a:ext uri="{9D8B030D-6E8A-4147-A177-3AD203B41FA5}">
                      <a16:colId xmlns:a16="http://schemas.microsoft.com/office/drawing/2014/main" xmlns="" val="1030711857"/>
                    </a:ext>
                  </a:extLst>
                </a:gridCol>
                <a:gridCol w="1229237">
                  <a:extLst>
                    <a:ext uri="{9D8B030D-6E8A-4147-A177-3AD203B41FA5}">
                      <a16:colId xmlns:a16="http://schemas.microsoft.com/office/drawing/2014/main" xmlns="" val="1439853924"/>
                    </a:ext>
                  </a:extLst>
                </a:gridCol>
              </a:tblGrid>
              <a:tr h="274348">
                <a:tc>
                  <a:txBody>
                    <a:bodyPr/>
                    <a:lstStyle/>
                    <a:p>
                      <a:pPr algn="l" fontAlgn="b"/>
                      <a:r>
                        <a:rPr lang="en-AU" sz="1600" u="none" strike="noStrike" dirty="0">
                          <a:effectLst/>
                        </a:rPr>
                        <a:t>Industry Insights</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dirty="0">
                          <a:effectLst/>
                        </a:rPr>
                        <a:t>WGC2018</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dirty="0">
                          <a:effectLst/>
                        </a:rPr>
                        <a:t>WGC2022</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LNG2023</a:t>
                      </a:r>
                    </a:p>
                  </a:txBody>
                  <a:tcPr marL="7739" marR="7739" marT="7739" marB="0" anchor="b"/>
                </a:tc>
                <a:extLst>
                  <a:ext uri="{0D108BD9-81ED-4DB2-BD59-A6C34878D82A}">
                    <a16:rowId xmlns:a16="http://schemas.microsoft.com/office/drawing/2014/main" xmlns="" val="46262062"/>
                  </a:ext>
                </a:extLst>
              </a:tr>
              <a:tr h="274348">
                <a:tc>
                  <a:txBody>
                    <a:bodyPr/>
                    <a:lstStyle/>
                    <a:p>
                      <a:pPr algn="l" fontAlgn="b"/>
                      <a:r>
                        <a:rPr lang="en-AU" sz="1600" u="none" strike="noStrike" dirty="0">
                          <a:effectLst/>
                        </a:rPr>
                        <a:t>Concurrent Sessions</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endParaRPr lang="en-AU" sz="1600" b="0" i="0" u="none" strike="noStrike">
                        <a:solidFill>
                          <a:srgbClr val="000000"/>
                        </a:solidFill>
                        <a:effectLst/>
                        <a:latin typeface="Calibri" panose="020F0502020204030204" pitchFamily="34" charset="0"/>
                      </a:endParaRPr>
                    </a:p>
                  </a:txBody>
                  <a:tcPr marL="7739" marR="7739" marT="7739" marB="0" anchor="b"/>
                </a:tc>
                <a:extLst>
                  <a:ext uri="{0D108BD9-81ED-4DB2-BD59-A6C34878D82A}">
                    <a16:rowId xmlns:a16="http://schemas.microsoft.com/office/drawing/2014/main" xmlns="" val="970907083"/>
                  </a:ext>
                </a:extLst>
              </a:tr>
              <a:tr h="274348">
                <a:tc>
                  <a:txBody>
                    <a:bodyPr/>
                    <a:lstStyle/>
                    <a:p>
                      <a:pPr algn="l" fontAlgn="b"/>
                      <a:r>
                        <a:rPr lang="en-AU" sz="1600" u="none" strike="noStrike" dirty="0">
                          <a:effectLst/>
                        </a:rPr>
                        <a:t>Day 1</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dirty="0">
                          <a:effectLst/>
                        </a:rPr>
                        <a:t>8</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4</a:t>
                      </a:r>
                    </a:p>
                  </a:txBody>
                  <a:tcPr marL="7739" marR="7739" marT="7739" marB="0" anchor="b"/>
                </a:tc>
                <a:extLst>
                  <a:ext uri="{0D108BD9-81ED-4DB2-BD59-A6C34878D82A}">
                    <a16:rowId xmlns:a16="http://schemas.microsoft.com/office/drawing/2014/main" xmlns="" val="4168168855"/>
                  </a:ext>
                </a:extLst>
              </a:tr>
              <a:tr h="274348">
                <a:tc>
                  <a:txBody>
                    <a:bodyPr/>
                    <a:lstStyle/>
                    <a:p>
                      <a:pPr algn="l" fontAlgn="b"/>
                      <a:r>
                        <a:rPr lang="en-AU" sz="1600" u="none" strike="noStrike" dirty="0">
                          <a:effectLst/>
                        </a:rPr>
                        <a:t>Day 2</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a:effectLst/>
                        </a:rPr>
                        <a:t>8+8</a:t>
                      </a:r>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a:effectLst/>
                        </a:rPr>
                        <a:t>4+4</a:t>
                      </a:r>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4</a:t>
                      </a:r>
                    </a:p>
                  </a:txBody>
                  <a:tcPr marL="7739" marR="7739" marT="7739" marB="0" anchor="b"/>
                </a:tc>
                <a:extLst>
                  <a:ext uri="{0D108BD9-81ED-4DB2-BD59-A6C34878D82A}">
                    <a16:rowId xmlns:a16="http://schemas.microsoft.com/office/drawing/2014/main" xmlns="" val="3328112406"/>
                  </a:ext>
                </a:extLst>
              </a:tr>
              <a:tr h="274348">
                <a:tc>
                  <a:txBody>
                    <a:bodyPr/>
                    <a:lstStyle/>
                    <a:p>
                      <a:pPr algn="l" fontAlgn="b"/>
                      <a:r>
                        <a:rPr lang="en-AU" sz="1600" u="none" strike="noStrike" dirty="0">
                          <a:effectLst/>
                        </a:rPr>
                        <a:t>Day 3</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dirty="0">
                          <a:effectLst/>
                        </a:rPr>
                        <a:t>8+8</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a:effectLst/>
                        </a:rPr>
                        <a:t>7+4</a:t>
                      </a:r>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4+4</a:t>
                      </a:r>
                    </a:p>
                  </a:txBody>
                  <a:tcPr marL="7739" marR="7739" marT="7739" marB="0" anchor="b"/>
                </a:tc>
                <a:extLst>
                  <a:ext uri="{0D108BD9-81ED-4DB2-BD59-A6C34878D82A}">
                    <a16:rowId xmlns:a16="http://schemas.microsoft.com/office/drawing/2014/main" xmlns="" val="2190557246"/>
                  </a:ext>
                </a:extLst>
              </a:tr>
              <a:tr h="274348">
                <a:tc>
                  <a:txBody>
                    <a:bodyPr/>
                    <a:lstStyle/>
                    <a:p>
                      <a:pPr algn="l" fontAlgn="b"/>
                      <a:r>
                        <a:rPr lang="en-AU" sz="1600" u="none" strike="noStrike" dirty="0">
                          <a:effectLst/>
                        </a:rPr>
                        <a:t>Day 4</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a:effectLst/>
                        </a:rPr>
                        <a:t>8</a:t>
                      </a:r>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a:effectLst/>
                        </a:rPr>
                        <a:t>4</a:t>
                      </a:r>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4</a:t>
                      </a:r>
                    </a:p>
                  </a:txBody>
                  <a:tcPr marL="7739" marR="7739" marT="7739" marB="0" anchor="b"/>
                </a:tc>
                <a:extLst>
                  <a:ext uri="{0D108BD9-81ED-4DB2-BD59-A6C34878D82A}">
                    <a16:rowId xmlns:a16="http://schemas.microsoft.com/office/drawing/2014/main" xmlns="" val="3146669935"/>
                  </a:ext>
                </a:extLst>
              </a:tr>
              <a:tr h="274348">
                <a:tc>
                  <a:txBody>
                    <a:bodyPr/>
                    <a:lstStyle/>
                    <a:p>
                      <a:pPr algn="l" fontAlgn="b"/>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endParaRPr lang="en-AU" sz="1600" b="0" i="0" u="none" strike="noStrike" dirty="0">
                        <a:solidFill>
                          <a:srgbClr val="000000"/>
                        </a:solidFill>
                        <a:effectLst/>
                        <a:latin typeface="Calibri" panose="020F0502020204030204" pitchFamily="34" charset="0"/>
                      </a:endParaRPr>
                    </a:p>
                  </a:txBody>
                  <a:tcPr marL="7739" marR="7739" marT="7739" marB="0" anchor="b"/>
                </a:tc>
                <a:extLst>
                  <a:ext uri="{0D108BD9-81ED-4DB2-BD59-A6C34878D82A}">
                    <a16:rowId xmlns:a16="http://schemas.microsoft.com/office/drawing/2014/main" xmlns="" val="3310745800"/>
                  </a:ext>
                </a:extLst>
              </a:tr>
              <a:tr h="274348">
                <a:tc>
                  <a:txBody>
                    <a:bodyPr/>
                    <a:lstStyle/>
                    <a:p>
                      <a:pPr algn="l" fontAlgn="b"/>
                      <a:r>
                        <a:rPr lang="en-AU" sz="1600" u="none" strike="noStrike" dirty="0">
                          <a:effectLst/>
                        </a:rPr>
                        <a:t>Total Blocks</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dirty="0">
                          <a:effectLst/>
                        </a:rPr>
                        <a:t>6</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a:effectLst/>
                        </a:rPr>
                        <a:t>5</a:t>
                      </a:r>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5</a:t>
                      </a:r>
                    </a:p>
                  </a:txBody>
                  <a:tcPr marL="7739" marR="7739" marT="7739" marB="0" anchor="b"/>
                </a:tc>
                <a:extLst>
                  <a:ext uri="{0D108BD9-81ED-4DB2-BD59-A6C34878D82A}">
                    <a16:rowId xmlns:a16="http://schemas.microsoft.com/office/drawing/2014/main" xmlns="" val="3465019139"/>
                  </a:ext>
                </a:extLst>
              </a:tr>
              <a:tr h="274348">
                <a:tc>
                  <a:txBody>
                    <a:bodyPr/>
                    <a:lstStyle/>
                    <a:p>
                      <a:pPr algn="l" fontAlgn="b"/>
                      <a:r>
                        <a:rPr lang="en-AU" sz="1600" u="none" strike="noStrike" dirty="0">
                          <a:effectLst/>
                        </a:rPr>
                        <a:t>Total Sessions</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48</a:t>
                      </a:r>
                    </a:p>
                  </a:txBody>
                  <a:tcPr marL="7739" marR="7739" marT="7739" marB="0" anchor="b"/>
                </a:tc>
                <a:tc>
                  <a:txBody>
                    <a:bodyPr/>
                    <a:lstStyle/>
                    <a:p>
                      <a:pPr algn="ctr" fontAlgn="b"/>
                      <a:r>
                        <a:rPr lang="en-AU" sz="1600" u="none" strike="noStrike">
                          <a:effectLst/>
                        </a:rPr>
                        <a:t>23</a:t>
                      </a:r>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20</a:t>
                      </a:r>
                    </a:p>
                  </a:txBody>
                  <a:tcPr marL="7739" marR="7739" marT="7739" marB="0" anchor="b"/>
                </a:tc>
                <a:extLst>
                  <a:ext uri="{0D108BD9-81ED-4DB2-BD59-A6C34878D82A}">
                    <a16:rowId xmlns:a16="http://schemas.microsoft.com/office/drawing/2014/main" xmlns="" val="1630559455"/>
                  </a:ext>
                </a:extLst>
              </a:tr>
              <a:tr h="538881">
                <a:tc>
                  <a:txBody>
                    <a:bodyPr/>
                    <a:lstStyle/>
                    <a:p>
                      <a:pPr algn="l" fontAlgn="b"/>
                      <a:r>
                        <a:rPr lang="en-AU" sz="1600" u="none" strike="noStrike" dirty="0">
                          <a:effectLst/>
                        </a:rPr>
                        <a:t>Duration (min) per sess.</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dirty="0">
                          <a:effectLst/>
                        </a:rPr>
                        <a:t>90</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dirty="0">
                          <a:effectLst/>
                        </a:rPr>
                        <a:t>75</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90*</a:t>
                      </a:r>
                    </a:p>
                  </a:txBody>
                  <a:tcPr marL="7739" marR="7739" marT="7739" marB="0" anchor="b"/>
                </a:tc>
                <a:extLst>
                  <a:ext uri="{0D108BD9-81ED-4DB2-BD59-A6C34878D82A}">
                    <a16:rowId xmlns:a16="http://schemas.microsoft.com/office/drawing/2014/main" xmlns="" val="3991629132"/>
                  </a:ext>
                </a:extLst>
              </a:tr>
              <a:tr h="538881">
                <a:tc>
                  <a:txBody>
                    <a:bodyPr/>
                    <a:lstStyle/>
                    <a:p>
                      <a:pPr algn="l" fontAlgn="b"/>
                      <a:r>
                        <a:rPr lang="en-AU" sz="1600" u="none" strike="noStrike" dirty="0">
                          <a:effectLst/>
                        </a:rPr>
                        <a:t>Speakers per session</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dirty="0">
                          <a:effectLst/>
                        </a:rPr>
                        <a:t>6</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dirty="0">
                          <a:effectLst/>
                        </a:rPr>
                        <a:t>3-4</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5</a:t>
                      </a:r>
                    </a:p>
                  </a:txBody>
                  <a:tcPr marL="7739" marR="7739" marT="7739" marB="0" anchor="b"/>
                </a:tc>
                <a:extLst>
                  <a:ext uri="{0D108BD9-81ED-4DB2-BD59-A6C34878D82A}">
                    <a16:rowId xmlns:a16="http://schemas.microsoft.com/office/drawing/2014/main" xmlns="" val="1905756544"/>
                  </a:ext>
                </a:extLst>
              </a:tr>
              <a:tr h="538881">
                <a:tc>
                  <a:txBody>
                    <a:bodyPr/>
                    <a:lstStyle/>
                    <a:p>
                      <a:pPr algn="l" fontAlgn="b"/>
                      <a:r>
                        <a:rPr lang="en-AU" sz="1600" u="none" strike="noStrike" dirty="0">
                          <a:effectLst/>
                        </a:rPr>
                        <a:t>Avg Speaking time (min)</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dirty="0">
                          <a:effectLst/>
                        </a:rPr>
                        <a:t>15</a:t>
                      </a:r>
                      <a:endParaRPr lang="en-AU" sz="1600" b="0" i="0" u="none" strike="noStrike" dirty="0">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15</a:t>
                      </a: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15</a:t>
                      </a:r>
                    </a:p>
                  </a:txBody>
                  <a:tcPr marL="7739" marR="7739" marT="7739" marB="0" anchor="b"/>
                </a:tc>
                <a:extLst>
                  <a:ext uri="{0D108BD9-81ED-4DB2-BD59-A6C34878D82A}">
                    <a16:rowId xmlns:a16="http://schemas.microsoft.com/office/drawing/2014/main" xmlns="" val="1607708461"/>
                  </a:ext>
                </a:extLst>
              </a:tr>
              <a:tr h="274348">
                <a:tc>
                  <a:txBody>
                    <a:bodyPr/>
                    <a:lstStyle/>
                    <a:p>
                      <a:pPr algn="l" fontAlgn="ctr"/>
                      <a:r>
                        <a:rPr lang="en-AU" sz="1600" u="none" strike="noStrike">
                          <a:effectLst/>
                        </a:rPr>
                        <a:t>Total Speakers</a:t>
                      </a:r>
                      <a:endParaRPr lang="en-AU" sz="1600" b="0" i="0" u="none" strike="noStrike">
                        <a:solidFill>
                          <a:srgbClr val="000000"/>
                        </a:solidFill>
                        <a:effectLst/>
                        <a:latin typeface="Calibri" panose="020F0502020204030204" pitchFamily="34" charset="0"/>
                      </a:endParaRPr>
                    </a:p>
                  </a:txBody>
                  <a:tcPr marL="7739" marR="7739" marT="7739" marB="0" anchor="ctr"/>
                </a:tc>
                <a:tc>
                  <a:txBody>
                    <a:bodyPr/>
                    <a:lstStyle/>
                    <a:p>
                      <a:pPr algn="ctr" fontAlgn="b"/>
                      <a:r>
                        <a:rPr lang="en-AU" sz="1600" u="none" strike="noStrike">
                          <a:effectLst/>
                        </a:rPr>
                        <a:t>290</a:t>
                      </a:r>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u="none" strike="noStrike">
                          <a:effectLst/>
                        </a:rPr>
                        <a:t>75</a:t>
                      </a:r>
                      <a:endParaRPr lang="en-AU" sz="1600" b="0" i="0" u="none" strike="noStrike">
                        <a:solidFill>
                          <a:srgbClr val="000000"/>
                        </a:solidFill>
                        <a:effectLst/>
                        <a:latin typeface="Calibri" panose="020F0502020204030204" pitchFamily="34" charset="0"/>
                      </a:endParaRPr>
                    </a:p>
                  </a:txBody>
                  <a:tcPr marL="7739" marR="7739" marT="7739" marB="0" anchor="b"/>
                </a:tc>
                <a:tc>
                  <a:txBody>
                    <a:bodyPr/>
                    <a:lstStyle/>
                    <a:p>
                      <a:pPr algn="ctr" fontAlgn="b"/>
                      <a:r>
                        <a:rPr lang="en-AU" sz="1600" b="0" i="0" u="none" strike="noStrike" dirty="0">
                          <a:solidFill>
                            <a:srgbClr val="000000"/>
                          </a:solidFill>
                          <a:effectLst/>
                          <a:latin typeface="Calibri" panose="020F0502020204030204" pitchFamily="34" charset="0"/>
                        </a:rPr>
                        <a:t>100+</a:t>
                      </a:r>
                    </a:p>
                  </a:txBody>
                  <a:tcPr marL="7739" marR="7739" marT="7739" marB="0" anchor="b"/>
                </a:tc>
                <a:extLst>
                  <a:ext uri="{0D108BD9-81ED-4DB2-BD59-A6C34878D82A}">
                    <a16:rowId xmlns:a16="http://schemas.microsoft.com/office/drawing/2014/main" xmlns="" val="2098418631"/>
                  </a:ext>
                </a:extLst>
              </a:tr>
            </a:tbl>
          </a:graphicData>
        </a:graphic>
      </p:graphicFrame>
      <p:sp>
        <p:nvSpPr>
          <p:cNvPr id="6" name="TextBox 5">
            <a:extLst>
              <a:ext uri="{FF2B5EF4-FFF2-40B4-BE49-F238E27FC236}">
                <a16:creationId xmlns:a16="http://schemas.microsoft.com/office/drawing/2014/main" xmlns="" id="{71A28C99-2B87-839E-5608-E54B77548075}"/>
              </a:ext>
            </a:extLst>
          </p:cNvPr>
          <p:cNvSpPr txBox="1"/>
          <p:nvPr/>
        </p:nvSpPr>
        <p:spPr>
          <a:xfrm>
            <a:off x="613959" y="5791349"/>
            <a:ext cx="7223452" cy="400110"/>
          </a:xfrm>
          <a:prstGeom prst="rect">
            <a:avLst/>
          </a:prstGeom>
          <a:noFill/>
        </p:spPr>
        <p:txBody>
          <a:bodyPr wrap="none" rtlCol="0">
            <a:spAutoFit/>
          </a:bodyPr>
          <a:lstStyle/>
          <a:p>
            <a:r>
              <a:rPr lang="en-CA" sz="2000" i="1" dirty="0"/>
              <a:t>* Includes post session speaker/delegate informal discussions</a:t>
            </a:r>
          </a:p>
        </p:txBody>
      </p:sp>
      <p:sp>
        <p:nvSpPr>
          <p:cNvPr id="9" name="TextBox 8">
            <a:extLst>
              <a:ext uri="{FF2B5EF4-FFF2-40B4-BE49-F238E27FC236}">
                <a16:creationId xmlns:a16="http://schemas.microsoft.com/office/drawing/2014/main" xmlns="" id="{98A893A0-5293-E57B-70B6-C301800B92B2}"/>
              </a:ext>
            </a:extLst>
          </p:cNvPr>
          <p:cNvSpPr txBox="1"/>
          <p:nvPr/>
        </p:nvSpPr>
        <p:spPr>
          <a:xfrm>
            <a:off x="6776255" y="1643271"/>
            <a:ext cx="4726632" cy="2554545"/>
          </a:xfrm>
          <a:prstGeom prst="rect">
            <a:avLst/>
          </a:prstGeom>
          <a:noFill/>
        </p:spPr>
        <p:txBody>
          <a:bodyPr wrap="square" rtlCol="0">
            <a:spAutoFit/>
          </a:bodyPr>
          <a:lstStyle/>
          <a:p>
            <a:r>
              <a:rPr lang="en-CA" sz="2000" dirty="0"/>
              <a:t>“6+6” means 6 concurrent sessions during a single time block, followed by another 6 concurrent sessions in another time block later in the same day</a:t>
            </a:r>
          </a:p>
          <a:p>
            <a:endParaRPr lang="en-CA" sz="2000" dirty="0"/>
          </a:p>
          <a:p>
            <a:r>
              <a:rPr lang="en-CA" sz="2000" dirty="0"/>
              <a:t>“Total Blocks” are the number time blocks allocated in the programme for the industry insights.</a:t>
            </a:r>
          </a:p>
        </p:txBody>
      </p:sp>
    </p:spTree>
    <p:extLst>
      <p:ext uri="{BB962C8B-B14F-4D97-AF65-F5344CB8AC3E}">
        <p14:creationId xmlns:p14="http://schemas.microsoft.com/office/powerpoint/2010/main" val="1090383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D751509-5FDE-9E60-3038-EEFF6C609405}"/>
              </a:ext>
            </a:extLst>
          </p:cNvPr>
          <p:cNvSpPr>
            <a:spLocks noGrp="1"/>
          </p:cNvSpPr>
          <p:nvPr>
            <p:ph idx="1"/>
          </p:nvPr>
        </p:nvSpPr>
        <p:spPr>
          <a:xfrm>
            <a:off x="750685" y="5002623"/>
            <a:ext cx="11322046" cy="1325563"/>
          </a:xfrm>
        </p:spPr>
        <p:txBody>
          <a:bodyPr numCol="2">
            <a:noAutofit/>
          </a:bodyPr>
          <a:lstStyle/>
          <a:p>
            <a:pPr marL="185737" indent="0">
              <a:lnSpc>
                <a:spcPct val="100000"/>
              </a:lnSpc>
              <a:buNone/>
            </a:pPr>
            <a:r>
              <a:rPr lang="en-CA" sz="1400" dirty="0"/>
              <a:t>Considerations</a:t>
            </a:r>
          </a:p>
          <a:p>
            <a:pPr marL="417909" indent="-232172">
              <a:lnSpc>
                <a:spcPct val="100000"/>
              </a:lnSpc>
            </a:pPr>
            <a:r>
              <a:rPr lang="en-CA" sz="1400" dirty="0"/>
              <a:t>Assume 80% of the day’s plenary audience will then attend breakout</a:t>
            </a:r>
          </a:p>
          <a:p>
            <a:pPr marL="417909" indent="-232172">
              <a:lnSpc>
                <a:spcPct val="100000"/>
              </a:lnSpc>
            </a:pPr>
            <a:r>
              <a:rPr lang="en-CA" sz="1400" dirty="0"/>
              <a:t>Shorter sessions – post lockdowns, shorter attention span </a:t>
            </a:r>
          </a:p>
          <a:p>
            <a:pPr marL="417909" indent="-232172">
              <a:lnSpc>
                <a:spcPct val="100000"/>
              </a:lnSpc>
            </a:pPr>
            <a:r>
              <a:rPr lang="en-CA" sz="1400" dirty="0"/>
              <a:t>Fewer concurrent sessions - larger audiences per room </a:t>
            </a:r>
          </a:p>
          <a:p>
            <a:pPr marL="417909" indent="-232172">
              <a:lnSpc>
                <a:spcPct val="100000"/>
              </a:lnSpc>
            </a:pPr>
            <a:r>
              <a:rPr lang="en-CA" sz="1400" dirty="0"/>
              <a:t>Fewer concurrent sessions for last 2 days of event - fewer delegates present each day as event progresses)</a:t>
            </a:r>
          </a:p>
        </p:txBody>
      </p:sp>
      <p:sp>
        <p:nvSpPr>
          <p:cNvPr id="3" name="Slide Number Placeholder 2">
            <a:extLst>
              <a:ext uri="{FF2B5EF4-FFF2-40B4-BE49-F238E27FC236}">
                <a16:creationId xmlns:a16="http://schemas.microsoft.com/office/drawing/2014/main" xmlns="" id="{06B44965-6D12-7C81-233A-69E027470435}"/>
              </a:ext>
            </a:extLst>
          </p:cNvPr>
          <p:cNvSpPr>
            <a:spLocks noGrp="1"/>
          </p:cNvSpPr>
          <p:nvPr>
            <p:ph type="sldNum" sz="quarter" idx="12"/>
          </p:nvPr>
        </p:nvSpPr>
        <p:spPr/>
        <p:txBody>
          <a:bodyPr/>
          <a:lstStyle/>
          <a:p>
            <a:fld id="{49AE70B2-8BF9-45C0-BB95-33D1B9D3A854}" type="slidenum">
              <a:rPr lang="zh-CN" altLang="en-US" smtClean="0"/>
              <a:t>37</a:t>
            </a:fld>
            <a:endParaRPr lang="en-US" altLang="zh-CN"/>
          </a:p>
        </p:txBody>
      </p:sp>
      <p:sp>
        <p:nvSpPr>
          <p:cNvPr id="4" name="Title 3">
            <a:extLst>
              <a:ext uri="{FF2B5EF4-FFF2-40B4-BE49-F238E27FC236}">
                <a16:creationId xmlns:a16="http://schemas.microsoft.com/office/drawing/2014/main" xmlns="" id="{98E5F21A-1C1A-6FF4-FC8F-82926AD43F31}"/>
              </a:ext>
            </a:extLst>
          </p:cNvPr>
          <p:cNvSpPr>
            <a:spLocks noGrp="1"/>
          </p:cNvSpPr>
          <p:nvPr>
            <p:ph type="title"/>
          </p:nvPr>
        </p:nvSpPr>
        <p:spPr/>
        <p:txBody>
          <a:bodyPr/>
          <a:lstStyle/>
          <a:p>
            <a:r>
              <a:rPr lang="en-CA" dirty="0"/>
              <a:t>Considerations for WGC2025</a:t>
            </a:r>
          </a:p>
        </p:txBody>
      </p:sp>
      <p:graphicFrame>
        <p:nvGraphicFramePr>
          <p:cNvPr id="9" name="Table 8">
            <a:extLst>
              <a:ext uri="{FF2B5EF4-FFF2-40B4-BE49-F238E27FC236}">
                <a16:creationId xmlns:a16="http://schemas.microsoft.com/office/drawing/2014/main" xmlns="" id="{EC1DE8E1-04DF-D050-7E34-409C94669CE3}"/>
              </a:ext>
            </a:extLst>
          </p:cNvPr>
          <p:cNvGraphicFramePr>
            <a:graphicFrameLocks noGrp="1"/>
          </p:cNvGraphicFramePr>
          <p:nvPr>
            <p:extLst>
              <p:ext uri="{D42A27DB-BD31-4B8C-83A1-F6EECF244321}">
                <p14:modId xmlns:p14="http://schemas.microsoft.com/office/powerpoint/2010/main" val="271450560"/>
              </p:ext>
            </p:extLst>
          </p:nvPr>
        </p:nvGraphicFramePr>
        <p:xfrm>
          <a:off x="1020481" y="1091565"/>
          <a:ext cx="9586083" cy="3911058"/>
        </p:xfrm>
        <a:graphic>
          <a:graphicData uri="http://schemas.openxmlformats.org/drawingml/2006/table">
            <a:tbl>
              <a:tblPr>
                <a:tableStyleId>{5C22544A-7EE6-4342-B048-85BDC9FD1C3A}</a:tableStyleId>
              </a:tblPr>
              <a:tblGrid>
                <a:gridCol w="1591618">
                  <a:extLst>
                    <a:ext uri="{9D8B030D-6E8A-4147-A177-3AD203B41FA5}">
                      <a16:colId xmlns:a16="http://schemas.microsoft.com/office/drawing/2014/main" xmlns="" val="966276349"/>
                    </a:ext>
                  </a:extLst>
                </a:gridCol>
                <a:gridCol w="582077">
                  <a:extLst>
                    <a:ext uri="{9D8B030D-6E8A-4147-A177-3AD203B41FA5}">
                      <a16:colId xmlns:a16="http://schemas.microsoft.com/office/drawing/2014/main" xmlns="" val="2325204575"/>
                    </a:ext>
                  </a:extLst>
                </a:gridCol>
                <a:gridCol w="582077">
                  <a:extLst>
                    <a:ext uri="{9D8B030D-6E8A-4147-A177-3AD203B41FA5}">
                      <a16:colId xmlns:a16="http://schemas.microsoft.com/office/drawing/2014/main" xmlns="" val="3137609844"/>
                    </a:ext>
                  </a:extLst>
                </a:gridCol>
                <a:gridCol w="582077">
                  <a:extLst>
                    <a:ext uri="{9D8B030D-6E8A-4147-A177-3AD203B41FA5}">
                      <a16:colId xmlns:a16="http://schemas.microsoft.com/office/drawing/2014/main" xmlns="" val="3118042281"/>
                    </a:ext>
                  </a:extLst>
                </a:gridCol>
                <a:gridCol w="582077">
                  <a:extLst>
                    <a:ext uri="{9D8B030D-6E8A-4147-A177-3AD203B41FA5}">
                      <a16:colId xmlns:a16="http://schemas.microsoft.com/office/drawing/2014/main" xmlns="" val="2939536105"/>
                    </a:ext>
                  </a:extLst>
                </a:gridCol>
                <a:gridCol w="582077">
                  <a:extLst>
                    <a:ext uri="{9D8B030D-6E8A-4147-A177-3AD203B41FA5}">
                      <a16:colId xmlns:a16="http://schemas.microsoft.com/office/drawing/2014/main" xmlns="" val="3752142175"/>
                    </a:ext>
                  </a:extLst>
                </a:gridCol>
                <a:gridCol w="582077">
                  <a:extLst>
                    <a:ext uri="{9D8B030D-6E8A-4147-A177-3AD203B41FA5}">
                      <a16:colId xmlns:a16="http://schemas.microsoft.com/office/drawing/2014/main" xmlns="" val="2591556433"/>
                    </a:ext>
                  </a:extLst>
                </a:gridCol>
                <a:gridCol w="1591618">
                  <a:extLst>
                    <a:ext uri="{9D8B030D-6E8A-4147-A177-3AD203B41FA5}">
                      <a16:colId xmlns:a16="http://schemas.microsoft.com/office/drawing/2014/main" xmlns="" val="3681866458"/>
                    </a:ext>
                  </a:extLst>
                </a:gridCol>
                <a:gridCol w="582077">
                  <a:extLst>
                    <a:ext uri="{9D8B030D-6E8A-4147-A177-3AD203B41FA5}">
                      <a16:colId xmlns:a16="http://schemas.microsoft.com/office/drawing/2014/main" xmlns="" val="1465543260"/>
                    </a:ext>
                  </a:extLst>
                </a:gridCol>
                <a:gridCol w="582077">
                  <a:extLst>
                    <a:ext uri="{9D8B030D-6E8A-4147-A177-3AD203B41FA5}">
                      <a16:colId xmlns:a16="http://schemas.microsoft.com/office/drawing/2014/main" xmlns="" val="2985797163"/>
                    </a:ext>
                  </a:extLst>
                </a:gridCol>
                <a:gridCol w="582077">
                  <a:extLst>
                    <a:ext uri="{9D8B030D-6E8A-4147-A177-3AD203B41FA5}">
                      <a16:colId xmlns:a16="http://schemas.microsoft.com/office/drawing/2014/main" xmlns="" val="2503515486"/>
                    </a:ext>
                  </a:extLst>
                </a:gridCol>
                <a:gridCol w="582077">
                  <a:extLst>
                    <a:ext uri="{9D8B030D-6E8A-4147-A177-3AD203B41FA5}">
                      <a16:colId xmlns:a16="http://schemas.microsoft.com/office/drawing/2014/main" xmlns="" val="1933650801"/>
                    </a:ext>
                  </a:extLst>
                </a:gridCol>
                <a:gridCol w="582077">
                  <a:extLst>
                    <a:ext uri="{9D8B030D-6E8A-4147-A177-3AD203B41FA5}">
                      <a16:colId xmlns:a16="http://schemas.microsoft.com/office/drawing/2014/main" xmlns="" val="3251500751"/>
                    </a:ext>
                  </a:extLst>
                </a:gridCol>
              </a:tblGrid>
              <a:tr h="195107">
                <a:tc>
                  <a:txBody>
                    <a:bodyPr/>
                    <a:lstStyle/>
                    <a:p>
                      <a:pPr algn="l" fontAlgn="b"/>
                      <a:r>
                        <a:rPr lang="en-AU" sz="1050" u="none" strike="noStrike" dirty="0">
                          <a:effectLst/>
                        </a:rPr>
                        <a:t>Blank Worksheet</a:t>
                      </a:r>
                      <a:endParaRPr lang="en-AU" sz="1050" b="0" i="0"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Total</a:t>
                      </a:r>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Day 1</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Day 2</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Day 3</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Day 4</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dirty="0">
                          <a:effectLst/>
                        </a:rPr>
                        <a:t>Example Worksheet</a:t>
                      </a:r>
                      <a:endParaRPr lang="en-AU" sz="1050" b="0"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Total</a:t>
                      </a:r>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Day 1</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Day 2</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Day 3</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Day 4</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271857142"/>
                  </a:ext>
                </a:extLst>
              </a:tr>
              <a:tr h="195107">
                <a:tc>
                  <a:txBody>
                    <a:bodyPr/>
                    <a:lstStyle/>
                    <a:p>
                      <a:pPr algn="l" fontAlgn="b"/>
                      <a:r>
                        <a:rPr lang="en-AU" sz="1050" b="0" i="0" u="none" strike="noStrike" dirty="0">
                          <a:solidFill>
                            <a:srgbClr val="000000"/>
                          </a:solidFill>
                          <a:effectLst/>
                          <a:latin typeface="Calibri" panose="020F0502020204030204" pitchFamily="34" charset="0"/>
                        </a:rPr>
                        <a:t>Visitor Attendance</a:t>
                      </a:r>
                    </a:p>
                  </a:txBody>
                  <a:tcPr marL="8111" marR="8111" marT="8111" marB="0" anchor="b"/>
                </a:tc>
                <a:tc>
                  <a:txBody>
                    <a:bodyPr/>
                    <a:lstStyle/>
                    <a:p>
                      <a:pPr algn="r"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29%</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37%</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23%</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11%</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050" b="0" i="1" u="none" strike="noStrike" dirty="0">
                          <a:solidFill>
                            <a:srgbClr val="000000"/>
                          </a:solidFill>
                          <a:effectLst/>
                          <a:latin typeface="Calibri" panose="020F0502020204030204" pitchFamily="34" charset="0"/>
                        </a:rPr>
                        <a:t>Visitor Attendance</a:t>
                      </a: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29%</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37%</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23%</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11%</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2080590922"/>
                  </a:ext>
                </a:extLst>
              </a:tr>
              <a:tr h="195107">
                <a:tc>
                  <a:txBody>
                    <a:bodyPr/>
                    <a:lstStyle/>
                    <a:p>
                      <a:pPr algn="l" fontAlgn="b"/>
                      <a:r>
                        <a:rPr lang="en-AU" sz="1050" u="none" strike="noStrike" dirty="0">
                          <a:effectLst/>
                        </a:rPr>
                        <a:t>Share of Maximum Day</a:t>
                      </a:r>
                      <a:endParaRPr lang="en-AU" sz="1050" b="0" i="0"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78%</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100%</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62%</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30%</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dirty="0">
                          <a:effectLst/>
                        </a:rPr>
                        <a:t>Share of Maximum Day</a:t>
                      </a:r>
                      <a:endParaRPr lang="en-AU" sz="1050" b="0"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78%</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100%</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62%</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30%</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3526212779"/>
                  </a:ext>
                </a:extLst>
              </a:tr>
              <a:tr h="195107">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680842928"/>
                  </a:ext>
                </a:extLst>
              </a:tr>
              <a:tr h="195107">
                <a:tc>
                  <a:txBody>
                    <a:bodyPr/>
                    <a:lstStyle/>
                    <a:p>
                      <a:pPr algn="l" fontAlgn="b"/>
                      <a:r>
                        <a:rPr lang="en-AU" sz="1050" u="none" strike="noStrike" dirty="0">
                          <a:effectLst/>
                        </a:rPr>
                        <a:t>Plenary Session (Target)</a:t>
                      </a:r>
                      <a:endParaRPr lang="en-AU" sz="1050" b="0" i="0"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2500</a:t>
                      </a:r>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1959</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2500</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1554</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743</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dirty="0">
                          <a:effectLst/>
                        </a:rPr>
                        <a:t>Plenary Session (Target)</a:t>
                      </a:r>
                      <a:endParaRPr lang="en-AU" sz="1050" b="0"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2500</a:t>
                      </a:r>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1959</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2500</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1554</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743</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1906832620"/>
                  </a:ext>
                </a:extLst>
              </a:tr>
              <a:tr h="195107">
                <a:tc>
                  <a:txBody>
                    <a:bodyPr/>
                    <a:lstStyle/>
                    <a:p>
                      <a:pPr algn="l" fontAlgn="b"/>
                      <a:r>
                        <a:rPr lang="en-AU" sz="1050" u="none" strike="noStrike" dirty="0">
                          <a:effectLst/>
                        </a:rPr>
                        <a:t>Visitors Breakout Sessions</a:t>
                      </a:r>
                      <a:endParaRPr lang="en-AU" sz="1050" b="0" i="0"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80%</a:t>
                      </a:r>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1567</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2000</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1243</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u="none" strike="noStrike">
                          <a:effectLst/>
                        </a:rPr>
                        <a:t>594</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dirty="0">
                          <a:effectLst/>
                        </a:rPr>
                        <a:t>Visitors Breakout Sessions</a:t>
                      </a:r>
                      <a:endParaRPr lang="en-AU" sz="1050" b="0"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80%</a:t>
                      </a:r>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1567</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2000</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1243</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594</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821495734"/>
                  </a:ext>
                </a:extLst>
              </a:tr>
              <a:tr h="195107">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2254017668"/>
                  </a:ext>
                </a:extLst>
              </a:tr>
              <a:tr h="195107">
                <a:tc>
                  <a:txBody>
                    <a:bodyPr/>
                    <a:lstStyle/>
                    <a:p>
                      <a:pPr algn="l" fontAlgn="b"/>
                      <a:r>
                        <a:rPr lang="en-AU" sz="1050" u="none" strike="noStrike">
                          <a:effectLst/>
                        </a:rPr>
                        <a:t>Sessions per block</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dirty="0">
                          <a:effectLst/>
                        </a:rPr>
                        <a:t>Sessions per block</a:t>
                      </a:r>
                      <a:endParaRPr lang="en-AU" sz="1050" b="0"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6</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6</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5</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3</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2622585449"/>
                  </a:ext>
                </a:extLst>
              </a:tr>
              <a:tr h="195107">
                <a:tc>
                  <a:txBody>
                    <a:bodyPr/>
                    <a:lstStyle/>
                    <a:p>
                      <a:pPr algn="l" fontAlgn="b"/>
                      <a:r>
                        <a:rPr lang="en-AU" sz="1050" u="none" strike="noStrike">
                          <a:effectLst/>
                        </a:rPr>
                        <a:t>Average Room Attendance</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a:effectLst/>
                        </a:rPr>
                        <a:t>Average Room Attendance</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261</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333</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249</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198</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2889465787"/>
                  </a:ext>
                </a:extLst>
              </a:tr>
              <a:tr h="195107">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1796183558"/>
                  </a:ext>
                </a:extLst>
              </a:tr>
              <a:tr h="195107">
                <a:tc>
                  <a:txBody>
                    <a:bodyPr/>
                    <a:lstStyle/>
                    <a:p>
                      <a:pPr algn="l" fontAlgn="b"/>
                      <a:r>
                        <a:rPr lang="en-AU" sz="1050" u="none" strike="noStrike">
                          <a:effectLst/>
                        </a:rPr>
                        <a:t>Blocks Provided</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a:effectLst/>
                        </a:rPr>
                        <a:t>Blocks Provided</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dirty="0">
                          <a:effectLst/>
                        </a:rPr>
                        <a:t>7</a:t>
                      </a:r>
                      <a:endParaRPr lang="en-AU" sz="1050" b="1"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2</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2</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2</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3128069812"/>
                  </a:ext>
                </a:extLst>
              </a:tr>
              <a:tr h="195107">
                <a:tc>
                  <a:txBody>
                    <a:bodyPr/>
                    <a:lstStyle/>
                    <a:p>
                      <a:pPr algn="l" fontAlgn="b"/>
                      <a:r>
                        <a:rPr lang="en-AU" sz="1050" u="none" strike="noStrike">
                          <a:effectLst/>
                        </a:rPr>
                        <a:t>Sessions</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a:effectLst/>
                        </a:rPr>
                        <a:t>Sessions</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34</a:t>
                      </a:r>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6</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12</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10</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6</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3702363368"/>
                  </a:ext>
                </a:extLst>
              </a:tr>
              <a:tr h="195107">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3711156139"/>
                  </a:ext>
                </a:extLst>
              </a:tr>
              <a:tr h="195107">
                <a:tc>
                  <a:txBody>
                    <a:bodyPr/>
                    <a:lstStyle/>
                    <a:p>
                      <a:pPr algn="l" fontAlgn="b"/>
                      <a:r>
                        <a:rPr lang="en-AU" sz="1050" u="none" strike="noStrike">
                          <a:effectLst/>
                        </a:rPr>
                        <a:t>Duration per session</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a:effectLst/>
                        </a:rPr>
                        <a:t>Duration per session</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75</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dirty="0">
                          <a:effectLst/>
                        </a:rPr>
                        <a:t>75</a:t>
                      </a:r>
                      <a:endParaRPr lang="en-AU" sz="1050" b="0"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dirty="0">
                          <a:effectLst/>
                        </a:rPr>
                        <a:t>75</a:t>
                      </a:r>
                      <a:endParaRPr lang="en-AU" sz="1050" b="0"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75</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3706566423"/>
                  </a:ext>
                </a:extLst>
              </a:tr>
              <a:tr h="195107">
                <a:tc>
                  <a:txBody>
                    <a:bodyPr/>
                    <a:lstStyle/>
                    <a:p>
                      <a:pPr algn="l" fontAlgn="b"/>
                      <a:r>
                        <a:rPr lang="en-AU" sz="1050" u="none" strike="noStrike">
                          <a:effectLst/>
                        </a:rPr>
                        <a:t>Q&amp;A Time</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a:effectLst/>
                        </a:rPr>
                        <a:t>Q&amp;A Time</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10</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10</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dirty="0">
                          <a:effectLst/>
                        </a:rPr>
                        <a:t>10</a:t>
                      </a:r>
                      <a:endParaRPr lang="en-AU" sz="1050" b="0"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10</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613684320"/>
                  </a:ext>
                </a:extLst>
              </a:tr>
              <a:tr h="195107">
                <a:tc>
                  <a:txBody>
                    <a:bodyPr/>
                    <a:lstStyle/>
                    <a:p>
                      <a:pPr algn="l" fontAlgn="b"/>
                      <a:r>
                        <a:rPr lang="en-AU" sz="1050" u="none" strike="noStrike">
                          <a:effectLst/>
                        </a:rPr>
                        <a:t>Speaker Time</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a:effectLst/>
                        </a:rPr>
                        <a:t>Speaker Time</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12</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12</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dirty="0">
                          <a:effectLst/>
                        </a:rPr>
                        <a:t>12</a:t>
                      </a:r>
                      <a:endParaRPr lang="en-AU" sz="1050" b="0"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12</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1375554356"/>
                  </a:ext>
                </a:extLst>
              </a:tr>
              <a:tr h="195107">
                <a:tc>
                  <a:txBody>
                    <a:bodyPr/>
                    <a:lstStyle/>
                    <a:p>
                      <a:pPr algn="l" fontAlgn="b"/>
                      <a:r>
                        <a:rPr lang="en-AU" sz="1050" u="none" strike="noStrike">
                          <a:effectLst/>
                        </a:rPr>
                        <a:t>Total Speakers per session</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a:effectLst/>
                        </a:rPr>
                        <a:t>Total Speakers per session</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5</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5</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5</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5</a:t>
                      </a:r>
                      <a:endParaRPr lang="en-AU" sz="1050" b="0" i="1" u="none" strike="noStrike">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1944977982"/>
                  </a:ext>
                </a:extLst>
              </a:tr>
              <a:tr h="195107">
                <a:tc>
                  <a:txBody>
                    <a:bodyPr/>
                    <a:lstStyle/>
                    <a:p>
                      <a:pPr algn="l" fontAlgn="b"/>
                      <a:r>
                        <a:rPr lang="en-AU" sz="1050" u="none" strike="noStrike">
                          <a:effectLst/>
                        </a:rPr>
                        <a:t>Total Speakers</a:t>
                      </a:r>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1"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endParaRPr lang="en-AU" sz="1050" b="0" i="0" u="none" strike="noStrike">
                        <a:solidFill>
                          <a:srgbClr val="000000"/>
                        </a:solidFill>
                        <a:effectLst/>
                        <a:latin typeface="Calibri" panose="020F0502020204030204" pitchFamily="34" charset="0"/>
                      </a:endParaRPr>
                    </a:p>
                  </a:txBody>
                  <a:tcPr marL="8111" marR="8111" marT="8111" marB="0" anchor="b"/>
                </a:tc>
                <a:tc>
                  <a:txBody>
                    <a:bodyPr/>
                    <a:lstStyle/>
                    <a:p>
                      <a:pPr algn="l" fontAlgn="b"/>
                      <a:r>
                        <a:rPr lang="en-AU" sz="1050" i="1" u="none" strike="noStrike">
                          <a:effectLst/>
                        </a:rPr>
                        <a:t>Total Speakers</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170</a:t>
                      </a:r>
                      <a:endParaRPr lang="en-AU" sz="1050" b="1"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30</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a:effectLst/>
                        </a:rPr>
                        <a:t>60</a:t>
                      </a:r>
                      <a:endParaRPr lang="en-AU" sz="1050" b="0" i="1" u="none" strike="noStrike">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dirty="0">
                          <a:effectLst/>
                        </a:rPr>
                        <a:t>50</a:t>
                      </a:r>
                      <a:endParaRPr lang="en-AU" sz="1050" b="0" i="1" u="none" strike="noStrike" dirty="0">
                        <a:solidFill>
                          <a:srgbClr val="000000"/>
                        </a:solidFill>
                        <a:effectLst/>
                        <a:latin typeface="Calibri" panose="020F0502020204030204" pitchFamily="34" charset="0"/>
                      </a:endParaRPr>
                    </a:p>
                  </a:txBody>
                  <a:tcPr marL="8111" marR="8111" marT="8111" marB="0" anchor="b"/>
                </a:tc>
                <a:tc>
                  <a:txBody>
                    <a:bodyPr/>
                    <a:lstStyle/>
                    <a:p>
                      <a:pPr algn="r" fontAlgn="b"/>
                      <a:r>
                        <a:rPr lang="en-AU" sz="1050" i="1" u="none" strike="noStrike" dirty="0">
                          <a:effectLst/>
                        </a:rPr>
                        <a:t>30</a:t>
                      </a:r>
                      <a:endParaRPr lang="en-AU" sz="1050" b="0" i="1" u="none" strike="noStrike" dirty="0">
                        <a:solidFill>
                          <a:srgbClr val="000000"/>
                        </a:solidFill>
                        <a:effectLst/>
                        <a:latin typeface="Calibri" panose="020F0502020204030204" pitchFamily="34" charset="0"/>
                      </a:endParaRPr>
                    </a:p>
                  </a:txBody>
                  <a:tcPr marL="8111" marR="8111" marT="8111" marB="0" anchor="b"/>
                </a:tc>
                <a:extLst>
                  <a:ext uri="{0D108BD9-81ED-4DB2-BD59-A6C34878D82A}">
                    <a16:rowId xmlns:a16="http://schemas.microsoft.com/office/drawing/2014/main" xmlns="" val="2030609091"/>
                  </a:ext>
                </a:extLst>
              </a:tr>
            </a:tbl>
          </a:graphicData>
        </a:graphic>
      </p:graphicFrame>
    </p:spTree>
    <p:extLst>
      <p:ext uri="{BB962C8B-B14F-4D97-AF65-F5344CB8AC3E}">
        <p14:creationId xmlns:p14="http://schemas.microsoft.com/office/powerpoint/2010/main" val="1293338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DF8133-F8BB-455D-8D5C-F27AB68B0E98}"/>
              </a:ext>
            </a:extLst>
          </p:cNvPr>
          <p:cNvSpPr>
            <a:spLocks noGrp="1"/>
          </p:cNvSpPr>
          <p:nvPr>
            <p:ph type="title"/>
          </p:nvPr>
        </p:nvSpPr>
        <p:spPr/>
        <p:txBody>
          <a:bodyPr/>
          <a:lstStyle/>
          <a:p>
            <a:r>
              <a:rPr lang="en-CA" dirty="0"/>
              <a:t>2. Timeline confirmation</a:t>
            </a:r>
          </a:p>
        </p:txBody>
      </p:sp>
      <p:sp>
        <p:nvSpPr>
          <p:cNvPr id="3" name="Content Placeholder 2">
            <a:extLst>
              <a:ext uri="{FF2B5EF4-FFF2-40B4-BE49-F238E27FC236}">
                <a16:creationId xmlns:a16="http://schemas.microsoft.com/office/drawing/2014/main" xmlns="" id="{716FBE78-335A-0ABE-6873-73BFC8A585D7}"/>
              </a:ext>
            </a:extLst>
          </p:cNvPr>
          <p:cNvSpPr>
            <a:spLocks noGrp="1"/>
          </p:cNvSpPr>
          <p:nvPr>
            <p:ph idx="1"/>
          </p:nvPr>
        </p:nvSpPr>
        <p:spPr/>
        <p:txBody>
          <a:bodyPr/>
          <a:lstStyle/>
          <a:p>
            <a:r>
              <a:rPr lang="en-CA" dirty="0"/>
              <a:t>Reconcile the PCEO and CC timelines and agree common deadlines for key activities and milestones</a:t>
            </a:r>
          </a:p>
          <a:p>
            <a:pPr lvl="1"/>
            <a:r>
              <a:rPr lang="en-CA" dirty="0"/>
              <a:t>Key items to review </a:t>
            </a:r>
            <a:r>
              <a:rPr lang="en-CA" dirty="0">
                <a:solidFill>
                  <a:srgbClr val="FF0000"/>
                </a:solidFill>
              </a:rPr>
              <a:t>(RED)</a:t>
            </a:r>
          </a:p>
          <a:p>
            <a:endParaRPr lang="en-CA" dirty="0"/>
          </a:p>
        </p:txBody>
      </p:sp>
      <p:pic>
        <p:nvPicPr>
          <p:cNvPr id="4" name="Content Placeholder 4">
            <a:extLst>
              <a:ext uri="{FF2B5EF4-FFF2-40B4-BE49-F238E27FC236}">
                <a16:creationId xmlns:a16="http://schemas.microsoft.com/office/drawing/2014/main" xmlns="" id="{C494A51E-45F6-514C-F0EC-793592EB5B33}"/>
              </a:ext>
            </a:extLst>
          </p:cNvPr>
          <p:cNvPicPr>
            <a:picLocks noChangeAspect="1"/>
          </p:cNvPicPr>
          <p:nvPr/>
        </p:nvPicPr>
        <p:blipFill>
          <a:blip r:embed="rId2"/>
          <a:stretch>
            <a:fillRect/>
          </a:stretch>
        </p:blipFill>
        <p:spPr>
          <a:xfrm>
            <a:off x="838200" y="3033639"/>
            <a:ext cx="4490553" cy="2525936"/>
          </a:xfrm>
          <a:prstGeom prst="rect">
            <a:avLst/>
          </a:prstGeom>
        </p:spPr>
      </p:pic>
      <p:graphicFrame>
        <p:nvGraphicFramePr>
          <p:cNvPr id="5" name="Content Placeholder 3">
            <a:extLst>
              <a:ext uri="{FF2B5EF4-FFF2-40B4-BE49-F238E27FC236}">
                <a16:creationId xmlns:a16="http://schemas.microsoft.com/office/drawing/2014/main" xmlns="" id="{5CE637C7-1D09-6932-AFD8-1208F7DC2D2A}"/>
              </a:ext>
            </a:extLst>
          </p:cNvPr>
          <p:cNvGraphicFramePr>
            <a:graphicFrameLocks/>
          </p:cNvGraphicFramePr>
          <p:nvPr>
            <p:extLst>
              <p:ext uri="{D42A27DB-BD31-4B8C-83A1-F6EECF244321}">
                <p14:modId xmlns:p14="http://schemas.microsoft.com/office/powerpoint/2010/main" val="1337377324"/>
              </p:ext>
            </p:extLst>
          </p:nvPr>
        </p:nvGraphicFramePr>
        <p:xfrm>
          <a:off x="5962019" y="1758632"/>
          <a:ext cx="5850886" cy="4813300"/>
        </p:xfrm>
        <a:graphic>
          <a:graphicData uri="http://schemas.openxmlformats.org/drawingml/2006/table">
            <a:tbl>
              <a:tblPr>
                <a:tableStyleId>{5C22544A-7EE6-4342-B048-85BDC9FD1C3A}</a:tableStyleId>
              </a:tblPr>
              <a:tblGrid>
                <a:gridCol w="3844870">
                  <a:extLst>
                    <a:ext uri="{9D8B030D-6E8A-4147-A177-3AD203B41FA5}">
                      <a16:colId xmlns:a16="http://schemas.microsoft.com/office/drawing/2014/main" xmlns="" val="3517718650"/>
                    </a:ext>
                  </a:extLst>
                </a:gridCol>
                <a:gridCol w="413003">
                  <a:extLst>
                    <a:ext uri="{9D8B030D-6E8A-4147-A177-3AD203B41FA5}">
                      <a16:colId xmlns:a16="http://schemas.microsoft.com/office/drawing/2014/main" xmlns="" val="2496989410"/>
                    </a:ext>
                  </a:extLst>
                </a:gridCol>
                <a:gridCol w="590005">
                  <a:extLst>
                    <a:ext uri="{9D8B030D-6E8A-4147-A177-3AD203B41FA5}">
                      <a16:colId xmlns:a16="http://schemas.microsoft.com/office/drawing/2014/main" xmlns="" val="641126373"/>
                    </a:ext>
                  </a:extLst>
                </a:gridCol>
                <a:gridCol w="413003">
                  <a:extLst>
                    <a:ext uri="{9D8B030D-6E8A-4147-A177-3AD203B41FA5}">
                      <a16:colId xmlns:a16="http://schemas.microsoft.com/office/drawing/2014/main" xmlns="" val="965539613"/>
                    </a:ext>
                  </a:extLst>
                </a:gridCol>
                <a:gridCol w="590005">
                  <a:extLst>
                    <a:ext uri="{9D8B030D-6E8A-4147-A177-3AD203B41FA5}">
                      <a16:colId xmlns:a16="http://schemas.microsoft.com/office/drawing/2014/main" xmlns="" val="3609882331"/>
                    </a:ext>
                  </a:extLst>
                </a:gridCol>
              </a:tblGrid>
              <a:tr h="203200">
                <a:tc rowSpan="2">
                  <a:txBody>
                    <a:bodyPr/>
                    <a:lstStyle/>
                    <a:p>
                      <a:pPr algn="ctr" fontAlgn="ctr"/>
                      <a:endParaRPr lang="en-AU" sz="1100" b="1" i="0" u="none" strike="noStrike" dirty="0">
                        <a:solidFill>
                          <a:srgbClr val="000000"/>
                        </a:solidFill>
                        <a:effectLst/>
                        <a:latin typeface="Calibri" panose="020F0502020204030204" pitchFamily="34" charset="0"/>
                      </a:endParaRPr>
                    </a:p>
                  </a:txBody>
                  <a:tcPr marL="9525" marR="9525" marT="9525" marB="0" anchor="ctr"/>
                </a:tc>
                <a:tc gridSpan="4">
                  <a:txBody>
                    <a:bodyPr/>
                    <a:lstStyle/>
                    <a:p>
                      <a:pPr algn="ctr" fontAlgn="ctr"/>
                      <a:r>
                        <a:rPr lang="en-AU" sz="1000" u="none" strike="noStrike">
                          <a:effectLst/>
                        </a:rPr>
                        <a:t>Proposed (New)</a:t>
                      </a:r>
                      <a:endParaRPr lang="en-AU" sz="10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xmlns="" val="2485571548"/>
                  </a:ext>
                </a:extLst>
              </a:tr>
              <a:tr h="228600">
                <a:tc vMerge="1">
                  <a:txBody>
                    <a:bodyPr/>
                    <a:lstStyle/>
                    <a:p>
                      <a:endParaRPr lang="en-CA"/>
                    </a:p>
                  </a:txBody>
                  <a:tcPr/>
                </a:tc>
                <a:tc>
                  <a:txBody>
                    <a:bodyPr/>
                    <a:lstStyle/>
                    <a:p>
                      <a:pPr algn="r" fontAlgn="ctr"/>
                      <a:r>
                        <a:rPr lang="en-AU" sz="1000" u="none" strike="noStrike">
                          <a:effectLst/>
                        </a:rPr>
                        <a:t> Week </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000" u="none" strike="noStrike">
                          <a:effectLst/>
                        </a:rPr>
                        <a:t>Start</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AU" sz="1000" u="none" strike="noStrike">
                          <a:effectLst/>
                        </a:rPr>
                        <a:t> Week </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000" u="none" strike="noStrike">
                          <a:effectLst/>
                        </a:rPr>
                        <a:t>Due</a:t>
                      </a:r>
                      <a:endParaRPr lang="en-AU"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95288900"/>
                  </a:ext>
                </a:extLst>
              </a:tr>
              <a:tr h="203200">
                <a:tc>
                  <a:txBody>
                    <a:bodyPr/>
                    <a:lstStyle/>
                    <a:p>
                      <a:pPr algn="l" fontAlgn="b"/>
                      <a:r>
                        <a:rPr lang="en-AU" sz="1000" u="none" strike="noStrike" dirty="0">
                          <a:effectLst/>
                        </a:rPr>
                        <a:t>Brief CC members ahead of topic selection (at IGU Exec. Meeting)</a:t>
                      </a:r>
                      <a:endParaRPr lang="en-AU" sz="10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r" fontAlgn="ctr"/>
                      <a:r>
                        <a:rPr lang="en-AU" sz="1000" u="none" strike="noStrike" dirty="0">
                          <a:effectLst/>
                        </a:rPr>
                        <a:t>-    110 </a:t>
                      </a:r>
                      <a:endParaRPr lang="en-AU" sz="10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n-AU" sz="1000" u="none" strike="noStrike" dirty="0">
                          <a:effectLst/>
                        </a:rPr>
                        <a:t>10-Apr-23</a:t>
                      </a:r>
                      <a:endParaRPr lang="en-AU" sz="10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r" fontAlgn="ctr"/>
                      <a:r>
                        <a:rPr lang="en-AU" sz="1000" u="none" strike="noStrike" dirty="0">
                          <a:effectLst/>
                        </a:rPr>
                        <a:t>-    110 </a:t>
                      </a:r>
                      <a:endParaRPr lang="en-AU" sz="10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n-AU" sz="1000" u="none" strike="noStrike" dirty="0">
                          <a:effectLst/>
                        </a:rPr>
                        <a:t>10-Apr-23</a:t>
                      </a:r>
                      <a:endParaRPr lang="en-AU" sz="10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xmlns="" val="2568904470"/>
                  </a:ext>
                </a:extLst>
              </a:tr>
              <a:tr h="203200">
                <a:tc>
                  <a:txBody>
                    <a:bodyPr/>
                    <a:lstStyle/>
                    <a:p>
                      <a:pPr algn="l" fontAlgn="b"/>
                      <a:r>
                        <a:rPr lang="en-AU" sz="1000" u="none" strike="noStrike" dirty="0">
                          <a:effectLst/>
                        </a:rPr>
                        <a:t>Committees Determine Sessions &amp; Awards Formats, Topics and Descriptions</a:t>
                      </a:r>
                      <a:endParaRPr lang="en-AU"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ctr"/>
                      <a:r>
                        <a:rPr lang="en-AU" sz="1000" u="none" strike="noStrike">
                          <a:effectLst/>
                        </a:rPr>
                        <a:t>-    108 </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000" u="none" strike="noStrike">
                          <a:effectLst/>
                        </a:rPr>
                        <a:t>24-Apr-23</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AU" sz="1000" u="none" strike="noStrike">
                          <a:effectLst/>
                        </a:rPr>
                        <a:t>-      86 </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000" u="none" strike="noStrike">
                          <a:effectLst/>
                        </a:rPr>
                        <a:t>25-Sep-23</a:t>
                      </a:r>
                      <a:endParaRPr lang="en-AU"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654382544"/>
                  </a:ext>
                </a:extLst>
              </a:tr>
              <a:tr h="203200">
                <a:tc>
                  <a:txBody>
                    <a:bodyPr/>
                    <a:lstStyle/>
                    <a:p>
                      <a:pPr algn="l" fontAlgn="b"/>
                      <a:r>
                        <a:rPr lang="en-AU" sz="1000" u="none" strike="noStrike" dirty="0">
                          <a:effectLst/>
                        </a:rPr>
                        <a:t>Abstract System Design</a:t>
                      </a:r>
                      <a:endParaRPr lang="en-AU"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ctr"/>
                      <a:r>
                        <a:rPr lang="en-AU" sz="1000" u="none" strike="noStrike">
                          <a:effectLst/>
                        </a:rPr>
                        <a:t>-      93 </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000" u="none" strike="noStrike">
                          <a:effectLst/>
                        </a:rPr>
                        <a:t>07-Aug-23</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AU" sz="1000" u="none" strike="noStrike">
                          <a:effectLst/>
                        </a:rPr>
                        <a:t>-      86 </a:t>
                      </a:r>
                      <a:endParaRPr lang="en-AU"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000" u="none" strike="noStrike">
                          <a:effectLst/>
                        </a:rPr>
                        <a:t>25-Sep-23</a:t>
                      </a:r>
                      <a:endParaRPr lang="en-AU"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600620958"/>
                  </a:ext>
                </a:extLst>
              </a:tr>
              <a:tr h="203200">
                <a:tc>
                  <a:txBody>
                    <a:bodyPr/>
                    <a:lstStyle/>
                    <a:p>
                      <a:pPr algn="l" fontAlgn="b"/>
                      <a:r>
                        <a:rPr lang="en-AU" sz="1000" u="none" strike="noStrike" dirty="0">
                          <a:effectLst/>
                        </a:rPr>
                        <a:t>Share CFA Promotional Plan (at IGU Council Meeting)</a:t>
                      </a:r>
                      <a:endParaRPr lang="en-AU" sz="10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r" fontAlgn="ctr"/>
                      <a:r>
                        <a:rPr lang="en-AU" sz="1000" u="none" strike="noStrike">
                          <a:effectLst/>
                        </a:rPr>
                        <a:t>-      83 </a:t>
                      </a:r>
                      <a:endParaRPr lang="en-AU" sz="1000" b="0" i="0" u="none" strike="noStrike">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n-AU" sz="1000" u="none" strike="noStrike">
                          <a:effectLst/>
                        </a:rPr>
                        <a:t>16-Oct-23</a:t>
                      </a:r>
                      <a:endParaRPr lang="en-AU" sz="1000" b="0" i="0" u="none" strike="noStrike">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r" fontAlgn="ctr"/>
                      <a:r>
                        <a:rPr lang="en-AU" sz="1000" u="none" strike="noStrike" dirty="0">
                          <a:effectLst/>
                        </a:rPr>
                        <a:t>-      83 </a:t>
                      </a:r>
                      <a:endParaRPr lang="en-AU" sz="10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n-AU" sz="1000" u="none" strike="noStrike" dirty="0">
                          <a:effectLst/>
                        </a:rPr>
                        <a:t>16-Oct-23</a:t>
                      </a:r>
                      <a:endParaRPr lang="en-AU" sz="10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xmlns="" val="3257181194"/>
                  </a:ext>
                </a:extLst>
              </a:tr>
              <a:tr h="203200">
                <a:tc>
                  <a:txBody>
                    <a:bodyPr/>
                    <a:lstStyle/>
                    <a:p>
                      <a:pPr algn="l" fontAlgn="b"/>
                      <a:r>
                        <a:rPr lang="en-AU" sz="1000" u="none" strike="noStrike" dirty="0">
                          <a:solidFill>
                            <a:srgbClr val="FF0000"/>
                          </a:solidFill>
                          <a:effectLst/>
                        </a:rPr>
                        <a:t>Call for Abstracts </a:t>
                      </a:r>
                      <a:endParaRPr lang="en-AU" sz="10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ctr"/>
                      <a:r>
                        <a:rPr lang="en-AU" sz="1000" u="none" strike="noStrike">
                          <a:solidFill>
                            <a:srgbClr val="FF0000"/>
                          </a:solidFill>
                          <a:effectLst/>
                        </a:rPr>
                        <a:t>-      79 </a:t>
                      </a:r>
                      <a:endParaRPr lang="en-AU" sz="10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13-Nov-23</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ctr"/>
                      <a:r>
                        <a:rPr lang="en-AU" sz="1000" u="none" strike="noStrike" dirty="0">
                          <a:solidFill>
                            <a:srgbClr val="FF0000"/>
                          </a:solidFill>
                          <a:effectLst/>
                        </a:rPr>
                        <a:t>-      46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01-Jul-24</a:t>
                      </a:r>
                      <a:endParaRPr lang="en-AU" sz="10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354394585"/>
                  </a:ext>
                </a:extLst>
              </a:tr>
              <a:tr h="203200">
                <a:tc>
                  <a:txBody>
                    <a:bodyPr/>
                    <a:lstStyle/>
                    <a:p>
                      <a:pPr algn="l" fontAlgn="b"/>
                      <a:r>
                        <a:rPr lang="en-AU" sz="1000" u="none" strike="noStrike" dirty="0">
                          <a:effectLst/>
                        </a:rPr>
                        <a:t>Train Committees in Review Software (at IGU Exec. Meeting)</a:t>
                      </a:r>
                      <a:endParaRPr lang="en-AU" sz="10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r" fontAlgn="ctr"/>
                      <a:r>
                        <a:rPr lang="en-AU" sz="1000" u="none" strike="noStrike" dirty="0">
                          <a:effectLst/>
                        </a:rPr>
                        <a:t>-      60 </a:t>
                      </a:r>
                      <a:endParaRPr lang="en-AU" sz="10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n-AU" sz="1000" u="none" strike="noStrike" dirty="0">
                          <a:effectLst/>
                        </a:rPr>
                        <a:t>25-Mar-24</a:t>
                      </a:r>
                      <a:endParaRPr lang="en-AU" sz="10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r" fontAlgn="ctr"/>
                      <a:r>
                        <a:rPr lang="en-AU" sz="1000" u="none" strike="noStrike" dirty="0">
                          <a:effectLst/>
                        </a:rPr>
                        <a:t>-      59 </a:t>
                      </a:r>
                      <a:endParaRPr lang="en-AU" sz="10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n-AU" sz="1000" u="none" strike="noStrike" dirty="0">
                          <a:effectLst/>
                        </a:rPr>
                        <a:t>01-Apr-24</a:t>
                      </a:r>
                      <a:endParaRPr lang="en-AU" sz="1000" b="0"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xmlns="" val="691516410"/>
                  </a:ext>
                </a:extLst>
              </a:tr>
              <a:tr h="203200">
                <a:tc>
                  <a:txBody>
                    <a:bodyPr/>
                    <a:lstStyle/>
                    <a:p>
                      <a:pPr algn="l" fontAlgn="b"/>
                      <a:r>
                        <a:rPr lang="en-AU" sz="1000" u="none" strike="noStrike" dirty="0">
                          <a:solidFill>
                            <a:srgbClr val="FF0000"/>
                          </a:solidFill>
                          <a:effectLst/>
                        </a:rPr>
                        <a:t>Review Abstracts</a:t>
                      </a:r>
                      <a:endParaRPr lang="en-AU" sz="10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ctr"/>
                      <a:r>
                        <a:rPr lang="en-AU" sz="1000" u="none" strike="noStrike" dirty="0">
                          <a:solidFill>
                            <a:srgbClr val="FF0000"/>
                          </a:solidFill>
                          <a:effectLst/>
                        </a:rPr>
                        <a:t>-      59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01-Apr-24</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ctr"/>
                      <a:r>
                        <a:rPr lang="en-AU" sz="1000" u="none" strike="noStrike" dirty="0">
                          <a:solidFill>
                            <a:srgbClr val="FF0000"/>
                          </a:solidFill>
                          <a:effectLst/>
                        </a:rPr>
                        <a:t>-      35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16-Sep-24</a:t>
                      </a:r>
                      <a:endParaRPr lang="en-AU" sz="10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271385151"/>
                  </a:ext>
                </a:extLst>
              </a:tr>
              <a:tr h="203200">
                <a:tc>
                  <a:txBody>
                    <a:bodyPr/>
                    <a:lstStyle/>
                    <a:p>
                      <a:pPr algn="l" fontAlgn="b"/>
                      <a:r>
                        <a:rPr lang="en-AU" sz="1000" u="none" strike="noStrike" dirty="0">
                          <a:solidFill>
                            <a:srgbClr val="FF0000"/>
                          </a:solidFill>
                          <a:effectLst/>
                        </a:rPr>
                        <a:t>Prepare Abstract Reports</a:t>
                      </a:r>
                      <a:endParaRPr lang="en-AU" sz="10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ctr"/>
                      <a:r>
                        <a:rPr lang="en-AU" sz="1000" u="none" strike="noStrike" dirty="0">
                          <a:solidFill>
                            <a:srgbClr val="FF0000"/>
                          </a:solidFill>
                          <a:effectLst/>
                        </a:rPr>
                        <a:t>-      35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16-Sep-24</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ctr"/>
                      <a:r>
                        <a:rPr lang="en-AU" sz="1000" u="none" strike="noStrike" dirty="0">
                          <a:solidFill>
                            <a:srgbClr val="FF0000"/>
                          </a:solidFill>
                          <a:effectLst/>
                        </a:rPr>
                        <a:t>-      32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07-Oct-24</a:t>
                      </a:r>
                      <a:endParaRPr lang="en-AU" sz="10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566398111"/>
                  </a:ext>
                </a:extLst>
              </a:tr>
              <a:tr h="203200">
                <a:tc>
                  <a:txBody>
                    <a:bodyPr/>
                    <a:lstStyle/>
                    <a:p>
                      <a:pPr algn="l" fontAlgn="b"/>
                      <a:r>
                        <a:rPr lang="en-AU" sz="1000" u="none" strike="noStrike" dirty="0">
                          <a:effectLst/>
                        </a:rPr>
                        <a:t>Author Notification Templates</a:t>
                      </a:r>
                      <a:endParaRPr lang="en-AU"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ctr"/>
                      <a:r>
                        <a:rPr lang="en-AU" sz="1000" u="none" strike="noStrike" dirty="0">
                          <a:effectLst/>
                        </a:rPr>
                        <a:t>-      33 </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effectLst/>
                        </a:rPr>
                        <a:t>30-Sep-24</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AU" sz="1000" u="none" strike="noStrike" dirty="0">
                          <a:effectLst/>
                        </a:rPr>
                        <a:t>-      31 </a:t>
                      </a:r>
                      <a:endParaRPr lang="en-AU"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effectLst/>
                        </a:rPr>
                        <a:t>14-Oct-24</a:t>
                      </a:r>
                      <a:endParaRPr lang="en-AU"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405885999"/>
                  </a:ext>
                </a:extLst>
              </a:tr>
              <a:tr h="203200">
                <a:tc>
                  <a:txBody>
                    <a:bodyPr/>
                    <a:lstStyle/>
                    <a:p>
                      <a:pPr algn="l" fontAlgn="b"/>
                      <a:r>
                        <a:rPr lang="en-AU" sz="1000" u="none" strike="noStrike" dirty="0">
                          <a:solidFill>
                            <a:srgbClr val="FF0000"/>
                          </a:solidFill>
                          <a:effectLst/>
                        </a:rPr>
                        <a:t>Select Abstracts (at IGU Council Meeting)</a:t>
                      </a:r>
                      <a:endParaRPr lang="en-AU" sz="1000" b="0" i="0" u="none" strike="noStrike" dirty="0">
                        <a:solidFill>
                          <a:srgbClr val="FF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r" fontAlgn="ctr"/>
                      <a:r>
                        <a:rPr lang="en-AU" sz="1000" u="none" strike="noStrike" dirty="0">
                          <a:solidFill>
                            <a:srgbClr val="FF0000"/>
                          </a:solidFill>
                          <a:effectLst/>
                        </a:rPr>
                        <a:t>-      32 </a:t>
                      </a:r>
                      <a:endParaRPr lang="en-AU" sz="1000" b="0" i="0" u="none" strike="noStrike" dirty="0">
                        <a:solidFill>
                          <a:srgbClr val="FF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n-AU" sz="1000" u="none" strike="noStrike" dirty="0">
                          <a:solidFill>
                            <a:srgbClr val="FF0000"/>
                          </a:solidFill>
                          <a:effectLst/>
                        </a:rPr>
                        <a:t>07-Oct-24</a:t>
                      </a:r>
                      <a:endParaRPr lang="en-AU" sz="1000" b="0" i="0" u="none" strike="noStrike" dirty="0">
                        <a:solidFill>
                          <a:srgbClr val="FF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r" fontAlgn="ctr"/>
                      <a:r>
                        <a:rPr lang="en-AU" sz="1000" u="none" strike="noStrike" dirty="0">
                          <a:solidFill>
                            <a:srgbClr val="FF0000"/>
                          </a:solidFill>
                          <a:effectLst/>
                        </a:rPr>
                        <a:t>-      31 </a:t>
                      </a:r>
                      <a:endParaRPr lang="en-AU" sz="1000" b="0" i="0" u="none" strike="noStrike" dirty="0">
                        <a:solidFill>
                          <a:srgbClr val="FF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ctr"/>
                      <a:r>
                        <a:rPr lang="en-AU" sz="1000" u="none" strike="noStrike" dirty="0">
                          <a:solidFill>
                            <a:srgbClr val="FF0000"/>
                          </a:solidFill>
                          <a:effectLst/>
                        </a:rPr>
                        <a:t>14-Oct-24</a:t>
                      </a:r>
                      <a:endParaRPr lang="en-AU" sz="1000" b="0" i="0" u="none" strike="noStrike" dirty="0">
                        <a:solidFill>
                          <a:srgbClr val="FF0000"/>
                        </a:solidFill>
                        <a:effectLst/>
                        <a:latin typeface="Calibri" panose="020F0502020204030204" pitchFamily="34"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xmlns="" val="51610864"/>
                  </a:ext>
                </a:extLst>
              </a:tr>
              <a:tr h="203200">
                <a:tc>
                  <a:txBody>
                    <a:bodyPr/>
                    <a:lstStyle/>
                    <a:p>
                      <a:pPr algn="l" fontAlgn="b"/>
                      <a:r>
                        <a:rPr lang="en-AU" sz="1000" u="none" strike="noStrike" dirty="0">
                          <a:solidFill>
                            <a:srgbClr val="FF0000"/>
                          </a:solidFill>
                          <a:effectLst/>
                        </a:rPr>
                        <a:t>Author Notification</a:t>
                      </a:r>
                      <a:endParaRPr lang="en-AU" sz="10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ctr"/>
                      <a:r>
                        <a:rPr lang="en-AU" sz="1000" u="none" strike="noStrike" dirty="0">
                          <a:solidFill>
                            <a:srgbClr val="FF0000"/>
                          </a:solidFill>
                          <a:effectLst/>
                        </a:rPr>
                        <a:t>-      30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21-Oct-24</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ctr"/>
                      <a:r>
                        <a:rPr lang="en-AU" sz="1000" u="none" strike="noStrike" dirty="0">
                          <a:solidFill>
                            <a:srgbClr val="FF0000"/>
                          </a:solidFill>
                          <a:effectLst/>
                        </a:rPr>
                        <a:t>-      27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11-Nov-24</a:t>
                      </a:r>
                      <a:endParaRPr lang="en-AU" sz="10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641521219"/>
                  </a:ext>
                </a:extLst>
              </a:tr>
              <a:tr h="203200">
                <a:tc>
                  <a:txBody>
                    <a:bodyPr/>
                    <a:lstStyle/>
                    <a:p>
                      <a:pPr algn="l" fontAlgn="b"/>
                      <a:r>
                        <a:rPr lang="en-AU" sz="1000" u="none" strike="noStrike" dirty="0">
                          <a:solidFill>
                            <a:srgbClr val="FF0000"/>
                          </a:solidFill>
                          <a:effectLst/>
                        </a:rPr>
                        <a:t>Speaker Confirmation</a:t>
                      </a:r>
                      <a:endParaRPr lang="en-AU" sz="10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ctr"/>
                      <a:r>
                        <a:rPr lang="en-AU" sz="1000" u="none" strike="noStrike" dirty="0">
                          <a:solidFill>
                            <a:srgbClr val="FF0000"/>
                          </a:solidFill>
                          <a:effectLst/>
                        </a:rPr>
                        <a:t>-      28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04-Nov-24</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ctr"/>
                      <a:r>
                        <a:rPr lang="en-AU" sz="1000" u="none" strike="noStrike" dirty="0">
                          <a:solidFill>
                            <a:srgbClr val="FF0000"/>
                          </a:solidFill>
                          <a:effectLst/>
                        </a:rPr>
                        <a:t>-      24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02-Dec-24</a:t>
                      </a:r>
                      <a:endParaRPr lang="en-AU" sz="10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367312334"/>
                  </a:ext>
                </a:extLst>
              </a:tr>
              <a:tr h="203200">
                <a:tc>
                  <a:txBody>
                    <a:bodyPr/>
                    <a:lstStyle/>
                    <a:p>
                      <a:pPr algn="l" fontAlgn="b"/>
                      <a:r>
                        <a:rPr lang="en-AU" sz="1000" u="none" strike="noStrike" dirty="0">
                          <a:solidFill>
                            <a:srgbClr val="FF0000"/>
                          </a:solidFill>
                          <a:effectLst/>
                        </a:rPr>
                        <a:t>Program Confirmed (Speakers, Sessions, Formats, Topics, Descriptions)</a:t>
                      </a:r>
                      <a:endParaRPr lang="en-AU" sz="10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ctr"/>
                      <a:r>
                        <a:rPr lang="en-AU" sz="1000" u="none" strike="noStrike" dirty="0">
                          <a:solidFill>
                            <a:srgbClr val="FF0000"/>
                          </a:solidFill>
                          <a:effectLst/>
                        </a:rPr>
                        <a:t>-      30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21-Oct-24</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ctr"/>
                      <a:r>
                        <a:rPr lang="en-AU" sz="1000" u="none" strike="noStrike" dirty="0">
                          <a:solidFill>
                            <a:srgbClr val="FF0000"/>
                          </a:solidFill>
                          <a:effectLst/>
                        </a:rPr>
                        <a:t>-      20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30-Dec-24</a:t>
                      </a:r>
                      <a:endParaRPr lang="en-AU" sz="10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091477251"/>
                  </a:ext>
                </a:extLst>
              </a:tr>
              <a:tr h="203200">
                <a:tc>
                  <a:txBody>
                    <a:bodyPr/>
                    <a:lstStyle/>
                    <a:p>
                      <a:pPr algn="l" fontAlgn="b"/>
                      <a:r>
                        <a:rPr lang="en-AU" sz="1000" u="none" strike="noStrike" dirty="0">
                          <a:solidFill>
                            <a:srgbClr val="FF0000"/>
                          </a:solidFill>
                          <a:effectLst/>
                        </a:rPr>
                        <a:t>Papers Received</a:t>
                      </a:r>
                      <a:endParaRPr lang="en-AU" sz="10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ctr"/>
                      <a:r>
                        <a:rPr lang="en-AU" sz="1000" u="none" strike="noStrike" dirty="0">
                          <a:solidFill>
                            <a:srgbClr val="FF0000"/>
                          </a:solidFill>
                          <a:effectLst/>
                        </a:rPr>
                        <a:t>-      27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11-Nov-24</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r" fontAlgn="ctr"/>
                      <a:r>
                        <a:rPr lang="en-AU" sz="1000" u="none" strike="noStrike" dirty="0">
                          <a:solidFill>
                            <a:srgbClr val="FF0000"/>
                          </a:solidFill>
                          <a:effectLst/>
                        </a:rPr>
                        <a:t>-      15 </a:t>
                      </a:r>
                      <a:endParaRPr lang="en-AU" sz="10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03-Feb-25</a:t>
                      </a:r>
                      <a:endParaRPr lang="en-AU" sz="10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64283591"/>
                  </a:ext>
                </a:extLst>
              </a:tr>
              <a:tr h="203200">
                <a:tc>
                  <a:txBody>
                    <a:bodyPr/>
                    <a:lstStyle/>
                    <a:p>
                      <a:pPr algn="l" fontAlgn="b"/>
                      <a:r>
                        <a:rPr lang="en-AU" sz="1000" u="none" strike="noStrike" dirty="0">
                          <a:solidFill>
                            <a:srgbClr val="FF0000"/>
                          </a:solidFill>
                          <a:effectLst/>
                        </a:rPr>
                        <a:t>Awards Winners Finalised</a:t>
                      </a:r>
                      <a:endParaRPr lang="en-AU" sz="10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ctr"/>
                      <a:r>
                        <a:rPr lang="en-AU" sz="1000" u="none" strike="noStrike">
                          <a:solidFill>
                            <a:srgbClr val="FF0000"/>
                          </a:solidFill>
                          <a:effectLst/>
                        </a:rPr>
                        <a:t>-      11 </a:t>
                      </a:r>
                      <a:endParaRPr lang="en-AU" sz="10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a:solidFill>
                            <a:srgbClr val="FF0000"/>
                          </a:solidFill>
                          <a:effectLst/>
                        </a:rPr>
                        <a:t>03-Mar-25</a:t>
                      </a:r>
                      <a:endParaRPr lang="en-AU" sz="1000" b="0" i="0" u="none" strike="noStrike">
                        <a:solidFill>
                          <a:srgbClr val="FF0000"/>
                        </a:solidFill>
                        <a:effectLst/>
                        <a:latin typeface="Calibri" panose="020F0502020204030204" pitchFamily="34" charset="0"/>
                      </a:endParaRPr>
                    </a:p>
                  </a:txBody>
                  <a:tcPr marL="9525" marR="9525" marT="9525" marB="0" anchor="ctr"/>
                </a:tc>
                <a:tc>
                  <a:txBody>
                    <a:bodyPr/>
                    <a:lstStyle/>
                    <a:p>
                      <a:pPr algn="r" fontAlgn="ctr"/>
                      <a:r>
                        <a:rPr lang="en-AU" sz="1000" u="none" strike="noStrike">
                          <a:solidFill>
                            <a:srgbClr val="FF0000"/>
                          </a:solidFill>
                          <a:effectLst/>
                        </a:rPr>
                        <a:t>-        7 </a:t>
                      </a:r>
                      <a:endParaRPr lang="en-AU" sz="1000" b="0"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ctr"/>
                      <a:r>
                        <a:rPr lang="en-AU" sz="1000" u="none" strike="noStrike" dirty="0">
                          <a:solidFill>
                            <a:srgbClr val="FF0000"/>
                          </a:solidFill>
                          <a:effectLst/>
                        </a:rPr>
                        <a:t>31-Mar-25</a:t>
                      </a:r>
                      <a:endParaRPr lang="en-AU" sz="10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976573238"/>
                  </a:ext>
                </a:extLst>
              </a:tr>
            </a:tbl>
          </a:graphicData>
        </a:graphic>
      </p:graphicFrame>
      <p:sp>
        <p:nvSpPr>
          <p:cNvPr id="7" name="灯片编号占位符 6"/>
          <p:cNvSpPr>
            <a:spLocks noGrp="1"/>
          </p:cNvSpPr>
          <p:nvPr>
            <p:ph type="sldNum" sz="quarter" idx="12"/>
          </p:nvPr>
        </p:nvSpPr>
        <p:spPr/>
        <p:txBody>
          <a:bodyPr/>
          <a:lstStyle/>
          <a:p>
            <a:fld id="{8DE4272F-BE6F-3B45-9F5D-DAB25C5F742F}" type="slidenum">
              <a:rPr lang="en-CA" smtClean="0"/>
              <a:t>38</a:t>
            </a:fld>
            <a:endParaRPr lang="en-CA"/>
          </a:p>
        </p:txBody>
      </p:sp>
    </p:spTree>
    <p:extLst>
      <p:ext uri="{BB962C8B-B14F-4D97-AF65-F5344CB8AC3E}">
        <p14:creationId xmlns:p14="http://schemas.microsoft.com/office/powerpoint/2010/main" val="3646439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B112232-C511-4CDF-00F9-C616BB95F08F}"/>
              </a:ext>
            </a:extLst>
          </p:cNvPr>
          <p:cNvSpPr>
            <a:spLocks noGrp="1"/>
          </p:cNvSpPr>
          <p:nvPr>
            <p:ph type="title"/>
          </p:nvPr>
        </p:nvSpPr>
        <p:spPr/>
        <p:txBody>
          <a:bodyPr>
            <a:normAutofit/>
          </a:bodyPr>
          <a:lstStyle/>
          <a:p>
            <a:r>
              <a:rPr lang="en-CA" dirty="0"/>
              <a:t>Key Items to Reconcile</a:t>
            </a:r>
          </a:p>
        </p:txBody>
      </p:sp>
      <p:sp>
        <p:nvSpPr>
          <p:cNvPr id="11" name="Content Placeholder 10">
            <a:extLst>
              <a:ext uri="{FF2B5EF4-FFF2-40B4-BE49-F238E27FC236}">
                <a16:creationId xmlns:a16="http://schemas.microsoft.com/office/drawing/2014/main" xmlns="" id="{0D86BC43-88BC-C287-C9B2-369BC9345B84}"/>
              </a:ext>
            </a:extLst>
          </p:cNvPr>
          <p:cNvSpPr>
            <a:spLocks noGrp="1"/>
          </p:cNvSpPr>
          <p:nvPr>
            <p:ph idx="1"/>
          </p:nvPr>
        </p:nvSpPr>
        <p:spPr/>
        <p:txBody>
          <a:bodyPr>
            <a:normAutofit fontScale="92500" lnSpcReduction="10000"/>
          </a:bodyPr>
          <a:lstStyle/>
          <a:p>
            <a:r>
              <a:rPr lang="en-CA" dirty="0"/>
              <a:t>Is the evaluation of abstracts considered the key author selection criteria by the committees? </a:t>
            </a:r>
          </a:p>
          <a:p>
            <a:pPr lvl="1"/>
            <a:r>
              <a:rPr lang="en-CA" dirty="0"/>
              <a:t>The Paper submission is an administrative function – papers checked that they fulfil the abstract’s brief.</a:t>
            </a:r>
          </a:p>
          <a:p>
            <a:pPr lvl="1"/>
            <a:r>
              <a:rPr lang="en-CA" dirty="0"/>
              <a:t>Method currently used by LNG2023.</a:t>
            </a:r>
          </a:p>
          <a:p>
            <a:pPr marL="457200" lvl="1" indent="0">
              <a:buNone/>
            </a:pPr>
            <a:r>
              <a:rPr lang="en-CA" dirty="0"/>
              <a:t>OR </a:t>
            </a:r>
          </a:p>
          <a:p>
            <a:r>
              <a:rPr lang="en-CA" dirty="0"/>
              <a:t>Are Papers the key author selection criteria?</a:t>
            </a:r>
          </a:p>
          <a:p>
            <a:pPr lvl="1"/>
            <a:r>
              <a:rPr lang="en-CA" dirty="0"/>
              <a:t>Speakers will only be invited after submission of papers</a:t>
            </a:r>
          </a:p>
          <a:p>
            <a:pPr lvl="1"/>
            <a:r>
              <a:rPr lang="en-CA" dirty="0"/>
              <a:t>Method indicated by timeline presented in Peru</a:t>
            </a:r>
          </a:p>
        </p:txBody>
      </p:sp>
      <p:sp>
        <p:nvSpPr>
          <p:cNvPr id="2" name="灯片编号占位符 1"/>
          <p:cNvSpPr>
            <a:spLocks noGrp="1"/>
          </p:cNvSpPr>
          <p:nvPr>
            <p:ph type="sldNum" sz="quarter" idx="12"/>
          </p:nvPr>
        </p:nvSpPr>
        <p:spPr/>
        <p:txBody>
          <a:bodyPr/>
          <a:lstStyle/>
          <a:p>
            <a:fld id="{8DE4272F-BE6F-3B45-9F5D-DAB25C5F742F}" type="slidenum">
              <a:rPr lang="en-CA" smtClean="0"/>
              <a:t>39</a:t>
            </a:fld>
            <a:endParaRPr lang="en-CA"/>
          </a:p>
        </p:txBody>
      </p:sp>
    </p:spTree>
    <p:extLst>
      <p:ext uri="{BB962C8B-B14F-4D97-AF65-F5344CB8AC3E}">
        <p14:creationId xmlns:p14="http://schemas.microsoft.com/office/powerpoint/2010/main" val="27319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4015409" y="2117090"/>
            <a:ext cx="4960316" cy="1314450"/>
          </a:xfrm>
        </p:spPr>
        <p:txBody>
          <a:bodyPr/>
          <a:lstStyle/>
          <a:p>
            <a:r>
              <a:rPr lang="en-GB" dirty="0">
                <a:ea typeface="微软雅黑" panose="020B0503020204020204" charset="-122"/>
              </a:rPr>
              <a:t>Opening </a:t>
            </a:r>
            <a:r>
              <a:rPr lang="en-GB" dirty="0" smtClean="0">
                <a:ea typeface="微软雅黑" panose="020B0503020204020204" charset="-122"/>
              </a:rPr>
              <a:t>Remarks </a:t>
            </a:r>
            <a:endParaRPr lang="zh-CN" altLang="en-US" dirty="0">
              <a:ea typeface="微软雅黑" panose="020B0503020204020204" charset="-122"/>
            </a:endParaRPr>
          </a:p>
        </p:txBody>
      </p:sp>
      <p:sp>
        <p:nvSpPr>
          <p:cNvPr id="5" name="灯片编号占位符 4"/>
          <p:cNvSpPr>
            <a:spLocks noGrp="1"/>
          </p:cNvSpPr>
          <p:nvPr>
            <p:ph type="sldNum" sz="quarter" idx="4294967295"/>
          </p:nvPr>
        </p:nvSpPr>
        <p:spPr>
          <a:xfrm>
            <a:off x="5011530" y="6413500"/>
            <a:ext cx="2172970" cy="316865"/>
          </a:xfrm>
        </p:spPr>
        <p:txBody>
          <a:bodyPr/>
          <a:lstStyle/>
          <a:p>
            <a:fld id="{49AE70B2-8BF9-45C0-BB95-33D1B9D3A854}" type="slidenum">
              <a:rPr lang="zh-CN" altLang="en-US" smtClean="0"/>
              <a:t>4</a:t>
            </a:fld>
            <a:endParaRPr lang="en-US" altLang="zh-CN"/>
          </a:p>
        </p:txBody>
      </p:sp>
    </p:spTree>
    <p:extLst>
      <p:ext uri="{BB962C8B-B14F-4D97-AF65-F5344CB8AC3E}">
        <p14:creationId xmlns:p14="http://schemas.microsoft.com/office/powerpoint/2010/main" val="3201259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524DF-730D-23C7-4674-67AC1D84FCF1}"/>
              </a:ext>
            </a:extLst>
          </p:cNvPr>
          <p:cNvSpPr>
            <a:spLocks noGrp="1"/>
          </p:cNvSpPr>
          <p:nvPr>
            <p:ph type="title"/>
          </p:nvPr>
        </p:nvSpPr>
        <p:spPr/>
        <p:txBody>
          <a:bodyPr/>
          <a:lstStyle/>
          <a:p>
            <a:r>
              <a:rPr lang="en-CA" dirty="0"/>
              <a:t>Issues to consider</a:t>
            </a:r>
          </a:p>
        </p:txBody>
      </p:sp>
      <p:sp>
        <p:nvSpPr>
          <p:cNvPr id="3" name="Content Placeholder 2">
            <a:extLst>
              <a:ext uri="{FF2B5EF4-FFF2-40B4-BE49-F238E27FC236}">
                <a16:creationId xmlns:a16="http://schemas.microsoft.com/office/drawing/2014/main" xmlns="" id="{C14869EE-01B9-F992-461D-DD8C8F60C4D4}"/>
              </a:ext>
            </a:extLst>
          </p:cNvPr>
          <p:cNvSpPr>
            <a:spLocks noGrp="1"/>
          </p:cNvSpPr>
          <p:nvPr>
            <p:ph idx="1"/>
          </p:nvPr>
        </p:nvSpPr>
        <p:spPr>
          <a:xfrm>
            <a:off x="0" y="1218261"/>
            <a:ext cx="12126678" cy="4759325"/>
          </a:xfrm>
        </p:spPr>
        <p:txBody>
          <a:bodyPr>
            <a:noAutofit/>
          </a:bodyPr>
          <a:lstStyle/>
          <a:p>
            <a:pPr>
              <a:lnSpc>
                <a:spcPct val="100000"/>
              </a:lnSpc>
            </a:pPr>
            <a:r>
              <a:rPr lang="en-CA" sz="1800" dirty="0"/>
              <a:t>Later submission of abstracts and papers allows topics to be more current in fast changing environment</a:t>
            </a:r>
          </a:p>
          <a:p>
            <a:pPr>
              <a:lnSpc>
                <a:spcPct val="100000"/>
              </a:lnSpc>
            </a:pPr>
            <a:r>
              <a:rPr lang="en-CA" sz="1800" dirty="0"/>
              <a:t>A decision by an author to invest time in writing a paper for first presentation at WGC might be more likely if their abstract is allocated a speaking position, rather than waiting for a confirmation after a paper is </a:t>
            </a:r>
            <a:r>
              <a:rPr lang="en-CA" sz="1800" dirty="0" smtClean="0"/>
              <a:t>submitted   </a:t>
            </a:r>
            <a:endParaRPr lang="en-CA" sz="1800" dirty="0">
              <a:solidFill>
                <a:srgbClr val="00B0F0"/>
              </a:solidFill>
            </a:endParaRPr>
          </a:p>
          <a:p>
            <a:pPr lvl="1">
              <a:lnSpc>
                <a:spcPct val="100000"/>
              </a:lnSpc>
            </a:pPr>
            <a:r>
              <a:rPr lang="en-CA" sz="1200" dirty="0"/>
              <a:t>Poor papers can always be rejected during the administrative phase if they fail to meet the standards of committees and the brief promised by the Abstract</a:t>
            </a:r>
            <a:r>
              <a:rPr lang="en-CA" sz="1200" dirty="0" smtClean="0"/>
              <a:t>.</a:t>
            </a:r>
            <a:r>
              <a:rPr lang="en-CA" sz="1200" dirty="0"/>
              <a:t> </a:t>
            </a:r>
            <a:endParaRPr lang="en-US" sz="2400" dirty="0" smtClean="0">
              <a:solidFill>
                <a:srgbClr val="FF0000"/>
              </a:solidFill>
            </a:endParaRPr>
          </a:p>
          <a:p>
            <a:pPr marL="0" lvl="1" indent="0">
              <a:lnSpc>
                <a:spcPct val="100000"/>
              </a:lnSpc>
              <a:buNone/>
            </a:pPr>
            <a:r>
              <a:rPr lang="en-US" sz="1800" dirty="0" smtClean="0">
                <a:solidFill>
                  <a:srgbClr val="00B0F0"/>
                </a:solidFill>
              </a:rPr>
              <a:t>Comment from </a:t>
            </a:r>
            <a:r>
              <a:rPr lang="en-US" sz="1800" dirty="0" err="1" smtClean="0">
                <a:solidFill>
                  <a:srgbClr val="00B0F0"/>
                </a:solidFill>
              </a:rPr>
              <a:t>zk</a:t>
            </a:r>
            <a:r>
              <a:rPr lang="en-US" sz="1800" dirty="0" smtClean="0">
                <a:solidFill>
                  <a:srgbClr val="00B0F0"/>
                </a:solidFill>
              </a:rPr>
              <a:t>:</a:t>
            </a:r>
          </a:p>
          <a:p>
            <a:pPr marL="0" lvl="1" indent="0">
              <a:lnSpc>
                <a:spcPct val="100000"/>
              </a:lnSpc>
              <a:buNone/>
            </a:pPr>
            <a:r>
              <a:rPr lang="en-US" sz="1800" dirty="0" smtClean="0">
                <a:solidFill>
                  <a:srgbClr val="00B0F0"/>
                </a:solidFill>
              </a:rPr>
              <a:t>Eight </a:t>
            </a:r>
            <a:r>
              <a:rPr lang="en-US" sz="1800" dirty="0">
                <a:solidFill>
                  <a:srgbClr val="00B0F0"/>
                </a:solidFill>
              </a:rPr>
              <a:t>months </a:t>
            </a:r>
            <a:r>
              <a:rPr lang="en-US" sz="1800" dirty="0" smtClean="0">
                <a:solidFill>
                  <a:srgbClr val="00B0F0"/>
                </a:solidFill>
              </a:rPr>
              <a:t>for submitting an </a:t>
            </a:r>
            <a:r>
              <a:rPr lang="en-US" sz="1800" dirty="0">
                <a:solidFill>
                  <a:srgbClr val="00B0F0"/>
                </a:solidFill>
              </a:rPr>
              <a:t>abstract and only three months for </a:t>
            </a:r>
            <a:r>
              <a:rPr lang="en-US" sz="1800" dirty="0" smtClean="0">
                <a:solidFill>
                  <a:srgbClr val="00B0F0"/>
                </a:solidFill>
              </a:rPr>
              <a:t>a full </a:t>
            </a:r>
            <a:r>
              <a:rPr lang="en-US" sz="1800" dirty="0">
                <a:solidFill>
                  <a:srgbClr val="00B0F0"/>
                </a:solidFill>
              </a:rPr>
              <a:t>text paper? How to ensure the quality of paper</a:t>
            </a:r>
            <a:r>
              <a:rPr lang="en-US" sz="1800" dirty="0" smtClean="0">
                <a:solidFill>
                  <a:srgbClr val="00B0F0"/>
                </a:solidFill>
              </a:rPr>
              <a:t>? If paper has lower quality than its abstract (it is quite normal), the determined speaker will be refused, time will be wasted and we need to find the replacement. Will we have enough time and speaker candidates? </a:t>
            </a:r>
          </a:p>
          <a:p>
            <a:pPr marL="0" lvl="1" indent="0">
              <a:lnSpc>
                <a:spcPct val="100000"/>
              </a:lnSpc>
              <a:buNone/>
            </a:pPr>
            <a:r>
              <a:rPr lang="en-US" sz="1800" dirty="0" smtClean="0">
                <a:solidFill>
                  <a:srgbClr val="00B0F0"/>
                </a:solidFill>
              </a:rPr>
              <a:t>Maybe we need to begin with the definitions of and requirements on abstract and paper (length – 1000 for abstract and 3000 for paper? style – text with publication format or </a:t>
            </a:r>
            <a:r>
              <a:rPr lang="en-US" sz="1800" dirty="0" err="1" smtClean="0">
                <a:solidFill>
                  <a:srgbClr val="00B0F0"/>
                </a:solidFill>
              </a:rPr>
              <a:t>ppt</a:t>
            </a:r>
            <a:r>
              <a:rPr lang="en-US" sz="1800" dirty="0" smtClean="0">
                <a:solidFill>
                  <a:srgbClr val="00B0F0"/>
                </a:solidFill>
              </a:rPr>
              <a:t> slides?)   </a:t>
            </a:r>
            <a:endParaRPr lang="en-CA" sz="1600" dirty="0">
              <a:solidFill>
                <a:srgbClr val="00B0F0"/>
              </a:solidFill>
            </a:endParaRPr>
          </a:p>
          <a:p>
            <a:pPr marL="0" lvl="1" indent="0">
              <a:lnSpc>
                <a:spcPct val="100000"/>
              </a:lnSpc>
              <a:buNone/>
            </a:pPr>
            <a:r>
              <a:rPr lang="en-CA" sz="1800" dirty="0" smtClean="0">
                <a:solidFill>
                  <a:srgbClr val="00B0F0"/>
                </a:solidFill>
              </a:rPr>
              <a:t>The criteria for awards and composition of evaluation team(</a:t>
            </a:r>
            <a:r>
              <a:rPr lang="en-US" sz="1800" dirty="0" smtClean="0">
                <a:solidFill>
                  <a:srgbClr val="00B0F0"/>
                </a:solidFill>
              </a:rPr>
              <a:t>s)</a:t>
            </a:r>
            <a:r>
              <a:rPr lang="en-CA" sz="1800" dirty="0" smtClean="0">
                <a:solidFill>
                  <a:srgbClr val="00B0F0"/>
                </a:solidFill>
              </a:rPr>
              <a:t> are also to be considered and explained to the public.</a:t>
            </a:r>
            <a:endParaRPr lang="en-US" sz="1800" dirty="0">
              <a:solidFill>
                <a:srgbClr val="00B0F0"/>
              </a:solidFill>
            </a:endParaRPr>
          </a:p>
        </p:txBody>
      </p:sp>
      <p:sp>
        <p:nvSpPr>
          <p:cNvPr id="4" name="灯片编号占位符 3"/>
          <p:cNvSpPr>
            <a:spLocks noGrp="1"/>
          </p:cNvSpPr>
          <p:nvPr>
            <p:ph type="sldNum" sz="quarter" idx="12"/>
          </p:nvPr>
        </p:nvSpPr>
        <p:spPr/>
        <p:txBody>
          <a:bodyPr/>
          <a:lstStyle/>
          <a:p>
            <a:fld id="{8DE4272F-BE6F-3B45-9F5D-DAB25C5F742F}" type="slidenum">
              <a:rPr lang="en-CA" smtClean="0"/>
              <a:t>40</a:t>
            </a:fld>
            <a:endParaRPr lang="en-CA"/>
          </a:p>
        </p:txBody>
      </p:sp>
    </p:spTree>
    <p:extLst>
      <p:ext uri="{BB962C8B-B14F-4D97-AF65-F5344CB8AC3E}">
        <p14:creationId xmlns:p14="http://schemas.microsoft.com/office/powerpoint/2010/main" val="4221464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642521-D5D4-88FD-6514-5B29A41FE40E}"/>
              </a:ext>
            </a:extLst>
          </p:cNvPr>
          <p:cNvSpPr>
            <a:spLocks noGrp="1"/>
          </p:cNvSpPr>
          <p:nvPr>
            <p:ph type="title"/>
          </p:nvPr>
        </p:nvSpPr>
        <p:spPr/>
        <p:txBody>
          <a:bodyPr/>
          <a:lstStyle/>
          <a:p>
            <a:r>
              <a:rPr lang="en-CA" dirty="0"/>
              <a:t>3. Topic Selection</a:t>
            </a:r>
          </a:p>
        </p:txBody>
      </p:sp>
      <p:sp>
        <p:nvSpPr>
          <p:cNvPr id="3" name="Content Placeholder 2">
            <a:extLst>
              <a:ext uri="{FF2B5EF4-FFF2-40B4-BE49-F238E27FC236}">
                <a16:creationId xmlns:a16="http://schemas.microsoft.com/office/drawing/2014/main" xmlns="" id="{648C3811-3945-7ED5-7D00-E423F4CF74E2}"/>
              </a:ext>
            </a:extLst>
          </p:cNvPr>
          <p:cNvSpPr>
            <a:spLocks noGrp="1"/>
          </p:cNvSpPr>
          <p:nvPr>
            <p:ph idx="1"/>
          </p:nvPr>
        </p:nvSpPr>
        <p:spPr/>
        <p:txBody>
          <a:bodyPr/>
          <a:lstStyle/>
          <a:p>
            <a:r>
              <a:rPr lang="en-CA" dirty="0"/>
              <a:t>Committees to consider target audiences (existing and new)</a:t>
            </a:r>
          </a:p>
          <a:p>
            <a:r>
              <a:rPr lang="en-CA" dirty="0"/>
              <a:t>Number of topics need not match number of sessions available. Allocation of topics to sessions can occur after submissions. </a:t>
            </a:r>
          </a:p>
          <a:p>
            <a:pPr lvl="1"/>
            <a:r>
              <a:rPr lang="en-CA" dirty="0"/>
              <a:t>Submissions might have relevance across topics or committee mandates.</a:t>
            </a:r>
          </a:p>
          <a:p>
            <a:pPr lvl="1"/>
            <a:r>
              <a:rPr lang="en-CA" dirty="0"/>
              <a:t>Submissions will likely be unevenly allocated between topic groupings</a:t>
            </a:r>
          </a:p>
          <a:p>
            <a:pPr lvl="1"/>
            <a:r>
              <a:rPr lang="en-CA" dirty="0"/>
              <a:t>Topics could be combined or split further into sub-groupings depending on volume and quantity of submissions per topic.</a:t>
            </a:r>
          </a:p>
          <a:p>
            <a:pPr lvl="1"/>
            <a:r>
              <a:rPr lang="en-CA" dirty="0"/>
              <a:t>Topics might span across several committee mandates</a:t>
            </a:r>
          </a:p>
          <a:p>
            <a:endParaRPr lang="en-CA" dirty="0"/>
          </a:p>
        </p:txBody>
      </p:sp>
      <p:sp>
        <p:nvSpPr>
          <p:cNvPr id="4" name="灯片编号占位符 3"/>
          <p:cNvSpPr>
            <a:spLocks noGrp="1"/>
          </p:cNvSpPr>
          <p:nvPr>
            <p:ph type="sldNum" sz="quarter" idx="12"/>
          </p:nvPr>
        </p:nvSpPr>
        <p:spPr/>
        <p:txBody>
          <a:bodyPr/>
          <a:lstStyle/>
          <a:p>
            <a:fld id="{8DE4272F-BE6F-3B45-9F5D-DAB25C5F742F}" type="slidenum">
              <a:rPr lang="en-CA" smtClean="0"/>
              <a:t>41</a:t>
            </a:fld>
            <a:endParaRPr lang="en-CA"/>
          </a:p>
        </p:txBody>
      </p:sp>
    </p:spTree>
    <p:extLst>
      <p:ext uri="{BB962C8B-B14F-4D97-AF65-F5344CB8AC3E}">
        <p14:creationId xmlns:p14="http://schemas.microsoft.com/office/powerpoint/2010/main" val="1413408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61042-2EB8-3557-9D41-3C8B16AF5615}"/>
              </a:ext>
            </a:extLst>
          </p:cNvPr>
          <p:cNvSpPr>
            <a:spLocks noGrp="1"/>
          </p:cNvSpPr>
          <p:nvPr>
            <p:ph type="title"/>
          </p:nvPr>
        </p:nvSpPr>
        <p:spPr/>
        <p:txBody>
          <a:bodyPr/>
          <a:lstStyle/>
          <a:p>
            <a:r>
              <a:rPr lang="en-CA" dirty="0"/>
              <a:t>4. Abstract Software</a:t>
            </a:r>
          </a:p>
        </p:txBody>
      </p:sp>
      <p:sp>
        <p:nvSpPr>
          <p:cNvPr id="3" name="Content Placeholder 2">
            <a:extLst>
              <a:ext uri="{FF2B5EF4-FFF2-40B4-BE49-F238E27FC236}">
                <a16:creationId xmlns:a16="http://schemas.microsoft.com/office/drawing/2014/main" xmlns="" id="{81DE4004-8A65-1D43-EA21-B65CC2157B52}"/>
              </a:ext>
            </a:extLst>
          </p:cNvPr>
          <p:cNvSpPr>
            <a:spLocks noGrp="1"/>
          </p:cNvSpPr>
          <p:nvPr>
            <p:ph idx="1"/>
          </p:nvPr>
        </p:nvSpPr>
        <p:spPr/>
        <p:txBody>
          <a:bodyPr>
            <a:normAutofit fontScale="85000" lnSpcReduction="10000"/>
          </a:bodyPr>
          <a:lstStyle/>
          <a:p>
            <a:r>
              <a:rPr lang="en-CA" dirty="0"/>
              <a:t>Software should:</a:t>
            </a:r>
          </a:p>
          <a:p>
            <a:pPr lvl="1"/>
            <a:r>
              <a:rPr lang="en-CA" dirty="0"/>
              <a:t>Collect abstract submissions online - self completion and acknowledgement of policies</a:t>
            </a:r>
          </a:p>
          <a:p>
            <a:pPr lvl="1"/>
            <a:r>
              <a:rPr lang="en-CA" dirty="0"/>
              <a:t>Enable abstract voting by committee reviewers online</a:t>
            </a:r>
          </a:p>
          <a:p>
            <a:pPr lvl="1"/>
            <a:r>
              <a:rPr lang="en-CA" dirty="0"/>
              <a:t>Enable speaker communication and confirmation</a:t>
            </a:r>
          </a:p>
          <a:p>
            <a:pPr lvl="1"/>
            <a:r>
              <a:rPr lang="en-CA" dirty="0"/>
              <a:t>Enable paper collection</a:t>
            </a:r>
          </a:p>
          <a:p>
            <a:pPr lvl="1"/>
            <a:r>
              <a:rPr lang="en-CA" dirty="0"/>
              <a:t>Enable session allocation</a:t>
            </a:r>
          </a:p>
          <a:p>
            <a:pPr lvl="1"/>
            <a:r>
              <a:rPr lang="en-CA" dirty="0"/>
              <a:t>Enable collection and transfer of speaker biography and and abstract/papers to event app and/or website</a:t>
            </a:r>
          </a:p>
          <a:p>
            <a:r>
              <a:rPr lang="en-CA" dirty="0"/>
              <a:t>Software options include:</a:t>
            </a:r>
          </a:p>
          <a:p>
            <a:pPr lvl="1"/>
            <a:r>
              <a:rPr lang="en-CA" dirty="0"/>
              <a:t>CVENT, CADMIUM</a:t>
            </a:r>
          </a:p>
        </p:txBody>
      </p:sp>
      <p:sp>
        <p:nvSpPr>
          <p:cNvPr id="4" name="灯片编号占位符 3"/>
          <p:cNvSpPr>
            <a:spLocks noGrp="1"/>
          </p:cNvSpPr>
          <p:nvPr>
            <p:ph type="sldNum" sz="quarter" idx="12"/>
          </p:nvPr>
        </p:nvSpPr>
        <p:spPr/>
        <p:txBody>
          <a:bodyPr/>
          <a:lstStyle/>
          <a:p>
            <a:fld id="{8DE4272F-BE6F-3B45-9F5D-DAB25C5F742F}" type="slidenum">
              <a:rPr lang="en-CA" smtClean="0"/>
              <a:t>42</a:t>
            </a:fld>
            <a:endParaRPr lang="en-CA"/>
          </a:p>
        </p:txBody>
      </p:sp>
    </p:spTree>
    <p:extLst>
      <p:ext uri="{BB962C8B-B14F-4D97-AF65-F5344CB8AC3E}">
        <p14:creationId xmlns:p14="http://schemas.microsoft.com/office/powerpoint/2010/main" val="320349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80491-ABF3-A0FC-5D4A-F4F9606EB724}"/>
              </a:ext>
            </a:extLst>
          </p:cNvPr>
          <p:cNvSpPr>
            <a:spLocks noGrp="1"/>
          </p:cNvSpPr>
          <p:nvPr>
            <p:ph type="title"/>
          </p:nvPr>
        </p:nvSpPr>
        <p:spPr/>
        <p:txBody>
          <a:bodyPr>
            <a:normAutofit/>
          </a:bodyPr>
          <a:lstStyle/>
          <a:p>
            <a:r>
              <a:rPr lang="en-CA" dirty="0"/>
              <a:t>5. Confirmation of administrative support team (PCEOs)</a:t>
            </a:r>
          </a:p>
        </p:txBody>
      </p:sp>
      <p:sp>
        <p:nvSpPr>
          <p:cNvPr id="3" name="Content Placeholder 2">
            <a:extLst>
              <a:ext uri="{FF2B5EF4-FFF2-40B4-BE49-F238E27FC236}">
                <a16:creationId xmlns:a16="http://schemas.microsoft.com/office/drawing/2014/main" xmlns="" id="{B81C29D2-AB63-6975-F969-8BF2CDF7776E}"/>
              </a:ext>
            </a:extLst>
          </p:cNvPr>
          <p:cNvSpPr>
            <a:spLocks noGrp="1"/>
          </p:cNvSpPr>
          <p:nvPr>
            <p:ph idx="1"/>
          </p:nvPr>
        </p:nvSpPr>
        <p:spPr/>
        <p:txBody>
          <a:bodyPr>
            <a:normAutofit fontScale="47500" lnSpcReduction="20000"/>
          </a:bodyPr>
          <a:lstStyle/>
          <a:p>
            <a:r>
              <a:rPr lang="en-CA" sz="2900" dirty="0"/>
              <a:t>The composition of the support team will be calibrated to match the desired CFA timetable.</a:t>
            </a:r>
          </a:p>
          <a:p>
            <a:r>
              <a:rPr lang="en-CA" sz="2900" dirty="0"/>
              <a:t>Key milestones and activities include</a:t>
            </a:r>
          </a:p>
          <a:p>
            <a:pPr lvl="1"/>
            <a:r>
              <a:rPr lang="en-CA" sz="2900" dirty="0"/>
              <a:t>Programme Design</a:t>
            </a:r>
          </a:p>
          <a:p>
            <a:pPr lvl="1"/>
            <a:r>
              <a:rPr lang="en-CA" sz="2900" dirty="0"/>
              <a:t>Launch</a:t>
            </a:r>
          </a:p>
          <a:p>
            <a:pPr lvl="1"/>
            <a:r>
              <a:rPr lang="en-CA" sz="2900" dirty="0"/>
              <a:t>Training of Committee in Review Process</a:t>
            </a:r>
          </a:p>
          <a:p>
            <a:pPr lvl="1"/>
            <a:r>
              <a:rPr lang="en-CA" sz="2900" dirty="0"/>
              <a:t>Close of Abstracts and/or Papers</a:t>
            </a:r>
          </a:p>
          <a:p>
            <a:pPr lvl="1"/>
            <a:r>
              <a:rPr lang="en-CA" sz="2900" dirty="0"/>
              <a:t>Assisting Review process and presenting results and reports</a:t>
            </a:r>
          </a:p>
          <a:p>
            <a:pPr lvl="1"/>
            <a:r>
              <a:rPr lang="en-CA" sz="2900" dirty="0"/>
              <a:t>Informing Speakers, issuing agreements, collecting registrations</a:t>
            </a:r>
          </a:p>
          <a:p>
            <a:pPr lvl="1"/>
            <a:r>
              <a:rPr lang="en-CA" sz="2900" dirty="0"/>
              <a:t>Collecting and formatting speaker papers and presentations</a:t>
            </a:r>
          </a:p>
          <a:p>
            <a:pPr lvl="1"/>
            <a:r>
              <a:rPr lang="en-CA" sz="2900" dirty="0"/>
              <a:t>Promoting programme</a:t>
            </a:r>
          </a:p>
          <a:p>
            <a:pPr lvl="1"/>
            <a:r>
              <a:rPr lang="en-CA" sz="2900" dirty="0"/>
              <a:t>Delivering programme</a:t>
            </a:r>
          </a:p>
          <a:p>
            <a:pPr lvl="1"/>
            <a:endParaRPr lang="en-CA" dirty="0"/>
          </a:p>
        </p:txBody>
      </p:sp>
      <p:sp>
        <p:nvSpPr>
          <p:cNvPr id="4" name="灯片编号占位符 3"/>
          <p:cNvSpPr>
            <a:spLocks noGrp="1"/>
          </p:cNvSpPr>
          <p:nvPr>
            <p:ph type="sldNum" sz="quarter" idx="12"/>
          </p:nvPr>
        </p:nvSpPr>
        <p:spPr/>
        <p:txBody>
          <a:bodyPr/>
          <a:lstStyle/>
          <a:p>
            <a:fld id="{8DE4272F-BE6F-3B45-9F5D-DAB25C5F742F}" type="slidenum">
              <a:rPr lang="en-CA" smtClean="0"/>
              <a:t>43</a:t>
            </a:fld>
            <a:endParaRPr lang="en-CA"/>
          </a:p>
        </p:txBody>
      </p:sp>
    </p:spTree>
    <p:extLst>
      <p:ext uri="{BB962C8B-B14F-4D97-AF65-F5344CB8AC3E}">
        <p14:creationId xmlns:p14="http://schemas.microsoft.com/office/powerpoint/2010/main" val="4234873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4E29AD-60EF-9702-DA65-0AB1F6627BC8}"/>
              </a:ext>
            </a:extLst>
          </p:cNvPr>
          <p:cNvSpPr>
            <a:spLocks noGrp="1"/>
          </p:cNvSpPr>
          <p:nvPr>
            <p:ph type="title"/>
          </p:nvPr>
        </p:nvSpPr>
        <p:spPr/>
        <p:txBody>
          <a:bodyPr/>
          <a:lstStyle/>
          <a:p>
            <a:r>
              <a:rPr lang="en-CA" dirty="0"/>
              <a:t>6. Confirmation of policies (CC)</a:t>
            </a:r>
          </a:p>
        </p:txBody>
      </p:sp>
      <p:sp>
        <p:nvSpPr>
          <p:cNvPr id="3" name="Content Placeholder 2">
            <a:extLst>
              <a:ext uri="{FF2B5EF4-FFF2-40B4-BE49-F238E27FC236}">
                <a16:creationId xmlns:a16="http://schemas.microsoft.com/office/drawing/2014/main" xmlns="" id="{17C3BC71-C3C2-478A-C5FF-B02D83FCC52E}"/>
              </a:ext>
            </a:extLst>
          </p:cNvPr>
          <p:cNvSpPr>
            <a:spLocks noGrp="1"/>
          </p:cNvSpPr>
          <p:nvPr>
            <p:ph idx="1"/>
          </p:nvPr>
        </p:nvSpPr>
        <p:spPr/>
        <p:txBody>
          <a:bodyPr>
            <a:normAutofit fontScale="47500" lnSpcReduction="20000"/>
          </a:bodyPr>
          <a:lstStyle/>
          <a:p>
            <a:pPr marL="0" indent="0">
              <a:buNone/>
            </a:pPr>
            <a:r>
              <a:rPr lang="en-CA" dirty="0"/>
              <a:t>Example policy</a:t>
            </a:r>
          </a:p>
          <a:p>
            <a:pPr marL="0" indent="0">
              <a:buNone/>
            </a:pPr>
            <a:r>
              <a:rPr lang="en-CA" i="1" dirty="0"/>
              <a:t>The author should consider the following before submitting an abstract:</a:t>
            </a:r>
          </a:p>
          <a:p>
            <a:r>
              <a:rPr lang="en-CA" i="1" dirty="0"/>
              <a:t>The subject must be original material, or new developments on existing material.</a:t>
            </a:r>
          </a:p>
          <a:p>
            <a:r>
              <a:rPr lang="en-CA" i="1" dirty="0"/>
              <a:t>The abstract and corresponding content should not have been previously published.</a:t>
            </a:r>
          </a:p>
          <a:p>
            <a:r>
              <a:rPr lang="en-CA" i="1" dirty="0"/>
              <a:t>Abstract length is a maximum 250 words (1500 characters)</a:t>
            </a:r>
          </a:p>
          <a:p>
            <a:pPr lvl="1"/>
            <a:r>
              <a:rPr lang="en-CA" i="1" dirty="0"/>
              <a:t>An upload of a single, additional file is optional and should only be submitted as a supporting document to further explain or add depth to the abstract. </a:t>
            </a:r>
          </a:p>
          <a:p>
            <a:pPr lvl="1"/>
            <a:r>
              <a:rPr lang="en-CA" i="1" dirty="0"/>
              <a:t>The abstract text is the key element of the submission. Please ensure this text contains all the important details you are seeking our reviewers to consider.</a:t>
            </a:r>
          </a:p>
          <a:p>
            <a:pPr lvl="1"/>
            <a:r>
              <a:rPr lang="en-CA" i="1" dirty="0"/>
              <a:t>Abbreviations must be spelt out in full for ease of reviewing.</a:t>
            </a:r>
          </a:p>
          <a:p>
            <a:pPr lvl="1"/>
            <a:r>
              <a:rPr lang="en-CA" i="1" dirty="0"/>
              <a:t>Brand names are not allowed in the title and should be used only to describe a clearly differentiated product or service.</a:t>
            </a:r>
          </a:p>
          <a:p>
            <a:r>
              <a:rPr lang="en-CA" i="1" dirty="0"/>
              <a:t>Authors of accepted abstracts will be required to submit a complete paper, presentation or, in some instances, a poster, to complete their submission ahead of presenting at the event.</a:t>
            </a:r>
          </a:p>
          <a:p>
            <a:r>
              <a:rPr lang="en-CA" i="1" dirty="0"/>
              <a:t>If requested, the author agrees to provide the conference organiser with any visuals or content summaries to assist with the promotion of the conference (which will also promote the individual author’s paper). These requests will be made between notification of paper selection and paper finalisation.</a:t>
            </a:r>
          </a:p>
          <a:p>
            <a:r>
              <a:rPr lang="en-CA" i="1" dirty="0"/>
              <a:t>Review decisions of the Committees are final.</a:t>
            </a:r>
          </a:p>
        </p:txBody>
      </p:sp>
      <p:sp>
        <p:nvSpPr>
          <p:cNvPr id="4" name="灯片编号占位符 3"/>
          <p:cNvSpPr>
            <a:spLocks noGrp="1"/>
          </p:cNvSpPr>
          <p:nvPr>
            <p:ph type="sldNum" sz="quarter" idx="12"/>
          </p:nvPr>
        </p:nvSpPr>
        <p:spPr/>
        <p:txBody>
          <a:bodyPr/>
          <a:lstStyle/>
          <a:p>
            <a:fld id="{8DE4272F-BE6F-3B45-9F5D-DAB25C5F742F}" type="slidenum">
              <a:rPr lang="en-CA" smtClean="0"/>
              <a:t>44</a:t>
            </a:fld>
            <a:endParaRPr lang="en-CA"/>
          </a:p>
        </p:txBody>
      </p:sp>
    </p:spTree>
    <p:extLst>
      <p:ext uri="{BB962C8B-B14F-4D97-AF65-F5344CB8AC3E}">
        <p14:creationId xmlns:p14="http://schemas.microsoft.com/office/powerpoint/2010/main" val="747895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F937E-18DF-DB54-00A9-D3C786836200}"/>
              </a:ext>
            </a:extLst>
          </p:cNvPr>
          <p:cNvSpPr>
            <a:spLocks noGrp="1"/>
          </p:cNvSpPr>
          <p:nvPr>
            <p:ph type="title"/>
          </p:nvPr>
        </p:nvSpPr>
        <p:spPr/>
        <p:txBody>
          <a:bodyPr/>
          <a:lstStyle/>
          <a:p>
            <a:r>
              <a:rPr lang="en-CA" dirty="0"/>
              <a:t>6. Confirmation of policies (CC)</a:t>
            </a:r>
          </a:p>
        </p:txBody>
      </p:sp>
      <p:sp>
        <p:nvSpPr>
          <p:cNvPr id="3" name="Content Placeholder 2">
            <a:extLst>
              <a:ext uri="{FF2B5EF4-FFF2-40B4-BE49-F238E27FC236}">
                <a16:creationId xmlns:a16="http://schemas.microsoft.com/office/drawing/2014/main" xmlns="" id="{6B598CAB-C11B-63DD-88DD-2C5DE163A7F1}"/>
              </a:ext>
            </a:extLst>
          </p:cNvPr>
          <p:cNvSpPr>
            <a:spLocks noGrp="1"/>
          </p:cNvSpPr>
          <p:nvPr>
            <p:ph idx="1"/>
          </p:nvPr>
        </p:nvSpPr>
        <p:spPr/>
        <p:txBody>
          <a:bodyPr>
            <a:normAutofit fontScale="55000" lnSpcReduction="20000"/>
          </a:bodyPr>
          <a:lstStyle/>
          <a:p>
            <a:pPr marL="0" indent="0">
              <a:buNone/>
            </a:pPr>
            <a:r>
              <a:rPr lang="en-CA" dirty="0"/>
              <a:t>Example policy (cont.)</a:t>
            </a:r>
          </a:p>
          <a:p>
            <a:pPr marL="0" indent="0">
              <a:buNone/>
            </a:pPr>
            <a:r>
              <a:rPr lang="en-CA" i="1" dirty="0"/>
              <a:t>By submitting your abstract, you agree to adhere to the following terms should your abstract be accepted:</a:t>
            </a:r>
          </a:p>
          <a:p>
            <a:r>
              <a:rPr lang="en-CA" i="1" dirty="0"/>
              <a:t>You will not publish your paper's content elsewhere prior to the completion of the conference (Papers may be re-published elsewhere post-event, as long as the event is referenced as the original place of publication).</a:t>
            </a:r>
          </a:p>
          <a:p>
            <a:r>
              <a:rPr lang="en-CA" i="1" dirty="0"/>
              <a:t>You will nominate a single lead author who will be registered as a "speaker" and will present the paper alone (or in the case of a poster will be the main contact point).</a:t>
            </a:r>
          </a:p>
          <a:p>
            <a:r>
              <a:rPr lang="en-CA" i="1" dirty="0"/>
              <a:t>You accept that the review process decision of the Committee is final.</a:t>
            </a:r>
          </a:p>
          <a:p>
            <a:r>
              <a:rPr lang="en-CA" i="1" dirty="0"/>
              <a:t>You accept that the abstracts, final papers, and posters will be published as part of conference proceedings and there is joint copyright with the event.</a:t>
            </a:r>
          </a:p>
          <a:p>
            <a:r>
              <a:rPr lang="en-CA" i="1" dirty="0"/>
              <a:t>All authors presenting at the event will be required to register as a delegate and pay the registration fee applicable to speakers. If purchased prior to </a:t>
            </a:r>
            <a:r>
              <a:rPr lang="en-CA" i="1" dirty="0" err="1"/>
              <a:t>xxxx</a:t>
            </a:r>
            <a:r>
              <a:rPr lang="en-CA" i="1" dirty="0"/>
              <a:t>, the speaker fee is </a:t>
            </a:r>
            <a:r>
              <a:rPr lang="en-CA" i="1" dirty="0" err="1"/>
              <a:t>US$xxxx</a:t>
            </a:r>
            <a:r>
              <a:rPr lang="en-CA" i="1" dirty="0"/>
              <a:t>, before xxx the fee is </a:t>
            </a:r>
            <a:r>
              <a:rPr lang="en-CA" i="1" dirty="0" err="1"/>
              <a:t>US$xxxx</a:t>
            </a:r>
            <a:r>
              <a:rPr lang="en-CA" i="1" dirty="0"/>
              <a:t>, and after XXXXX US$XXXXX.</a:t>
            </a:r>
          </a:p>
          <a:p>
            <a:r>
              <a:rPr lang="en-CA" i="1" dirty="0"/>
              <a:t>The Committee is committed to providing a high-quality conference experience for authors. Unless an author objects, all accepted conference papers will be published in the archive of the WGC Event Series, freely accessible approximately six months after the conclusion of the event. </a:t>
            </a:r>
          </a:p>
          <a:p>
            <a:pPr marL="0" indent="0">
              <a:buNone/>
            </a:pPr>
            <a:endParaRPr lang="en-CA" dirty="0"/>
          </a:p>
          <a:p>
            <a:pPr marL="0" indent="0">
              <a:buNone/>
            </a:pPr>
            <a:endParaRPr lang="en-CA" dirty="0"/>
          </a:p>
        </p:txBody>
      </p:sp>
      <p:sp>
        <p:nvSpPr>
          <p:cNvPr id="4" name="灯片编号占位符 3"/>
          <p:cNvSpPr>
            <a:spLocks noGrp="1"/>
          </p:cNvSpPr>
          <p:nvPr>
            <p:ph type="sldNum" sz="quarter" idx="12"/>
          </p:nvPr>
        </p:nvSpPr>
        <p:spPr/>
        <p:txBody>
          <a:bodyPr/>
          <a:lstStyle/>
          <a:p>
            <a:fld id="{8DE4272F-BE6F-3B45-9F5D-DAB25C5F742F}" type="slidenum">
              <a:rPr lang="en-CA" smtClean="0"/>
              <a:t>45</a:t>
            </a:fld>
            <a:endParaRPr lang="en-CA"/>
          </a:p>
        </p:txBody>
      </p:sp>
    </p:spTree>
    <p:extLst>
      <p:ext uri="{BB962C8B-B14F-4D97-AF65-F5344CB8AC3E}">
        <p14:creationId xmlns:p14="http://schemas.microsoft.com/office/powerpoint/2010/main" val="1316796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E82C4-17F6-69F1-CCF9-E29C16BB11A9}"/>
              </a:ext>
            </a:extLst>
          </p:cNvPr>
          <p:cNvSpPr>
            <a:spLocks noGrp="1"/>
          </p:cNvSpPr>
          <p:nvPr>
            <p:ph type="title"/>
          </p:nvPr>
        </p:nvSpPr>
        <p:spPr/>
        <p:txBody>
          <a:bodyPr/>
          <a:lstStyle/>
          <a:p>
            <a:r>
              <a:rPr lang="en-CA" dirty="0"/>
              <a:t>6. Confirmation of policies (CC)</a:t>
            </a:r>
          </a:p>
        </p:txBody>
      </p:sp>
      <p:sp>
        <p:nvSpPr>
          <p:cNvPr id="3" name="Content Placeholder 2">
            <a:extLst>
              <a:ext uri="{FF2B5EF4-FFF2-40B4-BE49-F238E27FC236}">
                <a16:creationId xmlns:a16="http://schemas.microsoft.com/office/drawing/2014/main" xmlns="" id="{8D18D46C-92E1-B32C-6496-2DB916DA505C}"/>
              </a:ext>
            </a:extLst>
          </p:cNvPr>
          <p:cNvSpPr>
            <a:spLocks noGrp="1"/>
          </p:cNvSpPr>
          <p:nvPr>
            <p:ph idx="1"/>
          </p:nvPr>
        </p:nvSpPr>
        <p:spPr/>
        <p:txBody>
          <a:bodyPr>
            <a:normAutofit fontScale="92500"/>
          </a:bodyPr>
          <a:lstStyle/>
          <a:p>
            <a:pPr marL="0" indent="0">
              <a:buNone/>
            </a:pPr>
            <a:r>
              <a:rPr lang="en-CA" sz="1800" dirty="0"/>
              <a:t>Example policy (cont.)</a:t>
            </a:r>
          </a:p>
          <a:p>
            <a:pPr marL="0" indent="0">
              <a:buNone/>
            </a:pPr>
            <a:endParaRPr lang="en-CA" sz="1800" dirty="0"/>
          </a:p>
          <a:p>
            <a:pPr marL="0" indent="0">
              <a:buNone/>
            </a:pPr>
            <a:r>
              <a:rPr lang="en-CA" sz="1800" i="1" dirty="0"/>
              <a:t>To enhance the conference experience for presenting authors, the Committee will also work to align the content of accepted abstracts with the most relevant audiences at the event. Authors accept that the Committee may move the abstract to another theme or topic within the conference programme and that the accepted content will form part of one of the below session types:</a:t>
            </a:r>
          </a:p>
          <a:p>
            <a:r>
              <a:rPr lang="en-CA" sz="1800" i="1" dirty="0"/>
              <a:t>Theatre presentations: papers presented in the concurrent conference theatre rooms with a large audience</a:t>
            </a:r>
          </a:p>
          <a:p>
            <a:r>
              <a:rPr lang="en-CA" sz="1800" i="1" dirty="0"/>
              <a:t>Roundtable presentations: important topics focused at a smaller, targeted audience </a:t>
            </a:r>
          </a:p>
          <a:p>
            <a:r>
              <a:rPr lang="en-CA" sz="1800" i="1" dirty="0"/>
              <a:t>Poster presentations: highly specialised, often extremely technical topics displayed to all conference delegates. </a:t>
            </a:r>
          </a:p>
        </p:txBody>
      </p:sp>
      <p:sp>
        <p:nvSpPr>
          <p:cNvPr id="4" name="灯片编号占位符 3"/>
          <p:cNvSpPr>
            <a:spLocks noGrp="1"/>
          </p:cNvSpPr>
          <p:nvPr>
            <p:ph type="sldNum" sz="quarter" idx="12"/>
          </p:nvPr>
        </p:nvSpPr>
        <p:spPr/>
        <p:txBody>
          <a:bodyPr/>
          <a:lstStyle/>
          <a:p>
            <a:fld id="{8DE4272F-BE6F-3B45-9F5D-DAB25C5F742F}" type="slidenum">
              <a:rPr lang="en-CA" smtClean="0"/>
              <a:t>46</a:t>
            </a:fld>
            <a:endParaRPr lang="en-CA"/>
          </a:p>
        </p:txBody>
      </p:sp>
    </p:spTree>
    <p:extLst>
      <p:ext uri="{BB962C8B-B14F-4D97-AF65-F5344CB8AC3E}">
        <p14:creationId xmlns:p14="http://schemas.microsoft.com/office/powerpoint/2010/main" val="1180954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81671-0991-768E-489D-C9D7C9E9692D}"/>
              </a:ext>
            </a:extLst>
          </p:cNvPr>
          <p:cNvSpPr>
            <a:spLocks noGrp="1"/>
          </p:cNvSpPr>
          <p:nvPr>
            <p:ph type="title"/>
          </p:nvPr>
        </p:nvSpPr>
        <p:spPr/>
        <p:txBody>
          <a:bodyPr>
            <a:normAutofit fontScale="90000"/>
          </a:bodyPr>
          <a:lstStyle/>
          <a:p>
            <a:r>
              <a:rPr lang="en-CA" dirty="0"/>
              <a:t>7. Marketing plan for Call for Abstracts (PCEOs / NOC)</a:t>
            </a:r>
          </a:p>
        </p:txBody>
      </p:sp>
      <p:sp>
        <p:nvSpPr>
          <p:cNvPr id="3" name="Content Placeholder 2">
            <a:extLst>
              <a:ext uri="{FF2B5EF4-FFF2-40B4-BE49-F238E27FC236}">
                <a16:creationId xmlns:a16="http://schemas.microsoft.com/office/drawing/2014/main" xmlns="" id="{98BFFA81-8BB4-0016-0FBA-55AAF86CE6A6}"/>
              </a:ext>
            </a:extLst>
          </p:cNvPr>
          <p:cNvSpPr>
            <a:spLocks noGrp="1"/>
          </p:cNvSpPr>
          <p:nvPr>
            <p:ph sz="half" idx="1"/>
          </p:nvPr>
        </p:nvSpPr>
        <p:spPr/>
        <p:txBody>
          <a:bodyPr>
            <a:normAutofit fontScale="92500"/>
          </a:bodyPr>
          <a:lstStyle/>
          <a:p>
            <a:r>
              <a:rPr lang="en-CA" dirty="0"/>
              <a:t>The marketing campaign for abstracts should be presented prior October 23</a:t>
            </a:r>
            <a:r>
              <a:rPr lang="en-CA" baseline="30000" dirty="0"/>
              <a:t>rd</a:t>
            </a:r>
            <a:r>
              <a:rPr lang="en-CA" dirty="0"/>
              <a:t> </a:t>
            </a:r>
          </a:p>
          <a:p>
            <a:r>
              <a:rPr lang="en-CA" dirty="0"/>
              <a:t>The marketing campaign is a mini-event campaign, with similar steps required as the overall event marketing plan.</a:t>
            </a:r>
          </a:p>
          <a:p>
            <a:r>
              <a:rPr lang="en-CA" dirty="0"/>
              <a:t>The Call for Abstracts marketing plan will address the following core elements (see more detail in strategic planning meeting pre-read):</a:t>
            </a:r>
          </a:p>
        </p:txBody>
      </p:sp>
      <p:graphicFrame>
        <p:nvGraphicFramePr>
          <p:cNvPr id="4" name="Content Placeholder 2">
            <a:extLst>
              <a:ext uri="{FF2B5EF4-FFF2-40B4-BE49-F238E27FC236}">
                <a16:creationId xmlns:a16="http://schemas.microsoft.com/office/drawing/2014/main" xmlns="" id="{23BF5D35-9443-9E15-27E2-859FA14B1E2A}"/>
              </a:ext>
            </a:extLst>
          </p:cNvPr>
          <p:cNvGraphicFramePr>
            <a:graphicFrameLocks/>
          </p:cNvGraphicFramePr>
          <p:nvPr>
            <p:extLst/>
          </p:nvPr>
        </p:nvGraphicFramePr>
        <p:xfrm>
          <a:off x="4775584" y="1690688"/>
          <a:ext cx="85439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灯片编号占位符 4"/>
          <p:cNvSpPr>
            <a:spLocks noGrp="1"/>
          </p:cNvSpPr>
          <p:nvPr>
            <p:ph type="sldNum" sz="quarter" idx="12"/>
          </p:nvPr>
        </p:nvSpPr>
        <p:spPr/>
        <p:txBody>
          <a:bodyPr/>
          <a:lstStyle/>
          <a:p>
            <a:fld id="{8DE4272F-BE6F-3B45-9F5D-DAB25C5F742F}" type="slidenum">
              <a:rPr lang="en-CA" smtClean="0"/>
              <a:t>47</a:t>
            </a:fld>
            <a:endParaRPr lang="en-CA"/>
          </a:p>
        </p:txBody>
      </p:sp>
    </p:spTree>
    <p:extLst>
      <p:ext uri="{BB962C8B-B14F-4D97-AF65-F5344CB8AC3E}">
        <p14:creationId xmlns:p14="http://schemas.microsoft.com/office/powerpoint/2010/main" val="3879707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49AE70B2-8BF9-45C0-BB95-33D1B9D3A854}" type="slidenum">
              <a:rPr lang="zh-CN" altLang="en-US" smtClean="0"/>
              <a:t>48</a:t>
            </a:fld>
            <a:endParaRPr lang="en-US" altLang="zh-CN"/>
          </a:p>
        </p:txBody>
      </p:sp>
      <p:sp>
        <p:nvSpPr>
          <p:cNvPr id="3" name="标题 2"/>
          <p:cNvSpPr>
            <a:spLocks noGrp="1"/>
          </p:cNvSpPr>
          <p:nvPr>
            <p:ph type="title"/>
          </p:nvPr>
        </p:nvSpPr>
        <p:spPr/>
        <p:txBody>
          <a:bodyPr/>
          <a:lstStyle/>
          <a:p>
            <a:r>
              <a:rPr lang="en-US" dirty="0" smtClean="0"/>
              <a:t>Others</a:t>
            </a:r>
            <a:endParaRPr lang="en-GB" dirty="0"/>
          </a:p>
        </p:txBody>
      </p:sp>
      <p:sp>
        <p:nvSpPr>
          <p:cNvPr id="4" name="矩形 3"/>
          <p:cNvSpPr/>
          <p:nvPr/>
        </p:nvSpPr>
        <p:spPr>
          <a:xfrm>
            <a:off x="355600" y="1351721"/>
            <a:ext cx="11213548" cy="2308324"/>
          </a:xfrm>
          <a:prstGeom prst="rect">
            <a:avLst/>
          </a:prstGeom>
        </p:spPr>
        <p:txBody>
          <a:bodyPr wrap="square">
            <a:spAutoFit/>
          </a:bodyPr>
          <a:lstStyle/>
          <a:p>
            <a:pPr marL="450850" lvl="1" indent="-265113">
              <a:lnSpc>
                <a:spcPct val="150000"/>
              </a:lnSpc>
              <a:buFont typeface="Arial" panose="020B0604020202020204" pitchFamily="34" charset="0"/>
              <a:buChar char="•"/>
            </a:pPr>
            <a:r>
              <a:rPr lang="en-GB" sz="2400" dirty="0">
                <a:latin typeface="+mn-ea"/>
              </a:rPr>
              <a:t>Your participation in and expectation from Young Professional </a:t>
            </a:r>
            <a:r>
              <a:rPr lang="en-GB" sz="2400" dirty="0" smtClean="0">
                <a:latin typeface="+mn-ea"/>
              </a:rPr>
              <a:t>Program</a:t>
            </a:r>
          </a:p>
          <a:p>
            <a:pPr marL="185737" lvl="1">
              <a:lnSpc>
                <a:spcPct val="150000"/>
              </a:lnSpc>
            </a:pPr>
            <a:r>
              <a:rPr lang="en-GB" sz="2400" dirty="0" smtClean="0">
                <a:latin typeface="+mn-ea"/>
              </a:rPr>
              <a:t> </a:t>
            </a:r>
            <a:endParaRPr lang="en-GB" sz="2400" dirty="0">
              <a:latin typeface="+mn-ea"/>
            </a:endParaRPr>
          </a:p>
          <a:p>
            <a:pPr marL="450850" lvl="1" indent="-265113">
              <a:lnSpc>
                <a:spcPct val="150000"/>
              </a:lnSpc>
              <a:buFont typeface="Arial" panose="020B0604020202020204" pitchFamily="34" charset="0"/>
              <a:buChar char="•"/>
            </a:pPr>
            <a:r>
              <a:rPr lang="en-GB" sz="2400" dirty="0">
                <a:latin typeface="+mn-ea"/>
              </a:rPr>
              <a:t>Suggestions to the design of Awards, including the design of categories, the composition of jury, etc.</a:t>
            </a:r>
            <a:endParaRPr lang="en-GB" dirty="0">
              <a:latin typeface="+mn-ea"/>
            </a:endParaRPr>
          </a:p>
        </p:txBody>
      </p:sp>
    </p:spTree>
    <p:extLst>
      <p:ext uri="{BB962C8B-B14F-4D97-AF65-F5344CB8AC3E}">
        <p14:creationId xmlns:p14="http://schemas.microsoft.com/office/powerpoint/2010/main" val="1373742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6870" y="1271270"/>
            <a:ext cx="11609843" cy="4997008"/>
          </a:xfrm>
        </p:spPr>
        <p:txBody>
          <a:bodyPr>
            <a:noAutofit/>
          </a:bodyPr>
          <a:lstStyle/>
          <a:p>
            <a:pPr marL="0" indent="0">
              <a:lnSpc>
                <a:spcPct val="100000"/>
              </a:lnSpc>
              <a:buNone/>
            </a:pPr>
            <a:r>
              <a:rPr lang="en-US" sz="1600" dirty="0" smtClean="0">
                <a:solidFill>
                  <a:schemeClr val="tx1"/>
                </a:solidFill>
                <a:latin typeface="+mn-ea"/>
              </a:rPr>
              <a:t>Tasks to be fulfilled in Perth Phase</a:t>
            </a:r>
          </a:p>
          <a:p>
            <a:pPr lvl="0">
              <a:lnSpc>
                <a:spcPct val="100000"/>
              </a:lnSpc>
            </a:pPr>
            <a:r>
              <a:rPr lang="en-GB" sz="1600" dirty="0">
                <a:solidFill>
                  <a:schemeClr val="tx1"/>
                </a:solidFill>
                <a:latin typeface="+mn-ea"/>
              </a:rPr>
              <a:t>May 2023 </a:t>
            </a:r>
            <a:r>
              <a:rPr lang="en-GB" sz="1600" dirty="0" smtClean="0">
                <a:solidFill>
                  <a:schemeClr val="tx1"/>
                </a:solidFill>
                <a:latin typeface="+mn-ea"/>
              </a:rPr>
              <a:t>- August </a:t>
            </a:r>
            <a:r>
              <a:rPr lang="en-GB" sz="1600" dirty="0">
                <a:solidFill>
                  <a:schemeClr val="tx1"/>
                </a:solidFill>
                <a:latin typeface="+mn-ea"/>
              </a:rPr>
              <a:t>2023</a:t>
            </a:r>
          </a:p>
          <a:p>
            <a:pPr lvl="1">
              <a:lnSpc>
                <a:spcPct val="100000"/>
              </a:lnSpc>
            </a:pPr>
            <a:r>
              <a:rPr lang="en-GB" sz="1600" dirty="0">
                <a:solidFill>
                  <a:schemeClr val="tx1"/>
                </a:solidFill>
                <a:latin typeface="+mn-ea"/>
              </a:rPr>
              <a:t>CC shares audiences &amp; themes with committees.</a:t>
            </a:r>
          </a:p>
          <a:p>
            <a:pPr lvl="1">
              <a:lnSpc>
                <a:spcPct val="100000"/>
              </a:lnSpc>
            </a:pPr>
            <a:r>
              <a:rPr lang="en-GB" sz="1600" dirty="0">
                <a:solidFill>
                  <a:schemeClr val="tx1"/>
                </a:solidFill>
                <a:latin typeface="+mn-ea"/>
              </a:rPr>
              <a:t>The Committees propose topics (using insights from audiences and themes) to </a:t>
            </a:r>
            <a:r>
              <a:rPr lang="en-GB" sz="1600" dirty="0">
                <a:solidFill>
                  <a:srgbClr val="FF0000"/>
                </a:solidFill>
                <a:latin typeface="+mn-ea"/>
              </a:rPr>
              <a:t>fit session structure</a:t>
            </a:r>
            <a:r>
              <a:rPr lang="en-GB" sz="1600" dirty="0">
                <a:solidFill>
                  <a:schemeClr val="tx1"/>
                </a:solidFill>
                <a:latin typeface="+mn-ea"/>
              </a:rPr>
              <a:t>. </a:t>
            </a:r>
          </a:p>
          <a:p>
            <a:pPr>
              <a:lnSpc>
                <a:spcPct val="100000"/>
              </a:lnSpc>
            </a:pPr>
            <a:r>
              <a:rPr lang="en-GB" sz="1600" dirty="0">
                <a:solidFill>
                  <a:schemeClr val="tx1"/>
                </a:solidFill>
                <a:latin typeface="+mn-ea"/>
              </a:rPr>
              <a:t>September 2023</a:t>
            </a:r>
          </a:p>
          <a:p>
            <a:pPr lvl="1">
              <a:lnSpc>
                <a:spcPct val="100000"/>
              </a:lnSpc>
            </a:pPr>
            <a:r>
              <a:rPr lang="en-GB" sz="1600" dirty="0">
                <a:solidFill>
                  <a:schemeClr val="tx1"/>
                </a:solidFill>
                <a:latin typeface="+mn-ea"/>
              </a:rPr>
              <a:t>CC members will receive </a:t>
            </a:r>
            <a:r>
              <a:rPr lang="en-GB" sz="1600" dirty="0" smtClean="0">
                <a:solidFill>
                  <a:srgbClr val="FF0000"/>
                </a:solidFill>
                <a:latin typeface="+mn-ea"/>
              </a:rPr>
              <a:t>CfA</a:t>
            </a:r>
            <a:r>
              <a:rPr lang="en-GB" sz="1600" dirty="0" smtClean="0">
                <a:solidFill>
                  <a:schemeClr val="tx1"/>
                </a:solidFill>
                <a:latin typeface="+mn-ea"/>
              </a:rPr>
              <a:t> </a:t>
            </a:r>
            <a:r>
              <a:rPr lang="en-GB" sz="1600" dirty="0">
                <a:solidFill>
                  <a:schemeClr val="tx1"/>
                </a:solidFill>
                <a:latin typeface="+mn-ea"/>
              </a:rPr>
              <a:t>Process &amp; Strategy from NOC/PCEOs including timeline, software system design and promotional schedule.</a:t>
            </a:r>
          </a:p>
          <a:p>
            <a:pPr lvl="0">
              <a:lnSpc>
                <a:spcPct val="100000"/>
              </a:lnSpc>
            </a:pPr>
            <a:r>
              <a:rPr lang="en-GB" sz="1600" dirty="0">
                <a:solidFill>
                  <a:schemeClr val="tx1"/>
                </a:solidFill>
                <a:latin typeface="+mn-ea"/>
              </a:rPr>
              <a:t>October 2023 (Perth)</a:t>
            </a:r>
          </a:p>
          <a:p>
            <a:pPr lvl="1">
              <a:lnSpc>
                <a:spcPct val="100000"/>
              </a:lnSpc>
            </a:pPr>
            <a:r>
              <a:rPr lang="en-GB" sz="1600" dirty="0">
                <a:solidFill>
                  <a:schemeClr val="tx1"/>
                </a:solidFill>
                <a:latin typeface="+mn-ea"/>
              </a:rPr>
              <a:t>The WGC2025 Working Group including the CC members will: </a:t>
            </a:r>
          </a:p>
          <a:p>
            <a:pPr lvl="2">
              <a:lnSpc>
                <a:spcPct val="100000"/>
              </a:lnSpc>
            </a:pPr>
            <a:r>
              <a:rPr lang="en-GB" sz="1600" dirty="0">
                <a:solidFill>
                  <a:schemeClr val="tx1"/>
                </a:solidFill>
                <a:latin typeface="+mn-ea"/>
              </a:rPr>
              <a:t>Confirm the 4-day conference </a:t>
            </a:r>
            <a:r>
              <a:rPr lang="en-GB" sz="1600" dirty="0">
                <a:solidFill>
                  <a:srgbClr val="FF0000"/>
                </a:solidFill>
                <a:latin typeface="+mn-ea"/>
              </a:rPr>
              <a:t>structure </a:t>
            </a:r>
          </a:p>
          <a:p>
            <a:pPr lvl="2">
              <a:lnSpc>
                <a:spcPct val="100000"/>
              </a:lnSpc>
            </a:pPr>
            <a:r>
              <a:rPr lang="en-GB" sz="1600" dirty="0">
                <a:solidFill>
                  <a:schemeClr val="tx1"/>
                </a:solidFill>
                <a:latin typeface="+mn-ea"/>
              </a:rPr>
              <a:t>Finalise objectives &amp; structure for </a:t>
            </a:r>
            <a:r>
              <a:rPr lang="en-GB" sz="1600" dirty="0">
                <a:solidFill>
                  <a:srgbClr val="FF0000"/>
                </a:solidFill>
                <a:latin typeface="+mn-ea"/>
              </a:rPr>
              <a:t>awards</a:t>
            </a:r>
          </a:p>
          <a:p>
            <a:pPr lvl="2">
              <a:lnSpc>
                <a:spcPct val="100000"/>
              </a:lnSpc>
            </a:pPr>
            <a:r>
              <a:rPr lang="en-GB" sz="1600" dirty="0">
                <a:solidFill>
                  <a:schemeClr val="tx1"/>
                </a:solidFill>
                <a:latin typeface="+mn-ea"/>
              </a:rPr>
              <a:t>Approval of </a:t>
            </a:r>
            <a:r>
              <a:rPr lang="en-GB" sz="1600" dirty="0" smtClean="0">
                <a:solidFill>
                  <a:srgbClr val="FF0000"/>
                </a:solidFill>
                <a:latin typeface="+mn-ea"/>
              </a:rPr>
              <a:t>CfA </a:t>
            </a:r>
            <a:r>
              <a:rPr lang="en-GB" sz="1600" dirty="0" smtClean="0">
                <a:solidFill>
                  <a:schemeClr val="tx1"/>
                </a:solidFill>
                <a:latin typeface="+mn-ea"/>
              </a:rPr>
              <a:t>strategy</a:t>
            </a:r>
            <a:r>
              <a:rPr lang="en-GB" sz="1600" dirty="0">
                <a:solidFill>
                  <a:schemeClr val="tx1"/>
                </a:solidFill>
                <a:latin typeface="+mn-ea"/>
              </a:rPr>
              <a:t>, process &amp; </a:t>
            </a:r>
            <a:r>
              <a:rPr lang="en-GB" sz="1600" dirty="0" smtClean="0">
                <a:solidFill>
                  <a:schemeClr val="tx1"/>
                </a:solidFill>
                <a:latin typeface="+mn-ea"/>
              </a:rPr>
              <a:t>timelines for the launch of CfA in November</a:t>
            </a:r>
            <a:endParaRPr lang="en-GB" sz="1600" dirty="0">
              <a:solidFill>
                <a:schemeClr val="tx1"/>
              </a:solidFill>
              <a:latin typeface="+mn-ea"/>
            </a:endParaRPr>
          </a:p>
          <a:p>
            <a:pPr>
              <a:lnSpc>
                <a:spcPct val="170000"/>
              </a:lnSpc>
            </a:pPr>
            <a:endParaRPr lang="en-GB" sz="900" dirty="0"/>
          </a:p>
        </p:txBody>
      </p:sp>
      <p:sp>
        <p:nvSpPr>
          <p:cNvPr id="3" name="灯片编号占位符 2"/>
          <p:cNvSpPr>
            <a:spLocks noGrp="1"/>
          </p:cNvSpPr>
          <p:nvPr>
            <p:ph type="sldNum" sz="quarter" idx="12"/>
          </p:nvPr>
        </p:nvSpPr>
        <p:spPr/>
        <p:txBody>
          <a:bodyPr/>
          <a:lstStyle/>
          <a:p>
            <a:fld id="{49AE70B2-8BF9-45C0-BB95-33D1B9D3A854}" type="slidenum">
              <a:rPr lang="zh-CN" altLang="en-US" smtClean="0"/>
              <a:t>49</a:t>
            </a:fld>
            <a:endParaRPr lang="en-US" altLang="zh-CN"/>
          </a:p>
        </p:txBody>
      </p:sp>
      <p:sp>
        <p:nvSpPr>
          <p:cNvPr id="4" name="标题 3"/>
          <p:cNvSpPr>
            <a:spLocks noGrp="1"/>
          </p:cNvSpPr>
          <p:nvPr>
            <p:ph type="title"/>
          </p:nvPr>
        </p:nvSpPr>
        <p:spPr/>
        <p:txBody>
          <a:bodyPr>
            <a:normAutofit/>
          </a:bodyPr>
          <a:lstStyle/>
          <a:p>
            <a:r>
              <a:rPr lang="en-US" dirty="0"/>
              <a:t>CC Reminder</a:t>
            </a:r>
            <a:endParaRPr lang="en-GB" dirty="0"/>
          </a:p>
        </p:txBody>
      </p:sp>
    </p:spTree>
    <p:extLst>
      <p:ext uri="{BB962C8B-B14F-4D97-AF65-F5344CB8AC3E}">
        <p14:creationId xmlns:p14="http://schemas.microsoft.com/office/powerpoint/2010/main" val="53146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685212" y="2368935"/>
            <a:ext cx="6825605" cy="676139"/>
          </a:xfrm>
        </p:spPr>
        <p:txBody>
          <a:bodyPr>
            <a:normAutofit fontScale="90000"/>
          </a:bodyPr>
          <a:lstStyle/>
          <a:p>
            <a:pPr algn="ctr"/>
            <a:r>
              <a:rPr lang="en-US" altLang="zh-CN" dirty="0">
                <a:ea typeface="微软雅黑" panose="020B0503020204020204" charset="-122"/>
              </a:rPr>
              <a:t>Message from IGU </a:t>
            </a:r>
            <a:r>
              <a:rPr lang="en-US" altLang="zh-CN" dirty="0" smtClean="0">
                <a:ea typeface="微软雅黑" panose="020B0503020204020204" charset="-122"/>
              </a:rPr>
              <a:t>President</a:t>
            </a:r>
            <a:endParaRPr lang="zh-CN" altLang="en-US" dirty="0">
              <a:ea typeface="微软雅黑" panose="020B0503020204020204" charset="-122"/>
            </a:endParaRPr>
          </a:p>
        </p:txBody>
      </p:sp>
      <p:sp>
        <p:nvSpPr>
          <p:cNvPr id="5" name="灯片编号占位符 4"/>
          <p:cNvSpPr>
            <a:spLocks noGrp="1"/>
          </p:cNvSpPr>
          <p:nvPr>
            <p:ph type="sldNum" sz="quarter" idx="4294967295"/>
          </p:nvPr>
        </p:nvSpPr>
        <p:spPr>
          <a:xfrm>
            <a:off x="5011530" y="6413500"/>
            <a:ext cx="2172970" cy="316865"/>
          </a:xfrm>
        </p:spPr>
        <p:txBody>
          <a:bodyPr/>
          <a:lstStyle/>
          <a:p>
            <a:fld id="{49AE70B2-8BF9-45C0-BB95-33D1B9D3A854}" type="slidenum">
              <a:rPr lang="zh-CN" altLang="en-US" smtClean="0"/>
              <a:t>5</a:t>
            </a:fld>
            <a:endParaRPr lang="en-US" altLang="zh-CN"/>
          </a:p>
        </p:txBody>
      </p:sp>
    </p:spTree>
    <p:extLst>
      <p:ext uri="{BB962C8B-B14F-4D97-AF65-F5344CB8AC3E}">
        <p14:creationId xmlns:p14="http://schemas.microsoft.com/office/powerpoint/2010/main" val="21314595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16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normAutofit fontScale="90000"/>
          </a:bodyPr>
          <a:lstStyle/>
          <a:p>
            <a:r>
              <a:rPr lang="en-US" altLang="zh-CN" dirty="0" smtClean="0"/>
              <a:t>CC</a:t>
            </a:r>
            <a:r>
              <a:rPr lang="zh-CN" altLang="en-US" dirty="0" smtClean="0">
                <a:ea typeface="微软雅黑" panose="020B0503020204020204" charset="-122"/>
              </a:rPr>
              <a:t> </a:t>
            </a:r>
            <a:r>
              <a:rPr lang="en-US" altLang="zh-CN" dirty="0" smtClean="0"/>
              <a:t>Information updates</a:t>
            </a:r>
            <a:endParaRPr lang="zh-CN" altLang="en-US" dirty="0">
              <a:ea typeface="微软雅黑" panose="020B0503020204020204" charset="-122"/>
            </a:endParaRPr>
          </a:p>
        </p:txBody>
      </p:sp>
      <p:sp>
        <p:nvSpPr>
          <p:cNvPr id="5" name="灯片编号占位符 4"/>
          <p:cNvSpPr>
            <a:spLocks noGrp="1"/>
          </p:cNvSpPr>
          <p:nvPr>
            <p:ph type="sldNum" sz="quarter" idx="4294967295"/>
          </p:nvPr>
        </p:nvSpPr>
        <p:spPr>
          <a:xfrm>
            <a:off x="5011530" y="6413500"/>
            <a:ext cx="2172970" cy="316865"/>
          </a:xfrm>
        </p:spPr>
        <p:txBody>
          <a:bodyPr/>
          <a:lstStyle/>
          <a:p>
            <a:fld id="{49AE70B2-8BF9-45C0-BB95-33D1B9D3A854}" type="slidenum">
              <a:rPr lang="zh-CN" altLang="en-US" smtClean="0"/>
              <a:t>6</a:t>
            </a:fld>
            <a:endParaRPr lang="en-US" altLang="zh-CN"/>
          </a:p>
        </p:txBody>
      </p:sp>
    </p:spTree>
    <p:extLst>
      <p:ext uri="{BB962C8B-B14F-4D97-AF65-F5344CB8AC3E}">
        <p14:creationId xmlns:p14="http://schemas.microsoft.com/office/powerpoint/2010/main" val="219808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1056038" y="1817343"/>
            <a:ext cx="1895475" cy="2228850"/>
          </a:xfrm>
          <a:prstGeom prst="rect">
            <a:avLst/>
          </a:prstGeom>
        </p:spPr>
      </p:pic>
      <p:sp>
        <p:nvSpPr>
          <p:cNvPr id="3" name="灯片编号占位符 2"/>
          <p:cNvSpPr>
            <a:spLocks noGrp="1"/>
          </p:cNvSpPr>
          <p:nvPr>
            <p:ph type="sldNum" sz="quarter" idx="12"/>
          </p:nvPr>
        </p:nvSpPr>
        <p:spPr/>
        <p:txBody>
          <a:bodyPr/>
          <a:lstStyle/>
          <a:p>
            <a:fld id="{49AE70B2-8BF9-45C0-BB95-33D1B9D3A854}" type="slidenum">
              <a:rPr lang="zh-CN" altLang="en-US" smtClean="0"/>
              <a:t>7</a:t>
            </a:fld>
            <a:endParaRPr lang="en-US" altLang="zh-CN"/>
          </a:p>
        </p:txBody>
      </p:sp>
      <p:sp>
        <p:nvSpPr>
          <p:cNvPr id="4" name="标题 3"/>
          <p:cNvSpPr>
            <a:spLocks noGrp="1"/>
          </p:cNvSpPr>
          <p:nvPr>
            <p:ph type="title"/>
          </p:nvPr>
        </p:nvSpPr>
        <p:spPr/>
        <p:txBody>
          <a:bodyPr>
            <a:normAutofit/>
          </a:bodyPr>
          <a:lstStyle/>
          <a:p>
            <a:r>
              <a:rPr lang="en-US" altLang="zh-CN" dirty="0"/>
              <a:t>New LNG Committee Chair</a:t>
            </a:r>
            <a:endParaRPr lang="en-GB" dirty="0"/>
          </a:p>
        </p:txBody>
      </p:sp>
      <p:pic>
        <p:nvPicPr>
          <p:cNvPr id="6" name="图片 5"/>
          <p:cNvPicPr>
            <a:picLocks noChangeAspect="1"/>
          </p:cNvPicPr>
          <p:nvPr/>
        </p:nvPicPr>
        <p:blipFill>
          <a:blip r:embed="rId3"/>
          <a:stretch>
            <a:fillRect/>
          </a:stretch>
        </p:blipFill>
        <p:spPr>
          <a:xfrm>
            <a:off x="3851586" y="2595198"/>
            <a:ext cx="7988624" cy="2901990"/>
          </a:xfrm>
          <a:prstGeom prst="rect">
            <a:avLst/>
          </a:prstGeom>
        </p:spPr>
      </p:pic>
      <p:pic>
        <p:nvPicPr>
          <p:cNvPr id="7" name="图片 6"/>
          <p:cNvPicPr>
            <a:picLocks noChangeAspect="1"/>
          </p:cNvPicPr>
          <p:nvPr/>
        </p:nvPicPr>
        <p:blipFill>
          <a:blip r:embed="rId4"/>
          <a:stretch>
            <a:fillRect/>
          </a:stretch>
        </p:blipFill>
        <p:spPr>
          <a:xfrm>
            <a:off x="3890826" y="1537252"/>
            <a:ext cx="6182471" cy="1003991"/>
          </a:xfrm>
          <a:prstGeom prst="rect">
            <a:avLst/>
          </a:prstGeom>
        </p:spPr>
      </p:pic>
      <p:sp>
        <p:nvSpPr>
          <p:cNvPr id="8" name="矩形 7"/>
          <p:cNvSpPr/>
          <p:nvPr/>
        </p:nvSpPr>
        <p:spPr>
          <a:xfrm>
            <a:off x="409791" y="5770678"/>
            <a:ext cx="4737194"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EXC is asked to approve the appointment</a:t>
            </a:r>
          </a:p>
        </p:txBody>
      </p:sp>
    </p:spTree>
    <p:extLst>
      <p:ext uri="{BB962C8B-B14F-4D97-AF65-F5344CB8AC3E}">
        <p14:creationId xmlns:p14="http://schemas.microsoft.com/office/powerpoint/2010/main" val="57342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 xmlns:a16="http://schemas.microsoft.com/office/drawing/2014/main" id="{13CF3684-1028-7154-9F70-A1DC7B10165A}"/>
              </a:ext>
            </a:extLst>
          </p:cNvPr>
          <p:cNvSpPr txBox="1">
            <a:spLocks/>
          </p:cNvSpPr>
          <p:nvPr/>
        </p:nvSpPr>
        <p:spPr>
          <a:xfrm>
            <a:off x="793831" y="3226659"/>
            <a:ext cx="8350169" cy="3068124"/>
          </a:xfrm>
          <a:prstGeom prst="rect">
            <a:avLst/>
          </a:prstGeom>
          <a:ln>
            <a:solidFill>
              <a:schemeClr val="bg1"/>
            </a:solidFill>
          </a:ln>
        </p:spPr>
        <p:txBody>
          <a:bodyPr vert="horz" lIns="90000" tIns="46800" rIns="90000" bIns="46800" rtlCol="0">
            <a:noAutofit/>
          </a:bodyPr>
          <a:lstStyle>
            <a:lvl1pPr marL="0" indent="0" algn="just" defTabSz="914400" rtl="0" eaLnBrk="1" fontAlgn="auto" latinLnBrk="0" hangingPunct="1">
              <a:lnSpc>
                <a:spcPct val="150000"/>
              </a:lnSpc>
              <a:spcBef>
                <a:spcPts val="300"/>
              </a:spcBef>
              <a:spcAft>
                <a:spcPts val="1200"/>
              </a:spcAft>
              <a:buFont typeface="Arial" panose="020B0604020202020204" pitchFamily="34" charset="0"/>
              <a:buNone/>
              <a:defRPr sz="2000" b="0" u="none" strike="noStrike" kern="1200" cap="none" spc="50" normalizeH="0" baseline="0">
                <a:solidFill>
                  <a:srgbClr val="445469"/>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2000" u="none" strike="noStrike" kern="1200" cap="none" spc="50" normalizeH="0" baseline="0">
                <a:solidFill>
                  <a:srgbClr val="445469"/>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2000" u="none" strike="noStrike" kern="1200" cap="none" spc="50" normalizeH="0" baseline="0">
                <a:solidFill>
                  <a:srgbClr val="445469"/>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1200"/>
              </a:spcAft>
              <a:buClrTx/>
              <a:buSzTx/>
              <a:buFont typeface="Arial" panose="020B0604020202020204" pitchFamily="34" charset="0"/>
              <a:buNone/>
              <a:tabLst/>
              <a:defRPr/>
            </a:pPr>
            <a:r>
              <a:rPr kumimoji="0" lang="en-GB" sz="1800" b="1" i="0" u="none" strike="noStrike" kern="1200" cap="none" spc="50" normalizeH="0" baseline="0" noProof="0" dirty="0">
                <a:ln>
                  <a:noFill/>
                </a:ln>
                <a:solidFill>
                  <a:schemeClr val="tx1"/>
                </a:solidFill>
                <a:effectLst/>
                <a:uLnTx/>
                <a:uFillTx/>
                <a:latin typeface="Arial"/>
                <a:ea typeface="微软雅黑"/>
              </a:rPr>
              <a:t>2020-2022	Co-CEO, OLT (Offshore LNG Toscana)</a:t>
            </a:r>
          </a:p>
          <a:p>
            <a:pPr marL="0" marR="0" lvl="0" indent="0" algn="l" defTabSz="914400" rtl="0" eaLnBrk="1" fontAlgn="auto" latinLnBrk="0" hangingPunct="1">
              <a:lnSpc>
                <a:spcPct val="100000"/>
              </a:lnSpc>
              <a:spcBef>
                <a:spcPts val="300"/>
              </a:spcBef>
              <a:spcAft>
                <a:spcPts val="1200"/>
              </a:spcAft>
              <a:buClrTx/>
              <a:buSzTx/>
              <a:buFont typeface="Arial" panose="020B0604020202020204" pitchFamily="34" charset="0"/>
              <a:buNone/>
              <a:tabLst/>
              <a:defRPr/>
            </a:pPr>
            <a:r>
              <a:rPr lang="en-GB" sz="1800" b="1" dirty="0">
                <a:solidFill>
                  <a:schemeClr val="tx1"/>
                </a:solidFill>
                <a:latin typeface="Arial"/>
                <a:ea typeface="微软雅黑"/>
              </a:rPr>
              <a:t>2019		Chairman and CEO, </a:t>
            </a:r>
            <a:r>
              <a:rPr lang="en-GB" sz="1800" b="1" dirty="0" err="1">
                <a:solidFill>
                  <a:schemeClr val="tx1"/>
                </a:solidFill>
                <a:latin typeface="Arial"/>
                <a:ea typeface="微软雅黑"/>
              </a:rPr>
              <a:t>Enura</a:t>
            </a:r>
            <a:r>
              <a:rPr kumimoji="0" lang="en-GB" sz="1800" b="1" i="0" u="none" strike="noStrike" kern="1200" cap="none" spc="50" normalizeH="0" baseline="0" noProof="0" dirty="0">
                <a:ln>
                  <a:noFill/>
                </a:ln>
                <a:solidFill>
                  <a:schemeClr val="tx1"/>
                </a:solidFill>
                <a:effectLst/>
                <a:uLnTx/>
                <a:uFillTx/>
                <a:latin typeface="Arial"/>
                <a:ea typeface="微软雅黑"/>
              </a:rPr>
              <a:t>	</a:t>
            </a:r>
          </a:p>
          <a:p>
            <a:pPr marL="0" marR="0" lvl="0" indent="0" algn="l" defTabSz="914400" rtl="0" eaLnBrk="1" fontAlgn="auto" latinLnBrk="0" hangingPunct="1">
              <a:lnSpc>
                <a:spcPct val="100000"/>
              </a:lnSpc>
              <a:spcBef>
                <a:spcPts val="300"/>
              </a:spcBef>
              <a:spcAft>
                <a:spcPts val="1200"/>
              </a:spcAft>
              <a:buClrTx/>
              <a:buSzTx/>
              <a:buFont typeface="Arial" panose="020B0604020202020204" pitchFamily="34" charset="0"/>
              <a:buNone/>
              <a:tabLst/>
              <a:defRPr/>
            </a:pPr>
            <a:r>
              <a:rPr lang="en-GB" sz="1800" b="1" dirty="0">
                <a:solidFill>
                  <a:schemeClr val="tx1"/>
                </a:solidFill>
                <a:latin typeface="Arial"/>
                <a:ea typeface="微软雅黑"/>
              </a:rPr>
              <a:t>2018  		CEO, GNL Italia</a:t>
            </a:r>
          </a:p>
          <a:p>
            <a:pPr marL="342900" marR="0" lvl="0" indent="-342900" algn="l" defTabSz="914400" rtl="0" eaLnBrk="1" fontAlgn="auto" latinLnBrk="0" hangingPunct="1">
              <a:lnSpc>
                <a:spcPct val="100000"/>
              </a:lnSpc>
              <a:spcBef>
                <a:spcPts val="300"/>
              </a:spcBef>
              <a:spcAft>
                <a:spcPts val="1200"/>
              </a:spcAft>
              <a:buClrTx/>
              <a:buSzTx/>
              <a:buFont typeface="Arial" panose="020B0604020202020204" pitchFamily="34" charset="0"/>
              <a:buAutoNum type="arabicPlain" startAt="2013"/>
              <a:tabLst/>
              <a:defRPr/>
            </a:pPr>
            <a:r>
              <a:rPr kumimoji="0" lang="en-GB" sz="1800" b="1" i="0" u="none" strike="noStrike" kern="1200" cap="none" spc="50" normalizeH="0" baseline="0" noProof="0" dirty="0">
                <a:ln>
                  <a:noFill/>
                </a:ln>
                <a:solidFill>
                  <a:schemeClr val="tx1"/>
                </a:solidFill>
                <a:effectLst/>
                <a:uLnTx/>
                <a:uFillTx/>
                <a:latin typeface="Arial"/>
                <a:ea typeface="微软雅黑"/>
              </a:rPr>
              <a:t> 		SVP Transportation Network, SNAM</a:t>
            </a:r>
          </a:p>
          <a:p>
            <a:pPr marL="342900" marR="0" lvl="0" indent="-342900" algn="l" defTabSz="914400" rtl="0" eaLnBrk="1" fontAlgn="auto" latinLnBrk="0" hangingPunct="1">
              <a:lnSpc>
                <a:spcPct val="100000"/>
              </a:lnSpc>
              <a:spcBef>
                <a:spcPts val="300"/>
              </a:spcBef>
              <a:spcAft>
                <a:spcPts val="1200"/>
              </a:spcAft>
              <a:buClrTx/>
              <a:buSzTx/>
              <a:buAutoNum type="arabicPlain" startAt="2010"/>
              <a:tabLst/>
              <a:defRPr/>
            </a:pPr>
            <a:r>
              <a:rPr lang="en-GB" sz="1800" b="1" dirty="0">
                <a:solidFill>
                  <a:schemeClr val="tx1"/>
                </a:solidFill>
                <a:latin typeface="Arial"/>
                <a:ea typeface="微软雅黑"/>
              </a:rPr>
              <a:t> 		Head of Compression Station Department, SNAM</a:t>
            </a:r>
          </a:p>
          <a:p>
            <a:pPr marR="0" lvl="0" algn="l" defTabSz="914400" rtl="0" eaLnBrk="1" fontAlgn="auto" latinLnBrk="0" hangingPunct="1">
              <a:lnSpc>
                <a:spcPct val="100000"/>
              </a:lnSpc>
              <a:spcBef>
                <a:spcPts val="300"/>
              </a:spcBef>
              <a:spcAft>
                <a:spcPts val="1200"/>
              </a:spcAft>
              <a:buClrTx/>
              <a:buSzTx/>
              <a:tabLst/>
              <a:defRPr/>
            </a:pPr>
            <a:r>
              <a:rPr kumimoji="0" lang="en-GB" sz="1800" b="1" i="0" u="none" strike="noStrike" kern="1200" cap="none" spc="50" normalizeH="0" baseline="0" noProof="0" dirty="0">
                <a:ln>
                  <a:noFill/>
                </a:ln>
                <a:solidFill>
                  <a:schemeClr val="tx1"/>
                </a:solidFill>
                <a:effectLst/>
                <a:uLnTx/>
                <a:uFillTx/>
                <a:latin typeface="Arial"/>
                <a:ea typeface="微软雅黑"/>
              </a:rPr>
              <a:t>2007		Planning &amp; Cost Control Head, SNAM</a:t>
            </a:r>
          </a:p>
        </p:txBody>
      </p:sp>
      <p:sp>
        <p:nvSpPr>
          <p:cNvPr id="2" name="Text Placeholder 1">
            <a:extLst>
              <a:ext uri="{FF2B5EF4-FFF2-40B4-BE49-F238E27FC236}">
                <a16:creationId xmlns="" xmlns:a16="http://schemas.microsoft.com/office/drawing/2014/main" id="{1C073F43-6EDF-D069-C48C-F335E67756EC}"/>
              </a:ext>
            </a:extLst>
          </p:cNvPr>
          <p:cNvSpPr>
            <a:spLocks noGrp="1"/>
          </p:cNvSpPr>
          <p:nvPr>
            <p:ph type="body" sz="half" idx="2"/>
          </p:nvPr>
        </p:nvSpPr>
        <p:spPr>
          <a:xfrm>
            <a:off x="355600" y="1270001"/>
            <a:ext cx="7809454" cy="1774414"/>
          </a:xfrm>
        </p:spPr>
        <p:txBody>
          <a:bodyPr>
            <a:normAutofit lnSpcReduction="10000"/>
          </a:bodyPr>
          <a:lstStyle/>
          <a:p>
            <a:pPr marL="342900" indent="-342900">
              <a:buFont typeface="Arial" panose="020B0604020202020204" pitchFamily="34" charset="0"/>
              <a:buChar char="•"/>
            </a:pPr>
            <a:r>
              <a:rPr lang="en-GB" b="1" dirty="0">
                <a:solidFill>
                  <a:schemeClr val="tx1"/>
                </a:solidFill>
                <a:latin typeface="Arial" panose="020B0604020202020204" pitchFamily="34" charset="0"/>
                <a:ea typeface="Microsoft YaHei" panose="020B0503020204020204" pitchFamily="34" charset="-122"/>
                <a:cs typeface="Arial" panose="020B0604020202020204" pitchFamily="34" charset="0"/>
              </a:rPr>
              <a:t>Mr. Maurizio </a:t>
            </a:r>
            <a:r>
              <a:rPr lang="en-GB" b="1" dirty="0" err="1">
                <a:solidFill>
                  <a:schemeClr val="tx1"/>
                </a:solidFill>
                <a:latin typeface="Arial" panose="020B0604020202020204" pitchFamily="34" charset="0"/>
                <a:ea typeface="Microsoft YaHei" panose="020B0503020204020204" pitchFamily="34" charset="-122"/>
                <a:cs typeface="Arial" panose="020B0604020202020204" pitchFamily="34" charset="0"/>
              </a:rPr>
              <a:t>Zangrandi</a:t>
            </a:r>
            <a:endParaRPr lang="en-GB" dirty="0" smtClea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smtClean="0">
                <a:solidFill>
                  <a:schemeClr val="tx1"/>
                </a:solidFill>
                <a:latin typeface="Arial" panose="020B0604020202020204" pitchFamily="34" charset="0"/>
                <a:cs typeface="Arial" panose="020B0604020202020204" pitchFamily="34" charset="0"/>
              </a:rPr>
              <a:t>Proposed </a:t>
            </a:r>
            <a:r>
              <a:rPr lang="en-GB" dirty="0">
                <a:solidFill>
                  <a:schemeClr val="tx1"/>
                </a:solidFill>
                <a:latin typeface="Arial" panose="020B0604020202020204" pitchFamily="34" charset="0"/>
                <a:cs typeface="Arial" panose="020B0604020202020204" pitchFamily="34" charset="0"/>
              </a:rPr>
              <a:t>replacement for Mr. Vittorio Musazzi, SNAM</a:t>
            </a:r>
          </a:p>
          <a:p>
            <a:pPr marL="342900" indent="-342900">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EXC is asked to approve the appointment</a:t>
            </a:r>
          </a:p>
        </p:txBody>
      </p:sp>
      <p:sp>
        <p:nvSpPr>
          <p:cNvPr id="3" name="Title 2">
            <a:extLst>
              <a:ext uri="{FF2B5EF4-FFF2-40B4-BE49-F238E27FC236}">
                <a16:creationId xmlns="" xmlns:a16="http://schemas.microsoft.com/office/drawing/2014/main" id="{AFAD3B21-0102-4EAD-8610-735C64AA7BF6}"/>
              </a:ext>
            </a:extLst>
          </p:cNvPr>
          <p:cNvSpPr>
            <a:spLocks noGrp="1"/>
          </p:cNvSpPr>
          <p:nvPr>
            <p:ph type="title"/>
          </p:nvPr>
        </p:nvSpPr>
        <p:spPr>
          <a:xfrm>
            <a:off x="226031" y="382270"/>
            <a:ext cx="12082409" cy="705485"/>
          </a:xfrm>
        </p:spPr>
        <p:txBody>
          <a:bodyPr>
            <a:normAutofit/>
          </a:bodyPr>
          <a:lstStyle/>
          <a:p>
            <a:r>
              <a:rPr lang="en-US" altLang="zh-CN" spc="0" dirty="0">
                <a:latin typeface="微软雅黑 (标题)"/>
              </a:rPr>
              <a:t>New</a:t>
            </a:r>
            <a:r>
              <a:rPr lang="en-GB" spc="0" dirty="0">
                <a:latin typeface="微软雅黑 (标题)"/>
              </a:rPr>
              <a:t> Transmission Committee </a:t>
            </a:r>
            <a:r>
              <a:rPr lang="en-US" altLang="zh-CN" spc="0" dirty="0">
                <a:latin typeface="微软雅黑 (标题)"/>
              </a:rPr>
              <a:t>Chair</a:t>
            </a:r>
            <a:endParaRPr lang="en-GB" spc="0" dirty="0">
              <a:latin typeface="微软雅黑 (标题)"/>
            </a:endParaRPr>
          </a:p>
        </p:txBody>
      </p:sp>
      <p:sp>
        <p:nvSpPr>
          <p:cNvPr id="4" name="Slide Number Placeholder 3">
            <a:extLst>
              <a:ext uri="{FF2B5EF4-FFF2-40B4-BE49-F238E27FC236}">
                <a16:creationId xmlns="" xmlns:a16="http://schemas.microsoft.com/office/drawing/2014/main" id="{876A57B6-FA55-16E2-E238-AE294E41D5D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600" b="1" i="0" u="none" strike="noStrike" kern="1200" cap="none" spc="0" normalizeH="0" baseline="0" noProof="0" smtClean="0">
                <a:ln>
                  <a:noFill/>
                </a:ln>
                <a:solidFill>
                  <a:prstClr val="white"/>
                </a:solidFill>
                <a:effectLst/>
                <a:uLnTx/>
                <a:uFillTx/>
                <a:latin typeface="Arial"/>
                <a:ea typeface="微软雅黑"/>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zh-CN" sz="1600" b="1"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6" name="Picture 5">
            <a:extLst>
              <a:ext uri="{FF2B5EF4-FFF2-40B4-BE49-F238E27FC236}">
                <a16:creationId xmlns="" xmlns:a16="http://schemas.microsoft.com/office/drawing/2014/main" id="{8E987C30-4E4E-8CF9-5473-19011B3F2B8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20293" r="20100" b="48815"/>
          <a:stretch/>
        </p:blipFill>
        <p:spPr>
          <a:xfrm>
            <a:off x="9246743" y="1449387"/>
            <a:ext cx="2013734" cy="2403422"/>
          </a:xfrm>
          <a:prstGeom prst="rect">
            <a:avLst/>
          </a:prstGeom>
        </p:spPr>
      </p:pic>
    </p:spTree>
    <p:extLst>
      <p:ext uri="{BB962C8B-B14F-4D97-AF65-F5344CB8AC3E}">
        <p14:creationId xmlns:p14="http://schemas.microsoft.com/office/powerpoint/2010/main" val="333826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nvPr>
        </p:nvSpPr>
        <p:spPr/>
        <p:txBody>
          <a:bodyPr/>
          <a:lstStyle/>
          <a:p>
            <a:r>
              <a:rPr lang="en-US" b="1" dirty="0" smtClean="0">
                <a:solidFill>
                  <a:schemeClr val="tx1"/>
                </a:solidFill>
                <a:latin typeface="+mn-ea"/>
              </a:rPr>
              <a:t>Marketing and Communications Committee</a:t>
            </a:r>
          </a:p>
          <a:p>
            <a:pPr marL="1524000" indent="-1524000"/>
            <a:r>
              <a:rPr lang="en-US" dirty="0" smtClean="0">
                <a:solidFill>
                  <a:schemeClr val="tx1"/>
                </a:solidFill>
                <a:latin typeface="+mn-ea"/>
              </a:rPr>
              <a:t>Secretary: </a:t>
            </a:r>
            <a:r>
              <a:rPr lang="en-US" dirty="0">
                <a:solidFill>
                  <a:schemeClr val="tx1"/>
                </a:solidFill>
                <a:latin typeface="+mn-ea"/>
              </a:rPr>
              <a:t>Richard </a:t>
            </a:r>
            <a:r>
              <a:rPr lang="en-US" dirty="0" smtClean="0">
                <a:solidFill>
                  <a:schemeClr val="tx1"/>
                </a:solidFill>
                <a:latin typeface="+mn-ea"/>
              </a:rPr>
              <a:t>Kvasnovsky (Executive Director of </a:t>
            </a:r>
            <a:r>
              <a:rPr lang="en-GB" dirty="0">
                <a:solidFill>
                  <a:schemeClr val="tx1"/>
                </a:solidFill>
                <a:latin typeface="+mn-ea"/>
              </a:rPr>
              <a:t>SPNZ/Slovak Gas and Oil </a:t>
            </a:r>
            <a:r>
              <a:rPr lang="en-GB" dirty="0" smtClean="0">
                <a:solidFill>
                  <a:schemeClr val="tx1"/>
                </a:solidFill>
                <a:latin typeface="+mn-ea"/>
              </a:rPr>
              <a:t>Association)</a:t>
            </a:r>
          </a:p>
          <a:p>
            <a:r>
              <a:rPr lang="en-US" b="1" dirty="0" smtClean="0">
                <a:solidFill>
                  <a:schemeClr val="tx1"/>
                </a:solidFill>
                <a:latin typeface="+mn-ea"/>
              </a:rPr>
              <a:t>TFD</a:t>
            </a:r>
          </a:p>
          <a:p>
            <a:r>
              <a:rPr lang="en-US" dirty="0" smtClean="0">
                <a:solidFill>
                  <a:schemeClr val="tx1"/>
                </a:solidFill>
                <a:latin typeface="+mn-ea"/>
              </a:rPr>
              <a:t>Secretary: </a:t>
            </a:r>
            <a:r>
              <a:rPr lang="en-US" dirty="0" err="1" smtClean="0">
                <a:solidFill>
                  <a:schemeClr val="tx1"/>
                </a:solidFill>
                <a:latin typeface="+mn-ea"/>
              </a:rPr>
              <a:t>Xinwo</a:t>
            </a:r>
            <a:r>
              <a:rPr lang="en-US" dirty="0" smtClean="0">
                <a:solidFill>
                  <a:schemeClr val="tx1"/>
                </a:solidFill>
                <a:latin typeface="+mn-ea"/>
              </a:rPr>
              <a:t> Huang &amp; Kun Liang (</a:t>
            </a:r>
            <a:r>
              <a:rPr lang="en-US" dirty="0" err="1" smtClean="0">
                <a:solidFill>
                  <a:schemeClr val="tx1"/>
                </a:solidFill>
                <a:latin typeface="+mn-ea"/>
              </a:rPr>
              <a:t>Tencent</a:t>
            </a:r>
            <a:r>
              <a:rPr lang="en-US" dirty="0" smtClean="0">
                <a:solidFill>
                  <a:schemeClr val="tx1"/>
                </a:solidFill>
                <a:latin typeface="+mn-ea"/>
              </a:rPr>
              <a:t>)</a:t>
            </a:r>
            <a:endParaRPr lang="en-GB" dirty="0">
              <a:solidFill>
                <a:schemeClr val="tx1"/>
              </a:solidFill>
              <a:latin typeface="+mn-ea"/>
            </a:endParaRPr>
          </a:p>
        </p:txBody>
      </p:sp>
      <p:sp>
        <p:nvSpPr>
          <p:cNvPr id="3" name="标题 2"/>
          <p:cNvSpPr>
            <a:spLocks noGrp="1"/>
          </p:cNvSpPr>
          <p:nvPr>
            <p:ph type="title"/>
          </p:nvPr>
        </p:nvSpPr>
        <p:spPr/>
        <p:txBody>
          <a:bodyPr>
            <a:normAutofit/>
          </a:bodyPr>
          <a:lstStyle/>
          <a:p>
            <a:r>
              <a:rPr lang="en-US" altLang="zh-CN" spc="0" dirty="0">
                <a:latin typeface="微软雅黑 (标题)"/>
              </a:rPr>
              <a:t>New Secretaries</a:t>
            </a:r>
            <a:endParaRPr lang="en-GB" spc="0" dirty="0">
              <a:latin typeface="微软雅黑 (标题)"/>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t>9</a:t>
            </a:fld>
            <a:endParaRPr lang="en-US" altLang="zh-CN" dirty="0"/>
          </a:p>
        </p:txBody>
      </p:sp>
    </p:spTree>
    <p:extLst>
      <p:ext uri="{BB962C8B-B14F-4D97-AF65-F5344CB8AC3E}">
        <p14:creationId xmlns:p14="http://schemas.microsoft.com/office/powerpoint/2010/main" val="2798074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RiYzkwMTIzOTA2YTkxZWZjZjY0NDdkODYyYzJlMTI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C6AEF66C9AAAD4898C0647850B88408" ma:contentTypeVersion="16" ma:contentTypeDescription="Ein neues Dokument erstellen." ma:contentTypeScope="" ma:versionID="f97cd9324c9ba980e740aa005cbd0756">
  <xsd:schema xmlns:xsd="http://www.w3.org/2001/XMLSchema" xmlns:xs="http://www.w3.org/2001/XMLSchema" xmlns:p="http://schemas.microsoft.com/office/2006/metadata/properties" xmlns:ns2="982b26bc-bb26-47d3-b9ca-36a4e73f60c3" xmlns:ns3="4ae053d4-c6af-4726-a12b-34d10b2a66c0" targetNamespace="http://schemas.microsoft.com/office/2006/metadata/properties" ma:root="true" ma:fieldsID="7878e4972b62073a08c68acae68c6ef9" ns2:_="" ns3:_="">
    <xsd:import namespace="982b26bc-bb26-47d3-b9ca-36a4e73f60c3"/>
    <xsd:import namespace="4ae053d4-c6af-4726-a12b-34d10b2a66c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2:SharedWithUsers" minOccurs="0"/>
                <xsd:element ref="ns2: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2b26bc-bb26-47d3-b9ca-36a4e73f60c3"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element name="TaxCatchAll" ma:index="26" nillable="true" ma:displayName="Taxonomy Catch All Column" ma:hidden="true" ma:list="{9aceb0ee-ac7b-4aeb-91e1-0ac102cefc2a}" ma:internalName="TaxCatchAll" ma:showField="CatchAllData" ma:web="982b26bc-bb26-47d3-b9ca-36a4e73f60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e053d4-c6af-4726-a12b-34d10b2a66c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7e88d892-374b-4771-bbe6-a8885a15dd8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3E91CE-1981-4719-9173-9F506C1BC3F8}"/>
</file>

<file path=customXml/itemProps2.xml><?xml version="1.0" encoding="utf-8"?>
<ds:datastoreItem xmlns:ds="http://schemas.openxmlformats.org/officeDocument/2006/customXml" ds:itemID="{29562889-A4C9-4A2D-BDFA-3F9090F7FAD4}"/>
</file>

<file path=customXml/itemProps3.xml><?xml version="1.0" encoding="utf-8"?>
<ds:datastoreItem xmlns:ds="http://schemas.openxmlformats.org/officeDocument/2006/customXml" ds:itemID="{C9426F40-2869-4627-8CE2-93DEFB4FF26A}"/>
</file>

<file path=docProps/app.xml><?xml version="1.0" encoding="utf-8"?>
<Properties xmlns="http://schemas.openxmlformats.org/officeDocument/2006/extended-properties" xmlns:vt="http://schemas.openxmlformats.org/officeDocument/2006/docPropsVTypes">
  <TotalTime>1407</TotalTime>
  <Words>4284</Words>
  <Application>Microsoft Office PowerPoint</Application>
  <PresentationFormat>宽屏</PresentationFormat>
  <Paragraphs>886</Paragraphs>
  <Slides>50</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50</vt:i4>
      </vt:variant>
    </vt:vector>
  </HeadingPairs>
  <TitlesOfParts>
    <vt:vector size="62" baseType="lpstr">
      <vt:lpstr>맑은 고딕</vt:lpstr>
      <vt:lpstr>华文中宋</vt:lpstr>
      <vt:lpstr>宋体</vt:lpstr>
      <vt:lpstr>微软雅黑</vt:lpstr>
      <vt:lpstr>微软雅黑</vt:lpstr>
      <vt:lpstr>微软雅黑 (标题)</vt:lpstr>
      <vt:lpstr>微软雅黑（标题）</vt:lpstr>
      <vt:lpstr>Arial</vt:lpstr>
      <vt:lpstr>Arial Narrow</vt:lpstr>
      <vt:lpstr>Calibri</vt:lpstr>
      <vt:lpstr>Wingdings</vt:lpstr>
      <vt:lpstr>Office 主题​​</vt:lpstr>
      <vt:lpstr>PowerPoint 演示文稿</vt:lpstr>
      <vt:lpstr>Meeting Agenda                                        Moderated by CC Chair</vt:lpstr>
      <vt:lpstr>CC Meeting 1</vt:lpstr>
      <vt:lpstr>Opening Remarks </vt:lpstr>
      <vt:lpstr>Message from IGU President</vt:lpstr>
      <vt:lpstr>CC Information updates</vt:lpstr>
      <vt:lpstr>New LNG Committee Chair</vt:lpstr>
      <vt:lpstr>New Transmission Committee Chair</vt:lpstr>
      <vt:lpstr>New Secretaries</vt:lpstr>
      <vt:lpstr>Results of Members Recruitment</vt:lpstr>
      <vt:lpstr>Analysis of Committee/TF Members</vt:lpstr>
      <vt:lpstr>Committees/TFs Meetings Schedule (2023 1H)</vt:lpstr>
      <vt:lpstr>WGC2025 Launching Ceremony in Daegu</vt:lpstr>
      <vt:lpstr>Indoor Scene of CNCC</vt:lpstr>
      <vt:lpstr>WGC2025 Logo</vt:lpstr>
      <vt:lpstr>WGC2025 Preparation —— Brussels Phase</vt:lpstr>
      <vt:lpstr>CC Tasks in Brussels Phase</vt:lpstr>
      <vt:lpstr>Results of Survey on New Audiences</vt:lpstr>
      <vt:lpstr>Reported Number of Sessions (II+TI) </vt:lpstr>
      <vt:lpstr>Updated SCOA  SCMD, IGU Secretariat</vt:lpstr>
      <vt:lpstr>Coffee Break</vt:lpstr>
      <vt:lpstr>CC Meeting 2 </vt:lpstr>
      <vt:lpstr>Work Progress of Each Committee &amp; TF </vt:lpstr>
      <vt:lpstr>PowerPoint 演示文稿</vt:lpstr>
      <vt:lpstr>Lunch</vt:lpstr>
      <vt:lpstr>CC Meeting 3</vt:lpstr>
      <vt:lpstr>To Discuss</vt:lpstr>
      <vt:lpstr>Potential special session to facilitate triennial results</vt:lpstr>
      <vt:lpstr>Framework of Sessions (Example for discussion)</vt:lpstr>
      <vt:lpstr>Number and Themes of Sessions</vt:lpstr>
      <vt:lpstr>Number of Sessions (II+TI)</vt:lpstr>
      <vt:lpstr>Call for Abstracts/Papers</vt:lpstr>
      <vt:lpstr>Required to Launch Call for Abstracts</vt:lpstr>
      <vt:lpstr>1. Session Planning</vt:lpstr>
      <vt:lpstr>2019 Audience Traffic</vt:lpstr>
      <vt:lpstr>Lessons from past IGU Events</vt:lpstr>
      <vt:lpstr>Considerations for WGC2025</vt:lpstr>
      <vt:lpstr>2. Timeline confirmation</vt:lpstr>
      <vt:lpstr>Key Items to Reconcile</vt:lpstr>
      <vt:lpstr>Issues to consider</vt:lpstr>
      <vt:lpstr>3. Topic Selection</vt:lpstr>
      <vt:lpstr>4. Abstract Software</vt:lpstr>
      <vt:lpstr>5. Confirmation of administrative support team (PCEOs)</vt:lpstr>
      <vt:lpstr>6. Confirmation of policies (CC)</vt:lpstr>
      <vt:lpstr>6. Confirmation of policies (CC)</vt:lpstr>
      <vt:lpstr>6. Confirmation of policies (CC)</vt:lpstr>
      <vt:lpstr>7. Marketing plan for Call for Abstracts (PCEOs / NOC)</vt:lpstr>
      <vt:lpstr>Others</vt:lpstr>
      <vt:lpstr>CC Reminder</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Microsoft 帐户</cp:lastModifiedBy>
  <cp:revision>746</cp:revision>
  <dcterms:created xsi:type="dcterms:W3CDTF">2019-06-19T02:08:00Z</dcterms:created>
  <dcterms:modified xsi:type="dcterms:W3CDTF">2023-03-31T06:55:31Z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4CCBAA3747634532BDE9C8C56A3C92DE</vt:lpwstr>
  </property>
</Properties>
</file>